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0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FB9661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3677F-984C-04EC-819B-370203483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862" y="3723056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SG" sz="4800" dirty="0"/>
              <a:t>Logging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C03-74F4-5EBF-D37C-37C25953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680" y="4201064"/>
            <a:ext cx="4700133" cy="177489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SG" sz="2200" dirty="0"/>
              <a:t>Requirement: To collect Windows Event Logs of all virtual machines in the existing project and have their retention kept in the AWS cloud storage(s3).  </a:t>
            </a:r>
          </a:p>
        </p:txBody>
      </p:sp>
      <p:pic>
        <p:nvPicPr>
          <p:cNvPr id="4" name="Picture 3" descr="A white and orange plus signs&#10;&#10;Description automatically generated">
            <a:extLst>
              <a:ext uri="{FF2B5EF4-FFF2-40B4-BE49-F238E27FC236}">
                <a16:creationId xmlns:a16="http://schemas.microsoft.com/office/drawing/2014/main" id="{52C53718-C30D-27ED-22B6-77C59C168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9" r="-1" b="3777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B96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B96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A330A-2480-839B-ABA4-7FDFF16B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0167-AE58-81F7-3D9E-079A68A7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2C63-4AE3-AABD-325C-BDC4DF6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08CBC-8F97-A4BE-45D5-8B8C6A34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B0707-9FE4-CD4D-F551-38457B94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50933-59F0-ABB9-57F3-C51FF8D8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61B6-A898-D219-5F24-29ED3F52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C6251-CACB-3485-8CA4-DB686298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2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00FEF-4F97-B74B-8895-3C3528D3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64" y="3623210"/>
            <a:ext cx="12284363" cy="37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9C55B-44F5-7B74-DA5B-296613C8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BE49E-A256-7FE0-98EC-F44DD444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ACD3-869B-07C0-9BDE-6FF65F98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4D11-F2F5-32FB-BE26-29A3B7C6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41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B27C1-C130-071F-10DB-41EDBA09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8" y="0"/>
            <a:ext cx="11754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3A570-6826-D88F-BEFA-8E6E6B43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AD167-2D6B-94D2-AD4E-94684CA3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9E944-868A-3E0C-C5DE-7DA38689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F6735-5EBD-DD82-208D-76B187DC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6"/>
            <a:ext cx="12192000" cy="232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52B2B-239C-1EAE-6138-3E202F32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2474976"/>
            <a:ext cx="12192000" cy="46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9DCCDD-A291-1560-6E10-1633488F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08" y="667512"/>
            <a:ext cx="9456216" cy="963325"/>
          </a:xfrm>
        </p:spPr>
        <p:txBody>
          <a:bodyPr/>
          <a:lstStyle/>
          <a:p>
            <a:r>
              <a:rPr lang="en-SG" dirty="0"/>
              <a:t>Scaling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07019-E525-0B12-E4FE-587FE120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C021F-D31C-1531-3004-04266CE0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3440-10DD-85C3-6967-67C2D6C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4D53A-B2A7-2C42-DBBA-EE4980BC1902}"/>
              </a:ext>
            </a:extLst>
          </p:cNvPr>
          <p:cNvSpPr txBox="1"/>
          <p:nvPr/>
        </p:nvSpPr>
        <p:spPr>
          <a:xfrm>
            <a:off x="1480008" y="2092751"/>
            <a:ext cx="6608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Few ways of scaling out on other servers:</a:t>
            </a:r>
            <a:br>
              <a:rPr lang="en-SG" dirty="0"/>
            </a:b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r>
              <a:rPr lang="en-SG" dirty="0"/>
              <a:t>For any new EC2 we can either use a custom AMI or user data to set up kinesis agent. </a:t>
            </a:r>
          </a:p>
          <a:p>
            <a:pPr marL="342900" indent="-342900">
              <a:buAutoNum type="arabicPeriod"/>
            </a:pPr>
            <a:r>
              <a:rPr lang="en-SG" dirty="0"/>
              <a:t>For existing EC2 use SSM to install Kinesis agent and run the </a:t>
            </a:r>
            <a:r>
              <a:rPr lang="en-SG" dirty="0" err="1"/>
              <a:t>powershell</a:t>
            </a:r>
            <a:r>
              <a:rPr lang="en-SG" dirty="0"/>
              <a:t> script to setup kinesis agent config.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02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FA2-14EB-B58A-68BB-5A590DB4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420" y="667512"/>
            <a:ext cx="10515600" cy="902496"/>
          </a:xfrm>
        </p:spPr>
        <p:txBody>
          <a:bodyPr/>
          <a:lstStyle/>
          <a:p>
            <a:r>
              <a:rPr lang="en-SG" dirty="0"/>
              <a:t>Requirement Gathering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1C3BD-151C-50AD-D0B6-BEA61812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3DCB2-D66B-574B-1CAE-52DCAEE8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608F2-B3B3-8EBC-6FAC-21A5A2BE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52F8D-AB7D-7FF9-5284-E55837BCB9D4}"/>
              </a:ext>
            </a:extLst>
          </p:cNvPr>
          <p:cNvSpPr txBox="1"/>
          <p:nvPr/>
        </p:nvSpPr>
        <p:spPr>
          <a:xfrm>
            <a:off x="1464420" y="1828800"/>
            <a:ext cx="9905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</a:t>
            </a:r>
            <a:r>
              <a:rPr lang="en-SG" dirty="0" err="1"/>
              <a:t>Usecase</a:t>
            </a:r>
            <a:r>
              <a:rPr lang="en-SG" dirty="0"/>
              <a:t>: </a:t>
            </a:r>
            <a:br>
              <a:rPr lang="en-SG" dirty="0"/>
            </a:br>
            <a:r>
              <a:rPr lang="en-SG" dirty="0"/>
              <a:t>Is the </a:t>
            </a:r>
            <a:r>
              <a:rPr lang="en-SG" dirty="0" err="1"/>
              <a:t>usecase</a:t>
            </a:r>
            <a:r>
              <a:rPr lang="en-SG" dirty="0"/>
              <a:t> only for compliance and retention? If not does the customer needs         visualizations based on logs, alerting based on logs etc</a:t>
            </a:r>
            <a:br>
              <a:rPr lang="en-SG" dirty="0"/>
            </a:br>
            <a:endParaRPr lang="en-SG" dirty="0"/>
          </a:p>
          <a:p>
            <a:r>
              <a:rPr lang="en-SG" dirty="0"/>
              <a:t>2. Logs retention:</a:t>
            </a:r>
            <a:br>
              <a:rPr lang="en-SG" dirty="0"/>
            </a:br>
            <a:r>
              <a:rPr lang="en-SG" dirty="0" err="1"/>
              <a:t>Upto</a:t>
            </a:r>
            <a:r>
              <a:rPr lang="en-SG" dirty="0"/>
              <a:t> what time the logs are actively accessed/looked into?</a:t>
            </a:r>
            <a:br>
              <a:rPr lang="en-SG" dirty="0"/>
            </a:br>
            <a:r>
              <a:rPr lang="en-SG" dirty="0"/>
              <a:t>Total retention of logs?</a:t>
            </a:r>
            <a:br>
              <a:rPr lang="en-SG" dirty="0"/>
            </a:br>
            <a:br>
              <a:rPr lang="en-SG" dirty="0"/>
            </a:br>
            <a:r>
              <a:rPr lang="en-SG" dirty="0"/>
              <a:t>3. Read Access for logs to be limited to which group/individual/team?</a:t>
            </a:r>
            <a:br>
              <a:rPr lang="en-SG" dirty="0"/>
            </a:br>
            <a:br>
              <a:rPr lang="en-SG" dirty="0"/>
            </a:br>
            <a:r>
              <a:rPr lang="en-SG" dirty="0"/>
              <a:t>4. Time interval acceptable for delay in flushing the logs from server to S3?</a:t>
            </a:r>
          </a:p>
          <a:p>
            <a:endParaRPr lang="en-SG" dirty="0"/>
          </a:p>
          <a:p>
            <a:r>
              <a:rPr lang="en-SG" dirty="0"/>
              <a:t>5. logs to be copied to S3 in central account for the organisation?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26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3208-BB7C-7D89-9846-37C89F88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82" y="667512"/>
            <a:ext cx="9495074" cy="819543"/>
          </a:xfrm>
        </p:spPr>
        <p:txBody>
          <a:bodyPr/>
          <a:lstStyle/>
          <a:p>
            <a:r>
              <a:rPr lang="en-SG" dirty="0"/>
              <a:t>Possible Solutions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BF0D-D176-4FBB-4BA4-DA2509D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EDD18-A5AD-B335-9830-3C75750F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8DF85-E050-2CE2-C174-3721538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C8F24-29F4-23BB-416C-30A805EE6AAD}"/>
              </a:ext>
            </a:extLst>
          </p:cNvPr>
          <p:cNvSpPr txBox="1"/>
          <p:nvPr/>
        </p:nvSpPr>
        <p:spPr>
          <a:xfrm>
            <a:off x="1468583" y="1662545"/>
            <a:ext cx="9617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Couple of possible solutions amongst diff ways to achieve this requirement is as below:</a:t>
            </a:r>
            <a:br>
              <a:rPr lang="en-SG" dirty="0"/>
            </a:br>
            <a:br>
              <a:rPr lang="en-SG" dirty="0"/>
            </a:br>
            <a:r>
              <a:rPr lang="en-SG" dirty="0"/>
              <a:t>1. Kinesis Agent </a:t>
            </a:r>
            <a:br>
              <a:rPr lang="en-SG" dirty="0"/>
            </a:br>
            <a:r>
              <a:rPr lang="en-SG" dirty="0"/>
              <a:t>Kinesis agent on windows to stream logs to Kinesis Firehose and Firehose will be     configured with S3 as destination</a:t>
            </a:r>
          </a:p>
          <a:p>
            <a:br>
              <a:rPr lang="en-SG" dirty="0"/>
            </a:br>
            <a:r>
              <a:rPr lang="en-SG" dirty="0"/>
              <a:t>2. </a:t>
            </a:r>
            <a:r>
              <a:rPr lang="en-SG" dirty="0" err="1"/>
              <a:t>Cloudwatch</a:t>
            </a:r>
            <a:r>
              <a:rPr lang="en-SG" dirty="0"/>
              <a:t> Agent</a:t>
            </a:r>
          </a:p>
          <a:p>
            <a:r>
              <a:rPr lang="en-SG" dirty="0" err="1"/>
              <a:t>Cloudwatch</a:t>
            </a:r>
            <a:r>
              <a:rPr lang="en-SG" dirty="0"/>
              <a:t> agent on windows to log to </a:t>
            </a:r>
            <a:r>
              <a:rPr lang="en-SG" dirty="0" err="1"/>
              <a:t>Cloudwatch</a:t>
            </a:r>
            <a:r>
              <a:rPr lang="en-SG" dirty="0"/>
              <a:t> log groups. Log group to have a log subscription attached to it that further sends log to Kinesis Firehose that will eventually push the logs to S3. </a:t>
            </a:r>
            <a:br>
              <a:rPr lang="en-SG" dirty="0"/>
            </a:br>
            <a:endParaRPr lang="en-SG" dirty="0"/>
          </a:p>
          <a:p>
            <a:r>
              <a:rPr lang="en-SG" dirty="0"/>
              <a:t>(Another possible solution is using Fluent-bit on windows and configure fluent-bit to send logs to S3). </a:t>
            </a:r>
            <a:br>
              <a:rPr lang="en-SG" dirty="0"/>
            </a:b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12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E36C-7C95-A3ED-5E30-09BD63C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82" y="667512"/>
            <a:ext cx="8977745" cy="782597"/>
          </a:xfrm>
        </p:spPr>
        <p:txBody>
          <a:bodyPr>
            <a:normAutofit fontScale="90000"/>
          </a:bodyPr>
          <a:lstStyle/>
          <a:p>
            <a:r>
              <a:rPr lang="en-SG" dirty="0"/>
              <a:t>Kinesis Agent for Windows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E7E-54C0-A0BF-56DE-24D725F1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39C1C-AB27-5AFF-BB34-115F29C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1741-3EF4-11A2-712A-62CF3E7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9BB51-C86D-E6D1-2335-0A186C59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84" y="2459273"/>
            <a:ext cx="8309343" cy="22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9750-FCFD-E493-9116-7678BE2A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36" y="667512"/>
            <a:ext cx="9504588" cy="1290597"/>
          </a:xfrm>
        </p:spPr>
        <p:txBody>
          <a:bodyPr/>
          <a:lstStyle/>
          <a:p>
            <a:r>
              <a:rPr lang="en-SG" dirty="0"/>
              <a:t>High Level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A6ACA-E647-6213-8A04-523295E5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B64D-70B2-8EA9-8B4D-A0457FD6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686BD-BA06-5DED-B040-259B20B9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5C5B2D-F1F5-4571-895C-2AD65259B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356701"/>
            <a:ext cx="7058025" cy="33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251B-5106-5D08-C253-1DDD019B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667513"/>
            <a:ext cx="9523060" cy="958088"/>
          </a:xfrm>
        </p:spPr>
        <p:txBody>
          <a:bodyPr>
            <a:normAutofit/>
          </a:bodyPr>
          <a:lstStyle/>
          <a:p>
            <a:r>
              <a:rPr lang="en-SG" dirty="0"/>
              <a:t>Important Points in IAC!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E944E-FF51-E1EF-ED66-47E06F8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7E3D-5B32-2002-30A4-E5276E7B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4B468-F46D-E04D-6D81-D6D87839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97244-01B8-5CB1-D9C1-DF6B2A54651B}"/>
              </a:ext>
            </a:extLst>
          </p:cNvPr>
          <p:cNvSpPr txBox="1"/>
          <p:nvPr/>
        </p:nvSpPr>
        <p:spPr>
          <a:xfrm>
            <a:off x="1570182" y="1921163"/>
            <a:ext cx="929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Restrict access to S3 where logs are stored. </a:t>
            </a:r>
          </a:p>
          <a:p>
            <a:pPr marL="342900" indent="-342900">
              <a:buAutoNum type="arabicPeriod"/>
            </a:pPr>
            <a:r>
              <a:rPr lang="en-SG" dirty="0"/>
              <a:t>Enable data at rest encryption for S3 bucket.</a:t>
            </a:r>
          </a:p>
          <a:p>
            <a:pPr marL="342900" indent="-342900">
              <a:buAutoNum type="arabicPeriod"/>
            </a:pPr>
            <a:r>
              <a:rPr lang="en-SG" dirty="0"/>
              <a:t>Ensure log integrity by enabling object lock(worm) on S3 bucket.</a:t>
            </a:r>
          </a:p>
          <a:p>
            <a:pPr marL="342900" indent="-342900">
              <a:buAutoNum type="arabicPeriod"/>
            </a:pPr>
            <a:r>
              <a:rPr lang="en-SG" dirty="0"/>
              <a:t>Configure access logging for S3 bucket.</a:t>
            </a:r>
          </a:p>
          <a:p>
            <a:pPr marL="342900" indent="-342900">
              <a:buAutoNum type="arabicPeriod"/>
            </a:pPr>
            <a:r>
              <a:rPr lang="en-SG" dirty="0"/>
              <a:t>Configure Lifecycle policy for S3 to save costs and enable retention.</a:t>
            </a:r>
          </a:p>
          <a:p>
            <a:pPr marL="342900" indent="-342900">
              <a:buAutoNum type="arabicPeriod"/>
            </a:pPr>
            <a:r>
              <a:rPr lang="en-SG" dirty="0"/>
              <a:t>Ensure Kinesis Firehose is allowed access only from EC2 Profile that is attached to your servers. </a:t>
            </a:r>
          </a:p>
          <a:p>
            <a:pPr marL="342900" indent="-342900">
              <a:buAutoNum type="arabicPeriod"/>
            </a:pPr>
            <a:r>
              <a:rPr lang="en-SG" dirty="0"/>
              <a:t>Ensure Kinesis Firehose is using server side encryption.</a:t>
            </a:r>
          </a:p>
        </p:txBody>
      </p:sp>
    </p:spTree>
    <p:extLst>
      <p:ext uri="{BB962C8B-B14F-4D97-AF65-F5344CB8AC3E}">
        <p14:creationId xmlns:p14="http://schemas.microsoft.com/office/powerpoint/2010/main" val="74642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D9D6-820F-92C2-B534-632E571E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4" y="667512"/>
            <a:ext cx="9476879" cy="1596357"/>
          </a:xfrm>
        </p:spPr>
        <p:txBody>
          <a:bodyPr/>
          <a:lstStyle/>
          <a:p>
            <a:r>
              <a:rPr lang="en-SG" dirty="0"/>
              <a:t>Terraform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E626C-A904-40C8-ED9E-DDD16A27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96DFF-21A4-B63A-3CF7-600298AC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D9CEE-5498-F0BA-E7D1-7E0D84B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96FFD-D19A-A591-8884-7F2380721DB8}"/>
              </a:ext>
            </a:extLst>
          </p:cNvPr>
          <p:cNvSpPr txBox="1"/>
          <p:nvPr/>
        </p:nvSpPr>
        <p:spPr>
          <a:xfrm>
            <a:off x="1634139" y="3169312"/>
            <a:ext cx="957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code is not yet fully optimal for production workloads. It is more in POC state as of now. </a:t>
            </a:r>
          </a:p>
        </p:txBody>
      </p:sp>
    </p:spTree>
    <p:extLst>
      <p:ext uri="{BB962C8B-B14F-4D97-AF65-F5344CB8AC3E}">
        <p14:creationId xmlns:p14="http://schemas.microsoft.com/office/powerpoint/2010/main" val="1750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3EFB3-0EB5-BBC0-008D-2BEAF558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179F4-895A-07D2-C12A-3168A8D3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4F070-FECF-7A9E-CB8F-53FDC66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384CD-7CE6-5ACA-69D8-627CA25C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094" y="0"/>
            <a:ext cx="12320046" cy="70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5616-D8AF-9510-DACD-97DB5471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96CD-FC95-5EF3-EBC8-B1B88067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7B211-81A6-E101-D34F-C4FD5BAD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FCC5D-01F7-E534-CED5-2E9C2AFF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1B360-92E1-5C97-B788-554A633D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Logging Solution</vt:lpstr>
      <vt:lpstr>Requirement Gathering</vt:lpstr>
      <vt:lpstr>Possible Solutions</vt:lpstr>
      <vt:lpstr>Kinesis Agent for Windows</vt:lpstr>
      <vt:lpstr>High Level Diagram</vt:lpstr>
      <vt:lpstr>Important Points in IAC!</vt:lpstr>
      <vt:lpstr>Terraform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Solution</dc:title>
  <dc:creator>Sumeet Singh Kang</dc:creator>
  <cp:lastModifiedBy>Sumeet Singh Kang</cp:lastModifiedBy>
  <cp:revision>9</cp:revision>
  <dcterms:created xsi:type="dcterms:W3CDTF">2023-11-06T23:41:25Z</dcterms:created>
  <dcterms:modified xsi:type="dcterms:W3CDTF">2023-11-07T02:38:58Z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OffsetVTI:8</vt:lpwstr>
  </property>
  <property fmtid="{D5CDD505-2E9C-101B-9397-08002B2CF9AE}" pid="3" name="ClassificationContentMarkingFooterText">
    <vt:lpwstr>INTERNAL</vt:lpwstr>
  </property>
  <property fmtid="{D5CDD505-2E9C-101B-9397-08002B2CF9AE}" pid="4" name="MSIP_Label_befdae37-e5ef-48b2-851a-39af12c5266f_Enabled">
    <vt:lpwstr>true</vt:lpwstr>
  </property>
  <property fmtid="{D5CDD505-2E9C-101B-9397-08002B2CF9AE}" pid="5" name="MSIP_Label_befdae37-e5ef-48b2-851a-39af12c5266f_SetDate">
    <vt:lpwstr>2023-11-07T00:08:19Z</vt:lpwstr>
  </property>
  <property fmtid="{D5CDD505-2E9C-101B-9397-08002B2CF9AE}" pid="6" name="MSIP_Label_befdae37-e5ef-48b2-851a-39af12c5266f_Method">
    <vt:lpwstr>Privileged</vt:lpwstr>
  </property>
  <property fmtid="{D5CDD505-2E9C-101B-9397-08002B2CF9AE}" pid="7" name="MSIP_Label_befdae37-e5ef-48b2-851a-39af12c5266f_Name">
    <vt:lpwstr>PUBLIC</vt:lpwstr>
  </property>
  <property fmtid="{D5CDD505-2E9C-101B-9397-08002B2CF9AE}" pid="8" name="MSIP_Label_befdae37-e5ef-48b2-851a-39af12c5266f_SiteId">
    <vt:lpwstr>fe5446e9-e058-47eb-bdce-b2cf1972c668</vt:lpwstr>
  </property>
  <property fmtid="{D5CDD505-2E9C-101B-9397-08002B2CF9AE}" pid="9" name="MSIP_Label_befdae37-e5ef-48b2-851a-39af12c5266f_ActionId">
    <vt:lpwstr>473c26dd-4dd2-44d9-8e03-7782e348147e</vt:lpwstr>
  </property>
  <property fmtid="{D5CDD505-2E9C-101B-9397-08002B2CF9AE}" pid="10" name="MSIP_Label_befdae37-e5ef-48b2-851a-39af12c5266f_ContentBits">
    <vt:lpwstr>0</vt:lpwstr>
  </property>
</Properties>
</file>