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7772400" cy="10058400"/>
  <p:notesSz cx="7772400" cy="10058400"/>
  <p:embeddedFontLst>
    <p:embeddedFont>
      <p:font typeface="Calibri Light" panose="020F0302020204030204" pitchFamily="3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0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7CE89-80EA-44FC-A1DA-B130E0D8C3B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D5D34-FD9B-4067-BAE0-D1F5B86B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1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D34-FD9B-4067-BAE0-D1F5B86B9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6"/>
            <a:ext cx="66065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11"/>
            <a:ext cx="54406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096">
              <a:lnSpc>
                <a:spcPts val="1151"/>
              </a:lnSpc>
            </a:pPr>
            <a:fld id="{81D60167-4931-47E6-BA6A-407CBD079E47}" type="slidenum">
              <a:rPr lang="pt-BR" b="1" smtClean="0">
                <a:solidFill>
                  <a:srgbClr val="000000"/>
                </a:solidFill>
              </a:rPr>
              <a:pPr marL="38096">
                <a:lnSpc>
                  <a:spcPts val="1151"/>
                </a:lnSpc>
              </a:pPr>
              <a:t>‹#›</a:t>
            </a:fld>
            <a:r>
              <a:rPr lang="pt-BR" b="1" smtClean="0">
                <a:solidFill>
                  <a:srgbClr val="000000"/>
                </a:solidFill>
              </a:rPr>
              <a:t> | </a:t>
            </a:r>
            <a:r>
              <a:rPr lang="pt-BR" smtClean="0"/>
              <a:t>R e p o r</a:t>
            </a:r>
            <a:r>
              <a:rPr lang="pt-BR" spc="175" smtClean="0"/>
              <a:t> </a:t>
            </a:r>
            <a:r>
              <a:rPr lang="pt-BR" smtClean="0"/>
              <a:t>t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457207"/>
            <a:ext cx="7772400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1630" y="3439363"/>
            <a:ext cx="5865495" cy="246221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096">
              <a:lnSpc>
                <a:spcPts val="1151"/>
              </a:lnSpc>
            </a:pPr>
            <a:fld id="{81D60167-4931-47E6-BA6A-407CBD079E47}" type="slidenum">
              <a:rPr lang="pt-BR" b="1" smtClean="0">
                <a:solidFill>
                  <a:srgbClr val="000000"/>
                </a:solidFill>
              </a:rPr>
              <a:pPr marL="38096">
                <a:lnSpc>
                  <a:spcPts val="1151"/>
                </a:lnSpc>
              </a:pPr>
              <a:t>‹#›</a:t>
            </a:fld>
            <a:r>
              <a:rPr lang="pt-BR" b="1" smtClean="0">
                <a:solidFill>
                  <a:srgbClr val="000000"/>
                </a:solidFill>
              </a:rPr>
              <a:t> | </a:t>
            </a:r>
            <a:r>
              <a:rPr lang="pt-BR" smtClean="0"/>
              <a:t>R e p o r</a:t>
            </a:r>
            <a:r>
              <a:rPr lang="pt-BR" spc="175" smtClean="0"/>
              <a:t> </a:t>
            </a:r>
            <a:r>
              <a:rPr lang="pt-BR" smtClean="0"/>
              <a:t>t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457207"/>
            <a:ext cx="7772400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9"/>
            <a:ext cx="338099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9"/>
            <a:ext cx="338099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096">
              <a:lnSpc>
                <a:spcPts val="1151"/>
              </a:lnSpc>
            </a:pPr>
            <a:fld id="{81D60167-4931-47E6-BA6A-407CBD079E47}" type="slidenum">
              <a:rPr lang="pt-BR" b="1" smtClean="0">
                <a:solidFill>
                  <a:srgbClr val="000000"/>
                </a:solidFill>
              </a:rPr>
              <a:pPr marL="38096">
                <a:lnSpc>
                  <a:spcPts val="1151"/>
                </a:lnSpc>
              </a:pPr>
              <a:t>‹#›</a:t>
            </a:fld>
            <a:r>
              <a:rPr lang="pt-BR" b="1" smtClean="0">
                <a:solidFill>
                  <a:srgbClr val="000000"/>
                </a:solidFill>
              </a:rPr>
              <a:t> | </a:t>
            </a:r>
            <a:r>
              <a:rPr lang="pt-BR" smtClean="0"/>
              <a:t>R e p o r</a:t>
            </a:r>
            <a:r>
              <a:rPr lang="pt-BR" spc="175" smtClean="0"/>
              <a:t> </a:t>
            </a:r>
            <a:r>
              <a:rPr lang="pt-BR" smtClean="0"/>
              <a:t>t</a:t>
            </a: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457207"/>
            <a:ext cx="7772400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096">
              <a:lnSpc>
                <a:spcPts val="1151"/>
              </a:lnSpc>
            </a:pPr>
            <a:fld id="{81D60167-4931-47E6-BA6A-407CBD079E47}" type="slidenum">
              <a:rPr lang="pt-BR" b="1" smtClean="0">
                <a:solidFill>
                  <a:srgbClr val="000000"/>
                </a:solidFill>
              </a:rPr>
              <a:pPr marL="38096">
                <a:lnSpc>
                  <a:spcPts val="1151"/>
                </a:lnSpc>
              </a:pPr>
              <a:t>‹#›</a:t>
            </a:fld>
            <a:r>
              <a:rPr lang="pt-BR" b="1" smtClean="0">
                <a:solidFill>
                  <a:srgbClr val="000000"/>
                </a:solidFill>
              </a:rPr>
              <a:t> | </a:t>
            </a:r>
            <a:r>
              <a:rPr lang="pt-BR" smtClean="0"/>
              <a:t>R e p o r</a:t>
            </a:r>
            <a:r>
              <a:rPr lang="pt-BR" spc="175" smtClean="0"/>
              <a:t> </a:t>
            </a:r>
            <a:r>
              <a:rPr lang="pt-BR" smtClean="0"/>
              <a:t>t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73" y="249936"/>
            <a:ext cx="7376159" cy="95493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21379" y="254508"/>
            <a:ext cx="3108960" cy="7040880"/>
          </a:xfrm>
          <a:custGeom>
            <a:avLst/>
            <a:gdLst/>
            <a:ahLst/>
            <a:cxnLst/>
            <a:rect l="l" t="t" r="r" b="b"/>
            <a:pathLst>
              <a:path w="3108959" h="7040880">
                <a:moveTo>
                  <a:pt x="3108960" y="0"/>
                </a:moveTo>
                <a:lnTo>
                  <a:pt x="0" y="0"/>
                </a:lnTo>
                <a:lnTo>
                  <a:pt x="0" y="7040880"/>
                </a:lnTo>
                <a:lnTo>
                  <a:pt x="3108960" y="7040880"/>
                </a:lnTo>
                <a:lnTo>
                  <a:pt x="3108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3535681" y="252984"/>
            <a:ext cx="2877820" cy="3017520"/>
          </a:xfrm>
          <a:custGeom>
            <a:avLst/>
            <a:gdLst/>
            <a:ahLst/>
            <a:cxnLst/>
            <a:rect l="l" t="t" r="r" b="b"/>
            <a:pathLst>
              <a:path w="2877820" h="3017520">
                <a:moveTo>
                  <a:pt x="2877312" y="0"/>
                </a:moveTo>
                <a:lnTo>
                  <a:pt x="0" y="0"/>
                </a:lnTo>
                <a:lnTo>
                  <a:pt x="0" y="3017520"/>
                </a:lnTo>
                <a:lnTo>
                  <a:pt x="2877312" y="3017520"/>
                </a:lnTo>
                <a:lnTo>
                  <a:pt x="2877312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3535681" y="6940295"/>
            <a:ext cx="2877820" cy="119380"/>
          </a:xfrm>
          <a:custGeom>
            <a:avLst/>
            <a:gdLst/>
            <a:ahLst/>
            <a:cxnLst/>
            <a:rect l="l" t="t" r="r" b="b"/>
            <a:pathLst>
              <a:path w="2877820" h="119379">
                <a:moveTo>
                  <a:pt x="2877312" y="0"/>
                </a:moveTo>
                <a:lnTo>
                  <a:pt x="0" y="0"/>
                </a:lnTo>
                <a:lnTo>
                  <a:pt x="0" y="118871"/>
                </a:lnTo>
                <a:lnTo>
                  <a:pt x="2877312" y="118871"/>
                </a:lnTo>
                <a:lnTo>
                  <a:pt x="28773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096">
              <a:lnSpc>
                <a:spcPts val="1151"/>
              </a:lnSpc>
            </a:pPr>
            <a:fld id="{81D60167-4931-47E6-BA6A-407CBD079E47}" type="slidenum">
              <a:rPr lang="pt-BR" b="1" smtClean="0">
                <a:solidFill>
                  <a:srgbClr val="000000"/>
                </a:solidFill>
              </a:rPr>
              <a:pPr marL="38096">
                <a:lnSpc>
                  <a:spcPts val="1151"/>
                </a:lnSpc>
              </a:pPr>
              <a:t>‹#›</a:t>
            </a:fld>
            <a:r>
              <a:rPr lang="pt-BR" b="1" smtClean="0">
                <a:solidFill>
                  <a:srgbClr val="000000"/>
                </a:solidFill>
              </a:rPr>
              <a:t> | </a:t>
            </a:r>
            <a:r>
              <a:rPr lang="pt-BR" smtClean="0"/>
              <a:t>R e p o r</a:t>
            </a:r>
            <a:r>
              <a:rPr lang="pt-BR" spc="175" smtClean="0"/>
              <a:t> </a:t>
            </a:r>
            <a:r>
              <a:rPr lang="pt-BR" smtClean="0"/>
              <a:t>t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457203"/>
            <a:ext cx="7772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1630" y="3439363"/>
            <a:ext cx="58654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9"/>
            <a:ext cx="2487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9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607" y="9278824"/>
            <a:ext cx="94043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096">
              <a:lnSpc>
                <a:spcPts val="1151"/>
              </a:lnSpc>
            </a:pPr>
            <a:fld id="{81D60167-4931-47E6-BA6A-407CBD079E47}" type="slidenum">
              <a:rPr lang="pt-BR" b="1" smtClean="0">
                <a:solidFill>
                  <a:srgbClr val="000000"/>
                </a:solidFill>
              </a:rPr>
              <a:pPr marL="38096">
                <a:lnSpc>
                  <a:spcPts val="1151"/>
                </a:lnSpc>
              </a:pPr>
              <a:t>‹#›</a:t>
            </a:fld>
            <a:r>
              <a:rPr lang="pt-BR" b="1" smtClean="0">
                <a:solidFill>
                  <a:srgbClr val="000000"/>
                </a:solidFill>
              </a:rPr>
              <a:t> | </a:t>
            </a:r>
            <a:r>
              <a:rPr lang="pt-BR" smtClean="0"/>
              <a:t>R e p o r</a:t>
            </a:r>
            <a:r>
              <a:rPr lang="pt-BR" spc="175" smtClean="0"/>
              <a:t> </a:t>
            </a:r>
            <a:r>
              <a:rPr lang="pt-BR" smtClean="0"/>
              <a:t>t</a:t>
            </a: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55">
        <a:defRPr>
          <a:latin typeface="+mn-lt"/>
          <a:ea typeface="+mn-ea"/>
          <a:cs typeface="+mn-cs"/>
        </a:defRPr>
      </a:lvl2pPr>
      <a:lvl3pPr marL="914310">
        <a:defRPr>
          <a:latin typeface="+mn-lt"/>
          <a:ea typeface="+mn-ea"/>
          <a:cs typeface="+mn-cs"/>
        </a:defRPr>
      </a:lvl3pPr>
      <a:lvl4pPr marL="1371466">
        <a:defRPr>
          <a:latin typeface="+mn-lt"/>
          <a:ea typeface="+mn-ea"/>
          <a:cs typeface="+mn-cs"/>
        </a:defRPr>
      </a:lvl4pPr>
      <a:lvl5pPr marL="1828621">
        <a:defRPr>
          <a:latin typeface="+mn-lt"/>
          <a:ea typeface="+mn-ea"/>
          <a:cs typeface="+mn-cs"/>
        </a:defRPr>
      </a:lvl5pPr>
      <a:lvl6pPr marL="2285778">
        <a:defRPr>
          <a:latin typeface="+mn-lt"/>
          <a:ea typeface="+mn-ea"/>
          <a:cs typeface="+mn-cs"/>
        </a:defRPr>
      </a:lvl6pPr>
      <a:lvl7pPr marL="2742933">
        <a:defRPr>
          <a:latin typeface="+mn-lt"/>
          <a:ea typeface="+mn-ea"/>
          <a:cs typeface="+mn-cs"/>
        </a:defRPr>
      </a:lvl7pPr>
      <a:lvl8pPr marL="3200087">
        <a:defRPr>
          <a:latin typeface="+mn-lt"/>
          <a:ea typeface="+mn-ea"/>
          <a:cs typeface="+mn-cs"/>
        </a:defRPr>
      </a:lvl8pPr>
      <a:lvl9pPr marL="36572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55">
        <a:defRPr>
          <a:latin typeface="+mn-lt"/>
          <a:ea typeface="+mn-ea"/>
          <a:cs typeface="+mn-cs"/>
        </a:defRPr>
      </a:lvl2pPr>
      <a:lvl3pPr marL="914310">
        <a:defRPr>
          <a:latin typeface="+mn-lt"/>
          <a:ea typeface="+mn-ea"/>
          <a:cs typeface="+mn-cs"/>
        </a:defRPr>
      </a:lvl3pPr>
      <a:lvl4pPr marL="1371466">
        <a:defRPr>
          <a:latin typeface="+mn-lt"/>
          <a:ea typeface="+mn-ea"/>
          <a:cs typeface="+mn-cs"/>
        </a:defRPr>
      </a:lvl4pPr>
      <a:lvl5pPr marL="1828621">
        <a:defRPr>
          <a:latin typeface="+mn-lt"/>
          <a:ea typeface="+mn-ea"/>
          <a:cs typeface="+mn-cs"/>
        </a:defRPr>
      </a:lvl5pPr>
      <a:lvl6pPr marL="2285778">
        <a:defRPr>
          <a:latin typeface="+mn-lt"/>
          <a:ea typeface="+mn-ea"/>
          <a:cs typeface="+mn-cs"/>
        </a:defRPr>
      </a:lvl6pPr>
      <a:lvl7pPr marL="2742933">
        <a:defRPr>
          <a:latin typeface="+mn-lt"/>
          <a:ea typeface="+mn-ea"/>
          <a:cs typeface="+mn-cs"/>
        </a:defRPr>
      </a:lvl7pPr>
      <a:lvl8pPr marL="3200087">
        <a:defRPr>
          <a:latin typeface="+mn-lt"/>
          <a:ea typeface="+mn-ea"/>
          <a:cs typeface="+mn-cs"/>
        </a:defRPr>
      </a:lvl8pPr>
      <a:lvl9pPr marL="36572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1379" y="254514"/>
            <a:ext cx="3108960" cy="6762429"/>
          </a:xfrm>
          <a:prstGeom prst="rect">
            <a:avLst/>
          </a:prstGeom>
          <a:ln w="15240">
            <a:solidFill>
              <a:srgbClr val="76707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807641">
              <a:spcBef>
                <a:spcPts val="795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Date: 16 September,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2020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 marL="210165" marR="690177">
              <a:lnSpc>
                <a:spcPct val="101600"/>
              </a:lnSpc>
              <a:spcBef>
                <a:spcPts val="675"/>
              </a:spcBef>
            </a:pPr>
            <a:r>
              <a:rPr sz="3600" spc="-5" dirty="0">
                <a:solidFill>
                  <a:srgbClr val="5B9BD4"/>
                </a:solidFill>
                <a:latin typeface="Calibri Light"/>
                <a:cs typeface="Calibri Light"/>
              </a:rPr>
              <a:t>Clustering  </a:t>
            </a:r>
            <a:r>
              <a:rPr sz="3600" dirty="0">
                <a:solidFill>
                  <a:srgbClr val="5B9BD4"/>
                </a:solidFill>
                <a:latin typeface="Calibri Light"/>
                <a:cs typeface="Calibri Light"/>
              </a:rPr>
              <a:t>492 </a:t>
            </a:r>
            <a:r>
              <a:rPr sz="3600" spc="-5" dirty="0">
                <a:solidFill>
                  <a:srgbClr val="5B9BD4"/>
                </a:solidFill>
                <a:latin typeface="Calibri Light"/>
                <a:cs typeface="Calibri Light"/>
              </a:rPr>
              <a:t>Indian  Cities</a:t>
            </a:r>
            <a:r>
              <a:rPr sz="3600" spc="-95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3600" spc="-5" dirty="0">
                <a:solidFill>
                  <a:srgbClr val="5B9BD4"/>
                </a:solidFill>
                <a:latin typeface="Calibri Light"/>
                <a:cs typeface="Calibri Light"/>
              </a:rPr>
              <a:t>Based  on </a:t>
            </a:r>
            <a:r>
              <a:rPr sz="3600" dirty="0">
                <a:solidFill>
                  <a:srgbClr val="5B9BD4"/>
                </a:solidFill>
                <a:latin typeface="Calibri Light"/>
                <a:cs typeface="Calibri Light"/>
              </a:rPr>
              <a:t>Several  Stats</a:t>
            </a:r>
            <a:endParaRPr sz="3600" dirty="0">
              <a:latin typeface="Calibri Light"/>
              <a:cs typeface="Calibri Light"/>
            </a:endParaRPr>
          </a:p>
          <a:p>
            <a:pPr marL="210165">
              <a:spcBef>
                <a:spcPts val="2815"/>
              </a:spcBef>
            </a:pPr>
            <a:r>
              <a:rPr sz="1100" spc="-5" dirty="0">
                <a:solidFill>
                  <a:srgbClr val="44536A"/>
                </a:solidFill>
                <a:latin typeface="Calibri"/>
                <a:cs typeface="Calibri"/>
              </a:rPr>
              <a:t>Santanu</a:t>
            </a:r>
            <a:r>
              <a:rPr sz="1100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44536A"/>
                </a:solidFill>
                <a:latin typeface="Calibri"/>
                <a:cs typeface="Calibri"/>
              </a:rPr>
              <a:t>Sikder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6888" y="466344"/>
            <a:ext cx="1859280" cy="1260858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73024" marR="262864" indent="-5715" algn="ctr">
              <a:lnSpc>
                <a:spcPct val="110900"/>
              </a:lnSpc>
              <a:spcBef>
                <a:spcPts val="22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 IBM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Data Science  Professional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Certificate</a:t>
            </a:r>
            <a:endParaRPr sz="1100">
              <a:latin typeface="Calibri"/>
              <a:cs typeface="Calibri"/>
            </a:endParaRPr>
          </a:p>
          <a:p>
            <a:pPr marL="683828" marR="674304" indent="-1905" algn="ctr">
              <a:lnSpc>
                <a:spcPct val="169100"/>
              </a:lnSpc>
              <a:spcBef>
                <a:spcPts val="2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  Pers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endParaRPr sz="1100">
              <a:latin typeface="Calibri"/>
              <a:cs typeface="Calibri"/>
            </a:endParaRPr>
          </a:p>
          <a:p>
            <a:pPr marL="1271" algn="ctr">
              <a:spcBef>
                <a:spcPts val="94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Capstone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3631" y="1270766"/>
            <a:ext cx="1731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Santanu</a:t>
            </a:r>
            <a:r>
              <a:rPr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Sikder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9" y="9256474"/>
            <a:ext cx="5982971" cy="6351"/>
          </a:xfrm>
          <a:custGeom>
            <a:avLst/>
            <a:gdLst/>
            <a:ahLst/>
            <a:cxnLst/>
            <a:rect l="l" t="t" r="r" b="b"/>
            <a:pathLst>
              <a:path w="5982970" h="6350">
                <a:moveTo>
                  <a:pt x="5982589" y="0"/>
                </a:moveTo>
                <a:lnTo>
                  <a:pt x="0" y="0"/>
                </a:lnTo>
                <a:lnTo>
                  <a:pt x="0" y="6095"/>
                </a:lnTo>
                <a:lnTo>
                  <a:pt x="5982589" y="6095"/>
                </a:lnTo>
                <a:lnTo>
                  <a:pt x="59825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" y="457201"/>
            <a:ext cx="7745095" cy="637540"/>
            <a:chOff x="0" y="457200"/>
            <a:chExt cx="7745095" cy="6375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200"/>
              <a:ext cx="7744968" cy="637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695" y="505967"/>
              <a:ext cx="7306056" cy="5394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" y="457204"/>
            <a:ext cx="7745095" cy="502703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66044">
              <a:spcBef>
                <a:spcPts val="560"/>
              </a:spcBef>
            </a:pPr>
            <a:r>
              <a:rPr spc="-55" dirty="0"/>
              <a:t>Clustering </a:t>
            </a:r>
            <a:r>
              <a:rPr spc="-40" dirty="0"/>
              <a:t>492 </a:t>
            </a:r>
            <a:r>
              <a:rPr spc="-45" dirty="0"/>
              <a:t>Indian Cities </a:t>
            </a:r>
            <a:r>
              <a:rPr spc="-40" dirty="0"/>
              <a:t>Based </a:t>
            </a:r>
            <a:r>
              <a:rPr spc="-25" dirty="0"/>
              <a:t>on</a:t>
            </a:r>
            <a:r>
              <a:rPr spc="-459" dirty="0"/>
              <a:t> </a:t>
            </a:r>
            <a:r>
              <a:rPr spc="-60" dirty="0"/>
              <a:t>Several </a:t>
            </a:r>
            <a:r>
              <a:rPr spc="-55" dirty="0"/>
              <a:t>Stats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2011" y="3097151"/>
            <a:ext cx="334962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8">
              <a:spcBef>
                <a:spcPts val="105"/>
              </a:spcBef>
            </a:pP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summary to the above tabular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580" y="4801618"/>
            <a:ext cx="2133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8">
              <a:spcBef>
                <a:spcPts val="105"/>
              </a:spcBef>
            </a:pPr>
            <a:r>
              <a:rPr sz="1600" spc="-11" dirty="0">
                <a:latin typeface="Calibri"/>
                <a:cs typeface="Calibri"/>
              </a:rPr>
              <a:t>iii.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38581" y="3439365"/>
            <a:ext cx="6602176" cy="40648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0488" marR="5080" indent="-326993">
              <a:lnSpc>
                <a:spcPct val="110200"/>
              </a:lnSpc>
              <a:spcBef>
                <a:spcPts val="95"/>
              </a:spcBef>
              <a:buAutoNum type="romanLcPeriod"/>
              <a:tabLst>
                <a:tab pos="430488" algn="l"/>
                <a:tab pos="431124" algn="l"/>
              </a:tabLst>
            </a:pPr>
            <a:r>
              <a:rPr dirty="0"/>
              <a:t>The </a:t>
            </a:r>
            <a:r>
              <a:rPr spc="-5" dirty="0"/>
              <a:t>Red cities have almost </a:t>
            </a:r>
            <a:r>
              <a:rPr dirty="0"/>
              <a:t>5 </a:t>
            </a:r>
            <a:r>
              <a:rPr spc="-5" dirty="0"/>
              <a:t>times </a:t>
            </a:r>
            <a:r>
              <a:rPr dirty="0"/>
              <a:t>the </a:t>
            </a:r>
            <a:r>
              <a:rPr spc="-5" dirty="0"/>
              <a:t>average population as that  of the </a:t>
            </a:r>
            <a:r>
              <a:rPr dirty="0"/>
              <a:t>Blue</a:t>
            </a:r>
            <a:r>
              <a:rPr spc="-35" dirty="0"/>
              <a:t> </a:t>
            </a:r>
            <a:r>
              <a:rPr spc="-5" dirty="0"/>
              <a:t>ones</a:t>
            </a:r>
          </a:p>
          <a:p>
            <a:pPr marL="430488" marR="153655" indent="-372709">
              <a:lnSpc>
                <a:spcPct val="109400"/>
              </a:lnSpc>
              <a:spcBef>
                <a:spcPts val="15"/>
              </a:spcBef>
              <a:buAutoNum type="romanLcPeriod"/>
              <a:tabLst>
                <a:tab pos="430488" algn="l"/>
                <a:tab pos="431124" algn="l"/>
              </a:tabLst>
            </a:pPr>
            <a:r>
              <a:rPr dirty="0"/>
              <a:t>The </a:t>
            </a:r>
            <a:r>
              <a:rPr spc="-5" dirty="0"/>
              <a:t>average population </a:t>
            </a:r>
            <a:r>
              <a:rPr spc="5" dirty="0"/>
              <a:t>of </a:t>
            </a:r>
            <a:r>
              <a:rPr spc="-5" dirty="0"/>
              <a:t>kids </a:t>
            </a:r>
            <a:r>
              <a:rPr dirty="0"/>
              <a:t>between 0 </a:t>
            </a:r>
            <a:r>
              <a:rPr spc="-5" dirty="0"/>
              <a:t>to </a:t>
            </a:r>
            <a:r>
              <a:rPr dirty="0"/>
              <a:t>6 </a:t>
            </a:r>
            <a:r>
              <a:rPr spc="-5" dirty="0"/>
              <a:t>years </a:t>
            </a:r>
            <a:r>
              <a:rPr spc="5" dirty="0"/>
              <a:t>of </a:t>
            </a:r>
            <a:r>
              <a:rPr dirty="0"/>
              <a:t>age </a:t>
            </a:r>
            <a:r>
              <a:rPr spc="-5" dirty="0"/>
              <a:t>is  almost </a:t>
            </a:r>
            <a:r>
              <a:rPr dirty="0"/>
              <a:t>5 </a:t>
            </a:r>
            <a:r>
              <a:rPr spc="-5" dirty="0"/>
              <a:t>times in case of the Red </a:t>
            </a:r>
            <a:r>
              <a:rPr dirty="0"/>
              <a:t>cities </a:t>
            </a:r>
            <a:r>
              <a:rPr spc="-5" dirty="0"/>
              <a:t>to that in the case of the  Blue</a:t>
            </a:r>
            <a:r>
              <a:rPr spc="-20" dirty="0"/>
              <a:t> </a:t>
            </a:r>
            <a:r>
              <a:rPr spc="-5" dirty="0"/>
              <a:t>ones</a:t>
            </a:r>
          </a:p>
          <a:p>
            <a:pPr marL="430488" marR="254611">
              <a:lnSpc>
                <a:spcPct val="110000"/>
              </a:lnSpc>
            </a:pPr>
            <a:endParaRPr lang="en-US" dirty="0"/>
          </a:p>
          <a:p>
            <a:pPr marL="430488" marR="254611">
              <a:lnSpc>
                <a:spcPct val="110000"/>
              </a:lnSpc>
            </a:pPr>
            <a:r>
              <a:rPr dirty="0" smtClean="0"/>
              <a:t>The </a:t>
            </a:r>
            <a:r>
              <a:rPr spc="-5" dirty="0"/>
              <a:t>Red cities have </a:t>
            </a:r>
            <a:r>
              <a:rPr dirty="0"/>
              <a:t>a very </a:t>
            </a:r>
            <a:r>
              <a:rPr spc="-5" dirty="0"/>
              <a:t>large population </a:t>
            </a:r>
            <a:r>
              <a:rPr dirty="0"/>
              <a:t>average </a:t>
            </a:r>
            <a:r>
              <a:rPr spc="-5" dirty="0"/>
              <a:t>of literates  (</a:t>
            </a:r>
            <a:r>
              <a:rPr spc="-5" dirty="0" smtClean="0"/>
              <a:t>more</a:t>
            </a:r>
            <a:r>
              <a:rPr lang="en-US" spc="-5" dirty="0" smtClean="0"/>
              <a:t> </a:t>
            </a:r>
            <a:r>
              <a:rPr spc="-5" dirty="0" smtClean="0"/>
              <a:t>than </a:t>
            </a:r>
            <a:r>
              <a:rPr dirty="0"/>
              <a:t>5 </a:t>
            </a:r>
            <a:r>
              <a:rPr spc="-5" dirty="0"/>
              <a:t>times </a:t>
            </a:r>
            <a:r>
              <a:rPr dirty="0"/>
              <a:t>as </a:t>
            </a:r>
            <a:r>
              <a:rPr spc="-5" dirty="0"/>
              <a:t>that </a:t>
            </a:r>
            <a:r>
              <a:rPr spc="5" dirty="0"/>
              <a:t>of </a:t>
            </a:r>
            <a:r>
              <a:rPr spc="-5" dirty="0"/>
              <a:t>the </a:t>
            </a:r>
            <a:r>
              <a:rPr dirty="0"/>
              <a:t>Blue</a:t>
            </a:r>
            <a:r>
              <a:rPr spc="-35" dirty="0"/>
              <a:t> </a:t>
            </a:r>
            <a:r>
              <a:rPr spc="-5" dirty="0"/>
              <a:t>ones)</a:t>
            </a:r>
          </a:p>
          <a:p>
            <a:pPr marL="430488" marR="16509" indent="-418424">
              <a:lnSpc>
                <a:spcPct val="109600"/>
              </a:lnSpc>
              <a:spcBef>
                <a:spcPts val="5"/>
              </a:spcBef>
              <a:buAutoNum type="romanLcPeriod" startAt="4"/>
              <a:tabLst>
                <a:tab pos="430488" algn="l"/>
                <a:tab pos="431124" algn="l"/>
              </a:tabLst>
            </a:pPr>
            <a:r>
              <a:rPr dirty="0"/>
              <a:t>The </a:t>
            </a:r>
            <a:r>
              <a:rPr spc="-5" dirty="0"/>
              <a:t>average sex ratios, </a:t>
            </a:r>
            <a:r>
              <a:rPr spc="-11" dirty="0"/>
              <a:t>child </a:t>
            </a:r>
            <a:r>
              <a:rPr spc="-5" dirty="0"/>
              <a:t>sex </a:t>
            </a:r>
            <a:r>
              <a:rPr dirty="0"/>
              <a:t>ratios, </a:t>
            </a:r>
            <a:r>
              <a:rPr spc="-11" dirty="0"/>
              <a:t>literacy </a:t>
            </a:r>
            <a:r>
              <a:rPr spc="-5" dirty="0"/>
              <a:t>rates, literacy rate  ratios, literacy ratios, graduates </a:t>
            </a:r>
            <a:r>
              <a:rPr dirty="0"/>
              <a:t>ratios, </a:t>
            </a:r>
            <a:r>
              <a:rPr spc="-5" dirty="0"/>
              <a:t>geographical </a:t>
            </a:r>
            <a:r>
              <a:rPr spc="-11" dirty="0"/>
              <a:t>coordinates  </a:t>
            </a:r>
            <a:r>
              <a:rPr dirty="0"/>
              <a:t>and </a:t>
            </a:r>
            <a:r>
              <a:rPr spc="-5" dirty="0"/>
              <a:t>public/transport facilities </a:t>
            </a:r>
            <a:r>
              <a:rPr spc="5" dirty="0"/>
              <a:t>of </a:t>
            </a:r>
            <a:r>
              <a:rPr spc="-5" dirty="0"/>
              <a:t>both the classes of cities </a:t>
            </a:r>
            <a:r>
              <a:rPr spc="5" dirty="0"/>
              <a:t>are  </a:t>
            </a:r>
            <a:r>
              <a:rPr spc="-5" dirty="0"/>
              <a:t>almost</a:t>
            </a:r>
            <a:r>
              <a:rPr spc="-20" dirty="0"/>
              <a:t> </a:t>
            </a:r>
            <a:r>
              <a:rPr spc="-5" dirty="0"/>
              <a:t>similar</a:t>
            </a:r>
          </a:p>
          <a:p>
            <a:pPr marL="430488" marR="314295" indent="-372709">
              <a:lnSpc>
                <a:spcPts val="2111"/>
              </a:lnSpc>
              <a:spcBef>
                <a:spcPts val="105"/>
              </a:spcBef>
              <a:buAutoNum type="romanLcPeriod" startAt="4"/>
              <a:tabLst>
                <a:tab pos="430488" algn="l"/>
                <a:tab pos="431124" algn="l"/>
              </a:tabLst>
            </a:pPr>
            <a:r>
              <a:rPr dirty="0"/>
              <a:t>The </a:t>
            </a:r>
            <a:r>
              <a:rPr spc="-5" dirty="0"/>
              <a:t>average number of graduates in </a:t>
            </a:r>
            <a:r>
              <a:rPr spc="5" dirty="0"/>
              <a:t>the </a:t>
            </a:r>
            <a:r>
              <a:rPr spc="-5" dirty="0"/>
              <a:t>Red cities is around </a:t>
            </a:r>
            <a:r>
              <a:rPr dirty="0"/>
              <a:t>6  </a:t>
            </a:r>
            <a:r>
              <a:rPr spc="-5" dirty="0"/>
              <a:t>times that of the </a:t>
            </a:r>
            <a:r>
              <a:rPr dirty="0"/>
              <a:t>Blue</a:t>
            </a:r>
            <a:r>
              <a:rPr spc="-25" dirty="0"/>
              <a:t> </a:t>
            </a:r>
            <a:r>
              <a:rPr spc="-5" dirty="0"/>
              <a:t>cities</a:t>
            </a:r>
          </a:p>
          <a:p>
            <a:pPr marL="430488" marR="17778" indent="-418424">
              <a:lnSpc>
                <a:spcPts val="2091"/>
              </a:lnSpc>
              <a:spcBef>
                <a:spcPts val="25"/>
              </a:spcBef>
              <a:buAutoNum type="romanLcPeriod" startAt="4"/>
              <a:tabLst>
                <a:tab pos="430488" algn="l"/>
                <a:tab pos="431124" algn="l"/>
              </a:tabLst>
            </a:pPr>
            <a:r>
              <a:rPr dirty="0"/>
              <a:t>In most </a:t>
            </a:r>
            <a:r>
              <a:rPr spc="-5" dirty="0"/>
              <a:t>of the classes of facilities, the Red cities are </a:t>
            </a:r>
            <a:r>
              <a:rPr dirty="0"/>
              <a:t>greatly </a:t>
            </a:r>
            <a:r>
              <a:rPr spc="-5" dirty="0"/>
              <a:t>ahead  of the </a:t>
            </a:r>
            <a:r>
              <a:rPr dirty="0"/>
              <a:t>Blue </a:t>
            </a:r>
            <a:r>
              <a:rPr spc="-5" dirty="0"/>
              <a:t>ones. </a:t>
            </a:r>
            <a:r>
              <a:rPr dirty="0"/>
              <a:t>In </a:t>
            </a:r>
            <a:r>
              <a:rPr spc="-5" dirty="0"/>
              <a:t>fact, the </a:t>
            </a:r>
            <a:r>
              <a:rPr dirty="0"/>
              <a:t>Red cities </a:t>
            </a:r>
            <a:r>
              <a:rPr spc="-5" dirty="0"/>
              <a:t>even </a:t>
            </a:r>
            <a:r>
              <a:rPr dirty="0"/>
              <a:t>win </a:t>
            </a:r>
            <a:r>
              <a:rPr spc="-5" dirty="0"/>
              <a:t>the</a:t>
            </a:r>
            <a:r>
              <a:rPr spc="-85" dirty="0"/>
              <a:t> </a:t>
            </a:r>
            <a:r>
              <a:rPr spc="-5" dirty="0"/>
              <a:t>competition</a:t>
            </a:r>
          </a:p>
          <a:p>
            <a:pPr marL="430488">
              <a:spcBef>
                <a:spcPts val="115"/>
              </a:spcBef>
            </a:pPr>
            <a:r>
              <a:rPr spc="-5" dirty="0"/>
              <a:t>of the </a:t>
            </a:r>
            <a:r>
              <a:rPr dirty="0"/>
              <a:t>average </a:t>
            </a:r>
            <a:r>
              <a:rPr spc="-5" dirty="0"/>
              <a:t>all-round facilities</a:t>
            </a:r>
            <a:r>
              <a:rPr spc="-40" dirty="0"/>
              <a:t> </a:t>
            </a:r>
            <a:r>
              <a:rPr spc="-5" dirty="0"/>
              <a:t>provided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2010" y="7824296"/>
            <a:ext cx="5831205" cy="1094916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698" marR="5080">
              <a:lnSpc>
                <a:spcPct val="110400"/>
              </a:lnSpc>
              <a:spcBef>
                <a:spcPts val="91"/>
              </a:spcBef>
            </a:pP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above </a:t>
            </a:r>
            <a:r>
              <a:rPr sz="1600" spc="-11" dirty="0">
                <a:latin typeface="Calibri"/>
                <a:cs typeface="Calibri"/>
              </a:rPr>
              <a:t>results </a:t>
            </a:r>
            <a:r>
              <a:rPr sz="1600" spc="5" dirty="0">
                <a:latin typeface="Calibri"/>
                <a:cs typeface="Calibri"/>
              </a:rPr>
              <a:t>have </a:t>
            </a:r>
            <a:r>
              <a:rPr sz="1600" spc="-5" dirty="0">
                <a:latin typeface="Calibri"/>
                <a:cs typeface="Calibri"/>
              </a:rPr>
              <a:t>been </a:t>
            </a:r>
            <a:r>
              <a:rPr sz="1600" dirty="0">
                <a:latin typeface="Calibri"/>
                <a:cs typeface="Calibri"/>
              </a:rPr>
              <a:t>visualized </a:t>
            </a:r>
            <a:r>
              <a:rPr sz="1600" spc="-5" dirty="0">
                <a:latin typeface="Calibri"/>
                <a:cs typeface="Calibri"/>
              </a:rPr>
              <a:t>in the </a:t>
            </a:r>
            <a:r>
              <a:rPr sz="1600" dirty="0">
                <a:latin typeface="Calibri"/>
                <a:cs typeface="Calibri"/>
              </a:rPr>
              <a:t>bar </a:t>
            </a:r>
            <a:r>
              <a:rPr sz="1600" spc="-5" dirty="0">
                <a:latin typeface="Calibri"/>
                <a:cs typeface="Calibri"/>
              </a:rPr>
              <a:t>charts given </a:t>
            </a:r>
            <a:r>
              <a:rPr sz="1600" dirty="0">
                <a:latin typeface="Calibri"/>
                <a:cs typeface="Calibri"/>
              </a:rPr>
              <a:t>below  and </a:t>
            </a:r>
            <a:r>
              <a:rPr sz="1600" spc="-11" dirty="0">
                <a:latin typeface="Calibri"/>
                <a:cs typeface="Calibri"/>
              </a:rPr>
              <a:t>they </a:t>
            </a:r>
            <a:r>
              <a:rPr sz="1600" spc="-5" dirty="0">
                <a:latin typeface="Calibri"/>
                <a:cs typeface="Calibri"/>
              </a:rPr>
              <a:t>tell </a:t>
            </a:r>
            <a:r>
              <a:rPr sz="160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Red </a:t>
            </a:r>
            <a:r>
              <a:rPr sz="1600" spc="-5" dirty="0">
                <a:latin typeface="Calibri"/>
                <a:cs typeface="Calibri"/>
              </a:rPr>
              <a:t>cities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5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Blue cities in </a:t>
            </a:r>
            <a:r>
              <a:rPr sz="1600" dirty="0">
                <a:latin typeface="Calibri"/>
                <a:cs typeface="Calibri"/>
              </a:rPr>
              <a:t>this </a:t>
            </a:r>
            <a:r>
              <a:rPr sz="1600" spc="-5" dirty="0">
                <a:latin typeface="Calibri"/>
                <a:cs typeface="Calibri"/>
              </a:rPr>
              <a:t>case are  respectively the well developed and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less developed cities. </a:t>
            </a:r>
            <a:r>
              <a:rPr sz="1600" dirty="0">
                <a:latin typeface="Calibri"/>
                <a:cs typeface="Calibri"/>
              </a:rPr>
              <a:t>Map – 1  was </a:t>
            </a:r>
            <a:r>
              <a:rPr sz="1600" spc="-5" dirty="0">
                <a:latin typeface="Calibri"/>
                <a:cs typeface="Calibri"/>
              </a:rPr>
              <a:t>modified to give </a:t>
            </a:r>
            <a:r>
              <a:rPr sz="1600" dirty="0">
                <a:latin typeface="Calibri"/>
                <a:cs typeface="Calibri"/>
              </a:rPr>
              <a:t>Map – 2 </a:t>
            </a:r>
            <a:r>
              <a:rPr sz="1600" spc="-5" dirty="0">
                <a:latin typeface="Calibri"/>
                <a:cs typeface="Calibri"/>
              </a:rPr>
              <a:t>(shown above) in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process.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43655" y="1572767"/>
            <a:ext cx="1075944" cy="11430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6">
              <a:lnSpc>
                <a:spcPts val="1151"/>
              </a:lnSpc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9 | </a:t>
            </a:r>
            <a:r>
              <a:rPr dirty="0"/>
              <a:t>R e p o r</a:t>
            </a:r>
            <a:r>
              <a:rPr spc="175" dirty="0"/>
              <a:t> </a:t>
            </a:r>
            <a:r>
              <a:rPr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3631" y="1270766"/>
            <a:ext cx="1731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Santanu</a:t>
            </a:r>
            <a:r>
              <a:rPr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Sikder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9" y="9256474"/>
            <a:ext cx="5982971" cy="6351"/>
          </a:xfrm>
          <a:custGeom>
            <a:avLst/>
            <a:gdLst/>
            <a:ahLst/>
            <a:cxnLst/>
            <a:rect l="l" t="t" r="r" b="b"/>
            <a:pathLst>
              <a:path w="5982970" h="6350">
                <a:moveTo>
                  <a:pt x="5982589" y="0"/>
                </a:moveTo>
                <a:lnTo>
                  <a:pt x="0" y="0"/>
                </a:lnTo>
                <a:lnTo>
                  <a:pt x="0" y="6095"/>
                </a:lnTo>
                <a:lnTo>
                  <a:pt x="5982589" y="6095"/>
                </a:lnTo>
                <a:lnTo>
                  <a:pt x="59825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" y="457201"/>
            <a:ext cx="7745095" cy="637540"/>
            <a:chOff x="0" y="457200"/>
            <a:chExt cx="7745095" cy="637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7744968" cy="637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" y="505967"/>
              <a:ext cx="7306056" cy="5394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" y="457204"/>
            <a:ext cx="7745095" cy="502703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66044">
              <a:spcBef>
                <a:spcPts val="560"/>
              </a:spcBef>
            </a:pPr>
            <a:r>
              <a:rPr spc="-55" dirty="0"/>
              <a:t>Clustering </a:t>
            </a:r>
            <a:r>
              <a:rPr spc="-40" dirty="0"/>
              <a:t>492 </a:t>
            </a:r>
            <a:r>
              <a:rPr spc="-45" dirty="0"/>
              <a:t>Indian Cities </a:t>
            </a:r>
            <a:r>
              <a:rPr spc="-40" dirty="0"/>
              <a:t>Based </a:t>
            </a:r>
            <a:r>
              <a:rPr spc="-25" dirty="0"/>
              <a:t>on</a:t>
            </a:r>
            <a:r>
              <a:rPr spc="-459" dirty="0"/>
              <a:t> </a:t>
            </a:r>
            <a:r>
              <a:rPr spc="-60" dirty="0"/>
              <a:t>Several </a:t>
            </a:r>
            <a:r>
              <a:rPr spc="-55" dirty="0"/>
              <a:t>Stats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8239" y="1572773"/>
            <a:ext cx="5455920" cy="32674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3000" y="4962145"/>
            <a:ext cx="5477256" cy="4114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6">
              <a:lnSpc>
                <a:spcPts val="1151"/>
              </a:lnSpc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10 | </a:t>
            </a:r>
            <a:r>
              <a:rPr dirty="0"/>
              <a:t>R e p o r</a:t>
            </a:r>
            <a:r>
              <a:rPr spc="175" dirty="0"/>
              <a:t> </a:t>
            </a:r>
            <a:r>
              <a:rPr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3631" y="1270766"/>
            <a:ext cx="1731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Santanu</a:t>
            </a:r>
            <a:r>
              <a:rPr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Sikder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9" y="9256474"/>
            <a:ext cx="5982971" cy="6351"/>
          </a:xfrm>
          <a:custGeom>
            <a:avLst/>
            <a:gdLst/>
            <a:ahLst/>
            <a:cxnLst/>
            <a:rect l="l" t="t" r="r" b="b"/>
            <a:pathLst>
              <a:path w="5982970" h="6350">
                <a:moveTo>
                  <a:pt x="5982589" y="0"/>
                </a:moveTo>
                <a:lnTo>
                  <a:pt x="0" y="0"/>
                </a:lnTo>
                <a:lnTo>
                  <a:pt x="0" y="6095"/>
                </a:lnTo>
                <a:lnTo>
                  <a:pt x="5982589" y="6095"/>
                </a:lnTo>
                <a:lnTo>
                  <a:pt x="59825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" y="457201"/>
            <a:ext cx="7745095" cy="637540"/>
            <a:chOff x="0" y="457200"/>
            <a:chExt cx="7745095" cy="637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7744968" cy="637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" y="505967"/>
              <a:ext cx="7306056" cy="5394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" y="457204"/>
            <a:ext cx="7745095" cy="502703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66044">
              <a:spcBef>
                <a:spcPts val="560"/>
              </a:spcBef>
            </a:pPr>
            <a:r>
              <a:rPr spc="-55" dirty="0"/>
              <a:t>Clustering </a:t>
            </a:r>
            <a:r>
              <a:rPr spc="-40" dirty="0"/>
              <a:t>492 </a:t>
            </a:r>
            <a:r>
              <a:rPr spc="-45" dirty="0"/>
              <a:t>Indian Cities </a:t>
            </a:r>
            <a:r>
              <a:rPr spc="-40" dirty="0"/>
              <a:t>Based </a:t>
            </a:r>
            <a:r>
              <a:rPr spc="-25" dirty="0"/>
              <a:t>on</a:t>
            </a:r>
            <a:r>
              <a:rPr spc="-459" dirty="0"/>
              <a:t> </a:t>
            </a:r>
            <a:r>
              <a:rPr spc="-60" dirty="0"/>
              <a:t>Several </a:t>
            </a:r>
            <a:r>
              <a:rPr spc="-55" dirty="0"/>
              <a:t>Stats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6">
              <a:lnSpc>
                <a:spcPts val="1151"/>
              </a:lnSpc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11 | </a:t>
            </a:r>
            <a:r>
              <a:rPr dirty="0"/>
              <a:t>R e p o r</a:t>
            </a:r>
            <a:r>
              <a:rPr spc="175" dirty="0"/>
              <a:t> </a:t>
            </a:r>
            <a:r>
              <a:rPr dirty="0"/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2008" y="1911224"/>
            <a:ext cx="230187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8">
              <a:spcBef>
                <a:spcPts val="105"/>
              </a:spcBef>
            </a:pPr>
            <a:r>
              <a:rPr sz="2800" spc="-35" dirty="0">
                <a:solidFill>
                  <a:srgbClr val="FF0000"/>
                </a:solidFill>
                <a:latin typeface="Calibri Light"/>
                <a:cs typeface="Calibri Light"/>
              </a:rPr>
              <a:t>5.)</a:t>
            </a:r>
            <a:r>
              <a:rPr sz="2800" spc="-151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spc="-51" dirty="0">
                <a:solidFill>
                  <a:srgbClr val="FF0000"/>
                </a:solidFill>
                <a:latin typeface="Calibri Light"/>
                <a:cs typeface="Calibri Light"/>
              </a:rPr>
              <a:t>DISCUSSIONS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2519254"/>
            <a:ext cx="5867400" cy="668913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22864" indent="-210800">
              <a:spcBef>
                <a:spcPts val="1080"/>
              </a:spcBef>
              <a:buAutoNum type="alphaLcParenR"/>
              <a:tabLst>
                <a:tab pos="223498" algn="l"/>
              </a:tabLst>
            </a:pPr>
            <a:r>
              <a:rPr sz="1600" i="1" spc="-5" dirty="0">
                <a:solidFill>
                  <a:srgbClr val="FF0000"/>
                </a:solidFill>
                <a:latin typeface="Calibri"/>
                <a:cs typeface="Calibri"/>
              </a:rPr>
              <a:t>Observations</a:t>
            </a:r>
            <a:endParaRPr sz="1600">
              <a:latin typeface="Calibri"/>
              <a:cs typeface="Calibri"/>
            </a:endParaRPr>
          </a:p>
          <a:p>
            <a:pPr marL="12698">
              <a:spcBef>
                <a:spcPts val="985"/>
              </a:spcBef>
            </a:pP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following is all the observations </a:t>
            </a:r>
            <a:r>
              <a:rPr sz="1600" dirty="0">
                <a:latin typeface="Calibri"/>
                <a:cs typeface="Calibri"/>
              </a:rPr>
              <a:t>made </a:t>
            </a:r>
            <a:r>
              <a:rPr sz="1600" spc="-5" dirty="0">
                <a:latin typeface="Calibri"/>
                <a:cs typeface="Calibri"/>
              </a:rPr>
              <a:t>in summary:</a:t>
            </a:r>
            <a:endParaRPr sz="1600">
              <a:latin typeface="Calibri"/>
              <a:cs typeface="Calibri"/>
            </a:endParaRPr>
          </a:p>
          <a:p>
            <a:pPr marL="469855" marR="500966" lvl="1" indent="-326993">
              <a:lnSpc>
                <a:spcPct val="110200"/>
              </a:lnSpc>
              <a:spcBef>
                <a:spcPts val="765"/>
              </a:spcBef>
              <a:buAutoNum type="romanLcPeriod"/>
              <a:tabLst>
                <a:tab pos="469855" algn="l"/>
                <a:tab pos="470488" algn="l"/>
              </a:tabLst>
            </a:pP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very </a:t>
            </a:r>
            <a:r>
              <a:rPr sz="1600" dirty="0">
                <a:latin typeface="Calibri"/>
                <a:cs typeface="Calibri"/>
              </a:rPr>
              <a:t>high </a:t>
            </a:r>
            <a:r>
              <a:rPr sz="1600" spc="-5" dirty="0">
                <a:latin typeface="Calibri"/>
                <a:cs typeface="Calibri"/>
              </a:rPr>
              <a:t>proportion of cities have </a:t>
            </a:r>
            <a:r>
              <a:rPr sz="1600" dirty="0">
                <a:latin typeface="Calibri"/>
                <a:cs typeface="Calibri"/>
              </a:rPr>
              <a:t>an </a:t>
            </a:r>
            <a:r>
              <a:rPr sz="1600" spc="-5" dirty="0">
                <a:latin typeface="Calibri"/>
                <a:cs typeface="Calibri"/>
              </a:rPr>
              <a:t>average population  between </a:t>
            </a:r>
            <a:r>
              <a:rPr sz="1600" dirty="0">
                <a:latin typeface="Calibri"/>
                <a:cs typeface="Calibri"/>
              </a:rPr>
              <a:t>1 </a:t>
            </a:r>
            <a:r>
              <a:rPr sz="1600" spc="-5" dirty="0">
                <a:latin typeface="Calibri"/>
                <a:cs typeface="Calibri"/>
              </a:rPr>
              <a:t>lakh </a:t>
            </a:r>
            <a:r>
              <a:rPr sz="1600" dirty="0">
                <a:latin typeface="Calibri"/>
                <a:cs typeface="Calibri"/>
              </a:rPr>
              <a:t>(0.1 </a:t>
            </a:r>
            <a:r>
              <a:rPr sz="1600" spc="-5" dirty="0">
                <a:latin typeface="Calibri"/>
                <a:cs typeface="Calibri"/>
              </a:rPr>
              <a:t>million) and </a:t>
            </a:r>
            <a:r>
              <a:rPr sz="1600" dirty="0">
                <a:latin typeface="Calibri"/>
                <a:cs typeface="Calibri"/>
              </a:rPr>
              <a:t>13.4 </a:t>
            </a:r>
            <a:r>
              <a:rPr sz="1600" spc="-5" dirty="0">
                <a:latin typeface="Calibri"/>
                <a:cs typeface="Calibri"/>
              </a:rPr>
              <a:t>lakhs </a:t>
            </a:r>
            <a:r>
              <a:rPr sz="1600" dirty="0">
                <a:latin typeface="Calibri"/>
                <a:cs typeface="Calibri"/>
              </a:rPr>
              <a:t>(1.34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million)</a:t>
            </a:r>
            <a:endParaRPr sz="1600">
              <a:latin typeface="Calibri"/>
              <a:cs typeface="Calibri"/>
            </a:endParaRPr>
          </a:p>
          <a:p>
            <a:pPr marL="469855" lvl="1" indent="-372709">
              <a:spcBef>
                <a:spcPts val="165"/>
              </a:spcBef>
              <a:buAutoNum type="romanLcPeriod"/>
              <a:tabLst>
                <a:tab pos="469855" algn="l"/>
                <a:tab pos="470488" algn="l"/>
              </a:tabLst>
            </a:pP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very </a:t>
            </a:r>
            <a:r>
              <a:rPr sz="1600" dirty="0">
                <a:latin typeface="Calibri"/>
                <a:cs typeface="Calibri"/>
              </a:rPr>
              <a:t>high </a:t>
            </a:r>
            <a:r>
              <a:rPr sz="1600" spc="-5" dirty="0">
                <a:latin typeface="Calibri"/>
                <a:cs typeface="Calibri"/>
              </a:rPr>
              <a:t>proportion of Blue </a:t>
            </a:r>
            <a:r>
              <a:rPr sz="1600" dirty="0">
                <a:latin typeface="Calibri"/>
                <a:cs typeface="Calibri"/>
              </a:rPr>
              <a:t>cities </a:t>
            </a:r>
            <a:r>
              <a:rPr sz="1600" spc="5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be seen on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  <a:p>
            <a:pPr marL="469855" marR="438108" lvl="1" indent="-420964">
              <a:lnSpc>
                <a:spcPct val="110000"/>
              </a:lnSpc>
              <a:buAutoNum type="romanLcPeriod"/>
              <a:tabLst>
                <a:tab pos="469855" algn="l"/>
                <a:tab pos="470488" algn="l"/>
              </a:tabLst>
            </a:pPr>
            <a:r>
              <a:rPr sz="1600" dirty="0">
                <a:latin typeface="Calibri"/>
                <a:cs typeface="Calibri"/>
              </a:rPr>
              <a:t>In </a:t>
            </a:r>
            <a:r>
              <a:rPr sz="1600" spc="-5" dirty="0">
                <a:latin typeface="Calibri"/>
                <a:cs typeface="Calibri"/>
              </a:rPr>
              <a:t>the histogram, </a:t>
            </a:r>
            <a:r>
              <a:rPr sz="1600" spc="-11" dirty="0">
                <a:latin typeface="Calibri"/>
                <a:cs typeface="Calibri"/>
              </a:rPr>
              <a:t>it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clear </a:t>
            </a:r>
            <a:r>
              <a:rPr sz="1600" spc="-5" dirty="0">
                <a:latin typeface="Calibri"/>
                <a:cs typeface="Calibri"/>
              </a:rPr>
              <a:t>that the </a:t>
            </a:r>
            <a:r>
              <a:rPr sz="1600" dirty="0">
                <a:latin typeface="Calibri"/>
                <a:cs typeface="Calibri"/>
              </a:rPr>
              <a:t>range 0.1 </a:t>
            </a:r>
            <a:r>
              <a:rPr sz="1600" spc="-5" dirty="0">
                <a:latin typeface="Calibri"/>
                <a:cs typeface="Calibri"/>
              </a:rPr>
              <a:t>million to </a:t>
            </a:r>
            <a:r>
              <a:rPr sz="1600" dirty="0">
                <a:latin typeface="Calibri"/>
                <a:cs typeface="Calibri"/>
              </a:rPr>
              <a:t>1.34  </a:t>
            </a:r>
            <a:r>
              <a:rPr sz="1600" spc="-5" dirty="0">
                <a:latin typeface="Calibri"/>
                <a:cs typeface="Calibri"/>
              </a:rPr>
              <a:t>million is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lowest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one</a:t>
            </a:r>
            <a:endParaRPr sz="1600">
              <a:latin typeface="Calibri"/>
              <a:cs typeface="Calibri"/>
            </a:endParaRPr>
          </a:p>
          <a:p>
            <a:pPr marL="469855" marR="708592" lvl="1" indent="-418424">
              <a:lnSpc>
                <a:spcPct val="110000"/>
              </a:lnSpc>
              <a:spcBef>
                <a:spcPts val="5"/>
              </a:spcBef>
              <a:buAutoNum type="romanLcPeriod"/>
              <a:tabLst>
                <a:tab pos="469855" algn="l"/>
                <a:tab pos="470488" algn="l"/>
              </a:tabLst>
            </a:pP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Blue cities have less average number of literates </a:t>
            </a:r>
            <a:r>
              <a:rPr sz="1600" dirty="0">
                <a:latin typeface="Calibri"/>
                <a:cs typeface="Calibri"/>
              </a:rPr>
              <a:t>and  </a:t>
            </a:r>
            <a:r>
              <a:rPr sz="1600" spc="-5" dirty="0">
                <a:latin typeface="Calibri"/>
                <a:cs typeface="Calibri"/>
              </a:rPr>
              <a:t>graduates,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also less average availability 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facilities</a:t>
            </a:r>
            <a:endParaRPr sz="1600">
              <a:latin typeface="Calibri"/>
              <a:cs typeface="Calibri"/>
            </a:endParaRPr>
          </a:p>
          <a:p>
            <a:pPr marL="469855" marR="400646" lvl="1" indent="-372709">
              <a:lnSpc>
                <a:spcPct val="110000"/>
              </a:lnSpc>
              <a:buAutoNum type="romanLcPeriod"/>
              <a:tabLst>
                <a:tab pos="469855" algn="l"/>
                <a:tab pos="470488" algn="l"/>
              </a:tabLst>
            </a:pPr>
            <a:r>
              <a:rPr sz="1600" spc="-11" dirty="0">
                <a:latin typeface="Calibri"/>
                <a:cs typeface="Calibri"/>
              </a:rPr>
              <a:t>Both </a:t>
            </a:r>
            <a:r>
              <a:rPr sz="1600" spc="-5" dirty="0">
                <a:latin typeface="Calibri"/>
                <a:cs typeface="Calibri"/>
              </a:rPr>
              <a:t>the cities stand almost </a:t>
            </a:r>
            <a:r>
              <a:rPr sz="1600" spc="11" dirty="0">
                <a:latin typeface="Calibri"/>
                <a:cs typeface="Calibri"/>
              </a:rPr>
              <a:t>at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5" dirty="0">
                <a:latin typeface="Calibri"/>
                <a:cs typeface="Calibri"/>
              </a:rPr>
              <a:t>same </a:t>
            </a:r>
            <a:r>
              <a:rPr sz="1600" spc="-5" dirty="0">
                <a:latin typeface="Calibri"/>
                <a:cs typeface="Calibri"/>
              </a:rPr>
              <a:t>spot in terms of the  averages of the various kinds 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ratios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romanLcPeriod"/>
            </a:pPr>
            <a:endParaRPr sz="1600">
              <a:latin typeface="Calibri"/>
              <a:cs typeface="Calibri"/>
            </a:endParaRPr>
          </a:p>
          <a:p>
            <a:pPr lvl="1">
              <a:spcBef>
                <a:spcPts val="5"/>
              </a:spcBef>
              <a:buFont typeface="Calibri"/>
              <a:buAutoNum type="romanLcPeriod"/>
            </a:pPr>
            <a:endParaRPr sz="1600">
              <a:latin typeface="Calibri"/>
              <a:cs typeface="Calibri"/>
            </a:endParaRPr>
          </a:p>
          <a:p>
            <a:pPr marL="222864" indent="-210800">
              <a:buAutoNum type="alphaLcParenR" startAt="2"/>
              <a:tabLst>
                <a:tab pos="223498" algn="l"/>
              </a:tabLst>
            </a:pPr>
            <a:r>
              <a:rPr sz="1600" i="1" spc="-5" dirty="0">
                <a:solidFill>
                  <a:srgbClr val="FF0000"/>
                </a:solidFill>
                <a:latin typeface="Calibri"/>
                <a:cs typeface="Calibri"/>
              </a:rPr>
              <a:t>Recommendations</a:t>
            </a:r>
            <a:endParaRPr sz="1600">
              <a:latin typeface="Calibri"/>
              <a:cs typeface="Calibri"/>
            </a:endParaRPr>
          </a:p>
          <a:p>
            <a:pPr marL="12698" marR="173973">
              <a:lnSpc>
                <a:spcPct val="110100"/>
              </a:lnSpc>
              <a:spcBef>
                <a:spcPts val="771"/>
              </a:spcBef>
            </a:pPr>
            <a:r>
              <a:rPr sz="1600" dirty="0">
                <a:latin typeface="Calibri"/>
                <a:cs typeface="Calibri"/>
              </a:rPr>
              <a:t>The </a:t>
            </a:r>
            <a:r>
              <a:rPr sz="1600" spc="-11" dirty="0">
                <a:latin typeface="Calibri"/>
                <a:cs typeface="Calibri"/>
              </a:rPr>
              <a:t>industries </a:t>
            </a:r>
            <a:r>
              <a:rPr sz="1600" spc="5" dirty="0">
                <a:latin typeface="Calibri"/>
                <a:cs typeface="Calibri"/>
              </a:rPr>
              <a:t>are </a:t>
            </a:r>
            <a:r>
              <a:rPr sz="1600" spc="-5" dirty="0">
                <a:latin typeface="Calibri"/>
                <a:cs typeface="Calibri"/>
              </a:rPr>
              <a:t>advised to maintain </a:t>
            </a:r>
            <a:r>
              <a:rPr sz="1600" spc="-11" dirty="0">
                <a:latin typeface="Calibri"/>
                <a:cs typeface="Calibri"/>
              </a:rPr>
              <a:t>their </a:t>
            </a:r>
            <a:r>
              <a:rPr sz="1600" spc="-5" dirty="0">
                <a:latin typeface="Calibri"/>
                <a:cs typeface="Calibri"/>
              </a:rPr>
              <a:t>stake in the Red </a:t>
            </a:r>
            <a:r>
              <a:rPr sz="1600" dirty="0">
                <a:latin typeface="Calibri"/>
                <a:cs typeface="Calibri"/>
              </a:rPr>
              <a:t>areas </a:t>
            </a:r>
            <a:r>
              <a:rPr sz="1600" spc="-5" dirty="0">
                <a:latin typeface="Calibri"/>
                <a:cs typeface="Calibri"/>
              </a:rPr>
              <a:t>as  </a:t>
            </a:r>
            <a:r>
              <a:rPr sz="1600" spc="-11" dirty="0">
                <a:latin typeface="Calibri"/>
                <a:cs typeface="Calibri"/>
              </a:rPr>
              <a:t>they </a:t>
            </a:r>
            <a:r>
              <a:rPr sz="1600" spc="-5" dirty="0">
                <a:latin typeface="Calibri"/>
                <a:cs typeface="Calibri"/>
              </a:rPr>
              <a:t>have an abundance of resources available and </a:t>
            </a:r>
            <a:r>
              <a:rPr sz="1600" dirty="0">
                <a:latin typeface="Calibri"/>
                <a:cs typeface="Calibri"/>
              </a:rPr>
              <a:t>also </a:t>
            </a:r>
            <a:r>
              <a:rPr sz="1600" spc="-5" dirty="0">
                <a:latin typeface="Calibri"/>
                <a:cs typeface="Calibri"/>
              </a:rPr>
              <a:t>plenty of  </a:t>
            </a:r>
            <a:r>
              <a:rPr sz="1600" dirty="0">
                <a:latin typeface="Calibri"/>
                <a:cs typeface="Calibri"/>
              </a:rPr>
              <a:t>human </a:t>
            </a:r>
            <a:r>
              <a:rPr sz="1600" spc="-11" dirty="0">
                <a:latin typeface="Calibri"/>
                <a:cs typeface="Calibri"/>
              </a:rPr>
              <a:t>resource. </a:t>
            </a:r>
            <a:r>
              <a:rPr sz="1600" spc="-5" dirty="0">
                <a:latin typeface="Calibri"/>
                <a:cs typeface="Calibri"/>
              </a:rPr>
              <a:t>Keeping in </a:t>
            </a:r>
            <a:r>
              <a:rPr sz="1600" dirty="0">
                <a:latin typeface="Calibri"/>
                <a:cs typeface="Calibri"/>
              </a:rPr>
              <a:t>mind the </a:t>
            </a:r>
            <a:r>
              <a:rPr sz="1600" spc="-5" dirty="0">
                <a:latin typeface="Calibri"/>
                <a:cs typeface="Calibri"/>
              </a:rPr>
              <a:t>population of youngsters, </a:t>
            </a:r>
            <a:r>
              <a:rPr sz="1600" spc="-11" dirty="0">
                <a:latin typeface="Calibri"/>
                <a:cs typeface="Calibri"/>
              </a:rPr>
              <a:t>it </a:t>
            </a:r>
            <a:r>
              <a:rPr sz="1600" spc="-5" dirty="0">
                <a:latin typeface="Calibri"/>
                <a:cs typeface="Calibri"/>
              </a:rPr>
              <a:t>is  recommended to the cooperatives </a:t>
            </a:r>
            <a:r>
              <a:rPr sz="1600" dirty="0">
                <a:latin typeface="Calibri"/>
                <a:cs typeface="Calibri"/>
              </a:rPr>
              <a:t>as </a:t>
            </a:r>
            <a:r>
              <a:rPr sz="1600" spc="-5" dirty="0">
                <a:latin typeface="Calibri"/>
                <a:cs typeface="Calibri"/>
              </a:rPr>
              <a:t>well as the private </a:t>
            </a:r>
            <a:r>
              <a:rPr sz="1600" dirty="0">
                <a:latin typeface="Calibri"/>
                <a:cs typeface="Calibri"/>
              </a:rPr>
              <a:t>service  </a:t>
            </a:r>
            <a:r>
              <a:rPr sz="1600" spc="-5" dirty="0">
                <a:latin typeface="Calibri"/>
                <a:cs typeface="Calibri"/>
              </a:rPr>
              <a:t>associations and businesses to </a:t>
            </a:r>
            <a:r>
              <a:rPr sz="1600" dirty="0">
                <a:latin typeface="Calibri"/>
                <a:cs typeface="Calibri"/>
              </a:rPr>
              <a:t>set </a:t>
            </a:r>
            <a:r>
              <a:rPr sz="1600" spc="-5" dirty="0">
                <a:latin typeface="Calibri"/>
                <a:cs typeface="Calibri"/>
              </a:rPr>
              <a:t>up appropriate and </a:t>
            </a:r>
            <a:r>
              <a:rPr sz="1600" dirty="0">
                <a:latin typeface="Calibri"/>
                <a:cs typeface="Calibri"/>
              </a:rPr>
              <a:t>quality  </a:t>
            </a:r>
            <a:r>
              <a:rPr sz="1600" spc="-5" dirty="0">
                <a:latin typeface="Calibri"/>
                <a:cs typeface="Calibri"/>
              </a:rPr>
              <a:t>educational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institutions.</a:t>
            </a:r>
            <a:endParaRPr sz="1600">
              <a:latin typeface="Calibri"/>
              <a:cs typeface="Calibri"/>
            </a:endParaRPr>
          </a:p>
          <a:p>
            <a:pPr marL="12698" marR="5080" algn="just">
              <a:lnSpc>
                <a:spcPct val="110700"/>
              </a:lnSpc>
              <a:spcBef>
                <a:spcPts val="751"/>
              </a:spcBef>
            </a:pPr>
            <a:r>
              <a:rPr sz="1600" dirty="0">
                <a:latin typeface="Calibri"/>
                <a:cs typeface="Calibri"/>
              </a:rPr>
              <a:t>It </a:t>
            </a:r>
            <a:r>
              <a:rPr sz="1600" spc="-5" dirty="0">
                <a:latin typeface="Calibri"/>
                <a:cs typeface="Calibri"/>
              </a:rPr>
              <a:t>is also </a:t>
            </a:r>
            <a:r>
              <a:rPr sz="1600" dirty="0">
                <a:latin typeface="Calibri"/>
                <a:cs typeface="Calibri"/>
              </a:rPr>
              <a:t>recommended </a:t>
            </a:r>
            <a:r>
              <a:rPr sz="1600" spc="-5" dirty="0">
                <a:latin typeface="Calibri"/>
                <a:cs typeface="Calibri"/>
              </a:rPr>
              <a:t>to the public </a:t>
            </a:r>
            <a:r>
              <a:rPr sz="1600" spc="-11" dirty="0">
                <a:latin typeface="Calibri"/>
                <a:cs typeface="Calibri"/>
              </a:rPr>
              <a:t>service </a:t>
            </a:r>
            <a:r>
              <a:rPr sz="1600" spc="-5" dirty="0">
                <a:latin typeface="Calibri"/>
                <a:cs typeface="Calibri"/>
              </a:rPr>
              <a:t>providers to empower the  Blue areas by improving </a:t>
            </a:r>
            <a:r>
              <a:rPr sz="1600" spc="-11" dirty="0">
                <a:latin typeface="Calibri"/>
                <a:cs typeface="Calibri"/>
              </a:rPr>
              <a:t>their </a:t>
            </a:r>
            <a:r>
              <a:rPr sz="1600" spc="-5" dirty="0">
                <a:latin typeface="Calibri"/>
                <a:cs typeface="Calibri"/>
              </a:rPr>
              <a:t>exposure to facilities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connectivity to  the Red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areas.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3631" y="1270766"/>
            <a:ext cx="1731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Santanu</a:t>
            </a:r>
            <a:r>
              <a:rPr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Sikder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9" y="9256474"/>
            <a:ext cx="5982971" cy="6351"/>
          </a:xfrm>
          <a:custGeom>
            <a:avLst/>
            <a:gdLst/>
            <a:ahLst/>
            <a:cxnLst/>
            <a:rect l="l" t="t" r="r" b="b"/>
            <a:pathLst>
              <a:path w="5982970" h="6350">
                <a:moveTo>
                  <a:pt x="5982589" y="0"/>
                </a:moveTo>
                <a:lnTo>
                  <a:pt x="0" y="0"/>
                </a:lnTo>
                <a:lnTo>
                  <a:pt x="0" y="6095"/>
                </a:lnTo>
                <a:lnTo>
                  <a:pt x="5982589" y="6095"/>
                </a:lnTo>
                <a:lnTo>
                  <a:pt x="59825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" y="457201"/>
            <a:ext cx="7745095" cy="637540"/>
            <a:chOff x="0" y="457200"/>
            <a:chExt cx="7745095" cy="637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7744968" cy="637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" y="505967"/>
              <a:ext cx="7306056" cy="5394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" y="457204"/>
            <a:ext cx="7745095" cy="502703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66044">
              <a:spcBef>
                <a:spcPts val="560"/>
              </a:spcBef>
            </a:pPr>
            <a:r>
              <a:rPr spc="-55" dirty="0"/>
              <a:t>Clustering </a:t>
            </a:r>
            <a:r>
              <a:rPr spc="-40" dirty="0"/>
              <a:t>492 </a:t>
            </a:r>
            <a:r>
              <a:rPr spc="-45" dirty="0"/>
              <a:t>Indian Cities </a:t>
            </a:r>
            <a:r>
              <a:rPr spc="-40" dirty="0"/>
              <a:t>Based </a:t>
            </a:r>
            <a:r>
              <a:rPr spc="-25" dirty="0"/>
              <a:t>on</a:t>
            </a:r>
            <a:r>
              <a:rPr spc="-459" dirty="0"/>
              <a:t> </a:t>
            </a:r>
            <a:r>
              <a:rPr spc="-60" dirty="0"/>
              <a:t>Several </a:t>
            </a:r>
            <a:r>
              <a:rPr spc="-55" dirty="0"/>
              <a:t>Stats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6">
              <a:lnSpc>
                <a:spcPts val="1151"/>
              </a:lnSpc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12 | </a:t>
            </a:r>
            <a:r>
              <a:rPr dirty="0"/>
              <a:t>R e p o r</a:t>
            </a:r>
            <a:r>
              <a:rPr spc="175" dirty="0"/>
              <a:t> </a:t>
            </a:r>
            <a:r>
              <a:rPr dirty="0"/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2007" y="1828928"/>
            <a:ext cx="231013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8">
              <a:spcBef>
                <a:spcPts val="105"/>
              </a:spcBef>
            </a:pPr>
            <a:r>
              <a:rPr sz="2800" spc="-35" dirty="0">
                <a:solidFill>
                  <a:srgbClr val="FF0000"/>
                </a:solidFill>
                <a:latin typeface="Calibri Light"/>
                <a:cs typeface="Calibri Light"/>
              </a:rPr>
              <a:t>6.)</a:t>
            </a:r>
            <a:r>
              <a:rPr sz="2800" spc="-14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spc="-60" dirty="0">
                <a:solidFill>
                  <a:srgbClr val="FF0000"/>
                </a:solidFill>
                <a:latin typeface="Calibri Light"/>
                <a:cs typeface="Calibri Light"/>
              </a:rPr>
              <a:t>CONCLUSION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5" y="2531445"/>
            <a:ext cx="5895340" cy="2559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8" marR="28573">
              <a:lnSpc>
                <a:spcPct val="11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This report concludes that </a:t>
            </a:r>
            <a:r>
              <a:rPr sz="1600" dirty="0">
                <a:latin typeface="Calibri"/>
                <a:cs typeface="Calibri"/>
              </a:rPr>
              <a:t>amongst the </a:t>
            </a:r>
            <a:r>
              <a:rPr sz="1600" spc="-5" dirty="0">
                <a:latin typeface="Calibri"/>
                <a:cs typeface="Calibri"/>
              </a:rPr>
              <a:t>prominent cities in </a:t>
            </a:r>
            <a:r>
              <a:rPr sz="1600" dirty="0">
                <a:latin typeface="Calibri"/>
                <a:cs typeface="Calibri"/>
              </a:rPr>
              <a:t>India, </a:t>
            </a:r>
            <a:r>
              <a:rPr sz="1600" spc="-5" dirty="0">
                <a:latin typeface="Calibri"/>
                <a:cs typeface="Calibri"/>
              </a:rPr>
              <a:t>there  are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few very </a:t>
            </a:r>
            <a:r>
              <a:rPr sz="1600" dirty="0">
                <a:latin typeface="Calibri"/>
                <a:cs typeface="Calibri"/>
              </a:rPr>
              <a:t>well </a:t>
            </a:r>
            <a:r>
              <a:rPr sz="1600" spc="-5" dirty="0">
                <a:latin typeface="Calibri"/>
                <a:cs typeface="Calibri"/>
              </a:rPr>
              <a:t>developed ones. Although </a:t>
            </a:r>
            <a:r>
              <a:rPr sz="1600" spc="-11" dirty="0">
                <a:latin typeface="Calibri"/>
                <a:cs typeface="Calibri"/>
              </a:rPr>
              <a:t>there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a higher  </a:t>
            </a:r>
            <a:r>
              <a:rPr sz="1600" spc="-5" dirty="0">
                <a:latin typeface="Calibri"/>
                <a:cs typeface="Calibri"/>
              </a:rPr>
              <a:t>population, </a:t>
            </a:r>
            <a:r>
              <a:rPr sz="1600" dirty="0">
                <a:latin typeface="Calibri"/>
                <a:cs typeface="Calibri"/>
              </a:rPr>
              <a:t>higher </a:t>
            </a:r>
            <a:r>
              <a:rPr sz="1600" spc="-5" dirty="0">
                <a:latin typeface="Calibri"/>
                <a:cs typeface="Calibri"/>
              </a:rPr>
              <a:t>literacy and better facilities in those well-developed  </a:t>
            </a:r>
            <a:r>
              <a:rPr sz="1600" spc="-11" dirty="0">
                <a:latin typeface="Calibri"/>
                <a:cs typeface="Calibri"/>
              </a:rPr>
              <a:t>cities, </a:t>
            </a:r>
            <a:r>
              <a:rPr sz="1600" dirty="0">
                <a:latin typeface="Calibri"/>
                <a:cs typeface="Calibri"/>
              </a:rPr>
              <a:t>the female-to-male </a:t>
            </a:r>
            <a:r>
              <a:rPr sz="1600" spc="-11" dirty="0">
                <a:latin typeface="Calibri"/>
                <a:cs typeface="Calibri"/>
              </a:rPr>
              <a:t>ratios </a:t>
            </a:r>
            <a:r>
              <a:rPr sz="1600" spc="-5" dirty="0">
                <a:latin typeface="Calibri"/>
                <a:cs typeface="Calibri"/>
              </a:rPr>
              <a:t>in various aspects are </a:t>
            </a:r>
            <a:r>
              <a:rPr sz="1600" dirty="0">
                <a:latin typeface="Calibri"/>
                <a:cs typeface="Calibri"/>
              </a:rPr>
              <a:t>more </a:t>
            </a:r>
            <a:r>
              <a:rPr sz="1600" spc="-5" dirty="0">
                <a:latin typeface="Calibri"/>
                <a:cs typeface="Calibri"/>
              </a:rPr>
              <a:t>or less </a:t>
            </a:r>
            <a:r>
              <a:rPr sz="1600" dirty="0">
                <a:latin typeface="Calibri"/>
                <a:cs typeface="Calibri"/>
              </a:rPr>
              <a:t>the  same </a:t>
            </a:r>
            <a:r>
              <a:rPr sz="1600" spc="-5" dirty="0">
                <a:latin typeface="Calibri"/>
                <a:cs typeface="Calibri"/>
              </a:rPr>
              <a:t>indicating the equal state </a:t>
            </a:r>
            <a:r>
              <a:rPr sz="1600" spc="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living </a:t>
            </a:r>
            <a:r>
              <a:rPr sz="1600" spc="-5" dirty="0">
                <a:latin typeface="Calibri"/>
                <a:cs typeface="Calibri"/>
              </a:rPr>
              <a:t>of the females in </a:t>
            </a:r>
            <a:r>
              <a:rPr sz="1600" dirty="0">
                <a:latin typeface="Calibri"/>
                <a:cs typeface="Calibri"/>
              </a:rPr>
              <a:t>both </a:t>
            </a:r>
            <a:r>
              <a:rPr sz="1600" spc="-5" dirty="0">
                <a:latin typeface="Calibri"/>
                <a:cs typeface="Calibri"/>
              </a:rPr>
              <a:t>types of  places.</a:t>
            </a:r>
            <a:endParaRPr sz="1600">
              <a:latin typeface="Calibri"/>
              <a:cs typeface="Calibri"/>
            </a:endParaRPr>
          </a:p>
          <a:p>
            <a:pPr marL="12698" marR="5080">
              <a:lnSpc>
                <a:spcPct val="110700"/>
              </a:lnSpc>
              <a:spcBef>
                <a:spcPts val="755"/>
              </a:spcBef>
            </a:pPr>
            <a:r>
              <a:rPr sz="1600" spc="-5" dirty="0">
                <a:latin typeface="Calibri"/>
                <a:cs typeface="Calibri"/>
              </a:rPr>
              <a:t>Also, </a:t>
            </a:r>
            <a:r>
              <a:rPr sz="1600" spc="-11" dirty="0">
                <a:latin typeface="Calibri"/>
                <a:cs typeface="Calibri"/>
              </a:rPr>
              <a:t>there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no </a:t>
            </a:r>
            <a:r>
              <a:rPr sz="1600" spc="-5" dirty="0">
                <a:latin typeface="Calibri"/>
                <a:cs typeface="Calibri"/>
              </a:rPr>
              <a:t>specific state or </a:t>
            </a:r>
            <a:r>
              <a:rPr sz="1600" dirty="0">
                <a:latin typeface="Calibri"/>
                <a:cs typeface="Calibri"/>
              </a:rPr>
              <a:t>region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India </a:t>
            </a:r>
            <a:r>
              <a:rPr sz="1600" spc="-5" dirty="0">
                <a:latin typeface="Calibri"/>
                <a:cs typeface="Calibri"/>
              </a:rPr>
              <a:t>where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particular </a:t>
            </a:r>
            <a:r>
              <a:rPr sz="1600" spc="-11" dirty="0">
                <a:latin typeface="Calibri"/>
                <a:cs typeface="Calibri"/>
              </a:rPr>
              <a:t>type  </a:t>
            </a:r>
            <a:r>
              <a:rPr sz="1600" spc="-5" dirty="0">
                <a:latin typeface="Calibri"/>
                <a:cs typeface="Calibri"/>
              </a:rPr>
              <a:t>of cities are heavily concentrated;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spc="-5" dirty="0">
                <a:latin typeface="Calibri"/>
                <a:cs typeface="Calibri"/>
              </a:rPr>
              <a:t>such cities are equally </a:t>
            </a:r>
            <a:r>
              <a:rPr sz="1600" dirty="0">
                <a:latin typeface="Calibri"/>
                <a:cs typeface="Calibri"/>
              </a:rPr>
              <a:t>spread  </a:t>
            </a:r>
            <a:r>
              <a:rPr sz="1600" spc="-5" dirty="0">
                <a:latin typeface="Calibri"/>
                <a:cs typeface="Calibri"/>
              </a:rPr>
              <a:t>across India around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center.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3631" y="1270766"/>
            <a:ext cx="1731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Santanu</a:t>
            </a:r>
            <a:r>
              <a:rPr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Sikder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9" y="9256474"/>
            <a:ext cx="5982971" cy="6351"/>
          </a:xfrm>
          <a:custGeom>
            <a:avLst/>
            <a:gdLst/>
            <a:ahLst/>
            <a:cxnLst/>
            <a:rect l="l" t="t" r="r" b="b"/>
            <a:pathLst>
              <a:path w="5982970" h="6350">
                <a:moveTo>
                  <a:pt x="5982589" y="0"/>
                </a:moveTo>
                <a:lnTo>
                  <a:pt x="0" y="0"/>
                </a:lnTo>
                <a:lnTo>
                  <a:pt x="0" y="6095"/>
                </a:lnTo>
                <a:lnTo>
                  <a:pt x="5982589" y="6095"/>
                </a:lnTo>
                <a:lnTo>
                  <a:pt x="59825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" y="457201"/>
            <a:ext cx="7745095" cy="637540"/>
            <a:chOff x="0" y="457200"/>
            <a:chExt cx="7745095" cy="637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7744968" cy="637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" y="505967"/>
              <a:ext cx="7306056" cy="5394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" y="457204"/>
            <a:ext cx="7745095" cy="502703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66044">
              <a:spcBef>
                <a:spcPts val="560"/>
              </a:spcBef>
            </a:pPr>
            <a:r>
              <a:rPr spc="-55" dirty="0"/>
              <a:t>Clustering </a:t>
            </a:r>
            <a:r>
              <a:rPr spc="-40" dirty="0"/>
              <a:t>492 </a:t>
            </a:r>
            <a:r>
              <a:rPr spc="-45" dirty="0"/>
              <a:t>Indian Cities </a:t>
            </a:r>
            <a:r>
              <a:rPr spc="-40" dirty="0"/>
              <a:t>Based </a:t>
            </a:r>
            <a:r>
              <a:rPr spc="-25" dirty="0"/>
              <a:t>on</a:t>
            </a:r>
            <a:r>
              <a:rPr spc="-459" dirty="0"/>
              <a:t> </a:t>
            </a:r>
            <a:r>
              <a:rPr spc="-60" dirty="0"/>
              <a:t>Several </a:t>
            </a:r>
            <a:r>
              <a:rPr spc="-55" dirty="0"/>
              <a:t>Stats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2008" y="2393164"/>
            <a:ext cx="5568951" cy="67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8" marR="5080">
              <a:lnSpc>
                <a:spcPct val="111100"/>
              </a:lnSpc>
              <a:spcBef>
                <a:spcPts val="95"/>
              </a:spcBef>
            </a:pPr>
            <a:r>
              <a:rPr sz="1100" i="1" dirty="0">
                <a:solidFill>
                  <a:srgbClr val="006FC0"/>
                </a:solidFill>
                <a:latin typeface="Calibri"/>
                <a:cs typeface="Calibri"/>
              </a:rPr>
              <a:t>This is the </a:t>
            </a:r>
            <a:r>
              <a:rPr sz="1100" b="1" i="1" spc="-5" dirty="0">
                <a:solidFill>
                  <a:srgbClr val="006FC0"/>
                </a:solidFill>
                <a:latin typeface="Calibri"/>
                <a:cs typeface="Calibri"/>
              </a:rPr>
              <a:t>Report </a:t>
            </a:r>
            <a:r>
              <a:rPr sz="1100" i="1" spc="-5" dirty="0">
                <a:solidFill>
                  <a:srgbClr val="006FC0"/>
                </a:solidFill>
                <a:latin typeface="Calibri"/>
                <a:cs typeface="Calibri"/>
              </a:rPr>
              <a:t>section </a:t>
            </a:r>
            <a:r>
              <a:rPr sz="1100" i="1" dirty="0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sz="1100" i="1" spc="-5" dirty="0">
                <a:solidFill>
                  <a:srgbClr val="006FC0"/>
                </a:solidFill>
                <a:latin typeface="Calibri"/>
                <a:cs typeface="Calibri"/>
              </a:rPr>
              <a:t>Capstone Project </a:t>
            </a:r>
            <a:r>
              <a:rPr sz="1100" i="1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1100" i="1" spc="-11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1100" b="1" i="1" spc="-5" dirty="0">
                <a:solidFill>
                  <a:srgbClr val="006FC0"/>
                </a:solidFill>
                <a:latin typeface="Calibri"/>
                <a:cs typeface="Calibri"/>
              </a:rPr>
              <a:t>IBM Data </a:t>
            </a:r>
            <a:r>
              <a:rPr sz="1100" b="1" i="1" dirty="0">
                <a:solidFill>
                  <a:srgbClr val="006FC0"/>
                </a:solidFill>
                <a:latin typeface="Calibri"/>
                <a:cs typeface="Calibri"/>
              </a:rPr>
              <a:t>Science </a:t>
            </a:r>
            <a:r>
              <a:rPr sz="1100" b="1" i="1" spc="-5" dirty="0">
                <a:solidFill>
                  <a:srgbClr val="006FC0"/>
                </a:solidFill>
                <a:latin typeface="Calibri"/>
                <a:cs typeface="Calibri"/>
              </a:rPr>
              <a:t>Professional Certificate  Specialization</a:t>
            </a:r>
            <a:r>
              <a:rPr sz="1100" i="1" spc="-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698">
              <a:spcBef>
                <a:spcPts val="915"/>
              </a:spcBef>
            </a:pPr>
            <a:r>
              <a:rPr sz="1100" i="1" dirty="0">
                <a:solidFill>
                  <a:srgbClr val="006FC0"/>
                </a:solidFill>
                <a:latin typeface="Calibri"/>
                <a:cs typeface="Calibri"/>
              </a:rPr>
              <a:t>It includes the </a:t>
            </a:r>
            <a:r>
              <a:rPr sz="1100" i="1" spc="-5" dirty="0">
                <a:solidFill>
                  <a:srgbClr val="006FC0"/>
                </a:solidFill>
                <a:latin typeface="Calibri"/>
                <a:cs typeface="Calibri"/>
              </a:rPr>
              <a:t>complete information regarding </a:t>
            </a:r>
            <a:r>
              <a:rPr sz="1100" i="1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1100" i="1" spc="-11" dirty="0">
                <a:solidFill>
                  <a:srgbClr val="006FC0"/>
                </a:solidFill>
                <a:latin typeface="Calibri"/>
                <a:cs typeface="Calibri"/>
              </a:rPr>
              <a:t>final </a:t>
            </a:r>
            <a:r>
              <a:rPr sz="1100" i="1" dirty="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sz="1100" i="1" spc="-5" dirty="0">
                <a:solidFill>
                  <a:srgbClr val="006FC0"/>
                </a:solidFill>
                <a:latin typeface="Calibri"/>
                <a:cs typeface="Calibri"/>
              </a:rPr>
              <a:t>science project</a:t>
            </a:r>
            <a:r>
              <a:rPr sz="1100" i="1" spc="-5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006FC0"/>
                </a:solidFill>
                <a:latin typeface="Calibri"/>
                <a:cs typeface="Calibri"/>
              </a:rPr>
              <a:t>performed.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52057"/>
              </p:ext>
            </p:extLst>
          </p:nvPr>
        </p:nvGraphicFramePr>
        <p:xfrm>
          <a:off x="914704" y="3785595"/>
          <a:ext cx="5940424" cy="6044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045"/>
                <a:gridCol w="4226560"/>
                <a:gridCol w="972819"/>
              </a:tblGrid>
              <a:tr h="403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sz="2700" b="1" spc="-10" dirty="0">
                          <a:solidFill>
                            <a:srgbClr val="FFC000"/>
                          </a:solidFill>
                          <a:latin typeface="Calibri"/>
                          <a:cs typeface="Calibri"/>
                        </a:rPr>
                        <a:t>TOPIC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900" b="1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Pg no.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19137">
                <a:tc>
                  <a:txBody>
                    <a:bodyPr/>
                    <a:lstStyle/>
                    <a:p>
                      <a:pPr marL="69850">
                        <a:lnSpc>
                          <a:spcPts val="2395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1.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95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INTRODUCTION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9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1673">
                <a:tc>
                  <a:txBody>
                    <a:bodyPr/>
                    <a:lstStyle/>
                    <a:p>
                      <a:pPr marR="57785" algn="r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1673">
                <a:tc>
                  <a:txBody>
                    <a:bodyPr/>
                    <a:lstStyle/>
                    <a:p>
                      <a:pPr marR="57150" algn="r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Importance of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Project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1673">
                <a:tc>
                  <a:txBody>
                    <a:bodyPr/>
                    <a:lstStyle/>
                    <a:p>
                      <a:pPr marL="69850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2.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DATA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2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1673">
                <a:tc>
                  <a:txBody>
                    <a:bodyPr/>
                    <a:lstStyle/>
                    <a:p>
                      <a:pPr marL="69850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3.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METHODOLOGY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4 -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1673">
                <a:tc>
                  <a:txBody>
                    <a:bodyPr/>
                    <a:lstStyle/>
                    <a:p>
                      <a:pPr marR="57785" algn="r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Tools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Used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1673">
                <a:tc>
                  <a:txBody>
                    <a:bodyPr/>
                    <a:lstStyle/>
                    <a:p>
                      <a:pPr marR="58419" algn="r">
                        <a:lnSpc>
                          <a:spcPts val="232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b)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Cleaning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1673">
                <a:tc>
                  <a:txBody>
                    <a:bodyPr/>
                    <a:lstStyle/>
                    <a:p>
                      <a:pPr marR="58419" algn="r">
                        <a:lnSpc>
                          <a:spcPts val="232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c)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2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EDA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2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1673">
                <a:tc>
                  <a:txBody>
                    <a:bodyPr/>
                    <a:lstStyle/>
                    <a:p>
                      <a:pPr marR="58419" algn="r">
                        <a:lnSpc>
                          <a:spcPts val="232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Machine Learning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Operations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1673">
                <a:tc>
                  <a:txBody>
                    <a:bodyPr/>
                    <a:lstStyle/>
                    <a:p>
                      <a:pPr marL="69850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4.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RESULTS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8 -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1673">
                <a:tc>
                  <a:txBody>
                    <a:bodyPr/>
                    <a:lstStyle/>
                    <a:p>
                      <a:pPr marL="69850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5.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DISCUSSIONS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1673">
                <a:tc>
                  <a:txBody>
                    <a:bodyPr/>
                    <a:lstStyle/>
                    <a:p>
                      <a:pPr marR="57785" algn="r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Observations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2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1673">
                <a:tc>
                  <a:txBody>
                    <a:bodyPr/>
                    <a:lstStyle/>
                    <a:p>
                      <a:pPr marR="57150" algn="r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Recommendations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2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1673">
                <a:tc>
                  <a:txBody>
                    <a:bodyPr/>
                    <a:lstStyle/>
                    <a:p>
                      <a:pPr marL="69850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6.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CONCLUSION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5119" y="3387553"/>
            <a:ext cx="1682011" cy="33878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36576" y="3218764"/>
            <a:ext cx="17037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Contents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96419" y="9904512"/>
            <a:ext cx="94043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6">
              <a:lnSpc>
                <a:spcPts val="1151"/>
              </a:lnSpc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1 | </a:t>
            </a:r>
            <a:r>
              <a:rPr dirty="0"/>
              <a:t>R e p o r</a:t>
            </a:r>
            <a:r>
              <a:rPr spc="175" dirty="0"/>
              <a:t> </a:t>
            </a:r>
            <a:r>
              <a:rPr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3631" y="1270766"/>
            <a:ext cx="1731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Santanu</a:t>
            </a:r>
            <a:r>
              <a:rPr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Sikder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9" y="9256474"/>
            <a:ext cx="5982971" cy="6351"/>
          </a:xfrm>
          <a:custGeom>
            <a:avLst/>
            <a:gdLst/>
            <a:ahLst/>
            <a:cxnLst/>
            <a:rect l="l" t="t" r="r" b="b"/>
            <a:pathLst>
              <a:path w="5982970" h="6350">
                <a:moveTo>
                  <a:pt x="5982589" y="0"/>
                </a:moveTo>
                <a:lnTo>
                  <a:pt x="0" y="0"/>
                </a:lnTo>
                <a:lnTo>
                  <a:pt x="0" y="6095"/>
                </a:lnTo>
                <a:lnTo>
                  <a:pt x="5982589" y="6095"/>
                </a:lnTo>
                <a:lnTo>
                  <a:pt x="59825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" y="457201"/>
            <a:ext cx="7745095" cy="637540"/>
            <a:chOff x="0" y="457200"/>
            <a:chExt cx="7745095" cy="637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7744968" cy="637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" y="505967"/>
              <a:ext cx="7306056" cy="5394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" y="457204"/>
            <a:ext cx="7745095" cy="502703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66044">
              <a:spcBef>
                <a:spcPts val="560"/>
              </a:spcBef>
            </a:pPr>
            <a:r>
              <a:rPr spc="-55" dirty="0"/>
              <a:t>Clustering </a:t>
            </a:r>
            <a:r>
              <a:rPr spc="-40" dirty="0"/>
              <a:t>492 </a:t>
            </a:r>
            <a:r>
              <a:rPr spc="-45" dirty="0"/>
              <a:t>Indian Cities </a:t>
            </a:r>
            <a:r>
              <a:rPr spc="-40" dirty="0"/>
              <a:t>Based </a:t>
            </a:r>
            <a:r>
              <a:rPr spc="-25" dirty="0"/>
              <a:t>on</a:t>
            </a:r>
            <a:r>
              <a:rPr spc="-459" dirty="0"/>
              <a:t> </a:t>
            </a:r>
            <a:r>
              <a:rPr spc="-60" dirty="0"/>
              <a:t>Several </a:t>
            </a:r>
            <a:r>
              <a:rPr spc="-55" dirty="0"/>
              <a:t>Stats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6">
              <a:lnSpc>
                <a:spcPts val="1151"/>
              </a:lnSpc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2 | </a:t>
            </a:r>
            <a:r>
              <a:rPr dirty="0"/>
              <a:t>R e p o r</a:t>
            </a:r>
            <a:r>
              <a:rPr spc="175" dirty="0"/>
              <a:t> </a:t>
            </a:r>
            <a:r>
              <a:rPr dirty="0"/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2009" y="1978279"/>
            <a:ext cx="264350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8">
              <a:spcBef>
                <a:spcPts val="105"/>
              </a:spcBef>
            </a:pPr>
            <a:r>
              <a:rPr sz="2800" spc="-35" dirty="0">
                <a:solidFill>
                  <a:srgbClr val="FF0000"/>
                </a:solidFill>
                <a:latin typeface="Calibri Light"/>
                <a:cs typeface="Calibri Light"/>
              </a:rPr>
              <a:t>1.)</a:t>
            </a:r>
            <a:r>
              <a:rPr sz="2800" spc="-16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spc="-51" dirty="0">
                <a:solidFill>
                  <a:srgbClr val="FF0000"/>
                </a:solidFill>
                <a:latin typeface="Calibri Light"/>
                <a:cs typeface="Calibri Light"/>
              </a:rPr>
              <a:t>INTRODUCTION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11" y="2583261"/>
            <a:ext cx="5909945" cy="6433941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49530" indent="-237467">
              <a:spcBef>
                <a:spcPts val="1080"/>
              </a:spcBef>
              <a:buAutoNum type="alphaLcParenR"/>
              <a:tabLst>
                <a:tab pos="250166" algn="l"/>
              </a:tabLst>
            </a:pPr>
            <a:r>
              <a:rPr sz="1600" i="1" spc="60" dirty="0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r>
              <a:rPr sz="1600" i="1" spc="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i="1" spc="65" dirty="0">
                <a:solidFill>
                  <a:srgbClr val="FF0000"/>
                </a:solidFill>
                <a:latin typeface="Calibri"/>
                <a:cs typeface="Calibri"/>
              </a:rPr>
              <a:t>Description</a:t>
            </a:r>
            <a:endParaRPr sz="1600" dirty="0">
              <a:latin typeface="Calibri"/>
              <a:cs typeface="Calibri"/>
            </a:endParaRPr>
          </a:p>
          <a:p>
            <a:pPr marL="12698" marR="206989">
              <a:lnSpc>
                <a:spcPct val="110100"/>
              </a:lnSpc>
              <a:spcBef>
                <a:spcPts val="791"/>
              </a:spcBef>
            </a:pPr>
            <a:r>
              <a:rPr sz="1600" spc="-5" dirty="0">
                <a:latin typeface="Calibri"/>
                <a:cs typeface="Calibri"/>
              </a:rPr>
              <a:t>This </a:t>
            </a:r>
            <a:r>
              <a:rPr sz="1600" spc="-11" dirty="0">
                <a:latin typeface="Calibri"/>
                <a:cs typeface="Calibri"/>
              </a:rPr>
              <a:t>project </a:t>
            </a:r>
            <a:r>
              <a:rPr sz="1600" spc="-5" dirty="0">
                <a:latin typeface="Calibri"/>
                <a:cs typeface="Calibri"/>
              </a:rPr>
              <a:t>involves the analysis of </a:t>
            </a:r>
            <a:r>
              <a:rPr sz="1600" spc="5" dirty="0">
                <a:latin typeface="Calibri"/>
                <a:cs typeface="Calibri"/>
              </a:rPr>
              <a:t>492 </a:t>
            </a:r>
            <a:r>
              <a:rPr sz="1600" dirty="0">
                <a:latin typeface="Calibri"/>
                <a:cs typeface="Calibri"/>
              </a:rPr>
              <a:t>most </a:t>
            </a:r>
            <a:r>
              <a:rPr sz="1600" spc="-5" dirty="0">
                <a:latin typeface="Calibri"/>
                <a:cs typeface="Calibri"/>
              </a:rPr>
              <a:t>prominent Indian cities  for obtaining several inferences </a:t>
            </a:r>
            <a:r>
              <a:rPr sz="1600" dirty="0">
                <a:latin typeface="Calibri"/>
                <a:cs typeface="Calibri"/>
              </a:rPr>
              <a:t>regarding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1" dirty="0">
                <a:latin typeface="Calibri"/>
                <a:cs typeface="Calibri"/>
              </a:rPr>
              <a:t>quality </a:t>
            </a:r>
            <a:r>
              <a:rPr sz="1600" spc="-5" dirty="0">
                <a:latin typeface="Calibri"/>
                <a:cs typeface="Calibri"/>
              </a:rPr>
              <a:t>of living in  </a:t>
            </a:r>
            <a:r>
              <a:rPr sz="1600" spc="-11" dirty="0">
                <a:latin typeface="Calibri"/>
                <a:cs typeface="Calibri"/>
              </a:rPr>
              <a:t>developed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in underdeveloped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cities.</a:t>
            </a:r>
            <a:endParaRPr sz="1600" dirty="0">
              <a:latin typeface="Calibri"/>
              <a:cs typeface="Calibri"/>
            </a:endParaRPr>
          </a:p>
          <a:p>
            <a:pPr marL="12698" marR="26031" algn="just">
              <a:lnSpc>
                <a:spcPct val="110600"/>
              </a:lnSpc>
              <a:spcBef>
                <a:spcPts val="755"/>
              </a:spcBef>
            </a:pPr>
            <a:r>
              <a:rPr sz="1600" spc="-5" dirty="0">
                <a:latin typeface="Calibri"/>
                <a:cs typeface="Calibri"/>
              </a:rPr>
              <a:t>Several stats available from the </a:t>
            </a:r>
            <a:r>
              <a:rPr sz="1600" dirty="0">
                <a:latin typeface="Calibri"/>
                <a:cs typeface="Calibri"/>
              </a:rPr>
              <a:t>initial </a:t>
            </a:r>
            <a:r>
              <a:rPr sz="1600" spc="-5" dirty="0">
                <a:latin typeface="Calibri"/>
                <a:cs typeface="Calibri"/>
              </a:rPr>
              <a:t>dataset have </a:t>
            </a:r>
            <a:r>
              <a:rPr sz="1600" dirty="0">
                <a:latin typeface="Calibri"/>
                <a:cs typeface="Calibri"/>
              </a:rPr>
              <a:t>been </a:t>
            </a:r>
            <a:r>
              <a:rPr sz="1600" spc="-5" dirty="0">
                <a:latin typeface="Calibri"/>
                <a:cs typeface="Calibri"/>
              </a:rPr>
              <a:t>used together  with venue data to cluster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cities into two </a:t>
            </a:r>
            <a:r>
              <a:rPr sz="1600" dirty="0">
                <a:latin typeface="Calibri"/>
                <a:cs typeface="Calibri"/>
              </a:rPr>
              <a:t>major </a:t>
            </a:r>
            <a:r>
              <a:rPr sz="1600" spc="-5" dirty="0">
                <a:latin typeface="Calibri"/>
                <a:cs typeface="Calibri"/>
              </a:rPr>
              <a:t>clusters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hence  the differences in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state of living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11" dirty="0">
                <a:latin typeface="Calibri"/>
                <a:cs typeface="Calibri"/>
              </a:rPr>
              <a:t> observed.</a:t>
            </a:r>
            <a:endParaRPr sz="1600" dirty="0">
              <a:latin typeface="Calibri"/>
              <a:cs typeface="Calibri"/>
            </a:endParaRPr>
          </a:p>
          <a:p>
            <a:pPr marL="12698" marR="5080">
              <a:lnSpc>
                <a:spcPct val="110600"/>
              </a:lnSpc>
              <a:spcBef>
                <a:spcPts val="760"/>
              </a:spcBef>
            </a:pPr>
            <a:r>
              <a:rPr sz="1600" dirty="0">
                <a:latin typeface="Calibri"/>
                <a:cs typeface="Calibri"/>
              </a:rPr>
              <a:t>I, </a:t>
            </a:r>
            <a:r>
              <a:rPr sz="1600" spc="-5" dirty="0">
                <a:latin typeface="Calibri"/>
                <a:cs typeface="Calibri"/>
              </a:rPr>
              <a:t>Santanu Sikder, have been the one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11" dirty="0">
                <a:latin typeface="Calibri"/>
                <a:cs typeface="Calibri"/>
              </a:rPr>
              <a:t>only </a:t>
            </a:r>
            <a:r>
              <a:rPr sz="1600" dirty="0">
                <a:latin typeface="Calibri"/>
                <a:cs typeface="Calibri"/>
              </a:rPr>
              <a:t>person associated </a:t>
            </a:r>
            <a:r>
              <a:rPr sz="1600" spc="-5" dirty="0">
                <a:latin typeface="Calibri"/>
                <a:cs typeface="Calibri"/>
              </a:rPr>
              <a:t>with  </a:t>
            </a:r>
            <a:r>
              <a:rPr sz="1600" spc="-11" dirty="0">
                <a:latin typeface="Calibri"/>
                <a:cs typeface="Calibri"/>
              </a:rPr>
              <a:t>this </a:t>
            </a:r>
            <a:r>
              <a:rPr sz="1600" spc="-5" dirty="0">
                <a:latin typeface="Calibri"/>
                <a:cs typeface="Calibri"/>
              </a:rPr>
              <a:t>project and have performed all </a:t>
            </a:r>
            <a:r>
              <a:rPr sz="1600" spc="5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data collection, transformation,  analysis, visualization,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1" dirty="0">
                <a:latin typeface="Calibri"/>
                <a:cs typeface="Calibri"/>
              </a:rPr>
              <a:t>etc.</a:t>
            </a:r>
            <a:endParaRPr sz="1600" dirty="0">
              <a:latin typeface="Calibri"/>
              <a:cs typeface="Calibri"/>
            </a:endParaRPr>
          </a:p>
          <a:p>
            <a:pPr marL="12698" marR="203815">
              <a:lnSpc>
                <a:spcPct val="111200"/>
              </a:lnSpc>
              <a:spcBef>
                <a:spcPts val="751"/>
              </a:spcBef>
            </a:pPr>
            <a:r>
              <a:rPr sz="1600" dirty="0">
                <a:latin typeface="Calibri"/>
                <a:cs typeface="Calibri"/>
              </a:rPr>
              <a:t>My </a:t>
            </a:r>
            <a:r>
              <a:rPr sz="1600" spc="-5" dirty="0">
                <a:latin typeface="Calibri"/>
                <a:cs typeface="Calibri"/>
              </a:rPr>
              <a:t>primary </a:t>
            </a:r>
            <a:r>
              <a:rPr sz="1600" spc="-11" dirty="0">
                <a:latin typeface="Calibri"/>
                <a:cs typeface="Calibri"/>
              </a:rPr>
              <a:t>concern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this </a:t>
            </a:r>
            <a:r>
              <a:rPr sz="1600" spc="-5" dirty="0">
                <a:latin typeface="Calibri"/>
                <a:cs typeface="Calibri"/>
              </a:rPr>
              <a:t>data </a:t>
            </a:r>
            <a:r>
              <a:rPr sz="1600" dirty="0">
                <a:latin typeface="Calibri"/>
                <a:cs typeface="Calibri"/>
              </a:rPr>
              <a:t>science </a:t>
            </a:r>
            <a:r>
              <a:rPr sz="1600" spc="-11" dirty="0">
                <a:latin typeface="Calibri"/>
                <a:cs typeface="Calibri"/>
              </a:rPr>
              <a:t>project </a:t>
            </a:r>
            <a:r>
              <a:rPr sz="1600" dirty="0">
                <a:latin typeface="Calibri"/>
                <a:cs typeface="Calibri"/>
              </a:rPr>
              <a:t>has been </a:t>
            </a:r>
            <a:r>
              <a:rPr sz="1600" spc="-5" dirty="0">
                <a:latin typeface="Calibri"/>
                <a:cs typeface="Calibri"/>
              </a:rPr>
              <a:t>population 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how </a:t>
            </a:r>
            <a:r>
              <a:rPr sz="1600" spc="-11" dirty="0">
                <a:latin typeface="Calibri"/>
                <a:cs typeface="Calibri"/>
              </a:rPr>
              <a:t>it </a:t>
            </a:r>
            <a:r>
              <a:rPr sz="1600" spc="-5" dirty="0">
                <a:latin typeface="Calibri"/>
                <a:cs typeface="Calibri"/>
              </a:rPr>
              <a:t>gets affected from development and how does it affect</a:t>
            </a:r>
            <a:r>
              <a:rPr sz="1600" spc="51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it.</a:t>
            </a: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551" dirty="0">
              <a:latin typeface="Calibri"/>
              <a:cs typeface="Calibri"/>
            </a:endParaRPr>
          </a:p>
          <a:p>
            <a:pPr marL="249530" indent="-237467">
              <a:buAutoNum type="alphaLcParenR" startAt="2"/>
              <a:tabLst>
                <a:tab pos="250166" algn="l"/>
              </a:tabLst>
            </a:pPr>
            <a:r>
              <a:rPr sz="1600" i="1" spc="60" dirty="0">
                <a:solidFill>
                  <a:srgbClr val="FF0000"/>
                </a:solidFill>
                <a:latin typeface="Calibri"/>
                <a:cs typeface="Calibri"/>
              </a:rPr>
              <a:t>Importance </a:t>
            </a:r>
            <a:r>
              <a:rPr sz="1600" i="1" spc="31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1600" i="1" spc="51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1600" i="1" spc="3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i="1" spc="65" dirty="0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endParaRPr sz="1600" dirty="0">
              <a:latin typeface="Calibri"/>
              <a:cs typeface="Calibri"/>
            </a:endParaRPr>
          </a:p>
          <a:p>
            <a:pPr marL="12698" marR="205720">
              <a:lnSpc>
                <a:spcPct val="111300"/>
              </a:lnSpc>
              <a:spcBef>
                <a:spcPts val="740"/>
              </a:spcBef>
            </a:pPr>
            <a:r>
              <a:rPr sz="1600" spc="-5" dirty="0">
                <a:latin typeface="Calibri"/>
                <a:cs typeface="Calibri"/>
              </a:rPr>
              <a:t>This </a:t>
            </a:r>
            <a:r>
              <a:rPr sz="1600" spc="-11" dirty="0">
                <a:latin typeface="Calibri"/>
                <a:cs typeface="Calibri"/>
              </a:rPr>
              <a:t>project </a:t>
            </a:r>
            <a:r>
              <a:rPr sz="1600" spc="-5" dirty="0">
                <a:latin typeface="Calibri"/>
                <a:cs typeface="Calibri"/>
              </a:rPr>
              <a:t>can </a:t>
            </a:r>
            <a:r>
              <a:rPr sz="1600" dirty="0">
                <a:latin typeface="Calibri"/>
                <a:cs typeface="Calibri"/>
              </a:rPr>
              <a:t>draw some </a:t>
            </a:r>
            <a:r>
              <a:rPr sz="1600" spc="-11" dirty="0">
                <a:latin typeface="Calibri"/>
                <a:cs typeface="Calibri"/>
              </a:rPr>
              <a:t>really </a:t>
            </a:r>
            <a:r>
              <a:rPr sz="1600" spc="5" dirty="0">
                <a:latin typeface="Calibri"/>
                <a:cs typeface="Calibri"/>
              </a:rPr>
              <a:t>very </a:t>
            </a:r>
            <a:r>
              <a:rPr sz="1600" spc="-5" dirty="0">
                <a:latin typeface="Calibri"/>
                <a:cs typeface="Calibri"/>
              </a:rPr>
              <a:t>important observations </a:t>
            </a:r>
            <a:r>
              <a:rPr sz="1600" dirty="0">
                <a:latin typeface="Calibri"/>
                <a:cs typeface="Calibri"/>
              </a:rPr>
              <a:t>about  </a:t>
            </a:r>
            <a:r>
              <a:rPr sz="1600" spc="-5" dirty="0">
                <a:latin typeface="Calibri"/>
                <a:cs typeface="Calibri"/>
              </a:rPr>
              <a:t>the Indian cities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11" dirty="0">
                <a:latin typeface="Calibri"/>
                <a:cs typeface="Calibri"/>
              </a:rPr>
              <a:t>their </a:t>
            </a:r>
            <a:r>
              <a:rPr sz="1600" spc="-5" dirty="0">
                <a:latin typeface="Calibri"/>
                <a:cs typeface="Calibri"/>
              </a:rPr>
              <a:t>population, facilities, state of living,</a:t>
            </a:r>
            <a:r>
              <a:rPr sz="1600" spc="51" dirty="0">
                <a:latin typeface="Calibri"/>
                <a:cs typeface="Calibri"/>
              </a:rPr>
              <a:t> </a:t>
            </a:r>
            <a:r>
              <a:rPr sz="1600" spc="-11" dirty="0">
                <a:latin typeface="Calibri"/>
                <a:cs typeface="Calibri"/>
              </a:rPr>
              <a:t>etc.</a:t>
            </a:r>
            <a:endParaRPr sz="1600" dirty="0">
              <a:latin typeface="Calibri"/>
              <a:cs typeface="Calibri"/>
            </a:endParaRPr>
          </a:p>
          <a:p>
            <a:pPr marL="12698" marR="232388">
              <a:lnSpc>
                <a:spcPct val="111300"/>
              </a:lnSpc>
              <a:spcBef>
                <a:spcPts val="745"/>
              </a:spcBef>
            </a:pPr>
            <a:r>
              <a:rPr sz="1600" spc="-5" dirty="0">
                <a:latin typeface="Calibri"/>
                <a:cs typeface="Calibri"/>
              </a:rPr>
              <a:t>These observations </a:t>
            </a:r>
            <a:r>
              <a:rPr sz="160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be used to improve public services </a:t>
            </a:r>
            <a:r>
              <a:rPr sz="1600" dirty="0">
                <a:latin typeface="Calibri"/>
                <a:cs typeface="Calibri"/>
              </a:rPr>
              <a:t>as well </a:t>
            </a:r>
            <a:r>
              <a:rPr sz="1600" spc="-5" dirty="0">
                <a:latin typeface="Calibri"/>
                <a:cs typeface="Calibri"/>
              </a:rPr>
              <a:t>as  take significant decisions to uplift the underdeveloped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cities.</a:t>
            </a:r>
            <a:endParaRPr sz="1600" dirty="0">
              <a:latin typeface="Calibri"/>
              <a:cs typeface="Calibri"/>
            </a:endParaRPr>
          </a:p>
          <a:p>
            <a:pPr marL="12698" marR="146671">
              <a:lnSpc>
                <a:spcPct val="111300"/>
              </a:lnSpc>
              <a:spcBef>
                <a:spcPts val="745"/>
              </a:spcBef>
            </a:pPr>
            <a:r>
              <a:rPr sz="1600" spc="-5" dirty="0">
                <a:latin typeface="Calibri"/>
                <a:cs typeface="Calibri"/>
              </a:rPr>
              <a:t>Using the </a:t>
            </a:r>
            <a:r>
              <a:rPr sz="1600" dirty="0">
                <a:latin typeface="Calibri"/>
                <a:cs typeface="Calibri"/>
              </a:rPr>
              <a:t>maps </a:t>
            </a:r>
            <a:r>
              <a:rPr sz="1600" spc="-5" dirty="0">
                <a:latin typeface="Calibri"/>
                <a:cs typeface="Calibri"/>
              </a:rPr>
              <a:t>generated during </a:t>
            </a:r>
            <a:r>
              <a:rPr sz="1600" spc="-11" dirty="0">
                <a:latin typeface="Calibri"/>
                <a:cs typeface="Calibri"/>
              </a:rPr>
              <a:t>this project, </a:t>
            </a:r>
            <a:r>
              <a:rPr sz="1600" spc="-5" dirty="0">
                <a:latin typeface="Calibri"/>
                <a:cs typeface="Calibri"/>
              </a:rPr>
              <a:t>spotting out such </a:t>
            </a:r>
            <a:r>
              <a:rPr sz="1600" spc="-11" dirty="0">
                <a:latin typeface="Calibri"/>
                <a:cs typeface="Calibri"/>
              </a:rPr>
              <a:t>types  </a:t>
            </a:r>
            <a:r>
              <a:rPr sz="1600" spc="-5" dirty="0">
                <a:latin typeface="Calibri"/>
                <a:cs typeface="Calibri"/>
              </a:rPr>
              <a:t>of cities becomes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easier.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3631" y="1270766"/>
            <a:ext cx="1731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Santanu</a:t>
            </a:r>
            <a:r>
              <a:rPr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Sikder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9" y="9256474"/>
            <a:ext cx="5982971" cy="6351"/>
          </a:xfrm>
          <a:custGeom>
            <a:avLst/>
            <a:gdLst/>
            <a:ahLst/>
            <a:cxnLst/>
            <a:rect l="l" t="t" r="r" b="b"/>
            <a:pathLst>
              <a:path w="5982970" h="6350">
                <a:moveTo>
                  <a:pt x="5982589" y="0"/>
                </a:moveTo>
                <a:lnTo>
                  <a:pt x="0" y="0"/>
                </a:lnTo>
                <a:lnTo>
                  <a:pt x="0" y="6095"/>
                </a:lnTo>
                <a:lnTo>
                  <a:pt x="5982589" y="6095"/>
                </a:lnTo>
                <a:lnTo>
                  <a:pt x="59825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" y="457201"/>
            <a:ext cx="7745095" cy="637540"/>
            <a:chOff x="0" y="457200"/>
            <a:chExt cx="7745095" cy="637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7744968" cy="637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" y="505967"/>
              <a:ext cx="7306056" cy="5394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" y="457204"/>
            <a:ext cx="7745095" cy="502703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66044">
              <a:spcBef>
                <a:spcPts val="560"/>
              </a:spcBef>
            </a:pPr>
            <a:r>
              <a:rPr spc="-55" dirty="0"/>
              <a:t>Clustering </a:t>
            </a:r>
            <a:r>
              <a:rPr spc="-40" dirty="0"/>
              <a:t>492 </a:t>
            </a:r>
            <a:r>
              <a:rPr spc="-45" dirty="0"/>
              <a:t>Indian Cities </a:t>
            </a:r>
            <a:r>
              <a:rPr spc="-40" dirty="0"/>
              <a:t>Based </a:t>
            </a:r>
            <a:r>
              <a:rPr spc="-25" dirty="0"/>
              <a:t>on</a:t>
            </a:r>
            <a:r>
              <a:rPr spc="-459" dirty="0"/>
              <a:t> </a:t>
            </a:r>
            <a:r>
              <a:rPr spc="-60" dirty="0"/>
              <a:t>Several </a:t>
            </a:r>
            <a:r>
              <a:rPr spc="-55" dirty="0"/>
              <a:t>Stats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6">
              <a:lnSpc>
                <a:spcPts val="1151"/>
              </a:lnSpc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3 | </a:t>
            </a:r>
            <a:r>
              <a:rPr dirty="0"/>
              <a:t>R e p o r</a:t>
            </a:r>
            <a:r>
              <a:rPr spc="175" dirty="0"/>
              <a:t> </a:t>
            </a:r>
            <a:r>
              <a:rPr dirty="0"/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2005" y="1911225"/>
            <a:ext cx="116586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8">
              <a:spcBef>
                <a:spcPts val="105"/>
              </a:spcBef>
            </a:pPr>
            <a:r>
              <a:rPr sz="2800" spc="-35" dirty="0">
                <a:solidFill>
                  <a:srgbClr val="FF0000"/>
                </a:solidFill>
                <a:latin typeface="Calibri Light"/>
                <a:cs typeface="Calibri Light"/>
              </a:rPr>
              <a:t>2.)</a:t>
            </a:r>
            <a:r>
              <a:rPr sz="2800" spc="-16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spc="-160" dirty="0">
                <a:solidFill>
                  <a:srgbClr val="FF0000"/>
                </a:solidFill>
                <a:latin typeface="Calibri Light"/>
                <a:cs typeface="Calibri Light"/>
              </a:rPr>
              <a:t>DATA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10" y="2619837"/>
            <a:ext cx="5906135" cy="582890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698" marR="10794">
              <a:lnSpc>
                <a:spcPct val="110000"/>
              </a:lnSpc>
              <a:spcBef>
                <a:spcPts val="75"/>
              </a:spcBef>
            </a:pPr>
            <a:r>
              <a:rPr sz="1600" dirty="0">
                <a:latin typeface="Calibri"/>
                <a:cs typeface="Calibri"/>
              </a:rPr>
              <a:t>The main </a:t>
            </a:r>
            <a:r>
              <a:rPr sz="1600" spc="-11" dirty="0">
                <a:latin typeface="Calibri"/>
                <a:cs typeface="Calibri"/>
              </a:rPr>
              <a:t>statistical </a:t>
            </a:r>
            <a:r>
              <a:rPr sz="1600" dirty="0">
                <a:latin typeface="Calibri"/>
                <a:cs typeface="Calibri"/>
              </a:rPr>
              <a:t>data </a:t>
            </a:r>
            <a:r>
              <a:rPr sz="1600" spc="-5" dirty="0">
                <a:latin typeface="Calibri"/>
                <a:cs typeface="Calibri"/>
              </a:rPr>
              <a:t>about </a:t>
            </a:r>
            <a:r>
              <a:rPr sz="1600" dirty="0">
                <a:latin typeface="Calibri"/>
                <a:cs typeface="Calibri"/>
              </a:rPr>
              <a:t>492 </a:t>
            </a:r>
            <a:r>
              <a:rPr sz="1600" spc="-5" dirty="0">
                <a:latin typeface="Calibri"/>
                <a:cs typeface="Calibri"/>
              </a:rPr>
              <a:t>Indian cities used in </a:t>
            </a:r>
            <a:r>
              <a:rPr sz="1600" spc="-11" dirty="0">
                <a:latin typeface="Calibri"/>
                <a:cs typeface="Calibri"/>
              </a:rPr>
              <a:t>this </a:t>
            </a:r>
            <a:r>
              <a:rPr sz="1600" spc="-5" dirty="0">
                <a:latin typeface="Calibri"/>
                <a:cs typeface="Calibri"/>
              </a:rPr>
              <a:t>project </a:t>
            </a:r>
            <a:r>
              <a:rPr sz="1600" dirty="0">
                <a:latin typeface="Calibri"/>
                <a:cs typeface="Calibri"/>
              </a:rPr>
              <a:t>has  </a:t>
            </a:r>
            <a:r>
              <a:rPr sz="1600" spc="-5" dirty="0">
                <a:latin typeface="Calibri"/>
                <a:cs typeface="Calibri"/>
              </a:rPr>
              <a:t>been </a:t>
            </a:r>
            <a:r>
              <a:rPr sz="1600" spc="-11" dirty="0">
                <a:latin typeface="Calibri"/>
                <a:cs typeface="Calibri"/>
              </a:rPr>
              <a:t>obtained </a:t>
            </a:r>
            <a:r>
              <a:rPr sz="1600" spc="-5" dirty="0">
                <a:latin typeface="Calibri"/>
                <a:cs typeface="Calibri"/>
              </a:rPr>
              <a:t>from </a:t>
            </a:r>
            <a:r>
              <a:rPr sz="1600" dirty="0">
                <a:latin typeface="Calibri"/>
                <a:cs typeface="Calibri"/>
              </a:rPr>
              <a:t>a CSV-format </a:t>
            </a:r>
            <a:r>
              <a:rPr sz="1600" spc="-11" dirty="0">
                <a:latin typeface="Calibri"/>
                <a:cs typeface="Calibri"/>
              </a:rPr>
              <a:t>dataset </a:t>
            </a:r>
            <a:r>
              <a:rPr sz="1600" spc="-5" dirty="0">
                <a:latin typeface="Calibri"/>
                <a:cs typeface="Calibri"/>
              </a:rPr>
              <a:t>which </a:t>
            </a:r>
            <a:r>
              <a:rPr sz="1600" dirty="0">
                <a:latin typeface="Calibri"/>
                <a:cs typeface="Calibri"/>
              </a:rPr>
              <a:t>I came </a:t>
            </a:r>
            <a:r>
              <a:rPr sz="1600" spc="-5" dirty="0">
                <a:latin typeface="Calibri"/>
                <a:cs typeface="Calibri"/>
              </a:rPr>
              <a:t>across during  </a:t>
            </a:r>
            <a:r>
              <a:rPr sz="1600" dirty="0">
                <a:latin typeface="Calibri"/>
                <a:cs typeface="Calibri"/>
              </a:rPr>
              <a:t>an </a:t>
            </a:r>
            <a:r>
              <a:rPr sz="1600" spc="-5" dirty="0">
                <a:latin typeface="Calibri"/>
                <a:cs typeface="Calibri"/>
              </a:rPr>
              <a:t>internet search:</a:t>
            </a:r>
            <a:r>
              <a:rPr sz="1600" spc="-11" dirty="0">
                <a:latin typeface="Calibri"/>
                <a:cs typeface="Calibri"/>
              </a:rPr>
              <a:t> </a:t>
            </a:r>
            <a:r>
              <a:rPr sz="1600" i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492-indian-cities-dataset.csv</a:t>
            </a:r>
            <a:endParaRPr sz="1600">
              <a:latin typeface="Calibri"/>
              <a:cs typeface="Calibri"/>
            </a:endParaRPr>
          </a:p>
          <a:p>
            <a:pPr marL="12698" marR="273024">
              <a:lnSpc>
                <a:spcPct val="111300"/>
              </a:lnSpc>
              <a:spcBef>
                <a:spcPts val="745"/>
              </a:spcBef>
            </a:pPr>
            <a:r>
              <a:rPr sz="1600" spc="-5" dirty="0">
                <a:latin typeface="Calibri"/>
                <a:cs typeface="Calibri"/>
              </a:rPr>
              <a:t>After </a:t>
            </a:r>
            <a:r>
              <a:rPr sz="1600" dirty="0">
                <a:latin typeface="Calibri"/>
                <a:cs typeface="Calibri"/>
              </a:rPr>
              <a:t>some </a:t>
            </a:r>
            <a:r>
              <a:rPr sz="1600" spc="-5" dirty="0">
                <a:latin typeface="Calibri"/>
                <a:cs typeface="Calibri"/>
              </a:rPr>
              <a:t>initial processing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cleaning, </a:t>
            </a:r>
            <a:r>
              <a:rPr sz="1600" spc="-11" dirty="0">
                <a:latin typeface="Calibri"/>
                <a:cs typeface="Calibri"/>
              </a:rPr>
              <a:t>it </a:t>
            </a:r>
            <a:r>
              <a:rPr sz="1600" dirty="0">
                <a:latin typeface="Calibri"/>
                <a:cs typeface="Calibri"/>
              </a:rPr>
              <a:t>was </a:t>
            </a:r>
            <a:r>
              <a:rPr sz="1600" spc="-5" dirty="0">
                <a:latin typeface="Calibri"/>
                <a:cs typeface="Calibri"/>
              </a:rPr>
              <a:t>saved </a:t>
            </a:r>
            <a:r>
              <a:rPr sz="1600" spc="-11" dirty="0">
                <a:latin typeface="Calibri"/>
                <a:cs typeface="Calibri"/>
              </a:rPr>
              <a:t>into </a:t>
            </a:r>
            <a:r>
              <a:rPr sz="1600" spc="-5" dirty="0">
                <a:latin typeface="Calibri"/>
                <a:cs typeface="Calibri"/>
              </a:rPr>
              <a:t>another  </a:t>
            </a:r>
            <a:r>
              <a:rPr sz="1600" dirty="0">
                <a:latin typeface="Calibri"/>
                <a:cs typeface="Calibri"/>
              </a:rPr>
              <a:t>CSV </a:t>
            </a:r>
            <a:r>
              <a:rPr sz="1600" spc="-11" dirty="0">
                <a:latin typeface="Calibri"/>
                <a:cs typeface="Calibri"/>
              </a:rPr>
              <a:t>file: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i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cleaned-492-indian-cities-dataset.csv</a:t>
            </a:r>
            <a:endParaRPr sz="1600">
              <a:latin typeface="Calibri"/>
              <a:cs typeface="Calibri"/>
            </a:endParaRPr>
          </a:p>
          <a:p>
            <a:pPr marL="12698" marR="62860">
              <a:lnSpc>
                <a:spcPct val="110300"/>
              </a:lnSpc>
              <a:spcBef>
                <a:spcPts val="760"/>
              </a:spcBef>
            </a:pPr>
            <a:r>
              <a:rPr sz="1600" spc="-5" dirty="0">
                <a:latin typeface="Calibri"/>
                <a:cs typeface="Calibri"/>
              </a:rPr>
              <a:t>Since </a:t>
            </a:r>
            <a:r>
              <a:rPr sz="1600" spc="-11" dirty="0">
                <a:latin typeface="Calibri"/>
                <a:cs typeface="Calibri"/>
              </a:rPr>
              <a:t>this </a:t>
            </a:r>
            <a:r>
              <a:rPr sz="1600" spc="-5" dirty="0">
                <a:latin typeface="Calibri"/>
                <a:cs typeface="Calibri"/>
              </a:rPr>
              <a:t>data </a:t>
            </a:r>
            <a:r>
              <a:rPr sz="1600" dirty="0">
                <a:latin typeface="Calibri"/>
                <a:cs typeface="Calibri"/>
              </a:rPr>
              <a:t>was </a:t>
            </a:r>
            <a:r>
              <a:rPr sz="1600" spc="5" dirty="0">
                <a:latin typeface="Calibri"/>
                <a:cs typeface="Calibri"/>
              </a:rPr>
              <a:t>not </a:t>
            </a:r>
            <a:r>
              <a:rPr sz="1600" spc="-5" dirty="0">
                <a:latin typeface="Calibri"/>
                <a:cs typeface="Calibri"/>
              </a:rPr>
              <a:t>enough for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purpose of </a:t>
            </a:r>
            <a:r>
              <a:rPr sz="1600" spc="-11" dirty="0">
                <a:latin typeface="Calibri"/>
                <a:cs typeface="Calibri"/>
              </a:rPr>
              <a:t>this </a:t>
            </a:r>
            <a:r>
              <a:rPr sz="1600" spc="-5" dirty="0">
                <a:latin typeface="Calibri"/>
                <a:cs typeface="Calibri"/>
              </a:rPr>
              <a:t>project, </a:t>
            </a:r>
            <a:r>
              <a:rPr sz="1600" dirty="0">
                <a:latin typeface="Calibri"/>
                <a:cs typeface="Calibri"/>
              </a:rPr>
              <a:t>I </a:t>
            </a:r>
            <a:r>
              <a:rPr sz="1600" spc="-5" dirty="0">
                <a:latin typeface="Calibri"/>
                <a:cs typeface="Calibri"/>
              </a:rPr>
              <a:t>used  the Foursquare location data to </a:t>
            </a:r>
            <a:r>
              <a:rPr sz="1600" spc="-11" dirty="0">
                <a:latin typeface="Calibri"/>
                <a:cs typeface="Calibri"/>
              </a:rPr>
              <a:t>fetch </a:t>
            </a:r>
            <a:r>
              <a:rPr sz="1600" spc="-5" dirty="0">
                <a:latin typeface="Calibri"/>
                <a:cs typeface="Calibri"/>
              </a:rPr>
              <a:t>information regarding the </a:t>
            </a:r>
            <a:r>
              <a:rPr sz="1600" spc="-11" dirty="0">
                <a:latin typeface="Calibri"/>
                <a:cs typeface="Calibri"/>
              </a:rPr>
              <a:t>types  </a:t>
            </a:r>
            <a:r>
              <a:rPr sz="1600" spc="-5" dirty="0">
                <a:latin typeface="Calibri"/>
                <a:cs typeface="Calibri"/>
              </a:rPr>
              <a:t>of venues </a:t>
            </a:r>
            <a:r>
              <a:rPr sz="1600" dirty="0">
                <a:latin typeface="Calibri"/>
                <a:cs typeface="Calibri"/>
              </a:rPr>
              <a:t>within 20kms </a:t>
            </a:r>
            <a:r>
              <a:rPr sz="1600" spc="-5" dirty="0">
                <a:latin typeface="Calibri"/>
                <a:cs typeface="Calibri"/>
              </a:rPr>
              <a:t>from the central coordinates of each </a:t>
            </a:r>
            <a:r>
              <a:rPr sz="1600" spc="-11" dirty="0">
                <a:latin typeface="Calibri"/>
                <a:cs typeface="Calibri"/>
              </a:rPr>
              <a:t>city. </a:t>
            </a:r>
            <a:r>
              <a:rPr sz="1600" dirty="0">
                <a:latin typeface="Calibri"/>
                <a:cs typeface="Calibri"/>
              </a:rPr>
              <a:t>The  </a:t>
            </a:r>
            <a:r>
              <a:rPr sz="1600" spc="-5" dirty="0">
                <a:latin typeface="Calibri"/>
                <a:cs typeface="Calibri"/>
              </a:rPr>
              <a:t>complete venue data has been saved </a:t>
            </a:r>
            <a:r>
              <a:rPr sz="1600" spc="-11" dirty="0">
                <a:latin typeface="Calibri"/>
                <a:cs typeface="Calibri"/>
              </a:rPr>
              <a:t>into </a:t>
            </a:r>
            <a:r>
              <a:rPr sz="1600" dirty="0">
                <a:latin typeface="Calibri"/>
                <a:cs typeface="Calibri"/>
              </a:rPr>
              <a:t>a JSON </a:t>
            </a:r>
            <a:r>
              <a:rPr sz="1600" spc="-5" dirty="0">
                <a:latin typeface="Calibri"/>
                <a:cs typeface="Calibri"/>
              </a:rPr>
              <a:t>file: </a:t>
            </a:r>
            <a:r>
              <a:rPr sz="1600" i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venue-data-492- </a:t>
            </a:r>
            <a:r>
              <a:rPr sz="1600" i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600" i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indian-cities-within-20km.json</a:t>
            </a:r>
            <a:endParaRPr sz="1600">
              <a:latin typeface="Calibri"/>
              <a:cs typeface="Calibri"/>
            </a:endParaRPr>
          </a:p>
          <a:p>
            <a:pPr marL="12698" marR="5715">
              <a:lnSpc>
                <a:spcPct val="110000"/>
              </a:lnSpc>
              <a:spcBef>
                <a:spcPts val="771"/>
              </a:spcBef>
            </a:pPr>
            <a:r>
              <a:rPr sz="1600" dirty="0">
                <a:latin typeface="Calibri"/>
                <a:cs typeface="Calibri"/>
              </a:rPr>
              <a:t>I </a:t>
            </a:r>
            <a:r>
              <a:rPr sz="1600" spc="-5" dirty="0">
                <a:latin typeface="Calibri"/>
                <a:cs typeface="Calibri"/>
              </a:rPr>
              <a:t>extracted </a:t>
            </a:r>
            <a:r>
              <a:rPr sz="1600" spc="5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various categories of venues found </a:t>
            </a:r>
            <a:r>
              <a:rPr sz="1600" dirty="0">
                <a:latin typeface="Calibri"/>
                <a:cs typeface="Calibri"/>
              </a:rPr>
              <a:t>within </a:t>
            </a:r>
            <a:r>
              <a:rPr sz="1600" spc="-5" dirty="0">
                <a:latin typeface="Calibri"/>
                <a:cs typeface="Calibri"/>
              </a:rPr>
              <a:t>the specified  </a:t>
            </a:r>
            <a:r>
              <a:rPr sz="1600" dirty="0">
                <a:latin typeface="Calibri"/>
                <a:cs typeface="Calibri"/>
              </a:rPr>
              <a:t>range </a:t>
            </a:r>
            <a:r>
              <a:rPr sz="1600" spc="-5" dirty="0">
                <a:latin typeface="Calibri"/>
                <a:cs typeface="Calibri"/>
              </a:rPr>
              <a:t>from the above mentioned </a:t>
            </a:r>
            <a:r>
              <a:rPr sz="1600" spc="5" dirty="0">
                <a:latin typeface="Calibri"/>
                <a:cs typeface="Calibri"/>
              </a:rPr>
              <a:t>venue </a:t>
            </a:r>
            <a:r>
              <a:rPr sz="1600" spc="-5" dirty="0">
                <a:latin typeface="Calibri"/>
                <a:cs typeface="Calibri"/>
              </a:rPr>
              <a:t>data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11" dirty="0">
                <a:latin typeface="Calibri"/>
                <a:cs typeface="Calibri"/>
              </a:rPr>
              <a:t>divided </a:t>
            </a:r>
            <a:r>
              <a:rPr sz="1600" spc="-5" dirty="0">
                <a:latin typeface="Calibri"/>
                <a:cs typeface="Calibri"/>
              </a:rPr>
              <a:t>them  </a:t>
            </a:r>
            <a:r>
              <a:rPr sz="1600" dirty="0">
                <a:latin typeface="Calibri"/>
                <a:cs typeface="Calibri"/>
              </a:rPr>
              <a:t>amongst </a:t>
            </a:r>
            <a:r>
              <a:rPr sz="1600" spc="-11" dirty="0">
                <a:latin typeface="Calibri"/>
                <a:cs typeface="Calibri"/>
              </a:rPr>
              <a:t>five </a:t>
            </a:r>
            <a:r>
              <a:rPr sz="1600" dirty="0">
                <a:latin typeface="Calibri"/>
                <a:cs typeface="Calibri"/>
              </a:rPr>
              <a:t>major </a:t>
            </a:r>
            <a:r>
              <a:rPr sz="1600" spc="-5" dirty="0">
                <a:latin typeface="Calibri"/>
                <a:cs typeface="Calibri"/>
              </a:rPr>
              <a:t>categories of </a:t>
            </a:r>
            <a:r>
              <a:rPr sz="1600" dirty="0">
                <a:latin typeface="Calibri"/>
                <a:cs typeface="Calibri"/>
              </a:rPr>
              <a:t>venues. </a:t>
            </a:r>
            <a:r>
              <a:rPr sz="1600" spc="-5" dirty="0">
                <a:latin typeface="Calibri"/>
                <a:cs typeface="Calibri"/>
              </a:rPr>
              <a:t>This </a:t>
            </a:r>
            <a:r>
              <a:rPr sz="1600" dirty="0">
                <a:latin typeface="Calibri"/>
                <a:cs typeface="Calibri"/>
              </a:rPr>
              <a:t>major </a:t>
            </a:r>
            <a:r>
              <a:rPr sz="1600" spc="-5" dirty="0">
                <a:latin typeface="Calibri"/>
                <a:cs typeface="Calibri"/>
              </a:rPr>
              <a:t>categories dataset  along with </a:t>
            </a:r>
            <a:r>
              <a:rPr sz="1600" dirty="0">
                <a:latin typeface="Calibri"/>
                <a:cs typeface="Calibri"/>
              </a:rPr>
              <a:t>a TOTAL </a:t>
            </a:r>
            <a:r>
              <a:rPr sz="1600" spc="-5" dirty="0">
                <a:latin typeface="Calibri"/>
                <a:cs typeface="Calibri"/>
              </a:rPr>
              <a:t>column for the </a:t>
            </a:r>
            <a:r>
              <a:rPr sz="1600" dirty="0">
                <a:latin typeface="Calibri"/>
                <a:cs typeface="Calibri"/>
              </a:rPr>
              <a:t>492 </a:t>
            </a:r>
            <a:r>
              <a:rPr sz="1600" spc="-11" dirty="0">
                <a:latin typeface="Calibri"/>
                <a:cs typeface="Calibri"/>
              </a:rPr>
              <a:t>cities </a:t>
            </a:r>
            <a:r>
              <a:rPr sz="1600" spc="-5" dirty="0">
                <a:latin typeface="Calibri"/>
                <a:cs typeface="Calibri"/>
              </a:rPr>
              <a:t>has </a:t>
            </a:r>
            <a:r>
              <a:rPr sz="1600" dirty="0">
                <a:latin typeface="Calibri"/>
                <a:cs typeface="Calibri"/>
              </a:rPr>
              <a:t>been </a:t>
            </a:r>
            <a:r>
              <a:rPr sz="1600" spc="-5" dirty="0">
                <a:latin typeface="Calibri"/>
                <a:cs typeface="Calibri"/>
              </a:rPr>
              <a:t>saved </a:t>
            </a:r>
            <a:r>
              <a:rPr sz="1600" dirty="0">
                <a:latin typeface="Calibri"/>
                <a:cs typeface="Calibri"/>
              </a:rPr>
              <a:t>into a CSV  </a:t>
            </a:r>
            <a:r>
              <a:rPr sz="1600" spc="-11" dirty="0">
                <a:latin typeface="Calibri"/>
                <a:cs typeface="Calibri"/>
              </a:rPr>
              <a:t>file:</a:t>
            </a:r>
            <a:r>
              <a:rPr sz="1600" spc="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600" i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major-categories-venue-data-492-indian-cities-within-20km.csv</a:t>
            </a:r>
            <a:endParaRPr sz="1600">
              <a:latin typeface="Calibri"/>
              <a:cs typeface="Calibri"/>
            </a:endParaRPr>
          </a:p>
          <a:p>
            <a:pPr marL="12698" marR="5080">
              <a:lnSpc>
                <a:spcPct val="110000"/>
              </a:lnSpc>
              <a:spcBef>
                <a:spcPts val="771"/>
              </a:spcBef>
            </a:pPr>
            <a:r>
              <a:rPr sz="1600" spc="-5" dirty="0">
                <a:latin typeface="Calibri"/>
                <a:cs typeface="Calibri"/>
              </a:rPr>
              <a:t>Finally, the statistical dataset and the </a:t>
            </a:r>
            <a:r>
              <a:rPr sz="1600" dirty="0">
                <a:latin typeface="Calibri"/>
                <a:cs typeface="Calibri"/>
              </a:rPr>
              <a:t>major </a:t>
            </a:r>
            <a:r>
              <a:rPr sz="1600" spc="-5" dirty="0">
                <a:latin typeface="Calibri"/>
                <a:cs typeface="Calibri"/>
              </a:rPr>
              <a:t>categories venue </a:t>
            </a:r>
            <a:r>
              <a:rPr sz="1600" dirty="0">
                <a:latin typeface="Calibri"/>
                <a:cs typeface="Calibri"/>
              </a:rPr>
              <a:t>dataset  </a:t>
            </a:r>
            <a:r>
              <a:rPr sz="1600" spc="-5" dirty="0">
                <a:latin typeface="Calibri"/>
                <a:cs typeface="Calibri"/>
              </a:rPr>
              <a:t>for the </a:t>
            </a:r>
            <a:r>
              <a:rPr sz="1600" dirty="0">
                <a:latin typeface="Calibri"/>
                <a:cs typeface="Calibri"/>
              </a:rPr>
              <a:t>492 </a:t>
            </a:r>
            <a:r>
              <a:rPr sz="1600" spc="-5" dirty="0">
                <a:latin typeface="Calibri"/>
                <a:cs typeface="Calibri"/>
              </a:rPr>
              <a:t>cities were joined together </a:t>
            </a:r>
            <a:r>
              <a:rPr sz="1600" spc="-11" dirty="0">
                <a:latin typeface="Calibri"/>
                <a:cs typeface="Calibri"/>
              </a:rPr>
              <a:t>into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new dataset, which </a:t>
            </a:r>
            <a:r>
              <a:rPr sz="1600" dirty="0">
                <a:latin typeface="Calibri"/>
                <a:cs typeface="Calibri"/>
              </a:rPr>
              <a:t>was  </a:t>
            </a:r>
            <a:r>
              <a:rPr sz="1600" spc="-5" dirty="0">
                <a:latin typeface="Calibri"/>
                <a:cs typeface="Calibri"/>
              </a:rPr>
              <a:t>the one used for analysis, visualization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building the </a:t>
            </a:r>
            <a:r>
              <a:rPr sz="1600" dirty="0">
                <a:latin typeface="Calibri"/>
                <a:cs typeface="Calibri"/>
              </a:rPr>
              <a:t>ML </a:t>
            </a:r>
            <a:r>
              <a:rPr sz="1600" spc="-5" dirty="0">
                <a:latin typeface="Calibri"/>
                <a:cs typeface="Calibri"/>
              </a:rPr>
              <a:t>model. This  dataset </a:t>
            </a:r>
            <a:r>
              <a:rPr sz="1600" dirty="0">
                <a:latin typeface="Calibri"/>
                <a:cs typeface="Calibri"/>
              </a:rPr>
              <a:t>was </a:t>
            </a:r>
            <a:r>
              <a:rPr sz="1600" spc="-5" dirty="0">
                <a:latin typeface="Calibri"/>
                <a:cs typeface="Calibri"/>
              </a:rPr>
              <a:t>saved </a:t>
            </a:r>
            <a:r>
              <a:rPr sz="1600" dirty="0">
                <a:latin typeface="Calibri"/>
                <a:cs typeface="Calibri"/>
              </a:rPr>
              <a:t>into </a:t>
            </a:r>
            <a:r>
              <a:rPr sz="1600" spc="-5" dirty="0">
                <a:latin typeface="Calibri"/>
                <a:cs typeface="Calibri"/>
              </a:rPr>
              <a:t>the last </a:t>
            </a:r>
            <a:r>
              <a:rPr sz="1600" dirty="0">
                <a:latin typeface="Calibri"/>
                <a:cs typeface="Calibri"/>
              </a:rPr>
              <a:t>CSV </a:t>
            </a:r>
            <a:r>
              <a:rPr sz="1600" spc="-5" dirty="0">
                <a:latin typeface="Calibri"/>
                <a:cs typeface="Calibri"/>
              </a:rPr>
              <a:t>file of this project: </a:t>
            </a:r>
            <a:r>
              <a:rPr sz="1600" i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complete-major- </a:t>
            </a:r>
            <a:r>
              <a:rPr sz="1600" i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600" i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categories-venue-data-492-indian-cities-within-20km.csv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3631" y="1270766"/>
            <a:ext cx="1731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Santanu</a:t>
            </a:r>
            <a:r>
              <a:rPr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Sikder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9" y="9256474"/>
            <a:ext cx="5982971" cy="6351"/>
          </a:xfrm>
          <a:custGeom>
            <a:avLst/>
            <a:gdLst/>
            <a:ahLst/>
            <a:cxnLst/>
            <a:rect l="l" t="t" r="r" b="b"/>
            <a:pathLst>
              <a:path w="5982970" h="6350">
                <a:moveTo>
                  <a:pt x="5982589" y="0"/>
                </a:moveTo>
                <a:lnTo>
                  <a:pt x="0" y="0"/>
                </a:lnTo>
                <a:lnTo>
                  <a:pt x="0" y="6095"/>
                </a:lnTo>
                <a:lnTo>
                  <a:pt x="5982589" y="6095"/>
                </a:lnTo>
                <a:lnTo>
                  <a:pt x="59825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" y="457201"/>
            <a:ext cx="7745095" cy="637540"/>
            <a:chOff x="0" y="457200"/>
            <a:chExt cx="7745095" cy="637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7744968" cy="637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" y="505967"/>
              <a:ext cx="7306056" cy="5394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" y="457204"/>
            <a:ext cx="7745095" cy="502703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66044">
              <a:spcBef>
                <a:spcPts val="560"/>
              </a:spcBef>
            </a:pPr>
            <a:r>
              <a:rPr spc="-55" dirty="0"/>
              <a:t>Clustering </a:t>
            </a:r>
            <a:r>
              <a:rPr spc="-40" dirty="0"/>
              <a:t>492 </a:t>
            </a:r>
            <a:r>
              <a:rPr spc="-45" dirty="0"/>
              <a:t>Indian Cities </a:t>
            </a:r>
            <a:r>
              <a:rPr spc="-40" dirty="0"/>
              <a:t>Based </a:t>
            </a:r>
            <a:r>
              <a:rPr spc="-25" dirty="0"/>
              <a:t>on</a:t>
            </a:r>
            <a:r>
              <a:rPr spc="-459" dirty="0"/>
              <a:t> </a:t>
            </a:r>
            <a:r>
              <a:rPr spc="-60" dirty="0"/>
              <a:t>Several </a:t>
            </a:r>
            <a:r>
              <a:rPr spc="-55" dirty="0"/>
              <a:t>Stats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6">
              <a:lnSpc>
                <a:spcPts val="1151"/>
              </a:lnSpc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4 | </a:t>
            </a:r>
            <a:r>
              <a:rPr dirty="0"/>
              <a:t>R e p o r</a:t>
            </a:r>
            <a:r>
              <a:rPr spc="175" dirty="0"/>
              <a:t> </a:t>
            </a:r>
            <a:r>
              <a:rPr dirty="0"/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2008" y="1911224"/>
            <a:ext cx="269875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8">
              <a:spcBef>
                <a:spcPts val="105"/>
              </a:spcBef>
            </a:pPr>
            <a:r>
              <a:rPr sz="2800" spc="-35" dirty="0">
                <a:solidFill>
                  <a:srgbClr val="FF0000"/>
                </a:solidFill>
                <a:latin typeface="Calibri Light"/>
                <a:cs typeface="Calibri Light"/>
              </a:rPr>
              <a:t>3.)</a:t>
            </a:r>
            <a:r>
              <a:rPr sz="2800" spc="-14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spc="-60" dirty="0">
                <a:solidFill>
                  <a:srgbClr val="FF0000"/>
                </a:solidFill>
                <a:latin typeface="Calibri Light"/>
                <a:cs typeface="Calibri Light"/>
              </a:rPr>
              <a:t>METHODOLOGY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10" y="2522301"/>
            <a:ext cx="5688965" cy="2307427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698">
              <a:spcBef>
                <a:spcPts val="1055"/>
              </a:spcBef>
            </a:pPr>
            <a:r>
              <a:rPr sz="1600" i="1" spc="-5" dirty="0">
                <a:solidFill>
                  <a:srgbClr val="FF0000"/>
                </a:solidFill>
                <a:latin typeface="Calibri"/>
                <a:cs typeface="Calibri"/>
              </a:rPr>
              <a:t>a) Tools</a:t>
            </a:r>
            <a:r>
              <a:rPr sz="16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endParaRPr sz="1600">
              <a:latin typeface="Calibri"/>
              <a:cs typeface="Calibri"/>
            </a:endParaRPr>
          </a:p>
          <a:p>
            <a:pPr marL="12698" marR="83813">
              <a:lnSpc>
                <a:spcPct val="110100"/>
              </a:lnSpc>
              <a:spcBef>
                <a:spcPts val="771"/>
              </a:spcBef>
            </a:pP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platform used to </a:t>
            </a:r>
            <a:r>
              <a:rPr sz="1600" dirty="0">
                <a:latin typeface="Calibri"/>
                <a:cs typeface="Calibri"/>
              </a:rPr>
              <a:t>carry out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complete </a:t>
            </a:r>
            <a:r>
              <a:rPr sz="1600" spc="-5" dirty="0">
                <a:latin typeface="Calibri"/>
                <a:cs typeface="Calibri"/>
              </a:rPr>
              <a:t>data science process is  </a:t>
            </a:r>
            <a:r>
              <a:rPr sz="1600" spc="-11" dirty="0">
                <a:latin typeface="Calibri"/>
                <a:cs typeface="Calibri"/>
              </a:rPr>
              <a:t>Jupyter </a:t>
            </a:r>
            <a:r>
              <a:rPr sz="1600" dirty="0">
                <a:latin typeface="Calibri"/>
                <a:cs typeface="Calibri"/>
              </a:rPr>
              <a:t>Lab </a:t>
            </a:r>
            <a:r>
              <a:rPr sz="1600" spc="-5" dirty="0">
                <a:latin typeface="Calibri"/>
                <a:cs typeface="Calibri"/>
              </a:rPr>
              <a:t>(Dark </a:t>
            </a:r>
            <a:r>
              <a:rPr sz="1600" dirty="0">
                <a:latin typeface="Calibri"/>
                <a:cs typeface="Calibri"/>
              </a:rPr>
              <a:t>themed, </a:t>
            </a:r>
            <a:r>
              <a:rPr sz="1600" spc="-5" dirty="0">
                <a:latin typeface="Calibri"/>
                <a:cs typeface="Calibri"/>
              </a:rPr>
              <a:t>because </a:t>
            </a:r>
            <a:r>
              <a:rPr sz="1600" dirty="0">
                <a:latin typeface="Calibri"/>
                <a:cs typeface="Calibri"/>
              </a:rPr>
              <a:t>I </a:t>
            </a:r>
            <a:r>
              <a:rPr sz="1600" spc="-11" dirty="0">
                <a:latin typeface="Calibri"/>
                <a:cs typeface="Calibri"/>
              </a:rPr>
              <a:t>love it), </a:t>
            </a:r>
            <a:r>
              <a:rPr sz="1600" spc="-5" dirty="0">
                <a:latin typeface="Calibri"/>
                <a:cs typeface="Calibri"/>
              </a:rPr>
              <a:t>so </a:t>
            </a:r>
            <a:r>
              <a:rPr sz="1600" dirty="0">
                <a:latin typeface="Calibri"/>
                <a:cs typeface="Calibri"/>
              </a:rPr>
              <a:t>a big </a:t>
            </a:r>
            <a:r>
              <a:rPr sz="1600" spc="-11" dirty="0">
                <a:latin typeface="Calibri"/>
                <a:cs typeface="Calibri"/>
              </a:rPr>
              <a:t>thanks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spc="-11" dirty="0">
                <a:latin typeface="Calibri"/>
                <a:cs typeface="Calibri"/>
              </a:rPr>
              <a:t>its  developers.</a:t>
            </a:r>
            <a:endParaRPr sz="1600">
              <a:latin typeface="Calibri"/>
              <a:cs typeface="Calibri"/>
            </a:endParaRPr>
          </a:p>
          <a:p>
            <a:pPr marL="12698" marR="5080">
              <a:lnSpc>
                <a:spcPct val="111300"/>
              </a:lnSpc>
              <a:spcBef>
                <a:spcPts val="740"/>
              </a:spcBef>
            </a:pPr>
            <a:r>
              <a:rPr sz="1600" dirty="0">
                <a:latin typeface="Calibri"/>
                <a:cs typeface="Calibri"/>
              </a:rPr>
              <a:t>The </a:t>
            </a:r>
            <a:r>
              <a:rPr sz="1600" spc="-11" dirty="0">
                <a:latin typeface="Calibri"/>
                <a:cs typeface="Calibri"/>
              </a:rPr>
              <a:t>only </a:t>
            </a:r>
            <a:r>
              <a:rPr sz="1600" dirty="0">
                <a:latin typeface="Calibri"/>
                <a:cs typeface="Calibri"/>
              </a:rPr>
              <a:t>programming </a:t>
            </a:r>
            <a:r>
              <a:rPr sz="1600" spc="-5" dirty="0">
                <a:latin typeface="Calibri"/>
                <a:cs typeface="Calibri"/>
              </a:rPr>
              <a:t>language used is Python, </a:t>
            </a:r>
            <a:r>
              <a:rPr sz="1600" dirty="0">
                <a:latin typeface="Calibri"/>
                <a:cs typeface="Calibri"/>
              </a:rPr>
              <a:t>as I am </a:t>
            </a:r>
            <a:r>
              <a:rPr sz="1600" spc="-5" dirty="0">
                <a:latin typeface="Calibri"/>
                <a:cs typeface="Calibri"/>
              </a:rPr>
              <a:t>very </a:t>
            </a:r>
            <a:r>
              <a:rPr sz="1600" dirty="0">
                <a:latin typeface="Calibri"/>
                <a:cs typeface="Calibri"/>
              </a:rPr>
              <a:t>familiar  and </a:t>
            </a:r>
            <a:r>
              <a:rPr sz="1600" spc="-5" dirty="0">
                <a:latin typeface="Calibri"/>
                <a:cs typeface="Calibri"/>
              </a:rPr>
              <a:t>comfortable with </a:t>
            </a:r>
            <a:r>
              <a:rPr sz="1600" spc="-11" dirty="0">
                <a:latin typeface="Calibri"/>
                <a:cs typeface="Calibri"/>
              </a:rPr>
              <a:t>it.</a:t>
            </a:r>
            <a:endParaRPr sz="1600">
              <a:latin typeface="Calibri"/>
              <a:cs typeface="Calibri"/>
            </a:endParaRPr>
          </a:p>
          <a:p>
            <a:pPr marL="12698">
              <a:spcBef>
                <a:spcPts val="985"/>
              </a:spcBef>
            </a:pP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Python modules </a:t>
            </a:r>
            <a:r>
              <a:rPr sz="1600" dirty="0">
                <a:latin typeface="Calibri"/>
                <a:cs typeface="Calibri"/>
              </a:rPr>
              <a:t>I </a:t>
            </a:r>
            <a:r>
              <a:rPr sz="1600" spc="-5" dirty="0">
                <a:latin typeface="Calibri"/>
                <a:cs typeface="Calibri"/>
              </a:rPr>
              <a:t>used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are: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864" y="7329046"/>
            <a:ext cx="260351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8">
              <a:spcBef>
                <a:spcPts val="105"/>
              </a:spcBef>
            </a:pPr>
            <a:r>
              <a:rPr sz="1600" spc="-11" dirty="0">
                <a:latin typeface="Calibri"/>
                <a:cs typeface="Calibri"/>
              </a:rPr>
              <a:t>vii</a:t>
            </a:r>
            <a:r>
              <a:rPr sz="160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8581" y="4900373"/>
            <a:ext cx="5791200" cy="298594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3028" marR="382868" indent="-326993">
              <a:lnSpc>
                <a:spcPct val="109400"/>
              </a:lnSpc>
              <a:spcBef>
                <a:spcPts val="85"/>
              </a:spcBef>
              <a:buAutoNum type="romanLcPeriod"/>
              <a:tabLst>
                <a:tab pos="433028" algn="l"/>
                <a:tab pos="433662" algn="l"/>
              </a:tabLst>
            </a:pPr>
            <a:r>
              <a:rPr sz="1600" spc="-5" dirty="0">
                <a:latin typeface="Calibri"/>
                <a:cs typeface="Calibri"/>
              </a:rPr>
              <a:t>pandas for data </a:t>
            </a:r>
            <a:r>
              <a:rPr sz="1600" dirty="0">
                <a:latin typeface="Calibri"/>
                <a:cs typeface="Calibri"/>
              </a:rPr>
              <a:t>loading, </a:t>
            </a:r>
            <a:r>
              <a:rPr sz="1600" spc="-5" dirty="0">
                <a:latin typeface="Calibri"/>
                <a:cs typeface="Calibri"/>
              </a:rPr>
              <a:t>processing, cleaning, saving,  transforming and also visualization </a:t>
            </a:r>
            <a:r>
              <a:rPr sz="1600" dirty="0">
                <a:latin typeface="Calibri"/>
                <a:cs typeface="Calibri"/>
              </a:rPr>
              <a:t>using </a:t>
            </a:r>
            <a:r>
              <a:rPr sz="1600" spc="-11" dirty="0">
                <a:latin typeface="Calibri"/>
                <a:cs typeface="Calibri"/>
              </a:rPr>
              <a:t>its </a:t>
            </a:r>
            <a:r>
              <a:rPr sz="1600" spc="-5" dirty="0">
                <a:latin typeface="Calibri"/>
                <a:cs typeface="Calibri"/>
              </a:rPr>
              <a:t>integration with  matplotlib</a:t>
            </a:r>
            <a:endParaRPr sz="1600">
              <a:latin typeface="Calibri"/>
              <a:cs typeface="Calibri"/>
            </a:endParaRPr>
          </a:p>
          <a:p>
            <a:pPr marL="433028" indent="-372709">
              <a:spcBef>
                <a:spcPts val="195"/>
              </a:spcBef>
              <a:buAutoNum type="romanLcPeriod"/>
              <a:tabLst>
                <a:tab pos="433028" algn="l"/>
                <a:tab pos="433662" algn="l"/>
              </a:tabLst>
            </a:pPr>
            <a:r>
              <a:rPr sz="1600" dirty="0">
                <a:latin typeface="Calibri"/>
                <a:cs typeface="Calibri"/>
              </a:rPr>
              <a:t>numpy </a:t>
            </a:r>
            <a:r>
              <a:rPr sz="1600" spc="-11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processing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histogram of 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population</a:t>
            </a:r>
            <a:endParaRPr sz="1600">
              <a:latin typeface="Calibri"/>
              <a:cs typeface="Calibri"/>
            </a:endParaRPr>
          </a:p>
          <a:p>
            <a:pPr marL="433028" indent="-420964">
              <a:spcBef>
                <a:spcPts val="191"/>
              </a:spcBef>
              <a:buAutoNum type="romanLcPeriod"/>
              <a:tabLst>
                <a:tab pos="433028" algn="l"/>
                <a:tab pos="433662" algn="l"/>
              </a:tabLst>
            </a:pPr>
            <a:r>
              <a:rPr sz="1600" spc="-5" dirty="0">
                <a:latin typeface="Calibri"/>
                <a:cs typeface="Calibri"/>
              </a:rPr>
              <a:t>matplotlib </a:t>
            </a:r>
            <a:r>
              <a:rPr sz="1600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adding titles, labels and </a:t>
            </a:r>
            <a:r>
              <a:rPr sz="1600" spc="-11" dirty="0">
                <a:latin typeface="Calibri"/>
                <a:cs typeface="Calibri"/>
              </a:rPr>
              <a:t>ticks </a:t>
            </a:r>
            <a:r>
              <a:rPr sz="1600" spc="-5" dirty="0">
                <a:latin typeface="Calibri"/>
                <a:cs typeface="Calibri"/>
              </a:rPr>
              <a:t>to the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plot</a:t>
            </a:r>
            <a:endParaRPr sz="1600">
              <a:latin typeface="Calibri"/>
              <a:cs typeface="Calibri"/>
            </a:endParaRPr>
          </a:p>
          <a:p>
            <a:pPr marL="433028" indent="-418424">
              <a:spcBef>
                <a:spcPts val="191"/>
              </a:spcBef>
              <a:buAutoNum type="romanLcPeriod"/>
              <a:tabLst>
                <a:tab pos="433028" algn="l"/>
                <a:tab pos="433662" algn="l"/>
              </a:tabLst>
            </a:pPr>
            <a:r>
              <a:rPr sz="1600" spc="-5" dirty="0">
                <a:latin typeface="Calibri"/>
                <a:cs typeface="Calibri"/>
              </a:rPr>
              <a:t>folium </a:t>
            </a:r>
            <a:r>
              <a:rPr sz="1600" spc="-11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generating </a:t>
            </a:r>
            <a:r>
              <a:rPr sz="1600" dirty="0">
                <a:latin typeface="Calibri"/>
                <a:cs typeface="Calibri"/>
              </a:rPr>
              <a:t>maps and add </a:t>
            </a:r>
            <a:r>
              <a:rPr sz="1600" spc="-5" dirty="0">
                <a:latin typeface="Calibri"/>
                <a:cs typeface="Calibri"/>
              </a:rPr>
              <a:t>markers for various</a:t>
            </a:r>
            <a:r>
              <a:rPr sz="1600" spc="-11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cities</a:t>
            </a:r>
            <a:endParaRPr sz="1600">
              <a:latin typeface="Calibri"/>
              <a:cs typeface="Calibri"/>
            </a:endParaRPr>
          </a:p>
          <a:p>
            <a:pPr marL="433028" indent="-372709">
              <a:spcBef>
                <a:spcPts val="195"/>
              </a:spcBef>
              <a:buAutoNum type="romanLcPeriod"/>
              <a:tabLst>
                <a:tab pos="433028" algn="l"/>
                <a:tab pos="433662" algn="l"/>
              </a:tabLst>
            </a:pPr>
            <a:r>
              <a:rPr sz="1600" spc="-11" dirty="0">
                <a:latin typeface="Calibri"/>
                <a:cs typeface="Calibri"/>
              </a:rPr>
              <a:t>requests </a:t>
            </a:r>
            <a:r>
              <a:rPr sz="1600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using the Foursquare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API</a:t>
            </a:r>
            <a:endParaRPr sz="1600">
              <a:latin typeface="Calibri"/>
              <a:cs typeface="Calibri"/>
            </a:endParaRPr>
          </a:p>
          <a:p>
            <a:pPr marL="433028" marR="114289" indent="-418424">
              <a:lnSpc>
                <a:spcPts val="2111"/>
              </a:lnSpc>
              <a:spcBef>
                <a:spcPts val="80"/>
              </a:spcBef>
              <a:buAutoNum type="romanLcPeriod"/>
              <a:tabLst>
                <a:tab pos="433028" algn="l"/>
                <a:tab pos="433662" algn="l"/>
              </a:tabLst>
            </a:pPr>
            <a:r>
              <a:rPr sz="1600" spc="-5" dirty="0">
                <a:latin typeface="Calibri"/>
                <a:cs typeface="Calibri"/>
              </a:rPr>
              <a:t>json for converting JSON data </a:t>
            </a:r>
            <a:r>
              <a:rPr sz="1600" spc="-11" dirty="0">
                <a:latin typeface="Calibri"/>
                <a:cs typeface="Calibri"/>
              </a:rPr>
              <a:t>into </a:t>
            </a:r>
            <a:r>
              <a:rPr sz="1600" dirty="0">
                <a:latin typeface="Calibri"/>
                <a:cs typeface="Calibri"/>
              </a:rPr>
              <a:t>Python </a:t>
            </a:r>
            <a:r>
              <a:rPr sz="1600" spc="-5" dirty="0">
                <a:latin typeface="Calibri"/>
                <a:cs typeface="Calibri"/>
              </a:rPr>
              <a:t>dictionaries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back  </a:t>
            </a:r>
            <a:r>
              <a:rPr sz="1600" spc="-11" dirty="0">
                <a:latin typeface="Calibri"/>
                <a:cs typeface="Calibri"/>
              </a:rPr>
              <a:t>into </a:t>
            </a:r>
            <a:r>
              <a:rPr sz="1600" spc="-5" dirty="0">
                <a:latin typeface="Calibri"/>
                <a:cs typeface="Calibri"/>
              </a:rPr>
              <a:t>JSON string </a:t>
            </a:r>
            <a:r>
              <a:rPr sz="1600" spc="-11" dirty="0">
                <a:latin typeface="Calibri"/>
                <a:cs typeface="Calibri"/>
              </a:rPr>
              <a:t>(for </a:t>
            </a:r>
            <a:r>
              <a:rPr sz="1600" spc="-5" dirty="0">
                <a:latin typeface="Calibri"/>
                <a:cs typeface="Calibri"/>
              </a:rPr>
              <a:t>storing into</a:t>
            </a:r>
            <a:r>
              <a:rPr sz="1600" spc="11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file)</a:t>
            </a:r>
            <a:endParaRPr sz="1600">
              <a:latin typeface="Calibri"/>
              <a:cs typeface="Calibri"/>
            </a:endParaRPr>
          </a:p>
          <a:p>
            <a:pPr marL="433028">
              <a:spcBef>
                <a:spcPts val="95"/>
              </a:spcBef>
            </a:pPr>
            <a:r>
              <a:rPr sz="1600" spc="-11" dirty="0">
                <a:latin typeface="Calibri"/>
                <a:cs typeface="Calibri"/>
              </a:rPr>
              <a:t>sklearn </a:t>
            </a:r>
            <a:r>
              <a:rPr sz="1600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standard scaling the final dataset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building the</a:t>
            </a:r>
            <a:r>
              <a:rPr sz="1600" spc="51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ML</a:t>
            </a:r>
            <a:endParaRPr sz="1600">
              <a:latin typeface="Calibri"/>
              <a:cs typeface="Calibri"/>
            </a:endParaRPr>
          </a:p>
          <a:p>
            <a:pPr marL="433028">
              <a:spcBef>
                <a:spcPts val="215"/>
              </a:spcBef>
            </a:pPr>
            <a:r>
              <a:rPr sz="1600" spc="-5" dirty="0">
                <a:latin typeface="Calibri"/>
                <a:cs typeface="Calibri"/>
              </a:rPr>
              <a:t>model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10" y="7940116"/>
            <a:ext cx="4971415" cy="559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8" marR="5080">
              <a:lnSpc>
                <a:spcPct val="1112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MS </a:t>
            </a:r>
            <a:r>
              <a:rPr sz="1600" spc="-5" dirty="0">
                <a:latin typeface="Calibri"/>
                <a:cs typeface="Calibri"/>
              </a:rPr>
              <a:t>Word </a:t>
            </a:r>
            <a:r>
              <a:rPr sz="1600" dirty="0">
                <a:latin typeface="Calibri"/>
                <a:cs typeface="Calibri"/>
              </a:rPr>
              <a:t>2013 </a:t>
            </a:r>
            <a:r>
              <a:rPr sz="1600" spc="-5" dirty="0">
                <a:latin typeface="Calibri"/>
                <a:cs typeface="Calibri"/>
              </a:rPr>
              <a:t>is being used to generate </a:t>
            </a:r>
            <a:r>
              <a:rPr sz="1600" spc="-11" dirty="0">
                <a:latin typeface="Calibri"/>
                <a:cs typeface="Calibri"/>
              </a:rPr>
              <a:t>this </a:t>
            </a:r>
            <a:r>
              <a:rPr sz="1600" spc="-5" dirty="0">
                <a:latin typeface="Calibri"/>
                <a:cs typeface="Calibri"/>
              </a:rPr>
              <a:t>report and </a:t>
            </a:r>
            <a:r>
              <a:rPr sz="1600" dirty="0">
                <a:latin typeface="Calibri"/>
                <a:cs typeface="Calibri"/>
              </a:rPr>
              <a:t>MS  </a:t>
            </a:r>
            <a:r>
              <a:rPr sz="1600" spc="-5" dirty="0">
                <a:latin typeface="Calibri"/>
                <a:cs typeface="Calibri"/>
              </a:rPr>
              <a:t>PowerPoint </a:t>
            </a:r>
            <a:r>
              <a:rPr sz="1600" dirty="0">
                <a:latin typeface="Calibri"/>
                <a:cs typeface="Calibri"/>
              </a:rPr>
              <a:t>2013 </a:t>
            </a:r>
            <a:r>
              <a:rPr sz="1600" spc="-5" dirty="0">
                <a:latin typeface="Calibri"/>
                <a:cs typeface="Calibri"/>
              </a:rPr>
              <a:t>will be used to create the</a:t>
            </a:r>
            <a:r>
              <a:rPr sz="1600" spc="-31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presentation.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3631" y="1270766"/>
            <a:ext cx="1731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Santanu</a:t>
            </a:r>
            <a:r>
              <a:rPr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Sikder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9" y="9256474"/>
            <a:ext cx="5982971" cy="6351"/>
          </a:xfrm>
          <a:custGeom>
            <a:avLst/>
            <a:gdLst/>
            <a:ahLst/>
            <a:cxnLst/>
            <a:rect l="l" t="t" r="r" b="b"/>
            <a:pathLst>
              <a:path w="5982970" h="6350">
                <a:moveTo>
                  <a:pt x="5982589" y="0"/>
                </a:moveTo>
                <a:lnTo>
                  <a:pt x="0" y="0"/>
                </a:lnTo>
                <a:lnTo>
                  <a:pt x="0" y="6095"/>
                </a:lnTo>
                <a:lnTo>
                  <a:pt x="5982589" y="6095"/>
                </a:lnTo>
                <a:lnTo>
                  <a:pt x="59825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" y="457201"/>
            <a:ext cx="7745095" cy="637540"/>
            <a:chOff x="0" y="457200"/>
            <a:chExt cx="7745095" cy="637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7744968" cy="637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" y="505967"/>
              <a:ext cx="7306056" cy="5394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" y="457204"/>
            <a:ext cx="7745095" cy="502703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66044">
              <a:spcBef>
                <a:spcPts val="560"/>
              </a:spcBef>
            </a:pPr>
            <a:r>
              <a:rPr spc="-55" dirty="0"/>
              <a:t>Clustering </a:t>
            </a:r>
            <a:r>
              <a:rPr spc="-40" dirty="0"/>
              <a:t>492 </a:t>
            </a:r>
            <a:r>
              <a:rPr spc="-45" dirty="0"/>
              <a:t>Indian Cities </a:t>
            </a:r>
            <a:r>
              <a:rPr spc="-40" dirty="0"/>
              <a:t>Based </a:t>
            </a:r>
            <a:r>
              <a:rPr spc="-25" dirty="0"/>
              <a:t>on</a:t>
            </a:r>
            <a:r>
              <a:rPr spc="-459" dirty="0"/>
              <a:t> </a:t>
            </a:r>
            <a:r>
              <a:rPr spc="-60" dirty="0"/>
              <a:t>Several </a:t>
            </a:r>
            <a:r>
              <a:rPr spc="-55" dirty="0"/>
              <a:t>Stats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6">
              <a:lnSpc>
                <a:spcPts val="1151"/>
              </a:lnSpc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5 | </a:t>
            </a:r>
            <a:r>
              <a:rPr dirty="0"/>
              <a:t>R e p o r</a:t>
            </a:r>
            <a:r>
              <a:rPr spc="175" dirty="0"/>
              <a:t> </a:t>
            </a:r>
            <a:r>
              <a:rPr dirty="0"/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2004" y="1430862"/>
            <a:ext cx="5943600" cy="1017843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698">
              <a:spcBef>
                <a:spcPts val="1055"/>
              </a:spcBef>
            </a:pPr>
            <a:r>
              <a:rPr sz="1600" i="1" spc="-5" dirty="0">
                <a:solidFill>
                  <a:srgbClr val="FF0000"/>
                </a:solidFill>
                <a:latin typeface="Calibri"/>
                <a:cs typeface="Calibri"/>
              </a:rPr>
              <a:t>b) </a:t>
            </a:r>
            <a:r>
              <a:rPr sz="1600" i="1" spc="-11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6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FF0000"/>
                </a:solidFill>
                <a:latin typeface="Calibri"/>
                <a:cs typeface="Calibri"/>
              </a:rPr>
              <a:t>Cleaning</a:t>
            </a:r>
            <a:endParaRPr sz="1600">
              <a:latin typeface="Calibri"/>
              <a:cs typeface="Calibri"/>
            </a:endParaRPr>
          </a:p>
          <a:p>
            <a:pPr marL="12698" marR="5080">
              <a:lnSpc>
                <a:spcPct val="111200"/>
              </a:lnSpc>
              <a:spcBef>
                <a:spcPts val="745"/>
              </a:spcBef>
            </a:pP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following procedure </a:t>
            </a:r>
            <a:r>
              <a:rPr sz="1600" dirty="0">
                <a:latin typeface="Calibri"/>
                <a:cs typeface="Calibri"/>
              </a:rPr>
              <a:t>was </a:t>
            </a:r>
            <a:r>
              <a:rPr sz="1600" spc="-5" dirty="0">
                <a:latin typeface="Calibri"/>
                <a:cs typeface="Calibri"/>
              </a:rPr>
              <a:t>followed for cleaning up the initial dataset  (that containing the </a:t>
            </a:r>
            <a:r>
              <a:rPr sz="1600" dirty="0">
                <a:latin typeface="Calibri"/>
                <a:cs typeface="Calibri"/>
              </a:rPr>
              <a:t>statistical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data):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580" y="3893061"/>
            <a:ext cx="2133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8">
              <a:spcBef>
                <a:spcPts val="105"/>
              </a:spcBef>
            </a:pPr>
            <a:r>
              <a:rPr sz="1600" spc="-11" dirty="0">
                <a:latin typeface="Calibri"/>
                <a:cs typeface="Calibri"/>
              </a:rPr>
              <a:t>iii.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1629" y="2531444"/>
            <a:ext cx="5869940" cy="4082401"/>
          </a:xfrm>
          <a:prstGeom prst="rect">
            <a:avLst/>
          </a:prstGeom>
        </p:spPr>
        <p:txBody>
          <a:bodyPr vert="horz" wrap="square" lIns="0" tIns="36831" rIns="0" bIns="0" rtlCol="0">
            <a:spAutoFit/>
          </a:bodyPr>
          <a:lstStyle/>
          <a:p>
            <a:pPr marL="430488" indent="-327628">
              <a:spcBef>
                <a:spcPts val="289"/>
              </a:spcBef>
              <a:buAutoNum type="romanLcPeriod"/>
              <a:tabLst>
                <a:tab pos="430488" algn="l"/>
                <a:tab pos="431124" algn="l"/>
              </a:tabLst>
            </a:pPr>
            <a:r>
              <a:rPr sz="1600" spc="-5" dirty="0">
                <a:latin typeface="Calibri"/>
                <a:cs typeface="Calibri"/>
              </a:rPr>
              <a:t>Removing the whitespace at the end of the </a:t>
            </a:r>
            <a:r>
              <a:rPr sz="1600" dirty="0">
                <a:latin typeface="Calibri"/>
                <a:cs typeface="Calibri"/>
              </a:rPr>
              <a:t>name </a:t>
            </a:r>
            <a:r>
              <a:rPr sz="1600" spc="-5" dirty="0">
                <a:latin typeface="Calibri"/>
                <a:cs typeface="Calibri"/>
              </a:rPr>
              <a:t>of each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1" dirty="0">
                <a:latin typeface="Calibri"/>
                <a:cs typeface="Calibri"/>
              </a:rPr>
              <a:t>city</a:t>
            </a:r>
            <a:endParaRPr sz="1600">
              <a:latin typeface="Calibri"/>
              <a:cs typeface="Calibri"/>
            </a:endParaRPr>
          </a:p>
          <a:p>
            <a:pPr marL="430488" marR="5080" indent="-372709">
              <a:lnSpc>
                <a:spcPct val="110000"/>
              </a:lnSpc>
              <a:buAutoNum type="romanLcPeriod"/>
              <a:tabLst>
                <a:tab pos="430488" algn="l"/>
                <a:tab pos="431124" algn="l"/>
              </a:tabLst>
            </a:pPr>
            <a:r>
              <a:rPr sz="1600" spc="-11" dirty="0">
                <a:latin typeface="Calibri"/>
                <a:cs typeface="Calibri"/>
              </a:rPr>
              <a:t>Obtaining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female-to-male </a:t>
            </a:r>
            <a:r>
              <a:rPr sz="1600" spc="-11" dirty="0">
                <a:latin typeface="Calibri"/>
                <a:cs typeface="Calibri"/>
              </a:rPr>
              <a:t>ratios </a:t>
            </a:r>
            <a:r>
              <a:rPr sz="1600" dirty="0">
                <a:latin typeface="Calibri"/>
                <a:cs typeface="Calibri"/>
              </a:rPr>
              <a:t>(in </a:t>
            </a:r>
            <a:r>
              <a:rPr sz="1600" spc="-5" dirty="0">
                <a:latin typeface="Calibri"/>
                <a:cs typeface="Calibri"/>
              </a:rPr>
              <a:t>terms of every thousand)  of literacy, literacy rates </a:t>
            </a:r>
            <a:r>
              <a:rPr sz="1600" dirty="0">
                <a:latin typeface="Calibri"/>
                <a:cs typeface="Calibri"/>
              </a:rPr>
              <a:t>and graduate </a:t>
            </a:r>
            <a:r>
              <a:rPr sz="1600" spc="-5" dirty="0">
                <a:latin typeface="Calibri"/>
                <a:cs typeface="Calibri"/>
              </a:rPr>
              <a:t>populations </a:t>
            </a:r>
            <a:r>
              <a:rPr sz="1600" spc="-11" dirty="0">
                <a:latin typeface="Calibri"/>
                <a:cs typeface="Calibri"/>
              </a:rPr>
              <a:t>into three </a:t>
            </a:r>
            <a:r>
              <a:rPr sz="1600" dirty="0">
                <a:latin typeface="Calibri"/>
                <a:cs typeface="Calibri"/>
              </a:rPr>
              <a:t>new  </a:t>
            </a:r>
            <a:r>
              <a:rPr sz="1600" spc="-5" dirty="0">
                <a:latin typeface="Calibri"/>
                <a:cs typeface="Calibri"/>
              </a:rPr>
              <a:t>columns and removing the </a:t>
            </a:r>
            <a:r>
              <a:rPr sz="1600" spc="-11" dirty="0">
                <a:latin typeface="Calibri"/>
                <a:cs typeface="Calibri"/>
              </a:rPr>
              <a:t>only </a:t>
            </a:r>
            <a:r>
              <a:rPr sz="1600" dirty="0">
                <a:latin typeface="Calibri"/>
                <a:cs typeface="Calibri"/>
              </a:rPr>
              <a:t>male and </a:t>
            </a:r>
            <a:r>
              <a:rPr sz="1600" spc="-11" dirty="0">
                <a:latin typeface="Calibri"/>
                <a:cs typeface="Calibri"/>
              </a:rPr>
              <a:t>only </a:t>
            </a:r>
            <a:r>
              <a:rPr sz="1600" dirty="0">
                <a:latin typeface="Calibri"/>
                <a:cs typeface="Calibri"/>
              </a:rPr>
              <a:t>female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columns</a:t>
            </a:r>
            <a:endParaRPr sz="1600">
              <a:latin typeface="Calibri"/>
              <a:cs typeface="Calibri"/>
            </a:endParaRPr>
          </a:p>
          <a:p>
            <a:pPr marL="430488">
              <a:spcBef>
                <a:spcPts val="195"/>
              </a:spcBef>
            </a:pPr>
            <a:r>
              <a:rPr sz="1600" spc="-11" dirty="0">
                <a:latin typeface="Calibri"/>
                <a:cs typeface="Calibri"/>
              </a:rPr>
              <a:t>(total </a:t>
            </a:r>
            <a:r>
              <a:rPr sz="1600" dirty="0">
                <a:latin typeface="Calibri"/>
                <a:cs typeface="Calibri"/>
              </a:rPr>
              <a:t>6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columns)</a:t>
            </a:r>
            <a:endParaRPr sz="1600">
              <a:latin typeface="Calibri"/>
              <a:cs typeface="Calibri"/>
            </a:endParaRPr>
          </a:p>
          <a:p>
            <a:pPr marL="430488" marR="132703">
              <a:lnSpc>
                <a:spcPts val="2111"/>
              </a:lnSpc>
              <a:spcBef>
                <a:spcPts val="80"/>
              </a:spcBef>
            </a:pPr>
            <a:r>
              <a:rPr sz="1600" spc="-5" dirty="0">
                <a:latin typeface="Calibri"/>
                <a:cs typeface="Calibri"/>
              </a:rPr>
              <a:t>Removing unnecessary columns corresponding to </a:t>
            </a:r>
            <a:r>
              <a:rPr sz="1600" spc="-11" dirty="0">
                <a:latin typeface="Calibri"/>
                <a:cs typeface="Calibri"/>
              </a:rPr>
              <a:t>only </a:t>
            </a:r>
            <a:r>
              <a:rPr sz="1600" dirty="0">
                <a:latin typeface="Calibri"/>
                <a:cs typeface="Calibri"/>
              </a:rPr>
              <a:t>male </a:t>
            </a:r>
            <a:r>
              <a:rPr sz="1600" spc="-5" dirty="0">
                <a:latin typeface="Calibri"/>
                <a:cs typeface="Calibri"/>
              </a:rPr>
              <a:t>and  </a:t>
            </a:r>
            <a:r>
              <a:rPr sz="1600" spc="-11" dirty="0">
                <a:latin typeface="Calibri"/>
                <a:cs typeface="Calibri"/>
              </a:rPr>
              <a:t>only </a:t>
            </a:r>
            <a:r>
              <a:rPr sz="1600" spc="-5" dirty="0">
                <a:latin typeface="Calibri"/>
                <a:cs typeface="Calibri"/>
              </a:rPr>
              <a:t>female populations </a:t>
            </a:r>
            <a:r>
              <a:rPr sz="1600" dirty="0">
                <a:latin typeface="Calibri"/>
                <a:cs typeface="Calibri"/>
              </a:rPr>
              <a:t>under various </a:t>
            </a:r>
            <a:r>
              <a:rPr sz="1600" spc="5" dirty="0">
                <a:latin typeface="Calibri"/>
                <a:cs typeface="Calibri"/>
              </a:rPr>
              <a:t>age </a:t>
            </a:r>
            <a:r>
              <a:rPr sz="1600" spc="-5" dirty="0">
                <a:latin typeface="Calibri"/>
                <a:cs typeface="Calibri"/>
              </a:rPr>
              <a:t>categories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the  column corresponding to the district codes of the cities</a:t>
            </a:r>
            <a:endParaRPr sz="1600">
              <a:latin typeface="Calibri"/>
              <a:cs typeface="Calibri"/>
            </a:endParaRPr>
          </a:p>
          <a:p>
            <a:pPr marL="430488" indent="-418424">
              <a:spcBef>
                <a:spcPts val="95"/>
              </a:spcBef>
              <a:buAutoNum type="romanLcPeriod" startAt="4"/>
              <a:tabLst>
                <a:tab pos="430488" algn="l"/>
                <a:tab pos="431124" algn="l"/>
              </a:tabLst>
            </a:pPr>
            <a:r>
              <a:rPr sz="1600" spc="-5" dirty="0">
                <a:latin typeface="Calibri"/>
                <a:cs typeface="Calibri"/>
              </a:rPr>
              <a:t>Converting the state </a:t>
            </a:r>
            <a:r>
              <a:rPr sz="1600" dirty="0">
                <a:latin typeface="Calibri"/>
                <a:cs typeface="Calibri"/>
              </a:rPr>
              <a:t>names </a:t>
            </a:r>
            <a:r>
              <a:rPr sz="1600" spc="-5" dirty="0">
                <a:latin typeface="Calibri"/>
                <a:cs typeface="Calibri"/>
              </a:rPr>
              <a:t>to title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case</a:t>
            </a:r>
            <a:endParaRPr sz="1600">
              <a:latin typeface="Calibri"/>
              <a:cs typeface="Calibri"/>
            </a:endParaRPr>
          </a:p>
          <a:p>
            <a:pPr marL="430488" marR="482553" indent="-372709">
              <a:lnSpc>
                <a:spcPct val="109600"/>
              </a:lnSpc>
              <a:spcBef>
                <a:spcPts val="11"/>
              </a:spcBef>
              <a:buAutoNum type="romanLcPeriod" startAt="4"/>
              <a:tabLst>
                <a:tab pos="430488" algn="l"/>
                <a:tab pos="431124" algn="l"/>
              </a:tabLst>
            </a:pPr>
            <a:r>
              <a:rPr sz="1600" spc="-5" dirty="0">
                <a:latin typeface="Calibri"/>
                <a:cs typeface="Calibri"/>
              </a:rPr>
              <a:t>Separating out the latitudes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longitudes of the cities </a:t>
            </a:r>
            <a:r>
              <a:rPr sz="1600" spc="-11" dirty="0">
                <a:latin typeface="Calibri"/>
                <a:cs typeface="Calibri"/>
              </a:rPr>
              <a:t>into  </a:t>
            </a:r>
            <a:r>
              <a:rPr sz="1600" spc="-5" dirty="0">
                <a:latin typeface="Calibri"/>
                <a:cs typeface="Calibri"/>
              </a:rPr>
              <a:t>different </a:t>
            </a:r>
            <a:r>
              <a:rPr sz="1600" dirty="0">
                <a:latin typeface="Calibri"/>
                <a:cs typeface="Calibri"/>
              </a:rPr>
              <a:t>float </a:t>
            </a:r>
            <a:r>
              <a:rPr sz="1600" spc="-5" dirty="0">
                <a:latin typeface="Calibri"/>
                <a:cs typeface="Calibri"/>
              </a:rPr>
              <a:t>data type </a:t>
            </a:r>
            <a:r>
              <a:rPr sz="1600" dirty="0">
                <a:latin typeface="Calibri"/>
                <a:cs typeface="Calibri"/>
              </a:rPr>
              <a:t>columns from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1" dirty="0">
                <a:latin typeface="Calibri"/>
                <a:cs typeface="Calibri"/>
              </a:rPr>
              <a:t>string </a:t>
            </a:r>
            <a:r>
              <a:rPr sz="1600" spc="-5" dirty="0">
                <a:latin typeface="Calibri"/>
                <a:cs typeface="Calibri"/>
              </a:rPr>
              <a:t>data </a:t>
            </a:r>
            <a:r>
              <a:rPr sz="1600" spc="-11" dirty="0">
                <a:latin typeface="Calibri"/>
                <a:cs typeface="Calibri"/>
              </a:rPr>
              <a:t>type  </a:t>
            </a:r>
            <a:r>
              <a:rPr sz="1600" spc="-5" dirty="0">
                <a:latin typeface="Calibri"/>
                <a:cs typeface="Calibri"/>
              </a:rPr>
              <a:t>column of coordinates (location) and removing the location  column</a:t>
            </a:r>
            <a:endParaRPr sz="1600">
              <a:latin typeface="Calibri"/>
              <a:cs typeface="Calibri"/>
            </a:endParaRPr>
          </a:p>
          <a:p>
            <a:pPr marL="430488" marR="267309" indent="-418424">
              <a:lnSpc>
                <a:spcPts val="2140"/>
              </a:lnSpc>
              <a:spcBef>
                <a:spcPts val="80"/>
              </a:spcBef>
              <a:buAutoNum type="romanLcPeriod" startAt="4"/>
              <a:tabLst>
                <a:tab pos="430488" algn="l"/>
                <a:tab pos="431124" algn="l"/>
              </a:tabLst>
            </a:pPr>
            <a:r>
              <a:rPr sz="1600" spc="-5" dirty="0">
                <a:latin typeface="Calibri"/>
                <a:cs typeface="Calibri"/>
              </a:rPr>
              <a:t>Setting the column corresponding to the </a:t>
            </a:r>
            <a:r>
              <a:rPr sz="1600" dirty="0">
                <a:latin typeface="Calibri"/>
                <a:cs typeface="Calibri"/>
              </a:rPr>
              <a:t>names </a:t>
            </a:r>
            <a:r>
              <a:rPr sz="1600" spc="-5" dirty="0">
                <a:latin typeface="Calibri"/>
                <a:cs typeface="Calibri"/>
              </a:rPr>
              <a:t>of the </a:t>
            </a:r>
            <a:r>
              <a:rPr sz="1600" dirty="0">
                <a:latin typeface="Calibri"/>
                <a:cs typeface="Calibri"/>
              </a:rPr>
              <a:t>cities as  </a:t>
            </a:r>
            <a:r>
              <a:rPr sz="1600" spc="-5" dirty="0">
                <a:latin typeface="Calibri"/>
                <a:cs typeface="Calibri"/>
              </a:rPr>
              <a:t>the index </a:t>
            </a:r>
            <a:r>
              <a:rPr sz="1600" dirty="0">
                <a:latin typeface="Calibri"/>
                <a:cs typeface="Calibri"/>
              </a:rPr>
              <a:t>column </a:t>
            </a:r>
            <a:r>
              <a:rPr sz="1600" spc="-5" dirty="0">
                <a:latin typeface="Calibri"/>
                <a:cs typeface="Calibri"/>
              </a:rPr>
              <a:t>of 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dataframe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10" y="6676773"/>
            <a:ext cx="523049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8">
              <a:spcBef>
                <a:spcPts val="105"/>
              </a:spcBef>
            </a:pP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following procedure </a:t>
            </a:r>
            <a:r>
              <a:rPr sz="1600" dirty="0">
                <a:latin typeface="Calibri"/>
                <a:cs typeface="Calibri"/>
              </a:rPr>
              <a:t>was </a:t>
            </a:r>
            <a:r>
              <a:rPr sz="1600" spc="-5" dirty="0">
                <a:latin typeface="Calibri"/>
                <a:cs typeface="Calibri"/>
              </a:rPr>
              <a:t>followed to clean the venue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data: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580" y="8383906"/>
            <a:ext cx="2133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8">
              <a:spcBef>
                <a:spcPts val="105"/>
              </a:spcBef>
            </a:pPr>
            <a:r>
              <a:rPr sz="1600" spc="-11" dirty="0">
                <a:latin typeface="Calibri"/>
                <a:cs typeface="Calibri"/>
              </a:rPr>
              <a:t>iii.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7354" y="7019372"/>
            <a:ext cx="5774055" cy="16382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773" marR="5080" indent="-326993" algn="just">
              <a:lnSpc>
                <a:spcPct val="110000"/>
              </a:lnSpc>
              <a:spcBef>
                <a:spcPts val="95"/>
              </a:spcBef>
              <a:buAutoNum type="romanLcPeriod"/>
              <a:tabLst>
                <a:tab pos="385408" algn="l"/>
              </a:tabLst>
            </a:pPr>
            <a:r>
              <a:rPr sz="1600" spc="-5" dirty="0">
                <a:latin typeface="Calibri"/>
                <a:cs typeface="Calibri"/>
              </a:rPr>
              <a:t>After extracting the </a:t>
            </a:r>
            <a:r>
              <a:rPr sz="1600" dirty="0">
                <a:latin typeface="Calibri"/>
                <a:cs typeface="Calibri"/>
              </a:rPr>
              <a:t>venue </a:t>
            </a:r>
            <a:r>
              <a:rPr sz="1600" spc="-5" dirty="0">
                <a:latin typeface="Calibri"/>
                <a:cs typeface="Calibri"/>
              </a:rPr>
              <a:t>data </a:t>
            </a:r>
            <a:r>
              <a:rPr sz="1600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Foursquare </a:t>
            </a:r>
            <a:r>
              <a:rPr sz="1600" spc="-11" dirty="0">
                <a:latin typeface="Calibri"/>
                <a:cs typeface="Calibri"/>
              </a:rPr>
              <a:t>into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JSON file, 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dataframe </a:t>
            </a:r>
            <a:r>
              <a:rPr sz="1600" dirty="0">
                <a:latin typeface="Calibri"/>
                <a:cs typeface="Calibri"/>
              </a:rPr>
              <a:t>was </a:t>
            </a:r>
            <a:r>
              <a:rPr sz="1600" spc="-5" dirty="0">
                <a:latin typeface="Calibri"/>
                <a:cs typeface="Calibri"/>
              </a:rPr>
              <a:t>created </a:t>
            </a:r>
            <a:r>
              <a:rPr sz="1600" dirty="0">
                <a:latin typeface="Calibri"/>
                <a:cs typeface="Calibri"/>
              </a:rPr>
              <a:t>and columns </a:t>
            </a:r>
            <a:r>
              <a:rPr sz="1600" spc="-5" dirty="0">
                <a:latin typeface="Calibri"/>
                <a:cs typeface="Calibri"/>
              </a:rPr>
              <a:t>corresponding to different  venue categories were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added</a:t>
            </a:r>
            <a:endParaRPr sz="1600">
              <a:latin typeface="Calibri"/>
              <a:cs typeface="Calibri"/>
            </a:endParaRPr>
          </a:p>
          <a:p>
            <a:pPr marL="384773" marR="5080" indent="-372709" algn="just">
              <a:lnSpc>
                <a:spcPct val="110000"/>
              </a:lnSpc>
              <a:spcBef>
                <a:spcPts val="5"/>
              </a:spcBef>
              <a:buAutoNum type="romanLcPeriod"/>
              <a:tabLst>
                <a:tab pos="385408" algn="l"/>
              </a:tabLst>
            </a:pPr>
            <a:r>
              <a:rPr sz="1600" spc="-5" dirty="0">
                <a:latin typeface="Calibri"/>
                <a:cs typeface="Calibri"/>
              </a:rPr>
              <a:t>After the </a:t>
            </a:r>
            <a:r>
              <a:rPr sz="1600" dirty="0">
                <a:latin typeface="Calibri"/>
                <a:cs typeface="Calibri"/>
              </a:rPr>
              <a:t>above </a:t>
            </a:r>
            <a:r>
              <a:rPr sz="1600" spc="-11" dirty="0">
                <a:latin typeface="Calibri"/>
                <a:cs typeface="Calibri"/>
              </a:rPr>
              <a:t>step </a:t>
            </a:r>
            <a:r>
              <a:rPr sz="1600" dirty="0">
                <a:latin typeface="Calibri"/>
                <a:cs typeface="Calibri"/>
              </a:rPr>
              <a:t>was over, </a:t>
            </a:r>
            <a:r>
              <a:rPr sz="1600" spc="-5" dirty="0">
                <a:latin typeface="Calibri"/>
                <a:cs typeface="Calibri"/>
              </a:rPr>
              <a:t>all </a:t>
            </a:r>
            <a:r>
              <a:rPr sz="1600" dirty="0">
                <a:latin typeface="Calibri"/>
                <a:cs typeface="Calibri"/>
              </a:rPr>
              <a:t>those </a:t>
            </a:r>
            <a:r>
              <a:rPr sz="1600" spc="-5" dirty="0">
                <a:latin typeface="Calibri"/>
                <a:cs typeface="Calibri"/>
              </a:rPr>
              <a:t>categories were grouped  </a:t>
            </a:r>
            <a:r>
              <a:rPr sz="1600" spc="-11" dirty="0">
                <a:latin typeface="Calibri"/>
                <a:cs typeface="Calibri"/>
              </a:rPr>
              <a:t>into </a:t>
            </a:r>
            <a:r>
              <a:rPr sz="1600" dirty="0">
                <a:latin typeface="Calibri"/>
                <a:cs typeface="Calibri"/>
              </a:rPr>
              <a:t>5 major </a:t>
            </a:r>
            <a:r>
              <a:rPr sz="1600" spc="-5" dirty="0">
                <a:latin typeface="Calibri"/>
                <a:cs typeface="Calibri"/>
              </a:rPr>
              <a:t>categories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addition</a:t>
            </a:r>
            <a:endParaRPr sz="1600">
              <a:latin typeface="Calibri"/>
              <a:cs typeface="Calibri"/>
            </a:endParaRPr>
          </a:p>
          <a:p>
            <a:pPr marL="384773" algn="just">
              <a:spcBef>
                <a:spcPts val="191"/>
              </a:spcBef>
            </a:pPr>
            <a:r>
              <a:rPr sz="1600" spc="-5" dirty="0">
                <a:latin typeface="Calibri"/>
                <a:cs typeface="Calibri"/>
              </a:rPr>
              <a:t>Finally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column for total venues </a:t>
            </a:r>
            <a:r>
              <a:rPr sz="1600" dirty="0">
                <a:latin typeface="Calibri"/>
                <a:cs typeface="Calibri"/>
              </a:rPr>
              <a:t>per </a:t>
            </a:r>
            <a:r>
              <a:rPr sz="1600" spc="-11" dirty="0">
                <a:latin typeface="Calibri"/>
                <a:cs typeface="Calibri"/>
              </a:rPr>
              <a:t>city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11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007" y="8752739"/>
            <a:ext cx="5820411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8">
              <a:spcBef>
                <a:spcPts val="105"/>
              </a:spcBef>
            </a:pP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statistical and venue datasets </a:t>
            </a:r>
            <a:r>
              <a:rPr sz="1600" spc="5" dirty="0">
                <a:latin typeface="Calibri"/>
                <a:cs typeface="Calibri"/>
              </a:rPr>
              <a:t>were </a:t>
            </a:r>
            <a:r>
              <a:rPr sz="1600" spc="-5" dirty="0">
                <a:latin typeface="Calibri"/>
                <a:cs typeface="Calibri"/>
              </a:rPr>
              <a:t>joined </a:t>
            </a:r>
            <a:r>
              <a:rPr sz="1600" spc="5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create the </a:t>
            </a:r>
            <a:r>
              <a:rPr sz="1600" dirty="0">
                <a:latin typeface="Calibri"/>
                <a:cs typeface="Calibri"/>
              </a:rPr>
              <a:t>main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9" y="1270766"/>
            <a:ext cx="5973445" cy="15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Santanu</a:t>
            </a:r>
            <a:r>
              <a:rPr b="1" i="1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Sikder</a:t>
            </a:r>
            <a:endParaRPr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2400">
              <a:latin typeface="Calibri"/>
              <a:cs typeface="Calibri"/>
            </a:endParaRPr>
          </a:p>
          <a:p>
            <a:pPr marL="12698"/>
            <a:r>
              <a:rPr sz="1600" i="1" dirty="0">
                <a:solidFill>
                  <a:srgbClr val="FF0000"/>
                </a:solidFill>
                <a:latin typeface="Calibri"/>
                <a:cs typeface="Calibri"/>
              </a:rPr>
              <a:t>c)</a:t>
            </a:r>
            <a:r>
              <a:rPr sz="16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FF0000"/>
                </a:solidFill>
                <a:latin typeface="Calibri"/>
                <a:cs typeface="Calibri"/>
              </a:rPr>
              <a:t>EDA</a:t>
            </a:r>
            <a:endParaRPr sz="1600">
              <a:latin typeface="Calibri"/>
              <a:cs typeface="Calibri"/>
            </a:endParaRPr>
          </a:p>
          <a:p>
            <a:pPr marL="12698" marR="491442">
              <a:lnSpc>
                <a:spcPct val="110100"/>
              </a:lnSpc>
              <a:spcBef>
                <a:spcPts val="791"/>
              </a:spcBef>
            </a:pP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very simple exploratory data </a:t>
            </a:r>
            <a:r>
              <a:rPr sz="1600" spc="5" dirty="0">
                <a:latin typeface="Calibri"/>
                <a:cs typeface="Calibri"/>
              </a:rPr>
              <a:t>analysis </a:t>
            </a:r>
            <a:r>
              <a:rPr sz="1600" dirty="0">
                <a:latin typeface="Calibri"/>
                <a:cs typeface="Calibri"/>
              </a:rPr>
              <a:t>was </a:t>
            </a:r>
            <a:r>
              <a:rPr sz="1600" spc="-5" dirty="0">
                <a:latin typeface="Calibri"/>
                <a:cs typeface="Calibri"/>
              </a:rPr>
              <a:t>done just to </a:t>
            </a:r>
            <a:r>
              <a:rPr sz="1600" spc="-11" dirty="0">
                <a:latin typeface="Calibri"/>
                <a:cs typeface="Calibri"/>
              </a:rPr>
              <a:t>check </a:t>
            </a:r>
            <a:r>
              <a:rPr sz="1600" spc="-5" dirty="0">
                <a:latin typeface="Calibri"/>
                <a:cs typeface="Calibri"/>
              </a:rPr>
              <a:t>the  population distribution via </a:t>
            </a:r>
            <a:r>
              <a:rPr sz="1600" dirty="0">
                <a:latin typeface="Calibri"/>
                <a:cs typeface="Calibri"/>
              </a:rPr>
              <a:t>a histogram: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9" y="9256474"/>
            <a:ext cx="5982971" cy="6351"/>
          </a:xfrm>
          <a:custGeom>
            <a:avLst/>
            <a:gdLst/>
            <a:ahLst/>
            <a:cxnLst/>
            <a:rect l="l" t="t" r="r" b="b"/>
            <a:pathLst>
              <a:path w="5982970" h="6350">
                <a:moveTo>
                  <a:pt x="5982589" y="0"/>
                </a:moveTo>
                <a:lnTo>
                  <a:pt x="0" y="0"/>
                </a:lnTo>
                <a:lnTo>
                  <a:pt x="0" y="6095"/>
                </a:lnTo>
                <a:lnTo>
                  <a:pt x="5982589" y="6095"/>
                </a:lnTo>
                <a:lnTo>
                  <a:pt x="59825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" y="457201"/>
            <a:ext cx="7745095" cy="637540"/>
            <a:chOff x="0" y="457200"/>
            <a:chExt cx="7745095" cy="637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7744968" cy="637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" y="505967"/>
              <a:ext cx="7306056" cy="5394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" y="457204"/>
            <a:ext cx="7745095" cy="502703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66044">
              <a:spcBef>
                <a:spcPts val="560"/>
              </a:spcBef>
            </a:pPr>
            <a:r>
              <a:rPr spc="-55" dirty="0"/>
              <a:t>Clustering </a:t>
            </a:r>
            <a:r>
              <a:rPr spc="-40" dirty="0"/>
              <a:t>492 </a:t>
            </a:r>
            <a:r>
              <a:rPr spc="-45" dirty="0"/>
              <a:t>Indian Cities </a:t>
            </a:r>
            <a:r>
              <a:rPr spc="-40" dirty="0"/>
              <a:t>Based </a:t>
            </a:r>
            <a:r>
              <a:rPr spc="-25" dirty="0"/>
              <a:t>on</a:t>
            </a:r>
            <a:r>
              <a:rPr spc="-459" dirty="0"/>
              <a:t> </a:t>
            </a:r>
            <a:r>
              <a:rPr spc="-60" dirty="0"/>
              <a:t>Several </a:t>
            </a:r>
            <a:r>
              <a:rPr spc="-55" dirty="0"/>
              <a:t>Stats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2010" y="7796861"/>
            <a:ext cx="5724525" cy="1092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698" marR="5080">
              <a:lnSpc>
                <a:spcPct val="110000"/>
              </a:lnSpc>
              <a:spcBef>
                <a:spcPts val="75"/>
              </a:spcBef>
            </a:pPr>
            <a:r>
              <a:rPr sz="1600" spc="-5" dirty="0">
                <a:latin typeface="Calibri"/>
                <a:cs typeface="Calibri"/>
              </a:rPr>
              <a:t>This clearly </a:t>
            </a:r>
            <a:r>
              <a:rPr sz="1600" spc="-11" dirty="0">
                <a:latin typeface="Calibri"/>
                <a:cs typeface="Calibri"/>
              </a:rPr>
              <a:t>tells </a:t>
            </a:r>
            <a:r>
              <a:rPr sz="1600" spc="-5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most </a:t>
            </a:r>
            <a:r>
              <a:rPr sz="1600" spc="5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cities </a:t>
            </a:r>
            <a:r>
              <a:rPr sz="1600" spc="5" dirty="0">
                <a:latin typeface="Calibri"/>
                <a:cs typeface="Calibri"/>
              </a:rPr>
              <a:t>(95 </a:t>
            </a:r>
            <a:r>
              <a:rPr sz="1600" dirty="0">
                <a:latin typeface="Calibri"/>
                <a:cs typeface="Calibri"/>
              </a:rPr>
              <a:t>%+) </a:t>
            </a:r>
            <a:r>
              <a:rPr sz="1600" spc="-5" dirty="0">
                <a:latin typeface="Calibri"/>
                <a:cs typeface="Calibri"/>
              </a:rPr>
              <a:t>have the </a:t>
            </a:r>
            <a:r>
              <a:rPr sz="1600" dirty="0">
                <a:latin typeface="Calibri"/>
                <a:cs typeface="Calibri"/>
              </a:rPr>
              <a:t>lowest  </a:t>
            </a:r>
            <a:r>
              <a:rPr sz="1600" spc="-5" dirty="0">
                <a:latin typeface="Calibri"/>
                <a:cs typeface="Calibri"/>
              </a:rPr>
              <a:t>population </a:t>
            </a:r>
            <a:r>
              <a:rPr sz="1600" dirty="0">
                <a:latin typeface="Calibri"/>
                <a:cs typeface="Calibri"/>
              </a:rPr>
              <a:t>amongst </a:t>
            </a:r>
            <a:r>
              <a:rPr sz="1600" spc="-5" dirty="0">
                <a:latin typeface="Calibri"/>
                <a:cs typeface="Calibri"/>
              </a:rPr>
              <a:t>all </a:t>
            </a:r>
            <a:r>
              <a:rPr sz="1600" dirty="0">
                <a:latin typeface="Calibri"/>
                <a:cs typeface="Calibri"/>
              </a:rPr>
              <a:t>the 492, </a:t>
            </a:r>
            <a:r>
              <a:rPr sz="1600" spc="-5" dirty="0">
                <a:latin typeface="Calibri"/>
                <a:cs typeface="Calibri"/>
              </a:rPr>
              <a:t>i.e., between </a:t>
            </a:r>
            <a:r>
              <a:rPr sz="1600" dirty="0">
                <a:latin typeface="Calibri"/>
                <a:cs typeface="Calibri"/>
              </a:rPr>
              <a:t>0.1 </a:t>
            </a:r>
            <a:r>
              <a:rPr sz="1600" spc="-5" dirty="0">
                <a:latin typeface="Calibri"/>
                <a:cs typeface="Calibri"/>
              </a:rPr>
              <a:t>million </a:t>
            </a:r>
            <a:r>
              <a:rPr sz="1600" dirty="0">
                <a:latin typeface="Calibri"/>
                <a:cs typeface="Calibri"/>
              </a:rPr>
              <a:t>and 1.34  </a:t>
            </a:r>
            <a:r>
              <a:rPr sz="1600" spc="-5" dirty="0">
                <a:latin typeface="Calibri"/>
                <a:cs typeface="Calibri"/>
              </a:rPr>
              <a:t>million or </a:t>
            </a:r>
            <a:r>
              <a:rPr sz="1600" dirty="0">
                <a:latin typeface="Calibri"/>
                <a:cs typeface="Calibri"/>
              </a:rPr>
              <a:t>1 lakh and 13.4 </a:t>
            </a:r>
            <a:r>
              <a:rPr sz="1600" spc="-11" dirty="0">
                <a:latin typeface="Calibri"/>
                <a:cs typeface="Calibri"/>
              </a:rPr>
              <a:t>lakhs. </a:t>
            </a:r>
            <a:r>
              <a:rPr sz="1600" spc="-5" dirty="0">
                <a:latin typeface="Calibri"/>
                <a:cs typeface="Calibri"/>
              </a:rPr>
              <a:t>This </a:t>
            </a:r>
            <a:r>
              <a:rPr sz="1600" dirty="0">
                <a:latin typeface="Calibri"/>
                <a:cs typeface="Calibri"/>
              </a:rPr>
              <a:t>result </a:t>
            </a:r>
            <a:r>
              <a:rPr sz="1600" spc="-5" dirty="0">
                <a:latin typeface="Calibri"/>
                <a:cs typeface="Calibri"/>
              </a:rPr>
              <a:t>will be helpful during post  modelling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1" dirty="0">
                <a:latin typeface="Calibri"/>
                <a:cs typeface="Calibri"/>
              </a:rPr>
              <a:t>analysis.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0200" y="3319277"/>
            <a:ext cx="4565904" cy="402640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6">
              <a:lnSpc>
                <a:spcPts val="1151"/>
              </a:lnSpc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6 | </a:t>
            </a:r>
            <a:r>
              <a:rPr dirty="0"/>
              <a:t>R e p o r</a:t>
            </a:r>
            <a:r>
              <a:rPr spc="175" dirty="0"/>
              <a:t> </a:t>
            </a:r>
            <a:r>
              <a:rPr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3631" y="1270766"/>
            <a:ext cx="1731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Santanu</a:t>
            </a:r>
            <a:r>
              <a:rPr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Sikder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9" y="9256474"/>
            <a:ext cx="5982971" cy="6351"/>
          </a:xfrm>
          <a:custGeom>
            <a:avLst/>
            <a:gdLst/>
            <a:ahLst/>
            <a:cxnLst/>
            <a:rect l="l" t="t" r="r" b="b"/>
            <a:pathLst>
              <a:path w="5982970" h="6350">
                <a:moveTo>
                  <a:pt x="5982589" y="0"/>
                </a:moveTo>
                <a:lnTo>
                  <a:pt x="0" y="0"/>
                </a:lnTo>
                <a:lnTo>
                  <a:pt x="0" y="6095"/>
                </a:lnTo>
                <a:lnTo>
                  <a:pt x="5982589" y="6095"/>
                </a:lnTo>
                <a:lnTo>
                  <a:pt x="59825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" y="457201"/>
            <a:ext cx="7745095" cy="637540"/>
            <a:chOff x="0" y="457200"/>
            <a:chExt cx="7745095" cy="637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7744968" cy="637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" y="505967"/>
              <a:ext cx="7306056" cy="5394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" y="457204"/>
            <a:ext cx="7745095" cy="502703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66044">
              <a:spcBef>
                <a:spcPts val="560"/>
              </a:spcBef>
            </a:pPr>
            <a:r>
              <a:rPr spc="-55" dirty="0"/>
              <a:t>Clustering </a:t>
            </a:r>
            <a:r>
              <a:rPr spc="-40" dirty="0"/>
              <a:t>492 </a:t>
            </a:r>
            <a:r>
              <a:rPr spc="-45" dirty="0"/>
              <a:t>Indian Cities </a:t>
            </a:r>
            <a:r>
              <a:rPr spc="-40" dirty="0"/>
              <a:t>Based </a:t>
            </a:r>
            <a:r>
              <a:rPr spc="-25" dirty="0"/>
              <a:t>on</a:t>
            </a:r>
            <a:r>
              <a:rPr spc="-459" dirty="0"/>
              <a:t> </a:t>
            </a:r>
            <a:r>
              <a:rPr spc="-60" dirty="0"/>
              <a:t>Several </a:t>
            </a:r>
            <a:r>
              <a:rPr spc="-55" dirty="0"/>
              <a:t>Stats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2010" y="1430859"/>
            <a:ext cx="5928995" cy="3780522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698">
              <a:spcBef>
                <a:spcPts val="1055"/>
              </a:spcBef>
            </a:pPr>
            <a:r>
              <a:rPr sz="1600" i="1" spc="-5" dirty="0">
                <a:solidFill>
                  <a:srgbClr val="FF0000"/>
                </a:solidFill>
                <a:latin typeface="Calibri"/>
                <a:cs typeface="Calibri"/>
              </a:rPr>
              <a:t>d) Machine Learning</a:t>
            </a:r>
            <a:r>
              <a:rPr sz="16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FF0000"/>
                </a:solidFill>
                <a:latin typeface="Calibri"/>
                <a:cs typeface="Calibri"/>
              </a:rPr>
              <a:t>Operations</a:t>
            </a:r>
            <a:endParaRPr sz="1600">
              <a:latin typeface="Calibri"/>
              <a:cs typeface="Calibri"/>
            </a:endParaRPr>
          </a:p>
          <a:p>
            <a:pPr marL="12698" marR="241277">
              <a:lnSpc>
                <a:spcPct val="110700"/>
              </a:lnSpc>
              <a:spcBef>
                <a:spcPts val="755"/>
              </a:spcBef>
            </a:pPr>
            <a:r>
              <a:rPr sz="1600" dirty="0">
                <a:latin typeface="Calibri"/>
                <a:cs typeface="Calibri"/>
              </a:rPr>
              <a:t>I </a:t>
            </a:r>
            <a:r>
              <a:rPr sz="1600" spc="-5" dirty="0">
                <a:latin typeface="Calibri"/>
                <a:cs typeface="Calibri"/>
              </a:rPr>
              <a:t>have used clustering to segregate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cities </a:t>
            </a:r>
            <a:r>
              <a:rPr sz="1600" spc="-11" dirty="0">
                <a:latin typeface="Calibri"/>
                <a:cs typeface="Calibri"/>
              </a:rPr>
              <a:t>into </a:t>
            </a:r>
            <a:r>
              <a:rPr sz="1600" spc="-5" dirty="0">
                <a:latin typeface="Calibri"/>
                <a:cs typeface="Calibri"/>
              </a:rPr>
              <a:t>developed </a:t>
            </a:r>
            <a:r>
              <a:rPr sz="1600" dirty="0">
                <a:latin typeface="Calibri"/>
                <a:cs typeface="Calibri"/>
              </a:rPr>
              <a:t>and  </a:t>
            </a:r>
            <a:r>
              <a:rPr sz="1600" spc="-5" dirty="0">
                <a:latin typeface="Calibri"/>
                <a:cs typeface="Calibri"/>
              </a:rPr>
              <a:t>underdeveloped cities. </a:t>
            </a:r>
            <a:r>
              <a:rPr sz="1600" dirty="0">
                <a:latin typeface="Calibri"/>
                <a:cs typeface="Calibri"/>
              </a:rPr>
              <a:t>K-Means </a:t>
            </a:r>
            <a:r>
              <a:rPr sz="1600" spc="-5" dirty="0">
                <a:latin typeface="Calibri"/>
                <a:cs typeface="Calibri"/>
              </a:rPr>
              <a:t>clustering </a:t>
            </a:r>
            <a:r>
              <a:rPr sz="1600" dirty="0">
                <a:latin typeface="Calibri"/>
                <a:cs typeface="Calibri"/>
              </a:rPr>
              <a:t>was </a:t>
            </a:r>
            <a:r>
              <a:rPr sz="1600" spc="-11" dirty="0">
                <a:latin typeface="Calibri"/>
                <a:cs typeface="Calibri"/>
              </a:rPr>
              <a:t>probably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very </a:t>
            </a:r>
            <a:r>
              <a:rPr sz="1600" dirty="0">
                <a:latin typeface="Calibri"/>
                <a:cs typeface="Calibri"/>
              </a:rPr>
              <a:t>good  </a:t>
            </a:r>
            <a:r>
              <a:rPr sz="1600" spc="-5" dirty="0">
                <a:latin typeface="Calibri"/>
                <a:cs typeface="Calibri"/>
              </a:rPr>
              <a:t>choice </a:t>
            </a:r>
            <a:r>
              <a:rPr sz="1600" dirty="0">
                <a:latin typeface="Calibri"/>
                <a:cs typeface="Calibri"/>
              </a:rPr>
              <a:t>for this as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data </a:t>
            </a:r>
            <a:r>
              <a:rPr sz="1600" spc="-5" dirty="0">
                <a:latin typeface="Calibri"/>
                <a:cs typeface="Calibri"/>
              </a:rPr>
              <a:t>involved </a:t>
            </a:r>
            <a:r>
              <a:rPr sz="1600" dirty="0">
                <a:latin typeface="Calibri"/>
                <a:cs typeface="Calibri"/>
              </a:rPr>
              <a:t>was </a:t>
            </a:r>
            <a:r>
              <a:rPr sz="1600" spc="-5" dirty="0">
                <a:latin typeface="Calibri"/>
                <a:cs typeface="Calibri"/>
              </a:rPr>
              <a:t>also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positional.</a:t>
            </a:r>
            <a:endParaRPr sz="1600">
              <a:latin typeface="Calibri"/>
              <a:cs typeface="Calibri"/>
            </a:endParaRPr>
          </a:p>
          <a:p>
            <a:pPr marL="12698">
              <a:spcBef>
                <a:spcPts val="985"/>
              </a:spcBef>
            </a:pPr>
            <a:r>
              <a:rPr sz="1600" dirty="0">
                <a:latin typeface="Calibri"/>
                <a:cs typeface="Calibri"/>
              </a:rPr>
              <a:t>I </a:t>
            </a:r>
            <a:r>
              <a:rPr sz="1600" spc="-5" dirty="0">
                <a:latin typeface="Calibri"/>
                <a:cs typeface="Calibri"/>
              </a:rPr>
              <a:t>used StandardScaler class for </a:t>
            </a:r>
            <a:r>
              <a:rPr sz="1600" dirty="0">
                <a:latin typeface="Calibri"/>
                <a:cs typeface="Calibri"/>
              </a:rPr>
              <a:t>standard </a:t>
            </a:r>
            <a:r>
              <a:rPr sz="1600" spc="-5" dirty="0">
                <a:latin typeface="Calibri"/>
                <a:cs typeface="Calibri"/>
              </a:rPr>
              <a:t>scaling before training.</a:t>
            </a:r>
            <a:endParaRPr sz="1600">
              <a:latin typeface="Calibri"/>
              <a:cs typeface="Calibri"/>
            </a:endParaRPr>
          </a:p>
          <a:p>
            <a:pPr marL="12698" marR="142862">
              <a:lnSpc>
                <a:spcPct val="110000"/>
              </a:lnSpc>
              <a:spcBef>
                <a:spcPts val="771"/>
              </a:spcBef>
            </a:pPr>
            <a:r>
              <a:rPr sz="1600" dirty="0">
                <a:latin typeface="Calibri"/>
                <a:cs typeface="Calibri"/>
              </a:rPr>
              <a:t>I </a:t>
            </a:r>
            <a:r>
              <a:rPr sz="1600" spc="-5" dirty="0">
                <a:latin typeface="Calibri"/>
                <a:cs typeface="Calibri"/>
              </a:rPr>
              <a:t>used Scikit </a:t>
            </a:r>
            <a:r>
              <a:rPr sz="1600" dirty="0">
                <a:latin typeface="Calibri"/>
                <a:cs typeface="Calibri"/>
              </a:rPr>
              <a:t>Learn’s KMeans </a:t>
            </a:r>
            <a:r>
              <a:rPr sz="1600" spc="-5" dirty="0">
                <a:latin typeface="Calibri"/>
                <a:cs typeface="Calibri"/>
              </a:rPr>
              <a:t>class to </a:t>
            </a:r>
            <a:r>
              <a:rPr sz="1600" spc="5" dirty="0">
                <a:latin typeface="Calibri"/>
                <a:cs typeface="Calibri"/>
              </a:rPr>
              <a:t>run </a:t>
            </a:r>
            <a:r>
              <a:rPr sz="1600" spc="-5" dirty="0">
                <a:latin typeface="Calibri"/>
                <a:cs typeface="Calibri"/>
              </a:rPr>
              <a:t>the KMeans clustering  operation </a:t>
            </a:r>
            <a:r>
              <a:rPr sz="1600" dirty="0">
                <a:latin typeface="Calibri"/>
                <a:cs typeface="Calibri"/>
              </a:rPr>
              <a:t>with 2 </a:t>
            </a:r>
            <a:r>
              <a:rPr sz="1600" spc="-5" dirty="0">
                <a:latin typeface="Calibri"/>
                <a:cs typeface="Calibri"/>
              </a:rPr>
              <a:t>set as the number </a:t>
            </a:r>
            <a:r>
              <a:rPr sz="1600" spc="5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clusters to create (n_clusters </a:t>
            </a:r>
            <a:r>
              <a:rPr sz="1600" dirty="0">
                <a:latin typeface="Calibri"/>
                <a:cs typeface="Calibri"/>
              </a:rPr>
              <a:t>=  </a:t>
            </a:r>
            <a:r>
              <a:rPr sz="1600" spc="-5" dirty="0">
                <a:latin typeface="Calibri"/>
                <a:cs typeface="Calibri"/>
              </a:rPr>
              <a:t>2). This operation </a:t>
            </a:r>
            <a:r>
              <a:rPr sz="1600" dirty="0">
                <a:latin typeface="Calibri"/>
                <a:cs typeface="Calibri"/>
              </a:rPr>
              <a:t>was </a:t>
            </a:r>
            <a:r>
              <a:rPr sz="1600" spc="-5" dirty="0">
                <a:latin typeface="Calibri"/>
                <a:cs typeface="Calibri"/>
              </a:rPr>
              <a:t>run </a:t>
            </a:r>
            <a:r>
              <a:rPr sz="1600" dirty="0">
                <a:latin typeface="Calibri"/>
                <a:cs typeface="Calibri"/>
              </a:rPr>
              <a:t>12 times </a:t>
            </a:r>
            <a:r>
              <a:rPr sz="1600" spc="-5" dirty="0">
                <a:latin typeface="Calibri"/>
                <a:cs typeface="Calibri"/>
              </a:rPr>
              <a:t>(n_init </a:t>
            </a:r>
            <a:r>
              <a:rPr sz="1600" dirty="0">
                <a:latin typeface="Calibri"/>
                <a:cs typeface="Calibri"/>
              </a:rPr>
              <a:t>= 12)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maximize </a:t>
            </a:r>
            <a:r>
              <a:rPr sz="1600" spc="-5" dirty="0">
                <a:latin typeface="Calibri"/>
                <a:cs typeface="Calibri"/>
              </a:rPr>
              <a:t>the  chances of getting the best clustering </a:t>
            </a:r>
            <a:r>
              <a:rPr sz="1600" spc="-11" dirty="0">
                <a:latin typeface="Calibri"/>
                <a:cs typeface="Calibri"/>
              </a:rPr>
              <a:t>possible. </a:t>
            </a:r>
            <a:r>
              <a:rPr sz="1600" dirty="0">
                <a:latin typeface="Calibri"/>
                <a:cs typeface="Calibri"/>
              </a:rPr>
              <a:t>I </a:t>
            </a:r>
            <a:r>
              <a:rPr sz="1600" spc="-5" dirty="0">
                <a:latin typeface="Calibri"/>
                <a:cs typeface="Calibri"/>
              </a:rPr>
              <a:t>used the </a:t>
            </a:r>
            <a:r>
              <a:rPr sz="1600" dirty="0">
                <a:latin typeface="Calibri"/>
                <a:cs typeface="Calibri"/>
              </a:rPr>
              <a:t>‘k-means++’  </a:t>
            </a:r>
            <a:r>
              <a:rPr sz="1600" spc="-11" dirty="0">
                <a:latin typeface="Calibri"/>
                <a:cs typeface="Calibri"/>
              </a:rPr>
              <a:t>(init </a:t>
            </a:r>
            <a:r>
              <a:rPr sz="1600" dirty="0">
                <a:latin typeface="Calibri"/>
                <a:cs typeface="Calibri"/>
              </a:rPr>
              <a:t>= “k-means++”), </a:t>
            </a:r>
            <a:r>
              <a:rPr sz="1600" spc="-5" dirty="0">
                <a:latin typeface="Calibri"/>
                <a:cs typeface="Calibri"/>
              </a:rPr>
              <a:t>which </a:t>
            </a:r>
            <a:r>
              <a:rPr sz="1600" dirty="0">
                <a:latin typeface="Calibri"/>
                <a:cs typeface="Calibri"/>
              </a:rPr>
              <a:t>gave a </a:t>
            </a:r>
            <a:r>
              <a:rPr sz="1600" spc="-5" dirty="0">
                <a:latin typeface="Calibri"/>
                <a:cs typeface="Calibri"/>
              </a:rPr>
              <a:t>very </a:t>
            </a:r>
            <a:r>
              <a:rPr sz="1600" dirty="0">
                <a:latin typeface="Calibri"/>
                <a:cs typeface="Calibri"/>
              </a:rPr>
              <a:t>good </a:t>
            </a:r>
            <a:r>
              <a:rPr sz="1600" spc="-5" dirty="0">
                <a:latin typeface="Calibri"/>
                <a:cs typeface="Calibri"/>
              </a:rPr>
              <a:t>output as the centroids  were calculated smartly by the clustering</a:t>
            </a:r>
            <a:r>
              <a:rPr sz="1600" spc="-11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engine.</a:t>
            </a:r>
            <a:endParaRPr sz="1600">
              <a:latin typeface="Calibri"/>
              <a:cs typeface="Calibri"/>
            </a:endParaRPr>
          </a:p>
          <a:p>
            <a:pPr marL="12698">
              <a:spcBef>
                <a:spcPts val="1011"/>
              </a:spcBef>
            </a:pPr>
            <a:r>
              <a:rPr sz="1600" spc="-5" dirty="0">
                <a:latin typeface="Calibri"/>
                <a:cs typeface="Calibri"/>
              </a:rPr>
              <a:t>This is the </a:t>
            </a:r>
            <a:r>
              <a:rPr sz="1600" spc="5" dirty="0">
                <a:latin typeface="Calibri"/>
                <a:cs typeface="Calibri"/>
              </a:rPr>
              <a:t>map </a:t>
            </a:r>
            <a:r>
              <a:rPr sz="1600" spc="-5" dirty="0">
                <a:latin typeface="Calibri"/>
                <a:cs typeface="Calibri"/>
              </a:rPr>
              <a:t>created </a:t>
            </a:r>
            <a:r>
              <a:rPr sz="1600" dirty="0">
                <a:latin typeface="Calibri"/>
                <a:cs typeface="Calibri"/>
              </a:rPr>
              <a:t>after clustering </a:t>
            </a:r>
            <a:r>
              <a:rPr sz="1600" spc="-5" dirty="0">
                <a:latin typeface="Calibri"/>
                <a:cs typeface="Calibri"/>
              </a:rPr>
              <a:t>all the location points (Map </a:t>
            </a:r>
            <a:r>
              <a:rPr sz="1600" dirty="0">
                <a:latin typeface="Calibri"/>
                <a:cs typeface="Calibri"/>
              </a:rPr>
              <a:t>-</a:t>
            </a:r>
            <a:r>
              <a:rPr sz="1600" spc="-11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2):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294382"/>
            <a:ext cx="5943600" cy="357225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6">
              <a:lnSpc>
                <a:spcPts val="1151"/>
              </a:lnSpc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7 | </a:t>
            </a:r>
            <a:r>
              <a:rPr dirty="0"/>
              <a:t>R e p o r</a:t>
            </a:r>
            <a:r>
              <a:rPr spc="175" dirty="0"/>
              <a:t> </a:t>
            </a:r>
            <a:r>
              <a:rPr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3631" y="1270766"/>
            <a:ext cx="1731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Santanu</a:t>
            </a:r>
            <a:r>
              <a:rPr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Sikder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9" y="9256474"/>
            <a:ext cx="5982971" cy="6351"/>
          </a:xfrm>
          <a:custGeom>
            <a:avLst/>
            <a:gdLst/>
            <a:ahLst/>
            <a:cxnLst/>
            <a:rect l="l" t="t" r="r" b="b"/>
            <a:pathLst>
              <a:path w="5982970" h="6350">
                <a:moveTo>
                  <a:pt x="5982589" y="0"/>
                </a:moveTo>
                <a:lnTo>
                  <a:pt x="0" y="0"/>
                </a:lnTo>
                <a:lnTo>
                  <a:pt x="0" y="6095"/>
                </a:lnTo>
                <a:lnTo>
                  <a:pt x="5982589" y="6095"/>
                </a:lnTo>
                <a:lnTo>
                  <a:pt x="59825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" y="457201"/>
            <a:ext cx="7745095" cy="637540"/>
            <a:chOff x="0" y="457200"/>
            <a:chExt cx="7745095" cy="637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7744968" cy="637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" y="505967"/>
              <a:ext cx="7306056" cy="5394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" y="457204"/>
            <a:ext cx="7745095" cy="502703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66044">
              <a:spcBef>
                <a:spcPts val="560"/>
              </a:spcBef>
            </a:pPr>
            <a:r>
              <a:rPr spc="-55" dirty="0"/>
              <a:t>Clustering </a:t>
            </a:r>
            <a:r>
              <a:rPr spc="-40" dirty="0"/>
              <a:t>492 </a:t>
            </a:r>
            <a:r>
              <a:rPr spc="-45" dirty="0"/>
              <a:t>Indian Cities </a:t>
            </a:r>
            <a:r>
              <a:rPr spc="-40" dirty="0"/>
              <a:t>Based </a:t>
            </a:r>
            <a:r>
              <a:rPr spc="-25" dirty="0"/>
              <a:t>on</a:t>
            </a:r>
            <a:r>
              <a:rPr spc="-459" dirty="0"/>
              <a:t> </a:t>
            </a:r>
            <a:r>
              <a:rPr spc="-60" dirty="0"/>
              <a:t>Several </a:t>
            </a:r>
            <a:r>
              <a:rPr spc="-55" dirty="0"/>
              <a:t>Stats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2004" y="1911225"/>
            <a:ext cx="162052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8">
              <a:spcBef>
                <a:spcPts val="105"/>
              </a:spcBef>
            </a:pPr>
            <a:r>
              <a:rPr sz="2800" spc="-35" dirty="0">
                <a:solidFill>
                  <a:srgbClr val="FF0000"/>
                </a:solidFill>
                <a:latin typeface="Calibri Light"/>
                <a:cs typeface="Calibri Light"/>
              </a:rPr>
              <a:t>4.)</a:t>
            </a:r>
            <a:r>
              <a:rPr sz="2800" spc="-16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spc="-80" dirty="0">
                <a:solidFill>
                  <a:srgbClr val="FF0000"/>
                </a:solidFill>
                <a:latin typeface="Calibri Light"/>
                <a:cs typeface="Calibri Light"/>
              </a:rPr>
              <a:t>RESULTS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5" y="2699085"/>
            <a:ext cx="5935980" cy="2557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8" marR="5080">
              <a:lnSpc>
                <a:spcPct val="110000"/>
              </a:lnSpc>
              <a:spcBef>
                <a:spcPts val="95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Note:</a:t>
            </a:r>
            <a:r>
              <a:rPr sz="1600" b="1" dirty="0">
                <a:latin typeface="Calibri"/>
                <a:cs typeface="Calibri"/>
              </a:rPr>
              <a:t> In the </a:t>
            </a:r>
            <a:r>
              <a:rPr sz="1600" b="1" spc="-5" dirty="0">
                <a:latin typeface="Calibri"/>
                <a:cs typeface="Calibri"/>
              </a:rPr>
              <a:t>following content, Red </a:t>
            </a:r>
            <a:r>
              <a:rPr sz="1600" b="1" spc="-11" dirty="0">
                <a:latin typeface="Calibri"/>
                <a:cs typeface="Calibri"/>
              </a:rPr>
              <a:t>and </a:t>
            </a:r>
            <a:r>
              <a:rPr sz="1600" b="1" dirty="0">
                <a:latin typeface="Calibri"/>
                <a:cs typeface="Calibri"/>
              </a:rPr>
              <a:t>Blue </a:t>
            </a:r>
            <a:r>
              <a:rPr sz="1600" b="1" spc="-5" dirty="0">
                <a:latin typeface="Calibri"/>
                <a:cs typeface="Calibri"/>
              </a:rPr>
              <a:t>markers respectively  </a:t>
            </a:r>
            <a:r>
              <a:rPr sz="1600" b="1" dirty="0">
                <a:latin typeface="Calibri"/>
                <a:cs typeface="Calibri"/>
              </a:rPr>
              <a:t>denote </a:t>
            </a:r>
            <a:r>
              <a:rPr sz="1600" b="1" spc="-11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alibri"/>
                <a:cs typeface="Calibri"/>
              </a:rPr>
              <a:t>WELL DEVELOPED </a:t>
            </a:r>
            <a:r>
              <a:rPr sz="1600" b="1" dirty="0">
                <a:latin typeface="Calibri"/>
                <a:cs typeface="Calibri"/>
              </a:rPr>
              <a:t>(label 0) and the </a:t>
            </a:r>
            <a:r>
              <a:rPr sz="1600" b="1" spc="-11" dirty="0">
                <a:latin typeface="Calibri"/>
                <a:cs typeface="Calibri"/>
              </a:rPr>
              <a:t>LESS  </a:t>
            </a:r>
            <a:r>
              <a:rPr sz="1600" b="1" spc="-5" dirty="0">
                <a:latin typeface="Calibri"/>
                <a:cs typeface="Calibri"/>
              </a:rPr>
              <a:t>DEVELOPED/UNDERDEVELOPED (label </a:t>
            </a:r>
            <a:r>
              <a:rPr sz="1600" b="1" dirty="0">
                <a:latin typeface="Calibri"/>
                <a:cs typeface="Calibri"/>
              </a:rPr>
              <a:t>1) </a:t>
            </a:r>
            <a:r>
              <a:rPr sz="1600" b="1" spc="-11" dirty="0">
                <a:latin typeface="Calibri"/>
                <a:cs typeface="Calibri"/>
              </a:rPr>
              <a:t>cities </a:t>
            </a:r>
            <a:r>
              <a:rPr sz="1600" b="1" spc="-5" dirty="0">
                <a:latin typeface="Calibri"/>
                <a:cs typeface="Calibri"/>
              </a:rPr>
              <a:t>as </a:t>
            </a:r>
            <a:r>
              <a:rPr sz="1600" b="1" dirty="0">
                <a:latin typeface="Calibri"/>
                <a:cs typeface="Calibri"/>
              </a:rPr>
              <a:t>of the </a:t>
            </a:r>
            <a:r>
              <a:rPr sz="1600" b="1" spc="-5" dirty="0">
                <a:latin typeface="Calibri"/>
                <a:cs typeface="Calibri"/>
              </a:rPr>
              <a:t>final </a:t>
            </a:r>
            <a:r>
              <a:rPr sz="1600" b="1" spc="-11" dirty="0">
                <a:latin typeface="Calibri"/>
                <a:cs typeface="Calibri"/>
              </a:rPr>
              <a:t>run </a:t>
            </a:r>
            <a:r>
              <a:rPr sz="1600" b="1" dirty="0">
                <a:latin typeface="Calibri"/>
                <a:cs typeface="Calibri"/>
              </a:rPr>
              <a:t>of  the </a:t>
            </a:r>
            <a:r>
              <a:rPr sz="1600" b="1" spc="-5" dirty="0">
                <a:latin typeface="Calibri"/>
                <a:cs typeface="Calibri"/>
              </a:rPr>
              <a:t>clustering algorithm. </a:t>
            </a:r>
            <a:r>
              <a:rPr sz="1600" b="1" spc="-11" dirty="0">
                <a:latin typeface="Calibri"/>
                <a:cs typeface="Calibri"/>
              </a:rPr>
              <a:t>So </a:t>
            </a:r>
            <a:r>
              <a:rPr sz="1600" b="1" dirty="0">
                <a:latin typeface="Calibri"/>
                <a:cs typeface="Calibri"/>
              </a:rPr>
              <a:t>any </a:t>
            </a:r>
            <a:r>
              <a:rPr sz="1600" b="1" spc="-11" dirty="0">
                <a:latin typeface="Calibri"/>
                <a:cs typeface="Calibri"/>
              </a:rPr>
              <a:t>further run </a:t>
            </a:r>
            <a:r>
              <a:rPr sz="1600" b="1" dirty="0">
                <a:latin typeface="Calibri"/>
                <a:cs typeface="Calibri"/>
              </a:rPr>
              <a:t>of the </a:t>
            </a:r>
            <a:r>
              <a:rPr sz="1600" b="1" spc="-5" dirty="0">
                <a:latin typeface="Calibri"/>
                <a:cs typeface="Calibri"/>
              </a:rPr>
              <a:t>notebook </a:t>
            </a:r>
            <a:r>
              <a:rPr sz="1600" b="1" dirty="0">
                <a:latin typeface="Calibri"/>
                <a:cs typeface="Calibri"/>
              </a:rPr>
              <a:t>might  result </a:t>
            </a:r>
            <a:r>
              <a:rPr sz="1600" b="1" spc="-5" dirty="0">
                <a:latin typeface="Calibri"/>
                <a:cs typeface="Calibri"/>
              </a:rPr>
              <a:t>in completely </a:t>
            </a:r>
            <a:r>
              <a:rPr sz="1600" b="1" spc="-11" dirty="0">
                <a:latin typeface="Calibri"/>
                <a:cs typeface="Calibri"/>
              </a:rPr>
              <a:t>interchanged </a:t>
            </a:r>
            <a:r>
              <a:rPr sz="1600" b="1" spc="-5" dirty="0">
                <a:latin typeface="Calibri"/>
                <a:cs typeface="Calibri"/>
              </a:rPr>
              <a:t>results, </a:t>
            </a:r>
            <a:r>
              <a:rPr sz="1600" b="1" dirty="0">
                <a:latin typeface="Calibri"/>
                <a:cs typeface="Calibri"/>
              </a:rPr>
              <a:t>but the </a:t>
            </a:r>
            <a:r>
              <a:rPr sz="1600" b="1" spc="-5" dirty="0">
                <a:latin typeface="Calibri"/>
                <a:cs typeface="Calibri"/>
              </a:rPr>
              <a:t>ultimate </a:t>
            </a:r>
            <a:r>
              <a:rPr sz="1600" b="1" dirty="0">
                <a:latin typeface="Calibri"/>
                <a:cs typeface="Calibri"/>
              </a:rPr>
              <a:t>idea </a:t>
            </a:r>
            <a:r>
              <a:rPr sz="1600" b="1" spc="-5" dirty="0">
                <a:latin typeface="Calibri"/>
                <a:cs typeface="Calibri"/>
              </a:rPr>
              <a:t>would  remain more </a:t>
            </a:r>
            <a:r>
              <a:rPr sz="1600" b="1" spc="-15" dirty="0">
                <a:latin typeface="Calibri"/>
                <a:cs typeface="Calibri"/>
              </a:rPr>
              <a:t>or </a:t>
            </a:r>
            <a:r>
              <a:rPr sz="1600" b="1" spc="-5" dirty="0">
                <a:latin typeface="Calibri"/>
                <a:cs typeface="Calibri"/>
              </a:rPr>
              <a:t>less </a:t>
            </a:r>
            <a:r>
              <a:rPr sz="1600" b="1" spc="-11" dirty="0">
                <a:latin typeface="Calibri"/>
                <a:cs typeface="Calibri"/>
              </a:rPr>
              <a:t>the </a:t>
            </a:r>
            <a:r>
              <a:rPr sz="1600" b="1" dirty="0">
                <a:latin typeface="Calibri"/>
                <a:cs typeface="Calibri"/>
              </a:rPr>
              <a:t>same </a:t>
            </a:r>
            <a:r>
              <a:rPr sz="1600" b="1" spc="-5" dirty="0">
                <a:latin typeface="Calibri"/>
                <a:cs typeface="Calibri"/>
              </a:rPr>
              <a:t>regarding </a:t>
            </a:r>
            <a:r>
              <a:rPr sz="1600" b="1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alibri"/>
                <a:cs typeface="Calibri"/>
              </a:rPr>
              <a:t>insights drawn </a:t>
            </a:r>
            <a:r>
              <a:rPr sz="1600" b="1" dirty="0">
                <a:latin typeface="Calibri"/>
                <a:cs typeface="Calibri"/>
              </a:rPr>
              <a:t>about </a:t>
            </a:r>
            <a:r>
              <a:rPr sz="1600" b="1" spc="-11" dirty="0">
                <a:latin typeface="Calibri"/>
                <a:cs typeface="Calibri"/>
              </a:rPr>
              <a:t>the  </a:t>
            </a:r>
            <a:r>
              <a:rPr sz="1600" b="1" spc="-5" dirty="0">
                <a:latin typeface="Calibri"/>
                <a:cs typeface="Calibri"/>
              </a:rPr>
              <a:t>two different </a:t>
            </a:r>
            <a:r>
              <a:rPr sz="1600" b="1" spc="-11" dirty="0">
                <a:latin typeface="Calibri"/>
                <a:cs typeface="Calibri"/>
              </a:rPr>
              <a:t>categories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1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cities.</a:t>
            </a:r>
            <a:endParaRPr sz="1600">
              <a:latin typeface="Calibri"/>
              <a:cs typeface="Calibri"/>
            </a:endParaRPr>
          </a:p>
          <a:p>
            <a:pPr marL="12698" marR="291437">
              <a:lnSpc>
                <a:spcPct val="111200"/>
              </a:lnSpc>
              <a:spcBef>
                <a:spcPts val="751"/>
              </a:spcBef>
            </a:pPr>
            <a:r>
              <a:rPr sz="1600" spc="-5" dirty="0">
                <a:latin typeface="Calibri"/>
                <a:cs typeface="Calibri"/>
              </a:rPr>
              <a:t>Apart from the population </a:t>
            </a:r>
            <a:r>
              <a:rPr sz="1600" dirty="0">
                <a:latin typeface="Calibri"/>
                <a:cs typeface="Calibri"/>
              </a:rPr>
              <a:t>distribution, </a:t>
            </a:r>
            <a:r>
              <a:rPr sz="1600" spc="-5" dirty="0">
                <a:latin typeface="Calibri"/>
                <a:cs typeface="Calibri"/>
              </a:rPr>
              <a:t>the following </a:t>
            </a:r>
            <a:r>
              <a:rPr sz="1600" dirty="0">
                <a:latin typeface="Calibri"/>
                <a:cs typeface="Calibri"/>
              </a:rPr>
              <a:t>average-based  </a:t>
            </a:r>
            <a:r>
              <a:rPr sz="1600" spc="-5" dirty="0">
                <a:latin typeface="Calibri"/>
                <a:cs typeface="Calibri"/>
              </a:rPr>
              <a:t>observations were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made: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2455" y="5358384"/>
            <a:ext cx="5038344" cy="116128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3167" y="6635501"/>
            <a:ext cx="5836920" cy="116128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7912613"/>
            <a:ext cx="5943600" cy="93573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6">
              <a:lnSpc>
                <a:spcPts val="1151"/>
              </a:lnSpc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8 | </a:t>
            </a:r>
            <a:r>
              <a:rPr dirty="0"/>
              <a:t>R e p o r</a:t>
            </a:r>
            <a:r>
              <a:rPr spc="175" dirty="0"/>
              <a:t> </a:t>
            </a:r>
            <a:r>
              <a:rPr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1975</Words>
  <Application>Microsoft Office PowerPoint</Application>
  <PresentationFormat>Custom</PresentationFormat>
  <Paragraphs>196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Times New Roman</vt:lpstr>
      <vt:lpstr>Calibri Light</vt:lpstr>
      <vt:lpstr>Calibri</vt:lpstr>
      <vt:lpstr>Office Theme</vt:lpstr>
      <vt:lpstr>PowerPoint Presentation</vt:lpstr>
      <vt:lpstr>Clustering 492 Indian Cities Based on Several Stats</vt:lpstr>
      <vt:lpstr>Clustering 492 Indian Cities Based on Several Stats</vt:lpstr>
      <vt:lpstr>Clustering 492 Indian Cities Based on Several Stats</vt:lpstr>
      <vt:lpstr>Clustering 492 Indian Cities Based on Several Stats</vt:lpstr>
      <vt:lpstr>Clustering 492 Indian Cities Based on Several Stats</vt:lpstr>
      <vt:lpstr>Clustering 492 Indian Cities Based on Several Stats</vt:lpstr>
      <vt:lpstr>Clustering 492 Indian Cities Based on Several Stats</vt:lpstr>
      <vt:lpstr>Clustering 492 Indian Cities Based on Several Stats</vt:lpstr>
      <vt:lpstr>Clustering 492 Indian Cities Based on Several Stats</vt:lpstr>
      <vt:lpstr>Clustering 492 Indian Cities Based on Several Stats</vt:lpstr>
      <vt:lpstr>Clustering 492 Indian Cities Based on Several Stats</vt:lpstr>
      <vt:lpstr>Clustering 492 Indian Cities Based on Several Stats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click</cp:lastModifiedBy>
  <cp:revision>2</cp:revision>
  <dcterms:created xsi:type="dcterms:W3CDTF">2020-06-03T20:26:06Z</dcterms:created>
  <dcterms:modified xsi:type="dcterms:W3CDTF">2020-09-17T16:44:52Z</dcterms:modified>
</cp:coreProperties>
</file>