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c2a15230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c2a15230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2c266ae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2c266ae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2c266ae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2c266ae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c2a15230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c2a15230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c2a15230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c2a15230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c2a15230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c2a15230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c2a15230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c2a15230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c2a15230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c2a15230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c2a15230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c2a15230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c2a1523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c2a1523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c2a15230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c2a15230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w3.org/1999/XSL/Transfo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1366025"/>
            <a:ext cx="8520600" cy="112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XSL- </a:t>
            </a:r>
            <a:r>
              <a:rPr lang="en" sz="3600"/>
              <a:t>EXtensible Stylesheet Language</a:t>
            </a:r>
            <a:endParaRPr sz="3600"/>
          </a:p>
        </p:txBody>
      </p:sp>
      <p:sp>
        <p:nvSpPr>
          <p:cNvPr id="67" name="Google Shape;67;p13"/>
          <p:cNvSpPr txBox="1"/>
          <p:nvPr>
            <p:ph idx="1" type="subTitle"/>
          </p:nvPr>
        </p:nvSpPr>
        <p:spPr>
          <a:xfrm>
            <a:off x="311700" y="2870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Web Technology Lab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Correct </a:t>
            </a:r>
            <a:r>
              <a:rPr lang="en"/>
              <a:t>Stylesheet</a:t>
            </a:r>
            <a:r>
              <a:rPr lang="en"/>
              <a:t> Declaration</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root element that declares the document to be an XSL style sheet is &lt;xsl:stylesheet&gt; or &lt;xsl:transform&gt;.</a:t>
            </a:r>
            <a:endParaRPr/>
          </a:p>
          <a:p>
            <a:pPr indent="-317500" lvl="1" marL="914400" rtl="0" algn="l">
              <a:spcBef>
                <a:spcPts val="0"/>
              </a:spcBef>
              <a:spcAft>
                <a:spcPts val="0"/>
              </a:spcAft>
              <a:buSzPts val="1400"/>
              <a:buChar char="○"/>
            </a:pP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xsl:stylesheet</a:t>
            </a:r>
            <a:r>
              <a:rPr lang="en" sz="1150">
                <a:solidFill>
                  <a:srgbClr val="008000"/>
                </a:solidFill>
                <a:highlight>
                  <a:srgbClr val="FFFFFF"/>
                </a:highlight>
                <a:latin typeface="Courier New"/>
                <a:ea typeface="Courier New"/>
                <a:cs typeface="Courier New"/>
                <a:sym typeface="Courier New"/>
              </a:rPr>
              <a:t> version</a:t>
            </a:r>
            <a:r>
              <a:rPr lang="en" sz="1150">
                <a:solidFill>
                  <a:srgbClr val="005CC5"/>
                </a:solidFill>
                <a:highlight>
                  <a:srgbClr val="FFFFFF"/>
                </a:highlight>
                <a:latin typeface="Courier New"/>
                <a:ea typeface="Courier New"/>
                <a:cs typeface="Courier New"/>
                <a:sym typeface="Courier New"/>
              </a:rPr>
              <a:t>="1.0" </a:t>
            </a:r>
            <a:r>
              <a:rPr lang="en" sz="1150">
                <a:solidFill>
                  <a:srgbClr val="008000"/>
                </a:solidFill>
                <a:highlight>
                  <a:srgbClr val="FFFFFF"/>
                </a:highlight>
                <a:latin typeface="Courier New"/>
                <a:ea typeface="Courier New"/>
                <a:cs typeface="Courier New"/>
                <a:sym typeface="Courier New"/>
              </a:rPr>
              <a:t>xmlns:xsl</a:t>
            </a:r>
            <a:r>
              <a:rPr lang="en" sz="1150">
                <a:solidFill>
                  <a:srgbClr val="005CC5"/>
                </a:solidFill>
                <a:highlight>
                  <a:srgbClr val="FFFFFF"/>
                </a:highlight>
                <a:latin typeface="Courier New"/>
                <a:ea typeface="Courier New"/>
                <a:cs typeface="Courier New"/>
                <a:sym typeface="Courier New"/>
              </a:rPr>
              <a:t>="</a:t>
            </a:r>
            <a:r>
              <a:rPr lang="en" sz="1150" u="sng">
                <a:solidFill>
                  <a:schemeClr val="hlink"/>
                </a:solidFill>
                <a:highlight>
                  <a:srgbClr val="FFFFFF"/>
                </a:highlight>
                <a:latin typeface="Courier New"/>
                <a:ea typeface="Courier New"/>
                <a:cs typeface="Courier New"/>
                <a:sym typeface="Courier New"/>
                <a:hlinkClick r:id="rId3"/>
              </a:rPr>
              <a:t>http://www.w3.org/1999/XSL/Transform</a:t>
            </a:r>
            <a:r>
              <a:rPr lang="en" sz="1150">
                <a:solidFill>
                  <a:srgbClr val="005CC5"/>
                </a:solidFill>
                <a:highlight>
                  <a:srgbClr val="FFFFFF"/>
                </a:highlight>
                <a:latin typeface="Courier New"/>
                <a:ea typeface="Courier New"/>
                <a:cs typeface="Courier New"/>
                <a:sym typeface="Courier New"/>
              </a:rPr>
              <a:t>"</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a:p>
            <a:pPr indent="-301625" lvl="1" marL="914400" rtl="0" algn="l">
              <a:spcBef>
                <a:spcPts val="0"/>
              </a:spcBef>
              <a:spcAft>
                <a:spcPts val="0"/>
              </a:spcAft>
              <a:buClr>
                <a:srgbClr val="999999"/>
              </a:buClr>
              <a:buSzPts val="1150"/>
              <a:buFont typeface="Courier New"/>
              <a:buChar char="○"/>
            </a:pP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xsl:transform</a:t>
            </a:r>
            <a:r>
              <a:rPr lang="en" sz="1150">
                <a:solidFill>
                  <a:srgbClr val="008000"/>
                </a:solidFill>
                <a:highlight>
                  <a:srgbClr val="FFFFFF"/>
                </a:highlight>
                <a:latin typeface="Courier New"/>
                <a:ea typeface="Courier New"/>
                <a:cs typeface="Courier New"/>
                <a:sym typeface="Courier New"/>
              </a:rPr>
              <a:t> version</a:t>
            </a:r>
            <a:r>
              <a:rPr lang="en" sz="1150">
                <a:solidFill>
                  <a:srgbClr val="005CC5"/>
                </a:solidFill>
                <a:highlight>
                  <a:srgbClr val="FFFFFF"/>
                </a:highlight>
                <a:latin typeface="Courier New"/>
                <a:ea typeface="Courier New"/>
                <a:cs typeface="Courier New"/>
                <a:sym typeface="Courier New"/>
              </a:rPr>
              <a:t>="1.0"</a:t>
            </a:r>
            <a:endParaRPr sz="1150">
              <a:solidFill>
                <a:srgbClr val="005CC5"/>
              </a:solidFill>
              <a:highlight>
                <a:srgbClr val="FFFFFF"/>
              </a:highlight>
              <a:latin typeface="Courier New"/>
              <a:ea typeface="Courier New"/>
              <a:cs typeface="Courier New"/>
              <a:sym typeface="Courier New"/>
            </a:endParaRPr>
          </a:p>
          <a:p>
            <a:pPr indent="-301625" lvl="1" marL="914400" rtl="0" algn="l">
              <a:spcBef>
                <a:spcPts val="0"/>
              </a:spcBef>
              <a:spcAft>
                <a:spcPts val="0"/>
              </a:spcAft>
              <a:buClr>
                <a:srgbClr val="999999"/>
              </a:buClr>
              <a:buSzPts val="1150"/>
              <a:buFont typeface="Courier New"/>
              <a:buChar char="○"/>
            </a:pPr>
            <a:r>
              <a:rPr lang="en" sz="1150">
                <a:solidFill>
                  <a:srgbClr val="008000"/>
                </a:solidFill>
                <a:highlight>
                  <a:srgbClr val="FFFFFF"/>
                </a:highlight>
                <a:latin typeface="Courier New"/>
                <a:ea typeface="Courier New"/>
                <a:cs typeface="Courier New"/>
                <a:sym typeface="Courier New"/>
              </a:rPr>
              <a:t>xmlns:xsl</a:t>
            </a:r>
            <a:r>
              <a:rPr lang="en" sz="1150">
                <a:solidFill>
                  <a:srgbClr val="005CC5"/>
                </a:solidFill>
                <a:highlight>
                  <a:srgbClr val="FFFFFF"/>
                </a:highlight>
                <a:latin typeface="Courier New"/>
                <a:ea typeface="Courier New"/>
                <a:cs typeface="Courier New"/>
                <a:sym typeface="Courier New"/>
              </a:rPr>
              <a:t>="http://www.w3.org/1999/XSL/Transform"</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a:p>
            <a:pPr indent="-301625" lvl="0" marL="457200" rtl="0" algn="l">
              <a:spcBef>
                <a:spcPts val="0"/>
              </a:spcBef>
              <a:spcAft>
                <a:spcPts val="0"/>
              </a:spcAft>
              <a:buClr>
                <a:srgbClr val="999999"/>
              </a:buClr>
              <a:buSzPts val="1150"/>
              <a:buFont typeface="Courier New"/>
              <a:buChar char="●"/>
            </a:pPr>
            <a:r>
              <a:rPr lang="en" sz="1150">
                <a:solidFill>
                  <a:srgbClr val="000000"/>
                </a:solidFill>
                <a:highlight>
                  <a:srgbClr val="FFFFFF"/>
                </a:highlight>
                <a:latin typeface="Verdana"/>
                <a:ea typeface="Verdana"/>
                <a:cs typeface="Verdana"/>
                <a:sym typeface="Verdana"/>
              </a:rPr>
              <a:t>The xmlns:xsl="http://www.w3.org/1999/XSL/Transform" points to the official W3C XSLT namespace. If you use this namespace, you must also include the attribute version="1.0".</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200">
                <a:solidFill>
                  <a:srgbClr val="000000"/>
                </a:solidFill>
                <a:highlight>
                  <a:srgbClr val="FFFFFF"/>
                </a:highlight>
                <a:latin typeface="Verdana"/>
                <a:ea typeface="Verdana"/>
                <a:cs typeface="Verdana"/>
                <a:sym typeface="Verdana"/>
              </a:rPr>
              <a:t>An XSL style sheet consists of one or more set of rules that are called templates.</a:t>
            </a:r>
            <a:endParaRPr sz="1200">
              <a:solidFill>
                <a:srgbClr val="000000"/>
              </a:solidFill>
              <a:highlight>
                <a:srgbClr val="FFFFFF"/>
              </a:highlight>
              <a:latin typeface="Verdana"/>
              <a:ea typeface="Verdana"/>
              <a:cs typeface="Verdana"/>
              <a:sym typeface="Verdana"/>
            </a:endParaRPr>
          </a:p>
          <a:p>
            <a:pPr indent="-304800" lvl="0" marL="457200" rtl="0" algn="l">
              <a:spcBef>
                <a:spcPts val="0"/>
              </a:spcBef>
              <a:spcAft>
                <a:spcPts val="0"/>
              </a:spcAft>
              <a:buClr>
                <a:srgbClr val="000000"/>
              </a:buClr>
              <a:buSzPts val="1200"/>
              <a:buFont typeface="Verdana"/>
              <a:buChar char="●"/>
            </a:pPr>
            <a:r>
              <a:rPr lang="en" sz="1200">
                <a:solidFill>
                  <a:srgbClr val="000000"/>
                </a:solidFill>
                <a:highlight>
                  <a:srgbClr val="FFFFFF"/>
                </a:highlight>
                <a:latin typeface="Verdana"/>
                <a:ea typeface="Verdana"/>
                <a:cs typeface="Verdana"/>
                <a:sym typeface="Verdana"/>
              </a:rPr>
              <a:t>A template contains rules to apply when a specified node is matched.</a:t>
            </a:r>
            <a:endParaRPr sz="1200">
              <a:solidFill>
                <a:srgbClr val="000000"/>
              </a:solidFill>
              <a:highlight>
                <a:srgbClr val="FFFFFF"/>
              </a:highlight>
              <a:latin typeface="Verdana"/>
              <a:ea typeface="Verdana"/>
              <a:cs typeface="Verdana"/>
              <a:sym typeface="Verdana"/>
            </a:endParaRPr>
          </a:p>
          <a:p>
            <a:pPr indent="-304800" lvl="1" marL="914400" rtl="0" algn="l">
              <a:spcBef>
                <a:spcPts val="0"/>
              </a:spcBef>
              <a:spcAft>
                <a:spcPts val="0"/>
              </a:spcAft>
              <a:buClr>
                <a:srgbClr val="000000"/>
              </a:buClr>
              <a:buSzPts val="1200"/>
              <a:buFont typeface="Verdana"/>
              <a:buChar char="○"/>
            </a:pP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xsl:template</a:t>
            </a:r>
            <a:r>
              <a:rPr lang="en" sz="1150">
                <a:solidFill>
                  <a:srgbClr val="008000"/>
                </a:solidFill>
                <a:highlight>
                  <a:srgbClr val="FFFFFF"/>
                </a:highlight>
                <a:latin typeface="Courier New"/>
                <a:ea typeface="Courier New"/>
                <a:cs typeface="Courier New"/>
                <a:sym typeface="Courier New"/>
              </a:rPr>
              <a:t> match</a:t>
            </a:r>
            <a:r>
              <a:rPr lang="en" sz="1150">
                <a:solidFill>
                  <a:srgbClr val="005CC5"/>
                </a:solidFill>
                <a:highlight>
                  <a:srgbClr val="FFFFFF"/>
                </a:highlight>
                <a:latin typeface="Courier New"/>
                <a:ea typeface="Courier New"/>
                <a:cs typeface="Courier New"/>
                <a:sym typeface="Courier New"/>
              </a:rPr>
              <a:t>="/"</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a:p>
            <a:pPr indent="-301625" lvl="1" marL="914400" rtl="0" algn="l">
              <a:spcBef>
                <a:spcPts val="0"/>
              </a:spcBef>
              <a:spcAft>
                <a:spcPts val="0"/>
              </a:spcAft>
              <a:buClr>
                <a:srgbClr val="999999"/>
              </a:buClr>
              <a:buSzPts val="1150"/>
              <a:buFont typeface="Courier New"/>
              <a:buChar char="○"/>
            </a:pPr>
            <a:r>
              <a:rPr lang="en" sz="1150">
                <a:solidFill>
                  <a:srgbClr val="000000"/>
                </a:solidFill>
                <a:highlight>
                  <a:srgbClr val="FFFFFF"/>
                </a:highlight>
                <a:latin typeface="Verdana"/>
                <a:ea typeface="Verdana"/>
                <a:cs typeface="Verdana"/>
                <a:sym typeface="Verdana"/>
              </a:rPr>
              <a:t>The match attribute is used to associate a template with an XML element</a:t>
            </a:r>
            <a:endParaRPr sz="1150">
              <a:solidFill>
                <a:srgbClr val="999999"/>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rgbClr val="000000"/>
              </a:buClr>
              <a:buSzPts val="1200"/>
              <a:buFont typeface="Verdana"/>
              <a:buChar char="○"/>
            </a:pPr>
            <a:r>
              <a:rPr lang="en" sz="1150">
                <a:solidFill>
                  <a:srgbClr val="000000"/>
                </a:solidFill>
                <a:highlight>
                  <a:srgbClr val="FFFFFF"/>
                </a:highlight>
                <a:latin typeface="Verdana"/>
                <a:ea typeface="Verdana"/>
                <a:cs typeface="Verdana"/>
                <a:sym typeface="Verdana"/>
              </a:rPr>
              <a:t>The value of the match attribute is an XPath expression</a:t>
            </a:r>
            <a:endParaRPr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&lt;xsl:value-of&gt; Element</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&lt;xsl:value-of&gt; element can be used to extract the value of an XML element and add it to the output stream of the transformation</a:t>
            </a:r>
            <a:endParaRPr/>
          </a:p>
          <a:p>
            <a:pPr indent="-342900" lvl="0" marL="457200" rtl="0" algn="l">
              <a:lnSpc>
                <a:spcPct val="150000"/>
              </a:lnSpc>
              <a:spcBef>
                <a:spcPts val="0"/>
              </a:spcBef>
              <a:spcAft>
                <a:spcPts val="0"/>
              </a:spcAft>
              <a:buSzPts val="1800"/>
              <a:buChar char="●"/>
            </a:pPr>
            <a:r>
              <a:rPr lang="en" sz="1150">
                <a:solidFill>
                  <a:srgbClr val="000000"/>
                </a:solidFill>
                <a:highlight>
                  <a:srgbClr val="FFFFFF"/>
                </a:highlight>
                <a:latin typeface="Courier New"/>
                <a:ea typeface="Courier New"/>
                <a:cs typeface="Courier New"/>
                <a:sym typeface="Courier New"/>
              </a:rPr>
              <a:t>&lt;tr&gt;</a:t>
            </a:r>
            <a:endParaRPr sz="115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50">
                <a:solidFill>
                  <a:srgbClr val="000000"/>
                </a:solidFill>
                <a:highlight>
                  <a:srgbClr val="FFFFFF"/>
                </a:highlight>
                <a:latin typeface="Courier New"/>
                <a:ea typeface="Courier New"/>
                <a:cs typeface="Courier New"/>
                <a:sym typeface="Courier New"/>
              </a:rPr>
              <a:t>  	&lt;td&gt;</a:t>
            </a:r>
            <a:r>
              <a:rPr lang="en" sz="1150">
                <a:solidFill>
                  <a:srgbClr val="E80000"/>
                </a:solidFill>
                <a:latin typeface="Courier New"/>
                <a:ea typeface="Courier New"/>
                <a:cs typeface="Courier New"/>
                <a:sym typeface="Courier New"/>
              </a:rPr>
              <a:t>&lt;xsl:value-of select="catalog/cd/title"/&gt;</a:t>
            </a:r>
            <a:r>
              <a:rPr lang="en" sz="1150">
                <a:solidFill>
                  <a:srgbClr val="000000"/>
                </a:solidFill>
                <a:highlight>
                  <a:srgbClr val="FFFFFF"/>
                </a:highlight>
                <a:latin typeface="Courier New"/>
                <a:ea typeface="Courier New"/>
                <a:cs typeface="Courier New"/>
                <a:sym typeface="Courier New"/>
              </a:rPr>
              <a:t>&lt;/td&gt;</a:t>
            </a:r>
            <a:endParaRPr sz="115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50">
                <a:solidFill>
                  <a:srgbClr val="000000"/>
                </a:solidFill>
                <a:highlight>
                  <a:srgbClr val="FFFFFF"/>
                </a:highlight>
                <a:latin typeface="Courier New"/>
                <a:ea typeface="Courier New"/>
                <a:cs typeface="Courier New"/>
                <a:sym typeface="Courier New"/>
              </a:rPr>
              <a:t> 	&lt;td&gt;</a:t>
            </a:r>
            <a:r>
              <a:rPr lang="en" sz="1150">
                <a:solidFill>
                  <a:srgbClr val="E80000"/>
                </a:solidFill>
                <a:latin typeface="Courier New"/>
                <a:ea typeface="Courier New"/>
                <a:cs typeface="Courier New"/>
                <a:sym typeface="Courier New"/>
              </a:rPr>
              <a:t>&lt;xsl:value-of select="catalog/cd/artist"/&gt;</a:t>
            </a:r>
            <a:r>
              <a:rPr lang="en" sz="1150">
                <a:solidFill>
                  <a:srgbClr val="000000"/>
                </a:solidFill>
                <a:highlight>
                  <a:srgbClr val="FFFFFF"/>
                </a:highlight>
                <a:latin typeface="Courier New"/>
                <a:ea typeface="Courier New"/>
                <a:cs typeface="Courier New"/>
                <a:sym typeface="Courier New"/>
              </a:rPr>
              <a:t>&lt;/td&gt;</a:t>
            </a:r>
            <a:endParaRPr sz="115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50">
                <a:solidFill>
                  <a:srgbClr val="000000"/>
                </a:solidFill>
                <a:highlight>
                  <a:srgbClr val="FFFFFF"/>
                </a:highlight>
                <a:latin typeface="Courier New"/>
                <a:ea typeface="Courier New"/>
                <a:cs typeface="Courier New"/>
                <a:sym typeface="Courier New"/>
              </a:rPr>
              <a:t>	&lt;/tr&gt;</a:t>
            </a:r>
            <a:endParaRPr sz="1150">
              <a:solidFill>
                <a:srgbClr val="000000"/>
              </a:solidFill>
              <a:highlight>
                <a:srgbClr val="FFFFFF"/>
              </a:highlight>
              <a:latin typeface="Courier New"/>
              <a:ea typeface="Courier New"/>
              <a:cs typeface="Courier New"/>
              <a:sym typeface="Courier New"/>
            </a:endParaRPr>
          </a:p>
          <a:p>
            <a:pPr indent="-301625" lvl="0" marL="457200" rtl="0" algn="l">
              <a:lnSpc>
                <a:spcPct val="150000"/>
              </a:lnSpc>
              <a:spcBef>
                <a:spcPts val="0"/>
              </a:spcBef>
              <a:spcAft>
                <a:spcPts val="0"/>
              </a:spcAft>
              <a:buClr>
                <a:srgbClr val="000000"/>
              </a:buClr>
              <a:buSzPts val="1150"/>
              <a:buFont typeface="Courier New"/>
              <a:buChar char="●"/>
            </a:pPr>
            <a:r>
              <a:rPr lang="en" sz="1150">
                <a:solidFill>
                  <a:srgbClr val="000000"/>
                </a:solidFill>
                <a:highlight>
                  <a:srgbClr val="FFFFFF"/>
                </a:highlight>
                <a:latin typeface="Courier New"/>
                <a:ea typeface="Courier New"/>
                <a:cs typeface="Courier New"/>
                <a:sym typeface="Courier New"/>
              </a:rPr>
              <a:t>The select attribute, in the example above, contains an XPath expression. An XPath expression works like navigating a file system; a forward slash (/) selects subdirectories</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&lt;xsl:for-each&gt; Element</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50">
                <a:solidFill>
                  <a:srgbClr val="000000"/>
                </a:solidFill>
                <a:highlight>
                  <a:srgbClr val="FFFFFF"/>
                </a:highlight>
                <a:latin typeface="Verdana"/>
                <a:ea typeface="Verdana"/>
                <a:cs typeface="Verdana"/>
                <a:sym typeface="Verdana"/>
              </a:rPr>
              <a:t>The XSL &lt;xsl:for-each&gt; element can be used to select every XML element of a specified node-set:</a:t>
            </a:r>
            <a:endParaRPr sz="1150">
              <a:solidFill>
                <a:srgbClr val="000000"/>
              </a:solidFill>
              <a:highlight>
                <a:srgbClr val="FFFFFF"/>
              </a:highlight>
              <a:latin typeface="Verdana"/>
              <a:ea typeface="Verdana"/>
              <a:cs typeface="Verdana"/>
              <a:sym typeface="Verdana"/>
            </a:endParaRPr>
          </a:p>
          <a:p>
            <a:pPr indent="-301625" lvl="0" marL="457200" rtl="0" algn="l">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&lt;table border="1"&gt;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&lt;tr bgcolor="#9acd32"&gt;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&lt;th&gt;Title&lt;/th&gt;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&lt;th&gt;Artist&lt;/th&gt;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&lt;/tr&gt;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&lt;xsl:for-each select="catalog/cd"&gt;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&lt;tr&gt;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&lt;td&gt;&lt;xsl:value-of select="title"/&gt;&lt;/td&gt;</a:t>
            </a:r>
            <a:endParaRPr sz="115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&lt;td&gt;&lt;xsl:value-of select="artist"/&gt;&lt;/td&gt;</a:t>
            </a:r>
            <a:endParaRPr sz="115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&lt;/tr&gt;</a:t>
            </a:r>
            <a:endParaRPr sz="115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&lt;/xsl:for-each&gt;</a:t>
            </a:r>
            <a:endParaRPr sz="1150">
              <a:solidFill>
                <a:srgbClr val="000000"/>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150">
                <a:solidFill>
                  <a:srgbClr val="000000"/>
                </a:solidFill>
                <a:highlight>
                  <a:srgbClr val="FFFFFF"/>
                </a:highlight>
                <a:latin typeface="Verdana"/>
                <a:ea typeface="Verdana"/>
                <a:cs typeface="Verdana"/>
                <a:sym typeface="Verdana"/>
              </a:rPr>
              <a:t> </a:t>
            </a:r>
            <a:r>
              <a:rPr lang="en" sz="1150">
                <a:solidFill>
                  <a:srgbClr val="000000"/>
                </a:solidFill>
                <a:highlight>
                  <a:srgbClr val="FFFFFF"/>
                </a:highlight>
                <a:latin typeface="Verdana"/>
                <a:ea typeface="Verdana"/>
                <a:cs typeface="Verdana"/>
                <a:sym typeface="Verdana"/>
              </a:rPr>
              <a:t> &lt;/table&gt;</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World Wide Web Consortium (W3C) started to develop XSL because there was a need for an XML-based Stylesheet Language.</a:t>
            </a:r>
            <a:endParaRPr/>
          </a:p>
          <a:p>
            <a:pPr indent="-317500" lvl="1" marL="914400" rtl="0" algn="l">
              <a:spcBef>
                <a:spcPts val="0"/>
              </a:spcBef>
              <a:spcAft>
                <a:spcPts val="0"/>
              </a:spcAft>
              <a:buSzPts val="1400"/>
              <a:buChar char="○"/>
            </a:pPr>
            <a:r>
              <a:rPr b="1" lang="en"/>
              <a:t>XSLT</a:t>
            </a:r>
            <a:r>
              <a:rPr lang="en"/>
              <a:t> is a language for transforming XML documents.</a:t>
            </a:r>
            <a:endParaRPr/>
          </a:p>
          <a:p>
            <a:pPr indent="-317500" lvl="1" marL="914400" rtl="0" algn="l">
              <a:spcBef>
                <a:spcPts val="0"/>
              </a:spcBef>
              <a:spcAft>
                <a:spcPts val="0"/>
              </a:spcAft>
              <a:buSzPts val="1400"/>
              <a:buChar char="○"/>
            </a:pPr>
            <a:r>
              <a:rPr b="1" lang="en"/>
              <a:t>XPath</a:t>
            </a:r>
            <a:r>
              <a:rPr lang="en"/>
              <a:t> is a language for navigating in XML documents.</a:t>
            </a:r>
            <a:endParaRPr/>
          </a:p>
          <a:p>
            <a:pPr indent="-317500" lvl="1" marL="914400" rtl="0" algn="l">
              <a:spcBef>
                <a:spcPts val="0"/>
              </a:spcBef>
              <a:spcAft>
                <a:spcPts val="0"/>
              </a:spcAft>
              <a:buSzPts val="1400"/>
              <a:buChar char="○"/>
            </a:pPr>
            <a:r>
              <a:rPr b="1" lang="en"/>
              <a:t>XSL-FO</a:t>
            </a:r>
            <a:r>
              <a:rPr lang="en"/>
              <a:t> - a language for formatting XML documents</a:t>
            </a:r>
            <a:endParaRPr/>
          </a:p>
          <a:p>
            <a:pPr indent="-317500" lvl="1" marL="914400" rtl="0" algn="l">
              <a:spcBef>
                <a:spcPts val="0"/>
              </a:spcBef>
              <a:spcAft>
                <a:spcPts val="0"/>
              </a:spcAft>
              <a:buSzPts val="1400"/>
              <a:buChar char="○"/>
            </a:pPr>
            <a:r>
              <a:rPr b="1" lang="en"/>
              <a:t>XQuery</a:t>
            </a:r>
            <a:r>
              <a:rPr lang="en"/>
              <a:t> is a language for querying XML documents.</a:t>
            </a:r>
            <a:endParaRPr/>
          </a:p>
          <a:p>
            <a:pPr indent="-342900" lvl="0" marL="457200" rtl="0" algn="l">
              <a:spcBef>
                <a:spcPts val="0"/>
              </a:spcBef>
              <a:spcAft>
                <a:spcPts val="0"/>
              </a:spcAft>
              <a:buSzPts val="1800"/>
              <a:buChar char="●"/>
            </a:pPr>
            <a:r>
              <a:rPr lang="en"/>
              <a:t>XSLT is the most important part of XSL</a:t>
            </a:r>
            <a:endParaRPr/>
          </a:p>
          <a:p>
            <a:pPr indent="-342900" lvl="0" marL="457200" rtl="0" algn="l">
              <a:spcBef>
                <a:spcPts val="0"/>
              </a:spcBef>
              <a:spcAft>
                <a:spcPts val="0"/>
              </a:spcAft>
              <a:buSzPts val="1800"/>
              <a:buChar char="●"/>
            </a:pPr>
            <a:r>
              <a:rPr lang="en"/>
              <a:t>XSLT transforms an XML document into another XML document</a:t>
            </a:r>
            <a:endParaRPr/>
          </a:p>
          <a:p>
            <a:pPr indent="-342900" lvl="0" marL="457200" rtl="0" algn="l">
              <a:spcBef>
                <a:spcPts val="0"/>
              </a:spcBef>
              <a:spcAft>
                <a:spcPts val="0"/>
              </a:spcAft>
              <a:buSzPts val="1800"/>
              <a:buChar char="●"/>
            </a:pPr>
            <a:r>
              <a:rPr lang="en"/>
              <a:t>XSLT uses XPath to navigate in XML documents</a:t>
            </a:r>
            <a:endParaRPr/>
          </a:p>
          <a:p>
            <a:pPr indent="-342900" lvl="0" marL="457200" rtl="0" algn="l">
              <a:spcBef>
                <a:spcPts val="0"/>
              </a:spcBef>
              <a:spcAft>
                <a:spcPts val="0"/>
              </a:spcAft>
              <a:buSzPts val="1800"/>
              <a:buChar char="●"/>
            </a:pPr>
            <a:r>
              <a:rPr lang="en"/>
              <a:t>XSLT is a W3C Recommendation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XSL Transformations</a:t>
            </a:r>
            <a:endParaRPr/>
          </a:p>
        </p:txBody>
      </p:sp>
      <p:sp>
        <p:nvSpPr>
          <p:cNvPr id="79" name="Google Shape;79;p15"/>
          <p:cNvSpPr txBox="1"/>
          <p:nvPr>
            <p:ph idx="1" type="body"/>
          </p:nvPr>
        </p:nvSpPr>
        <p:spPr>
          <a:xfrm>
            <a:off x="311700" y="1266325"/>
            <a:ext cx="4654800" cy="33027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en"/>
              <a:t>XSLT stylesheet is written in XML format. </a:t>
            </a:r>
            <a:endParaRPr/>
          </a:p>
          <a:p>
            <a:pPr indent="-334327" lvl="0" marL="457200" rtl="0" algn="just">
              <a:spcBef>
                <a:spcPts val="0"/>
              </a:spcBef>
              <a:spcAft>
                <a:spcPts val="0"/>
              </a:spcAft>
              <a:buSzPct val="100000"/>
              <a:buChar char="●"/>
            </a:pPr>
            <a:r>
              <a:rPr lang="en"/>
              <a:t>XSLT Processor takes the XSLT stylesheet and applies the transformation rules on the target XML document</a:t>
            </a:r>
            <a:endParaRPr/>
          </a:p>
          <a:p>
            <a:pPr indent="-334327" lvl="0" marL="457200" rtl="0" algn="just">
              <a:spcBef>
                <a:spcPts val="0"/>
              </a:spcBef>
              <a:spcAft>
                <a:spcPts val="0"/>
              </a:spcAft>
              <a:buSzPct val="100000"/>
              <a:buChar char="●"/>
            </a:pPr>
            <a:r>
              <a:rPr lang="en"/>
              <a:t>Then it generates a formatted document in the form of XML, HTML, or text format. </a:t>
            </a:r>
            <a:endParaRPr/>
          </a:p>
          <a:p>
            <a:pPr indent="-334327" lvl="0" marL="457200" rtl="0" algn="just">
              <a:spcBef>
                <a:spcPts val="0"/>
              </a:spcBef>
              <a:spcAft>
                <a:spcPts val="0"/>
              </a:spcAft>
              <a:buSzPct val="100000"/>
              <a:buChar char="●"/>
            </a:pPr>
            <a:r>
              <a:rPr lang="en"/>
              <a:t>This formatted document is then utilized by XSLT formatter to generate the actual output which is to be displayed to the end-user.</a:t>
            </a:r>
            <a:endParaRPr/>
          </a:p>
        </p:txBody>
      </p:sp>
      <p:pic>
        <p:nvPicPr>
          <p:cNvPr id="80" name="Google Shape;80;p15"/>
          <p:cNvPicPr preferRelativeResize="0"/>
          <p:nvPr/>
        </p:nvPicPr>
        <p:blipFill>
          <a:blip r:embed="rId3">
            <a:alphaModFix/>
          </a:blip>
          <a:stretch>
            <a:fillRect/>
          </a:stretch>
        </p:blipFill>
        <p:spPr>
          <a:xfrm>
            <a:off x="4966513" y="772188"/>
            <a:ext cx="3895725" cy="387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students.xml</a:t>
            </a:r>
            <a:endParaRPr/>
          </a:p>
        </p:txBody>
      </p:sp>
      <p:sp>
        <p:nvSpPr>
          <p:cNvPr id="86" name="Google Shape;86;p16"/>
          <p:cNvSpPr txBox="1"/>
          <p:nvPr>
            <p:ph idx="1" type="body"/>
          </p:nvPr>
        </p:nvSpPr>
        <p:spPr>
          <a:xfrm>
            <a:off x="311700" y="1266325"/>
            <a:ext cx="3644700" cy="37206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a:t>&lt;?xml version = "1.0"?&gt;</a:t>
            </a:r>
            <a:endParaRPr/>
          </a:p>
          <a:p>
            <a:pPr indent="0" lvl="0" marL="0" rtl="0" algn="l">
              <a:lnSpc>
                <a:spcPct val="150000"/>
              </a:lnSpc>
              <a:spcBef>
                <a:spcPts val="0"/>
              </a:spcBef>
              <a:spcAft>
                <a:spcPts val="0"/>
              </a:spcAft>
              <a:buNone/>
            </a:pPr>
            <a:r>
              <a:rPr lang="en"/>
              <a:t>&lt;class&gt; </a:t>
            </a:r>
            <a:endParaRPr/>
          </a:p>
          <a:p>
            <a:pPr indent="0" lvl="0" marL="0" rtl="0" algn="l">
              <a:lnSpc>
                <a:spcPct val="150000"/>
              </a:lnSpc>
              <a:spcBef>
                <a:spcPts val="0"/>
              </a:spcBef>
              <a:spcAft>
                <a:spcPts val="0"/>
              </a:spcAft>
              <a:buNone/>
            </a:pPr>
            <a:r>
              <a:rPr lang="en"/>
              <a:t>   &lt;student rollno = "393"&gt;</a:t>
            </a:r>
            <a:endParaRPr/>
          </a:p>
          <a:p>
            <a:pPr indent="0" lvl="0" marL="0" rtl="0" algn="l">
              <a:lnSpc>
                <a:spcPct val="150000"/>
              </a:lnSpc>
              <a:spcBef>
                <a:spcPts val="0"/>
              </a:spcBef>
              <a:spcAft>
                <a:spcPts val="0"/>
              </a:spcAft>
              <a:buNone/>
            </a:pPr>
            <a:r>
              <a:rPr lang="en"/>
              <a:t>      &lt;firstname&gt;</a:t>
            </a:r>
            <a:r>
              <a:rPr b="1" lang="en"/>
              <a:t>Dinkar</a:t>
            </a:r>
            <a:r>
              <a:rPr lang="en"/>
              <a:t>&lt;/firstname&gt; </a:t>
            </a:r>
            <a:endParaRPr/>
          </a:p>
          <a:p>
            <a:pPr indent="0" lvl="0" marL="0" rtl="0" algn="l">
              <a:lnSpc>
                <a:spcPct val="150000"/>
              </a:lnSpc>
              <a:spcBef>
                <a:spcPts val="0"/>
              </a:spcBef>
              <a:spcAft>
                <a:spcPts val="0"/>
              </a:spcAft>
              <a:buNone/>
            </a:pPr>
            <a:r>
              <a:rPr lang="en"/>
              <a:t>      &lt;lastname&gt;</a:t>
            </a:r>
            <a:r>
              <a:rPr b="1" lang="en"/>
              <a:t>Kad</a:t>
            </a:r>
            <a:r>
              <a:rPr lang="en"/>
              <a:t>&lt;/lastname&gt; </a:t>
            </a:r>
            <a:endParaRPr/>
          </a:p>
          <a:p>
            <a:pPr indent="0" lvl="0" marL="0" rtl="0" algn="l">
              <a:lnSpc>
                <a:spcPct val="150000"/>
              </a:lnSpc>
              <a:spcBef>
                <a:spcPts val="0"/>
              </a:spcBef>
              <a:spcAft>
                <a:spcPts val="0"/>
              </a:spcAft>
              <a:buNone/>
            </a:pPr>
            <a:r>
              <a:rPr lang="en"/>
              <a:t>      &lt;nickname&gt;</a:t>
            </a:r>
            <a:r>
              <a:rPr b="1" lang="en"/>
              <a:t>Dinkar</a:t>
            </a:r>
            <a:r>
              <a:rPr lang="en"/>
              <a:t>&lt;/nickname&gt; </a:t>
            </a:r>
            <a:endParaRPr/>
          </a:p>
          <a:p>
            <a:pPr indent="0" lvl="0" marL="0" rtl="0" algn="l">
              <a:lnSpc>
                <a:spcPct val="150000"/>
              </a:lnSpc>
              <a:spcBef>
                <a:spcPts val="0"/>
              </a:spcBef>
              <a:spcAft>
                <a:spcPts val="0"/>
              </a:spcAft>
              <a:buNone/>
            </a:pPr>
            <a:r>
              <a:rPr lang="en"/>
              <a:t>      &lt;marks&gt;</a:t>
            </a:r>
            <a:r>
              <a:rPr b="1" lang="en"/>
              <a:t>85</a:t>
            </a:r>
            <a:r>
              <a:rPr lang="en"/>
              <a:t>&lt;/marks&gt;</a:t>
            </a:r>
            <a:endParaRPr/>
          </a:p>
          <a:p>
            <a:pPr indent="0" lvl="0" marL="0" rtl="0" algn="l">
              <a:lnSpc>
                <a:spcPct val="150000"/>
              </a:lnSpc>
              <a:spcBef>
                <a:spcPts val="0"/>
              </a:spcBef>
              <a:spcAft>
                <a:spcPts val="0"/>
              </a:spcAft>
              <a:buNone/>
            </a:pPr>
            <a:r>
              <a:rPr lang="en"/>
              <a:t>   &lt;/student&gt; </a:t>
            </a:r>
            <a:endParaRPr/>
          </a:p>
          <a:p>
            <a:pPr indent="0" lvl="0" marL="0" rtl="0" algn="l">
              <a:lnSpc>
                <a:spcPct val="150000"/>
              </a:lnSpc>
              <a:spcBef>
                <a:spcPts val="0"/>
              </a:spcBef>
              <a:spcAft>
                <a:spcPts val="0"/>
              </a:spcAft>
              <a:buNone/>
            </a:pPr>
            <a:r>
              <a:rPr lang="en"/>
              <a:t>   &lt;student rollno = "493"&gt; </a:t>
            </a:r>
            <a:endParaRPr/>
          </a:p>
          <a:p>
            <a:pPr indent="0" lvl="0" marL="0" rtl="0" algn="l">
              <a:lnSpc>
                <a:spcPct val="150000"/>
              </a:lnSpc>
              <a:spcBef>
                <a:spcPts val="0"/>
              </a:spcBef>
              <a:spcAft>
                <a:spcPts val="0"/>
              </a:spcAft>
              <a:buNone/>
            </a:pPr>
            <a:r>
              <a:rPr lang="en"/>
              <a:t>      &lt;firstname&gt;Vaneet&lt;/firstname&gt; </a:t>
            </a:r>
            <a:endParaRPr/>
          </a:p>
          <a:p>
            <a:pPr indent="0" lvl="0" marL="0" rtl="0" algn="l">
              <a:lnSpc>
                <a:spcPct val="150000"/>
              </a:lnSpc>
              <a:spcBef>
                <a:spcPts val="0"/>
              </a:spcBef>
              <a:spcAft>
                <a:spcPts val="0"/>
              </a:spcAft>
              <a:buNone/>
            </a:pPr>
            <a:r>
              <a:rPr lang="en"/>
              <a:t>      &lt;lastname&gt;Gupta&lt;/lastname&gt; </a:t>
            </a:r>
            <a:endParaRPr/>
          </a:p>
          <a:p>
            <a:pPr indent="0" lvl="0" marL="0" rtl="0" algn="l">
              <a:lnSpc>
                <a:spcPct val="150000"/>
              </a:lnSpc>
              <a:spcBef>
                <a:spcPts val="0"/>
              </a:spcBef>
              <a:spcAft>
                <a:spcPts val="0"/>
              </a:spcAft>
              <a:buNone/>
            </a:pPr>
            <a:r>
              <a:rPr lang="en"/>
              <a:t>      &lt;nickname&gt;Vinni&lt;/nickname&gt; </a:t>
            </a:r>
            <a:endParaRPr/>
          </a:p>
          <a:p>
            <a:pPr indent="0" lvl="0" marL="0" rtl="0" algn="l">
              <a:lnSpc>
                <a:spcPct val="150000"/>
              </a:lnSpc>
              <a:spcBef>
                <a:spcPts val="0"/>
              </a:spcBef>
              <a:spcAft>
                <a:spcPts val="0"/>
              </a:spcAft>
              <a:buNone/>
            </a:pPr>
            <a:r>
              <a:rPr lang="en"/>
              <a:t>      &lt;marks&gt;95&lt;/marks&gt;</a:t>
            </a:r>
            <a:endParaRPr/>
          </a:p>
          <a:p>
            <a:pPr indent="0" lvl="0" marL="0" rtl="0" algn="l">
              <a:lnSpc>
                <a:spcPct val="150000"/>
              </a:lnSpc>
              <a:spcBef>
                <a:spcPts val="0"/>
              </a:spcBef>
              <a:spcAft>
                <a:spcPts val="0"/>
              </a:spcAft>
              <a:buNone/>
            </a:pPr>
            <a:r>
              <a:rPr lang="en"/>
              <a:t>   &lt;/student&gt;</a:t>
            </a:r>
            <a:endParaRPr/>
          </a:p>
        </p:txBody>
      </p:sp>
      <p:sp>
        <p:nvSpPr>
          <p:cNvPr id="87" name="Google Shape;87;p16"/>
          <p:cNvSpPr txBox="1"/>
          <p:nvPr>
            <p:ph idx="1" type="body"/>
          </p:nvPr>
        </p:nvSpPr>
        <p:spPr>
          <a:xfrm>
            <a:off x="5110800" y="1331050"/>
            <a:ext cx="3112500" cy="33027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rPr lang="en"/>
              <a:t> </a:t>
            </a:r>
            <a:r>
              <a:rPr lang="en" sz="1266"/>
              <a:t>&lt;student rollno = "593"&gt; </a:t>
            </a:r>
            <a:endParaRPr sz="1266"/>
          </a:p>
          <a:p>
            <a:pPr indent="0" lvl="0" marL="0" marR="0" rtl="0" algn="l">
              <a:lnSpc>
                <a:spcPct val="150000"/>
              </a:lnSpc>
              <a:spcBef>
                <a:spcPts val="0"/>
              </a:spcBef>
              <a:spcAft>
                <a:spcPts val="0"/>
              </a:spcAft>
              <a:buNone/>
            </a:pPr>
            <a:r>
              <a:rPr lang="en" sz="1266"/>
              <a:t>   &lt;firstname&gt;Jasvir&lt;/firstname&gt; </a:t>
            </a:r>
            <a:endParaRPr sz="1266"/>
          </a:p>
          <a:p>
            <a:pPr indent="0" lvl="0" marL="0" marR="0" rtl="0" algn="l">
              <a:lnSpc>
                <a:spcPct val="150000"/>
              </a:lnSpc>
              <a:spcBef>
                <a:spcPts val="0"/>
              </a:spcBef>
              <a:spcAft>
                <a:spcPts val="0"/>
              </a:spcAft>
              <a:buNone/>
            </a:pPr>
            <a:r>
              <a:rPr lang="en" sz="1266"/>
              <a:t>    &lt;lastname&gt;Singh&lt;/lastname&gt; </a:t>
            </a:r>
            <a:endParaRPr sz="1266"/>
          </a:p>
          <a:p>
            <a:pPr indent="0" lvl="0" marL="0" marR="0" rtl="0" algn="l">
              <a:lnSpc>
                <a:spcPct val="150000"/>
              </a:lnSpc>
              <a:spcBef>
                <a:spcPts val="0"/>
              </a:spcBef>
              <a:spcAft>
                <a:spcPts val="0"/>
              </a:spcAft>
              <a:buNone/>
            </a:pPr>
            <a:r>
              <a:rPr lang="en" sz="1266"/>
              <a:t>    &lt;nickname&gt;Jazz&lt;/nickname&gt; </a:t>
            </a:r>
            <a:endParaRPr sz="1266"/>
          </a:p>
          <a:p>
            <a:pPr indent="0" lvl="0" marL="0" marR="0" rtl="0" algn="l">
              <a:lnSpc>
                <a:spcPct val="150000"/>
              </a:lnSpc>
              <a:spcBef>
                <a:spcPts val="0"/>
              </a:spcBef>
              <a:spcAft>
                <a:spcPts val="0"/>
              </a:spcAft>
              <a:buNone/>
            </a:pPr>
            <a:r>
              <a:rPr lang="en" sz="1266"/>
              <a:t>    &lt;marks&gt;90&lt;/marks&gt; </a:t>
            </a:r>
            <a:endParaRPr sz="1266"/>
          </a:p>
          <a:p>
            <a:pPr indent="0" lvl="0" marL="0" marR="0" rtl="0" algn="l">
              <a:lnSpc>
                <a:spcPct val="150000"/>
              </a:lnSpc>
              <a:spcBef>
                <a:spcPts val="0"/>
              </a:spcBef>
              <a:spcAft>
                <a:spcPts val="0"/>
              </a:spcAft>
              <a:buNone/>
            </a:pPr>
            <a:r>
              <a:rPr lang="en" sz="1266"/>
              <a:t>   &lt;/student&gt; </a:t>
            </a:r>
            <a:endParaRPr sz="1266"/>
          </a:p>
          <a:p>
            <a:pPr indent="0" lvl="0" marL="0" marR="0" rtl="0" algn="l">
              <a:lnSpc>
                <a:spcPct val="150000"/>
              </a:lnSpc>
              <a:spcBef>
                <a:spcPts val="0"/>
              </a:spcBef>
              <a:spcAft>
                <a:spcPts val="0"/>
              </a:spcAft>
              <a:buNone/>
            </a:pPr>
            <a:r>
              <a:rPr lang="en" sz="1266"/>
              <a:t>&lt;/class&gt;</a:t>
            </a:r>
            <a:endParaRPr sz="1266"/>
          </a:p>
          <a:p>
            <a:pPr indent="0" lvl="0" marL="0" marR="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students.xsl</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None/>
            </a:pPr>
            <a:r>
              <a:rPr lang="en"/>
              <a:t>&lt;?xml version = "1.0" encoding = "UTF-8"?&gt;</a:t>
            </a:r>
            <a:endParaRPr/>
          </a:p>
          <a:p>
            <a:pPr indent="0" lvl="0" marL="0" rtl="0" algn="l">
              <a:lnSpc>
                <a:spcPct val="150000"/>
              </a:lnSpc>
              <a:spcBef>
                <a:spcPts val="0"/>
              </a:spcBef>
              <a:spcAft>
                <a:spcPts val="0"/>
              </a:spcAft>
              <a:buNone/>
            </a:pPr>
            <a:r>
              <a:rPr lang="en">
                <a:solidFill>
                  <a:srgbClr val="E06666"/>
                </a:solidFill>
              </a:rPr>
              <a:t>&lt;!-</a:t>
            </a:r>
            <a:r>
              <a:rPr lang="en">
                <a:solidFill>
                  <a:srgbClr val="CC0000"/>
                </a:solidFill>
              </a:rPr>
              <a:t>- xsl stylesheet declaration with xsl namespace: Namespace tells the xlst processor about which element is to be processed and which is used for output purpose only --&gt;</a:t>
            </a:r>
            <a:r>
              <a:rPr lang="en">
                <a:solidFill>
                  <a:srgbClr val="E06666"/>
                </a:solidFill>
              </a:rPr>
              <a:t> </a:t>
            </a:r>
            <a:endParaRPr>
              <a:solidFill>
                <a:srgbClr val="E06666"/>
              </a:solidFill>
            </a:endParaRPr>
          </a:p>
          <a:p>
            <a:pPr indent="0" lvl="0" marL="0" rtl="0" algn="l">
              <a:lnSpc>
                <a:spcPct val="150000"/>
              </a:lnSpc>
              <a:spcBef>
                <a:spcPts val="0"/>
              </a:spcBef>
              <a:spcAft>
                <a:spcPts val="0"/>
              </a:spcAft>
              <a:buNone/>
            </a:pPr>
            <a:r>
              <a:rPr lang="en"/>
              <a:t>&lt;xsl:stylesheet version = "1.0" xmlns:xsl = "http://www.w3.org/1999/XSL/Transform"&gt;   </a:t>
            </a:r>
            <a:endParaRPr/>
          </a:p>
          <a:p>
            <a:pPr indent="0" lvl="0" marL="0" marR="0" rtl="0" algn="l">
              <a:lnSpc>
                <a:spcPct val="150000"/>
              </a:lnSpc>
              <a:spcBef>
                <a:spcPts val="0"/>
              </a:spcBef>
              <a:spcAft>
                <a:spcPts val="0"/>
              </a:spcAft>
              <a:buNone/>
            </a:pPr>
            <a:r>
              <a:rPr lang="en">
                <a:solidFill>
                  <a:srgbClr val="CC0000"/>
                </a:solidFill>
              </a:rPr>
              <a:t>&lt;!-- xsl template declaration: template tells the xlst processor about the section of xml </a:t>
            </a:r>
            <a:endParaRPr>
              <a:solidFill>
                <a:srgbClr val="CC0000"/>
              </a:solidFill>
            </a:endParaRPr>
          </a:p>
          <a:p>
            <a:pPr indent="0" lvl="0" marL="0" marR="0" rtl="0" algn="l">
              <a:lnSpc>
                <a:spcPct val="150000"/>
              </a:lnSpc>
              <a:spcBef>
                <a:spcPts val="0"/>
              </a:spcBef>
              <a:spcAft>
                <a:spcPts val="0"/>
              </a:spcAft>
              <a:buNone/>
            </a:pPr>
            <a:r>
              <a:rPr lang="en">
                <a:solidFill>
                  <a:srgbClr val="CC0000"/>
                </a:solidFill>
              </a:rPr>
              <a:t>document which is to be formatted. It takes an XPath expression. In our case, it is matching document root element and will tell processor to process the entire document with this template. --&gt; </a:t>
            </a:r>
            <a:endParaRPr>
              <a:solidFill>
                <a:srgbClr val="CC0000"/>
              </a:solidFill>
            </a:endParaRPr>
          </a:p>
          <a:p>
            <a:pPr indent="0" lvl="0" marL="0" rtl="0" algn="l">
              <a:lnSpc>
                <a:spcPct val="150000"/>
              </a:lnSpc>
              <a:spcBef>
                <a:spcPts val="0"/>
              </a:spcBef>
              <a:spcAft>
                <a:spcPts val="0"/>
              </a:spcAft>
              <a:buNone/>
            </a:pPr>
            <a:r>
              <a:rPr lang="en"/>
              <a:t>   &lt;xsl:template match = "/"&gt;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275"/>
            <a:ext cx="8520600" cy="62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99" name="Google Shape;99;p18"/>
          <p:cNvSpPr txBox="1"/>
          <p:nvPr>
            <p:ph idx="1" type="body"/>
          </p:nvPr>
        </p:nvSpPr>
        <p:spPr>
          <a:xfrm>
            <a:off x="311700" y="1001400"/>
            <a:ext cx="8520600" cy="3567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&lt;!-- HTML tags Used for formatting purpose. Processor will skip them and browser will simply render them. --&gt;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&lt;html&gt; </a:t>
            </a:r>
            <a:endParaRPr/>
          </a:p>
          <a:p>
            <a:pPr indent="0" lvl="0" marL="0" rtl="0" algn="l">
              <a:spcBef>
                <a:spcPts val="0"/>
              </a:spcBef>
              <a:spcAft>
                <a:spcPts val="0"/>
              </a:spcAft>
              <a:buNone/>
            </a:pPr>
            <a:r>
              <a:rPr lang="en"/>
              <a:t>         &lt;body&gt; </a:t>
            </a:r>
            <a:endParaRPr/>
          </a:p>
          <a:p>
            <a:pPr indent="0" lvl="0" marL="0" rtl="0" algn="l">
              <a:spcBef>
                <a:spcPts val="0"/>
              </a:spcBef>
              <a:spcAft>
                <a:spcPts val="0"/>
              </a:spcAft>
              <a:buNone/>
            </a:pPr>
            <a:r>
              <a:rPr lang="en"/>
              <a:t>            &lt;h2&gt;Students&lt;/h2&gt;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&lt;table border = "1"&gt; </a:t>
            </a:r>
            <a:endParaRPr/>
          </a:p>
          <a:p>
            <a:pPr indent="0" lvl="0" marL="0" rtl="0" algn="l">
              <a:spcBef>
                <a:spcPts val="0"/>
              </a:spcBef>
              <a:spcAft>
                <a:spcPts val="0"/>
              </a:spcAft>
              <a:buNone/>
            </a:pPr>
            <a:r>
              <a:rPr lang="en"/>
              <a:t>               &lt;tr bgcolor = "#9acd32"&gt; </a:t>
            </a:r>
            <a:endParaRPr/>
          </a:p>
          <a:p>
            <a:pPr indent="0" lvl="0" marL="0" rtl="0" algn="l">
              <a:spcBef>
                <a:spcPts val="0"/>
              </a:spcBef>
              <a:spcAft>
                <a:spcPts val="0"/>
              </a:spcAft>
              <a:buNone/>
            </a:pPr>
            <a:r>
              <a:rPr lang="en"/>
              <a:t>                  &lt;th&gt;Roll No&lt;/th&gt; </a:t>
            </a:r>
            <a:endParaRPr/>
          </a:p>
          <a:p>
            <a:pPr indent="0" lvl="0" marL="0" rtl="0" algn="l">
              <a:spcBef>
                <a:spcPts val="0"/>
              </a:spcBef>
              <a:spcAft>
                <a:spcPts val="0"/>
              </a:spcAft>
              <a:buNone/>
            </a:pPr>
            <a:r>
              <a:rPr lang="en"/>
              <a:t>                  &lt;th&gt;First Name&lt;/th&gt; </a:t>
            </a:r>
            <a:endParaRPr/>
          </a:p>
          <a:p>
            <a:pPr indent="0" lvl="0" marL="0" rtl="0" algn="l">
              <a:spcBef>
                <a:spcPts val="0"/>
              </a:spcBef>
              <a:spcAft>
                <a:spcPts val="0"/>
              </a:spcAft>
              <a:buNone/>
            </a:pPr>
            <a:r>
              <a:rPr lang="en"/>
              <a:t>                  &lt;th&gt;Last Name&lt;/th&gt; </a:t>
            </a:r>
            <a:endParaRPr/>
          </a:p>
          <a:p>
            <a:pPr indent="0" lvl="0" marL="0" rtl="0" algn="l">
              <a:spcBef>
                <a:spcPts val="0"/>
              </a:spcBef>
              <a:spcAft>
                <a:spcPts val="0"/>
              </a:spcAft>
              <a:buNone/>
            </a:pPr>
            <a:r>
              <a:rPr lang="en"/>
              <a:t>                  &lt;th&gt;Nick Name&lt;/th&gt; </a:t>
            </a:r>
            <a:endParaRPr/>
          </a:p>
          <a:p>
            <a:pPr indent="0" lvl="0" marL="0" rtl="0" algn="l">
              <a:spcBef>
                <a:spcPts val="0"/>
              </a:spcBef>
              <a:spcAft>
                <a:spcPts val="0"/>
              </a:spcAft>
              <a:buNone/>
            </a:pPr>
            <a:r>
              <a:rPr lang="en"/>
              <a:t>                  &lt;th&gt;Marks&lt;/th&gt; </a:t>
            </a:r>
            <a:endParaRPr/>
          </a:p>
          <a:p>
            <a:pPr indent="0" lvl="0" marL="0" rtl="0" algn="l">
              <a:spcBef>
                <a:spcPts val="0"/>
              </a:spcBef>
              <a:spcAft>
                <a:spcPts val="0"/>
              </a:spcAft>
              <a:buNone/>
            </a:pPr>
            <a:r>
              <a:rPr lang="en"/>
              <a:t>               &lt;/tr&gt;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49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05" name="Google Shape;105;p19"/>
          <p:cNvSpPr txBox="1"/>
          <p:nvPr>
            <p:ph idx="1" type="body"/>
          </p:nvPr>
        </p:nvSpPr>
        <p:spPr>
          <a:xfrm>
            <a:off x="311700" y="1110975"/>
            <a:ext cx="8707800" cy="3485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solidFill>
                  <a:srgbClr val="CC0000"/>
                </a:solidFill>
              </a:rPr>
              <a:t>&lt;!-- for-each processing instruction Looks for each element matching the XPath expression --&gt; </a:t>
            </a:r>
            <a:endParaRPr>
              <a:solidFill>
                <a:srgbClr val="CC0000"/>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&lt;xsl:for-each select="class/student"&gt; </a:t>
            </a:r>
            <a:endParaRPr/>
          </a:p>
          <a:p>
            <a:pPr indent="0" lvl="0" marL="0" rtl="0" algn="l">
              <a:spcBef>
                <a:spcPts val="0"/>
              </a:spcBef>
              <a:spcAft>
                <a:spcPts val="0"/>
              </a:spcAft>
              <a:buNone/>
            </a:pPr>
            <a:r>
              <a:rPr lang="en"/>
              <a:t>                  &lt;tr&gt; </a:t>
            </a:r>
            <a:endParaRPr/>
          </a:p>
          <a:p>
            <a:pPr indent="0" lvl="0" marL="0" rtl="0" algn="l">
              <a:spcBef>
                <a:spcPts val="0"/>
              </a:spcBef>
              <a:spcAft>
                <a:spcPts val="0"/>
              </a:spcAft>
              <a:buNone/>
            </a:pPr>
            <a:r>
              <a:rPr lang="en"/>
              <a:t>                     &lt;td&gt; </a:t>
            </a:r>
            <a:endParaRPr/>
          </a:p>
          <a:p>
            <a:pPr indent="0" lvl="0" marL="0" rtl="0" algn="l">
              <a:spcBef>
                <a:spcPts val="0"/>
              </a:spcBef>
              <a:spcAft>
                <a:spcPts val="0"/>
              </a:spcAft>
              <a:buNone/>
            </a:pPr>
            <a:r>
              <a:rPr lang="en"/>
              <a:t>                </a:t>
            </a:r>
            <a:r>
              <a:rPr lang="en">
                <a:solidFill>
                  <a:srgbClr val="CC0000"/>
                </a:solidFill>
              </a:rPr>
              <a:t>    &lt;!-- value-of processing instruction process the value of the element matching the XPath expression  --&gt; </a:t>
            </a:r>
            <a:endParaRPr>
              <a:solidFill>
                <a:srgbClr val="CC0000"/>
              </a:solidFill>
            </a:endParaRPr>
          </a:p>
          <a:p>
            <a:pPr indent="0" lvl="0" marL="0" rtl="0" algn="l">
              <a:spcBef>
                <a:spcPts val="0"/>
              </a:spcBef>
              <a:spcAft>
                <a:spcPts val="0"/>
              </a:spcAft>
              <a:buNone/>
            </a:pPr>
            <a:r>
              <a:rPr lang="en"/>
              <a:t>                        &lt;xsl:value-of select = "@rollno"/&gt; </a:t>
            </a:r>
            <a:endParaRPr/>
          </a:p>
          <a:p>
            <a:pPr indent="0" lvl="0" marL="0" rtl="0" algn="l">
              <a:spcBef>
                <a:spcPts val="0"/>
              </a:spcBef>
              <a:spcAft>
                <a:spcPts val="0"/>
              </a:spcAft>
              <a:buNone/>
            </a:pPr>
            <a:r>
              <a:rPr lang="en"/>
              <a:t>                     &lt;/td&gt;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&lt;td&gt;&lt;xsl:value-of select = "firstname"/&gt;&lt;/td&gt; </a:t>
            </a:r>
            <a:endParaRPr/>
          </a:p>
          <a:p>
            <a:pPr indent="0" lvl="0" marL="0" rtl="0" algn="l">
              <a:spcBef>
                <a:spcPts val="0"/>
              </a:spcBef>
              <a:spcAft>
                <a:spcPts val="0"/>
              </a:spcAft>
              <a:buNone/>
            </a:pPr>
            <a:r>
              <a:rPr lang="en"/>
              <a:t>                     &lt;td&gt;&lt;xsl:value-of select = "lastname"/&gt;&lt;/td&gt; </a:t>
            </a:r>
            <a:endParaRPr/>
          </a:p>
          <a:p>
            <a:pPr indent="0" lvl="0" marL="0" rtl="0" algn="l">
              <a:spcBef>
                <a:spcPts val="0"/>
              </a:spcBef>
              <a:spcAft>
                <a:spcPts val="0"/>
              </a:spcAft>
              <a:buNone/>
            </a:pPr>
            <a:r>
              <a:rPr lang="en"/>
              <a:t>                     &lt;td&gt;&lt;xsl:value-of select = "nickname"/&gt;&lt;/td&gt; </a:t>
            </a:r>
            <a:endParaRPr/>
          </a:p>
          <a:p>
            <a:pPr indent="0" lvl="0" marL="0" rtl="0" algn="l">
              <a:spcBef>
                <a:spcPts val="0"/>
              </a:spcBef>
              <a:spcAft>
                <a:spcPts val="0"/>
              </a:spcAft>
              <a:buNone/>
            </a:pPr>
            <a:r>
              <a:rPr lang="en"/>
              <a:t>                     &lt;td&gt;&lt;xsl:value-of select = "marks"/&gt;&lt;/td&gt;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&lt;/tr&gt; </a:t>
            </a:r>
            <a:endParaRPr/>
          </a:p>
          <a:p>
            <a:pPr indent="0" lvl="0" marL="0" rtl="0" algn="l">
              <a:spcBef>
                <a:spcPts val="0"/>
              </a:spcBef>
              <a:spcAft>
                <a:spcPts val="0"/>
              </a:spcAft>
              <a:buNone/>
            </a:pPr>
            <a:r>
              <a:rPr lang="en"/>
              <a:t>               &lt;/xsl:for-each&gt;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a:t>&lt;/table&gt; </a:t>
            </a:r>
            <a:endParaRPr/>
          </a:p>
          <a:p>
            <a:pPr indent="0" lvl="0" marL="0" rtl="0" algn="l">
              <a:spcBef>
                <a:spcPts val="1200"/>
              </a:spcBef>
              <a:spcAft>
                <a:spcPts val="0"/>
              </a:spcAft>
              <a:buNone/>
            </a:pPr>
            <a:r>
              <a:rPr lang="en"/>
              <a:t>         &lt;/body&gt; </a:t>
            </a:r>
            <a:endParaRPr/>
          </a:p>
          <a:p>
            <a:pPr indent="0" lvl="0" marL="0" rtl="0" algn="l">
              <a:spcBef>
                <a:spcPts val="1200"/>
              </a:spcBef>
              <a:spcAft>
                <a:spcPts val="0"/>
              </a:spcAft>
              <a:buNone/>
            </a:pPr>
            <a:r>
              <a:rPr lang="en"/>
              <a:t>      &lt;/html&gt; </a:t>
            </a:r>
            <a:endParaRPr/>
          </a:p>
          <a:p>
            <a:pPr indent="0" lvl="0" marL="0" rtl="0" algn="l">
              <a:spcBef>
                <a:spcPts val="1200"/>
              </a:spcBef>
              <a:spcAft>
                <a:spcPts val="0"/>
              </a:spcAft>
              <a:buNone/>
            </a:pPr>
            <a:r>
              <a:rPr lang="en"/>
              <a:t>   &lt;/xsl:template&gt;  </a:t>
            </a:r>
            <a:endParaRPr/>
          </a:p>
          <a:p>
            <a:pPr indent="0" lvl="0" marL="0" rtl="0" algn="l">
              <a:spcBef>
                <a:spcPts val="1200"/>
              </a:spcBef>
              <a:spcAft>
                <a:spcPts val="1200"/>
              </a:spcAft>
              <a:buNone/>
            </a:pPr>
            <a:r>
              <a:rPr lang="en"/>
              <a:t>&lt;/xsl:stylesheet&gt;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the XSLT Document to the XML Document</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 student.xml document with the following xml-stylesheet tag</a:t>
            </a:r>
            <a:endParaRPr/>
          </a:p>
          <a:p>
            <a:pPr indent="0" lvl="0" marL="457200" rtl="0" algn="l">
              <a:spcBef>
                <a:spcPts val="1200"/>
              </a:spcBef>
              <a:spcAft>
                <a:spcPts val="0"/>
              </a:spcAft>
              <a:buNone/>
            </a:pPr>
            <a:r>
              <a:rPr lang="en"/>
              <a:t>&lt;?xml version = "1.0"?&gt; </a:t>
            </a:r>
            <a:endParaRPr/>
          </a:p>
          <a:p>
            <a:pPr indent="0" lvl="0" marL="457200" rtl="0" algn="l">
              <a:spcBef>
                <a:spcPts val="1200"/>
              </a:spcBef>
              <a:spcAft>
                <a:spcPts val="0"/>
              </a:spcAft>
              <a:buNone/>
            </a:pPr>
            <a:r>
              <a:rPr lang="en"/>
              <a:t>&lt;?xml-stylesheet type = "text/xsl" href = "students.xsl"?&gt; </a:t>
            </a:r>
            <a:endParaRPr/>
          </a:p>
          <a:p>
            <a:pPr indent="0" lvl="0" marL="457200" rtl="0" algn="l">
              <a:spcBef>
                <a:spcPts val="1200"/>
              </a:spcBef>
              <a:spcAft>
                <a:spcPts val="0"/>
              </a:spcAft>
              <a:buNone/>
            </a:pPr>
            <a:r>
              <a:rPr lang="en"/>
              <a:t>&lt;class&gt; </a:t>
            </a:r>
            <a:endParaRPr/>
          </a:p>
          <a:p>
            <a:pPr indent="0" lvl="0" marL="457200" rtl="0" algn="l">
              <a:spcBef>
                <a:spcPts val="1200"/>
              </a:spcBef>
              <a:spcAft>
                <a:spcPts val="0"/>
              </a:spcAft>
              <a:buNone/>
            </a:pPr>
            <a:r>
              <a:rPr lang="en"/>
              <a:t>... </a:t>
            </a:r>
            <a:endParaRPr/>
          </a:p>
          <a:p>
            <a:pPr indent="0" lvl="0" marL="457200" rtl="0" algn="l">
              <a:spcBef>
                <a:spcPts val="1200"/>
              </a:spcBef>
              <a:spcAft>
                <a:spcPts val="1200"/>
              </a:spcAft>
              <a:buNone/>
            </a:pPr>
            <a:r>
              <a:rPr lang="en"/>
              <a:t>&lt;/class&gt;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