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0" r:id="rId4"/>
    <p:sldId id="268" r:id="rId5"/>
    <p:sldId id="259" r:id="rId6"/>
    <p:sldId id="264" r:id="rId7"/>
    <p:sldId id="266" r:id="rId8"/>
    <p:sldId id="267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889" autoAdjust="0"/>
  </p:normalViewPr>
  <p:slideViewPr>
    <p:cSldViewPr>
      <p:cViewPr varScale="1">
        <p:scale>
          <a:sx n="51" d="100"/>
          <a:sy n="51" d="100"/>
        </p:scale>
        <p:origin x="-19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</a:t>
            </a:r>
            <a:r>
              <a:rPr lang="pl-PL" baseline="0"/>
              <a:t> 3</a:t>
            </a:r>
            <a:endParaRPr lang="pl-PL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(Arkusz4!$C$87,Arkusz4!$F$87,Arkusz4!$I$87)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(Arkusz4!$C$99,Arkusz4!$F$99,Arkusz4!$I$99)</c:f>
              <c:numCache>
                <c:formatCode>General</c:formatCode>
                <c:ptCount val="3"/>
                <c:pt idx="0">
                  <c:v>2.4990000000000001</c:v>
                </c:pt>
                <c:pt idx="1">
                  <c:v>2.9029999999999996</c:v>
                </c:pt>
                <c:pt idx="2">
                  <c:v>2.0009999999999999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(Arkusz4!$N$99,Arkusz4!$Q$99,Arkusz4!$T$99)</c:f>
              <c:numCache>
                <c:formatCode>General</c:formatCode>
                <c:ptCount val="3"/>
                <c:pt idx="0">
                  <c:v>7.293000000000001</c:v>
                </c:pt>
                <c:pt idx="1">
                  <c:v>11.501999999999999</c:v>
                </c:pt>
                <c:pt idx="2">
                  <c:v>7.2710000000000008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(Arkusz4!$Y$99,Arkusz4!$AB$99,Arkusz4!$AE$99)</c:f>
              <c:numCache>
                <c:formatCode>General</c:formatCode>
                <c:ptCount val="3"/>
                <c:pt idx="0">
                  <c:v>57.031999999999996</c:v>
                </c:pt>
                <c:pt idx="1">
                  <c:v>78.484444444444435</c:v>
                </c:pt>
                <c:pt idx="2">
                  <c:v>44.622999999999998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06748928"/>
        <c:axId val="46330624"/>
      </c:barChart>
      <c:catAx>
        <c:axId val="106748928"/>
        <c:scaling>
          <c:orientation val="minMax"/>
        </c:scaling>
        <c:delete val="0"/>
        <c:axPos val="b"/>
        <c:majorTickMark val="none"/>
        <c:minorTickMark val="none"/>
        <c:tickLblPos val="nextTo"/>
        <c:crossAx val="46330624"/>
        <c:crosses val="autoZero"/>
        <c:auto val="1"/>
        <c:lblAlgn val="ctr"/>
        <c:lblOffset val="100"/>
        <c:noMultiLvlLbl val="0"/>
      </c:catAx>
      <c:valAx>
        <c:axId val="463306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</a:t>
                </a:r>
                <a:r>
                  <a:rPr lang="pl-PL" baseline="0"/>
                  <a:t> [ms]</a:t>
                </a:r>
                <a:endParaRPr lang="pl-PL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0674892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</a:t>
            </a:r>
            <a:r>
              <a:rPr lang="pl-PL" baseline="0"/>
              <a:t> 4</a:t>
            </a:r>
            <a:endParaRPr lang="pl-PL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(Arkusz4!$C$125,Arkusz4!$F$125,Arkusz4!$I$125)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(Arkusz4!$C$137,Arkusz4!$F$137,Arkusz4!$I$137)</c:f>
              <c:numCache>
                <c:formatCode>General</c:formatCode>
                <c:ptCount val="3"/>
                <c:pt idx="0">
                  <c:v>3.8009999999999997</c:v>
                </c:pt>
                <c:pt idx="1">
                  <c:v>5.4029999999999996</c:v>
                </c:pt>
                <c:pt idx="2">
                  <c:v>4.0009999999999994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(Arkusz4!$N$137,Arkusz4!$Q$137,Arkusz4!$T$137)</c:f>
              <c:numCache>
                <c:formatCode>General</c:formatCode>
                <c:ptCount val="3"/>
                <c:pt idx="0">
                  <c:v>12.205000000000002</c:v>
                </c:pt>
                <c:pt idx="1">
                  <c:v>35.075000000000003</c:v>
                </c:pt>
                <c:pt idx="2">
                  <c:v>12.215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(Arkusz4!$Y$137,Arkusz4!$AB$137,Arkusz4!$AE$137)</c:f>
              <c:numCache>
                <c:formatCode>General</c:formatCode>
                <c:ptCount val="3"/>
                <c:pt idx="0">
                  <c:v>52.85</c:v>
                </c:pt>
                <c:pt idx="1">
                  <c:v>126.523</c:v>
                </c:pt>
                <c:pt idx="2">
                  <c:v>47.024999999999999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66620032"/>
        <c:axId val="107385216"/>
      </c:barChart>
      <c:catAx>
        <c:axId val="66620032"/>
        <c:scaling>
          <c:orientation val="minMax"/>
        </c:scaling>
        <c:delete val="0"/>
        <c:axPos val="b"/>
        <c:majorTickMark val="none"/>
        <c:minorTickMark val="none"/>
        <c:tickLblPos val="nextTo"/>
        <c:crossAx val="107385216"/>
        <c:crosses val="autoZero"/>
        <c:auto val="1"/>
        <c:lblAlgn val="ctr"/>
        <c:lblOffset val="100"/>
        <c:noMultiLvlLbl val="0"/>
      </c:catAx>
      <c:valAx>
        <c:axId val="1073852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 [ms]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6662003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</a:t>
            </a:r>
            <a:r>
              <a:rPr lang="pl-PL" baseline="0"/>
              <a:t> 2</a:t>
            </a:r>
            <a:endParaRPr lang="pl-PL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(Arkusz4!$C$48,Arkusz4!$F$48,Arkusz4!$I$48)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(Arkusz4!$C$60,Arkusz4!$F$60,Arkusz4!$I$60)</c:f>
              <c:numCache>
                <c:formatCode>General</c:formatCode>
                <c:ptCount val="3"/>
                <c:pt idx="0">
                  <c:v>1.8989999999999998</c:v>
                </c:pt>
                <c:pt idx="1">
                  <c:v>2.4980000000000002</c:v>
                </c:pt>
                <c:pt idx="2">
                  <c:v>1.7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(Arkusz4!$N$60,Arkusz4!$Q$60,Arkusz4!$T$60)</c:f>
              <c:numCache>
                <c:formatCode>General</c:formatCode>
                <c:ptCount val="3"/>
                <c:pt idx="0">
                  <c:v>8.1969999999999992</c:v>
                </c:pt>
                <c:pt idx="1">
                  <c:v>10.190999999999999</c:v>
                </c:pt>
                <c:pt idx="2">
                  <c:v>8.6740000000000013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(Arkusz4!$Y$60,Arkusz4!$AB$60,Arkusz4!$AE$60)</c:f>
              <c:numCache>
                <c:formatCode>General</c:formatCode>
                <c:ptCount val="3"/>
                <c:pt idx="0">
                  <c:v>34.149000000000001</c:v>
                </c:pt>
                <c:pt idx="1">
                  <c:v>47.316000000000003</c:v>
                </c:pt>
                <c:pt idx="2">
                  <c:v>33.353000000000002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7515904"/>
        <c:axId val="47529984"/>
      </c:barChart>
      <c:catAx>
        <c:axId val="47515904"/>
        <c:scaling>
          <c:orientation val="minMax"/>
        </c:scaling>
        <c:delete val="0"/>
        <c:axPos val="b"/>
        <c:majorTickMark val="none"/>
        <c:minorTickMark val="none"/>
        <c:tickLblPos val="nextTo"/>
        <c:crossAx val="47529984"/>
        <c:crosses val="autoZero"/>
        <c:auto val="1"/>
        <c:lblAlgn val="ctr"/>
        <c:lblOffset val="100"/>
        <c:noMultiLvlLbl val="0"/>
      </c:catAx>
      <c:valAx>
        <c:axId val="475299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 [ms]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4751590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(Arkusz4!$B$7,Arkusz4!$E$7,Arkusz4!$H$7)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(Arkusz4!$B$19,Arkusz4!$E$19,Arkusz4!$H$19)</c:f>
              <c:numCache>
                <c:formatCode>General</c:formatCode>
                <c:ptCount val="3"/>
                <c:pt idx="0">
                  <c:v>1.7</c:v>
                </c:pt>
                <c:pt idx="1">
                  <c:v>2.4989999999999997</c:v>
                </c:pt>
                <c:pt idx="2">
                  <c:v>1.9009999999999998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(Arkusz4!$M$19,Arkusz4!$P$19,Arkusz4!$S$19)</c:f>
              <c:numCache>
                <c:formatCode>General</c:formatCode>
                <c:ptCount val="3"/>
                <c:pt idx="0">
                  <c:v>6.5970000000000013</c:v>
                </c:pt>
                <c:pt idx="1">
                  <c:v>9.9830000000000005</c:v>
                </c:pt>
                <c:pt idx="2">
                  <c:v>11.403000000000002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(Arkusz4!$X$19,Arkusz4!$AA$19,Arkusz4!$AD$19)</c:f>
              <c:numCache>
                <c:formatCode>General</c:formatCode>
                <c:ptCount val="3"/>
                <c:pt idx="0">
                  <c:v>35.418999999999997</c:v>
                </c:pt>
                <c:pt idx="1">
                  <c:v>54.819999999999993</c:v>
                </c:pt>
                <c:pt idx="2">
                  <c:v>49.433000000000007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7552384"/>
        <c:axId val="47553920"/>
      </c:barChart>
      <c:catAx>
        <c:axId val="47552384"/>
        <c:scaling>
          <c:orientation val="minMax"/>
        </c:scaling>
        <c:delete val="0"/>
        <c:axPos val="b"/>
        <c:majorTickMark val="none"/>
        <c:minorTickMark val="none"/>
        <c:tickLblPos val="nextTo"/>
        <c:crossAx val="47553920"/>
        <c:crosses val="autoZero"/>
        <c:auto val="1"/>
        <c:lblAlgn val="ctr"/>
        <c:lblOffset val="100"/>
        <c:noMultiLvlLbl val="0"/>
      </c:catAx>
      <c:valAx>
        <c:axId val="475539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 [ms]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4755238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Arkusz1!$E$147:$G$147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Arkusz1!$B$143:$D$143</c:f>
              <c:numCache>
                <c:formatCode>General</c:formatCode>
                <c:ptCount val="3"/>
                <c:pt idx="0">
                  <c:v>44.892000000000003</c:v>
                </c:pt>
                <c:pt idx="1">
                  <c:v>7.4729999999999999</c:v>
                </c:pt>
                <c:pt idx="2">
                  <c:v>1.7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Arkusz1!$E$143:$G$143</c:f>
              <c:numCache>
                <c:formatCode>General</c:formatCode>
                <c:ptCount val="3"/>
                <c:pt idx="0">
                  <c:v>25.574999999999999</c:v>
                </c:pt>
                <c:pt idx="1">
                  <c:v>6.8840000000000003</c:v>
                </c:pt>
                <c:pt idx="2">
                  <c:v>1.623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7851392"/>
        <c:axId val="47852928"/>
      </c:barChart>
      <c:catAx>
        <c:axId val="47851392"/>
        <c:scaling>
          <c:orientation val="minMax"/>
        </c:scaling>
        <c:delete val="0"/>
        <c:axPos val="b"/>
        <c:majorTickMark val="none"/>
        <c:minorTickMark val="none"/>
        <c:tickLblPos val="nextTo"/>
        <c:crossAx val="47852928"/>
        <c:crosses val="autoZero"/>
        <c:auto val="1"/>
        <c:lblAlgn val="ctr"/>
        <c:lblOffset val="100"/>
        <c:noMultiLvlLbl val="0"/>
      </c:catAx>
      <c:valAx>
        <c:axId val="478529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4785139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2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Arkusz1!$B$147:$D$147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Arkusz1!$B$148:$D$148</c:f>
              <c:numCache>
                <c:formatCode>General</c:formatCode>
                <c:ptCount val="3"/>
                <c:pt idx="0">
                  <c:v>30.881</c:v>
                </c:pt>
                <c:pt idx="1">
                  <c:v>6.2960000000000003</c:v>
                </c:pt>
                <c:pt idx="2">
                  <c:v>1.4950000000000001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Arkusz1!$E$148:$G$148</c:f>
              <c:numCache>
                <c:formatCode>General</c:formatCode>
                <c:ptCount val="3"/>
                <c:pt idx="0">
                  <c:v>15.696999999999999</c:v>
                </c:pt>
                <c:pt idx="1">
                  <c:v>5.6639999999999997</c:v>
                </c:pt>
                <c:pt idx="2">
                  <c:v>2.2929999999999997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7895296"/>
        <c:axId val="47896832"/>
      </c:barChart>
      <c:catAx>
        <c:axId val="47895296"/>
        <c:scaling>
          <c:orientation val="minMax"/>
        </c:scaling>
        <c:delete val="0"/>
        <c:axPos val="b"/>
        <c:majorTickMark val="none"/>
        <c:minorTickMark val="none"/>
        <c:tickLblPos val="nextTo"/>
        <c:crossAx val="47896832"/>
        <c:crosses val="autoZero"/>
        <c:auto val="1"/>
        <c:lblAlgn val="ctr"/>
        <c:lblOffset val="100"/>
        <c:noMultiLvlLbl val="0"/>
      </c:catAx>
      <c:valAx>
        <c:axId val="478968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</a:t>
                </a:r>
                <a:r>
                  <a:rPr lang="pl-PL" baseline="0" dirty="0" smtClean="0"/>
                  <a:t>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4789529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3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Arkusz1!$B$152:$D$152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Arkusz1!$B$153:$D$153</c:f>
              <c:numCache>
                <c:formatCode>General</c:formatCode>
                <c:ptCount val="3"/>
                <c:pt idx="0">
                  <c:v>40.81</c:v>
                </c:pt>
                <c:pt idx="1">
                  <c:v>5.2910000000000004</c:v>
                </c:pt>
                <c:pt idx="2">
                  <c:v>1.3979999999999999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Arkusz1!$E$153:$G$153</c:f>
              <c:numCache>
                <c:formatCode>General</c:formatCode>
                <c:ptCount val="3"/>
                <c:pt idx="0">
                  <c:v>33.347000000000001</c:v>
                </c:pt>
                <c:pt idx="1">
                  <c:v>0.68200000000000005</c:v>
                </c:pt>
                <c:pt idx="2">
                  <c:v>0.73599999999999999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7590784"/>
        <c:axId val="47596672"/>
      </c:barChart>
      <c:catAx>
        <c:axId val="47590784"/>
        <c:scaling>
          <c:orientation val="minMax"/>
        </c:scaling>
        <c:delete val="0"/>
        <c:axPos val="b"/>
        <c:majorTickMark val="none"/>
        <c:minorTickMark val="none"/>
        <c:tickLblPos val="nextTo"/>
        <c:crossAx val="47596672"/>
        <c:crosses val="autoZero"/>
        <c:auto val="1"/>
        <c:lblAlgn val="ctr"/>
        <c:lblOffset val="100"/>
        <c:noMultiLvlLbl val="0"/>
      </c:catAx>
      <c:valAx>
        <c:axId val="475966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</a:t>
                </a:r>
                <a:r>
                  <a:rPr lang="pl-PL" baseline="0" dirty="0" smtClean="0"/>
                  <a:t>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4759078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4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Arkusz1!$B$157:$D$157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Arkusz1!$B$158:$D$158</c:f>
              <c:numCache>
                <c:formatCode>General</c:formatCode>
                <c:ptCount val="3"/>
                <c:pt idx="0">
                  <c:v>40.090000000000003</c:v>
                </c:pt>
                <c:pt idx="1">
                  <c:v>11.91</c:v>
                </c:pt>
                <c:pt idx="2">
                  <c:v>3.5009999999999999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Arkusz1!$E$158:$G$158</c:f>
              <c:numCache>
                <c:formatCode>General</c:formatCode>
                <c:ptCount val="3"/>
                <c:pt idx="0">
                  <c:v>23.876000000000001</c:v>
                </c:pt>
                <c:pt idx="1">
                  <c:v>11.91</c:v>
                </c:pt>
                <c:pt idx="2">
                  <c:v>3.5009999999999999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7618304"/>
        <c:axId val="47644672"/>
      </c:barChart>
      <c:catAx>
        <c:axId val="47618304"/>
        <c:scaling>
          <c:orientation val="minMax"/>
        </c:scaling>
        <c:delete val="0"/>
        <c:axPos val="b"/>
        <c:majorTickMark val="none"/>
        <c:minorTickMark val="none"/>
        <c:tickLblPos val="nextTo"/>
        <c:crossAx val="47644672"/>
        <c:crosses val="autoZero"/>
        <c:auto val="1"/>
        <c:lblAlgn val="ctr"/>
        <c:lblOffset val="100"/>
        <c:noMultiLvlLbl val="0"/>
      </c:catAx>
      <c:valAx>
        <c:axId val="476446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</a:t>
                </a:r>
                <a:r>
                  <a:rPr lang="pl-PL" baseline="0" dirty="0" smtClean="0"/>
                  <a:t>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4761830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2B3A7-E86D-4280-A4D7-511B8E83CF6B}" type="datetimeFigureOut">
              <a:rPr lang="pl-PL" smtClean="0"/>
              <a:t>2013-10-27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5EE7B-1B00-49A3-8F23-E06B3DFEBA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343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Witam</a:t>
            </a:r>
          </a:p>
          <a:p>
            <a:r>
              <a:rPr lang="pl-PL" dirty="0" smtClean="0"/>
              <a:t>Chciałbym</a:t>
            </a:r>
            <a:r>
              <a:rPr lang="pl-PL" baseline="0" dirty="0" smtClean="0"/>
              <a:t> przedstawić prezentacje dotyczącą mojej pracy magisterskiej związanej z nawigacją w grach komputerowych.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5590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Plan prezentacji jest następujący.</a:t>
            </a:r>
          </a:p>
          <a:p>
            <a:r>
              <a:rPr lang="pl-PL" dirty="0" smtClean="0"/>
              <a:t>Jako pierwsze zostaną przedstawione</a:t>
            </a:r>
            <a:r>
              <a:rPr lang="pl-PL" baseline="0" dirty="0" smtClean="0"/>
              <a:t> cele pracy.</a:t>
            </a:r>
          </a:p>
          <a:p>
            <a:r>
              <a:rPr lang="pl-PL" baseline="0" dirty="0" smtClean="0"/>
              <a:t>Następnie zostaną omówione algorytmy nawigacji.</a:t>
            </a:r>
          </a:p>
          <a:p>
            <a:r>
              <a:rPr lang="pl-PL" baseline="0" dirty="0" smtClean="0"/>
              <a:t>Kolejno zostanie przedstawiony zaprojektowany system nawigacji.</a:t>
            </a:r>
          </a:p>
          <a:p>
            <a:r>
              <a:rPr lang="pl-PL" baseline="0" dirty="0" smtClean="0"/>
              <a:t>Potem zostaną omówione wyniki badanie.</a:t>
            </a:r>
          </a:p>
          <a:p>
            <a:r>
              <a:rPr lang="pl-PL" baseline="0" dirty="0" smtClean="0"/>
              <a:t>Oraz zostanie dokonane podsumowanie.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066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Celem niniejszej pracy jest przebadanie algorytmów nawigacji stosowanych w grach komputerowych. Nawigacja w grach komputerowych w dużym stopniu polega na problemie znajdowania ścieżki. Wynikiem działania takiego algorytmu jest wygenerowana droga z punktu startowego do celu. 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branży gier komputerowych powszechnie stosowanym algorytmem do znajdowania ścieżki jest algorytm A* i to on jest przedmiotem badań w pracy. Jest to algorytm heurystyczny, posiadający duże możliwości optymalizacyjne. W pracy zostanie przebadane zastosowanie jednej z obiecujących optymalizacji algorytmu A* jakim jest algorytm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Jump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potrzeby badań zostanie zaprojektowana aplikacja będąca środowiskiem umożliwiającym przeprowadzanie symulacji odnajdywania ścieżki. Do aplikacji będzie można załadować dowolny model środowiska gry, a następnie przeprowadzić na nim zestaw eksperymentów.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1800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332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Zastosowanie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Zadaniem algorytmu jest wygenerowanie takiej ścieżki, że całkowity jej koszt jest minimalny spośród wszystkich dostępnych ścieżek od startu do celu. </a:t>
            </a:r>
          </a:p>
          <a:p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Parametry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Dany jest graf (skierowany o nieujemnych wagach) i dwa węzły w tym grafie (startowy i docelowy). </a:t>
            </a:r>
          </a:p>
          <a:p>
            <a:endParaRPr lang="pl-PL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Opis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Podczas iteracji A* rozważa każde wychodzące połączenie z bieżącego węzła. Dla każdego połączenia znajduje węzeł końcowy i przypisuje całkowity koszt ścieżki tymczasowej i połączenia, z którego przyszedł.</a:t>
            </a: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Dodatkowo algorytm przypisuje jeszcze jedną wartość: estymacje całkowitego kosztu dla ścieżki od węzła startowego przez obecny węzeł do celu (ta wartość zostanie teraz nazwana: estymowany koszt całkowity). Ta estymacja jest sumą dwóch wartości: kosztu dotychczasowego i wartości określającej jak daleko węzeł znajduje się od celu.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Estymacja jest powszechnie nazywana "wartością heurystyki" węzła i nie może być to wartość ujemna. Proces generowania wartości heurystyki jest punktem kluczowym w procesie implementacji algorytmu A*.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770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System</a:t>
            </a:r>
            <a:r>
              <a:rPr lang="pl-PL" baseline="0" dirty="0" smtClean="0"/>
              <a:t> nawigacji wymagał zaprojektowania modeli map na których zostały przeprowadzone testy. Na potrzeby pracy dyplomowej zostały zaprojektowane 4 modele środowisk gry widoczne na powyższym slajdzie. Obszar zacieniowany kolorem czerwonym i niebieskim oznacza obszar, po którym mogą się poruszać agenci komputerowi.  Modele oznaczone numerem 1 i 2 prezentują środowisko gry o prostej strukturze, natomiast modele o numerach 3 i 4 są środowiskami o bardziej skomplikowanej strukturze. 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0688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Na powyższym slajdzie</a:t>
            </a:r>
            <a:r>
              <a:rPr lang="pl-PL" baseline="0" dirty="0" smtClean="0"/>
              <a:t> przedstawiono wyniki badań nad heurystykami A* dla czterech środowisk. Dane zostały pogrupowane z serie danych. Kolor niebieski odpowiada środowiskom o rozmiarze 50x50 , czerwony 100x100, a natomiast zielony 200x200.  Pierwszy zestaw trzech słupków przedstawia wyniki badań z wykorzystaniem heurystyki euklidesowej, kolejny heurystyka Manhattan oraz ostatni heurystyki diagonalnej Manhattan.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3388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Slajd przedstawia zestawienie</a:t>
            </a:r>
            <a:r>
              <a:rPr lang="pl-PL" baseline="0" dirty="0" smtClean="0"/>
              <a:t> wyników badań dla algorytmów A* i JPS. Kolorem niebieskim zostały oznaczone wyniki czasowe algorytmu A*, a czerwonym wyniki działania algorytmu JPS.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816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2FE-F26E-4291-A147-8C4041B12D9E}" type="datetime1">
              <a:rPr lang="pl-PL" smtClean="0"/>
              <a:t>2013-10-27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572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026A-E201-47E1-9A92-B814A9A3F327}" type="datetime1">
              <a:rPr lang="pl-PL" smtClean="0"/>
              <a:t>2013-10-27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08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C3FB-B571-473D-A281-D6B9468FAD42}" type="datetime1">
              <a:rPr lang="pl-PL" smtClean="0"/>
              <a:t>2013-10-27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77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E471-05F4-4497-8EE2-CA2193B14556}" type="datetime1">
              <a:rPr lang="pl-PL" smtClean="0"/>
              <a:t>2013-10-27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909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57DC-CC62-46B3-AA63-1B42298A7AF5}" type="datetime1">
              <a:rPr lang="pl-PL" smtClean="0"/>
              <a:t>2013-10-27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435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572B-077A-4BD2-9329-D2130395ECCA}" type="datetime1">
              <a:rPr lang="pl-PL" smtClean="0"/>
              <a:t>2013-10-27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25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4E0D-317C-47FF-811D-ABFC76CA8076}" type="datetime1">
              <a:rPr lang="pl-PL" smtClean="0"/>
              <a:t>2013-10-27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111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71A5-017A-43D3-B893-775F57D95F47}" type="datetime1">
              <a:rPr lang="pl-PL" smtClean="0"/>
              <a:t>2013-10-27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020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63F-9A63-403D-A804-3A0ED5F348B0}" type="datetime1">
              <a:rPr lang="pl-PL" smtClean="0"/>
              <a:t>2013-10-27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935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D237-9FC1-4E5C-946C-95A4C3DC1734}" type="datetime1">
              <a:rPr lang="pl-PL" smtClean="0"/>
              <a:t>2013-10-27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51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8EE7-3B39-4567-8143-7507C31C3279}" type="datetime1">
              <a:rPr lang="pl-PL" smtClean="0"/>
              <a:t>2013-10-27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829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8829D-31E7-4419-8C46-5689D5226F4A}" type="datetime1">
              <a:rPr lang="pl-PL" smtClean="0"/>
              <a:t>2013-10-27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901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Nawigacja w grach komputerowych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Autor: Radosław Bigaj</a:t>
            </a:r>
          </a:p>
          <a:p>
            <a:r>
              <a:rPr lang="pl-PL" sz="1600" dirty="0" smtClean="0"/>
              <a:t>Promotor: dr Ewa Lach</a:t>
            </a:r>
            <a:endParaRPr lang="pl-PL" sz="160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79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Analiza technik nawigacji</a:t>
            </a:r>
          </a:p>
          <a:p>
            <a:r>
              <a:rPr lang="pl-PL" dirty="0" smtClean="0"/>
              <a:t>Środowisko testowe</a:t>
            </a:r>
          </a:p>
          <a:p>
            <a:r>
              <a:rPr lang="pl-PL" dirty="0" smtClean="0"/>
              <a:t>Wpływ funkcji heurystycznej oraz struktury środowiska gry</a:t>
            </a:r>
          </a:p>
          <a:p>
            <a:r>
              <a:rPr lang="pl-PL" dirty="0" smtClean="0"/>
              <a:t>Algorytm </a:t>
            </a:r>
            <a:r>
              <a:rPr lang="pl-PL" dirty="0" err="1" smtClean="0"/>
              <a:t>Jump</a:t>
            </a:r>
            <a:r>
              <a:rPr lang="pl-PL" dirty="0" smtClean="0"/>
              <a:t> Point </a:t>
            </a:r>
            <a:r>
              <a:rPr lang="pl-PL" dirty="0" err="1" smtClean="0"/>
              <a:t>Search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226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 za uwagę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200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Cele </a:t>
            </a:r>
            <a:r>
              <a:rPr lang="pl-PL" dirty="0" smtClean="0"/>
              <a:t>pracy</a:t>
            </a:r>
          </a:p>
          <a:p>
            <a:r>
              <a:rPr lang="pl-PL" dirty="0" smtClean="0"/>
              <a:t>Wprowadzenie do dziedziny problemowej</a:t>
            </a:r>
            <a:endParaRPr lang="pl-PL" dirty="0" smtClean="0"/>
          </a:p>
          <a:p>
            <a:r>
              <a:rPr lang="pl-PL" dirty="0" smtClean="0"/>
              <a:t>Algorytmy nawigacji</a:t>
            </a:r>
          </a:p>
          <a:p>
            <a:r>
              <a:rPr lang="pl-PL" dirty="0" smtClean="0"/>
              <a:t>System nawigacji</a:t>
            </a:r>
          </a:p>
          <a:p>
            <a:r>
              <a:rPr lang="pl-PL" dirty="0" smtClean="0"/>
              <a:t>Wyniki badań</a:t>
            </a:r>
          </a:p>
          <a:p>
            <a:r>
              <a:rPr lang="pl-PL" dirty="0" smtClean="0"/>
              <a:t>Podsumowanie</a:t>
            </a:r>
          </a:p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36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Badanie algorytmów służących do nawigacji:</a:t>
            </a:r>
          </a:p>
          <a:p>
            <a:pPr lvl="1"/>
            <a:r>
              <a:rPr lang="pl-PL" dirty="0" smtClean="0"/>
              <a:t>A*</a:t>
            </a:r>
          </a:p>
          <a:p>
            <a:pPr lvl="1"/>
            <a:r>
              <a:rPr lang="pl-PL" dirty="0" err="1" smtClean="0"/>
              <a:t>Jump</a:t>
            </a:r>
            <a:r>
              <a:rPr lang="pl-PL" dirty="0" smtClean="0"/>
              <a:t> Point </a:t>
            </a:r>
            <a:r>
              <a:rPr lang="pl-PL" dirty="0" err="1" smtClean="0"/>
              <a:t>Search</a:t>
            </a:r>
            <a:endParaRPr lang="pl-PL" dirty="0" smtClean="0"/>
          </a:p>
          <a:p>
            <a:r>
              <a:rPr lang="pl-PL" dirty="0" smtClean="0"/>
              <a:t>Projekt aplikacji testowej</a:t>
            </a:r>
          </a:p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73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Wprowadzenie do dziedziny problemowej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Sztuczna inteligencja w grach </a:t>
            </a:r>
            <a:r>
              <a:rPr lang="pl-PL" dirty="0" smtClean="0"/>
              <a:t>komputerowych</a:t>
            </a:r>
          </a:p>
          <a:p>
            <a:r>
              <a:rPr lang="pl-PL" dirty="0" smtClean="0"/>
              <a:t>Reprezentacja geometrii </a:t>
            </a:r>
          </a:p>
          <a:p>
            <a:pPr lvl="1"/>
            <a:r>
              <a:rPr lang="pl-PL" dirty="0" smtClean="0"/>
              <a:t>Skierowany graf ważony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640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Algorytmy nawigacji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A*</a:t>
            </a:r>
          </a:p>
          <a:p>
            <a:pPr lvl="1"/>
            <a:r>
              <a:rPr lang="pl-PL" dirty="0" smtClean="0"/>
              <a:t>Zastosowanie</a:t>
            </a:r>
          </a:p>
          <a:p>
            <a:pPr lvl="1"/>
            <a:r>
              <a:rPr lang="pl-PL" dirty="0" smtClean="0"/>
              <a:t>Parametry</a:t>
            </a:r>
          </a:p>
          <a:p>
            <a:pPr lvl="1"/>
            <a:r>
              <a:rPr lang="pl-PL" dirty="0" smtClean="0"/>
              <a:t>Opis</a:t>
            </a:r>
          </a:p>
          <a:p>
            <a:r>
              <a:rPr lang="pl-PL" dirty="0" err="1" smtClean="0"/>
              <a:t>Jump</a:t>
            </a:r>
            <a:r>
              <a:rPr lang="pl-PL" dirty="0" smtClean="0"/>
              <a:t> Point </a:t>
            </a:r>
            <a:r>
              <a:rPr lang="pl-PL" dirty="0" err="1" smtClean="0"/>
              <a:t>Search</a:t>
            </a:r>
            <a:endParaRPr lang="pl-PL" dirty="0" smtClean="0"/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Stosowane heurystyki:</a:t>
            </a:r>
          </a:p>
          <a:p>
            <a:pPr lvl="1"/>
            <a:r>
              <a:rPr lang="pl-PL" dirty="0" smtClean="0"/>
              <a:t>Manhattan</a:t>
            </a:r>
          </a:p>
          <a:p>
            <a:pPr lvl="1"/>
            <a:r>
              <a:rPr lang="pl-PL" dirty="0" smtClean="0"/>
              <a:t>Diagonalna Manhattan</a:t>
            </a:r>
          </a:p>
          <a:p>
            <a:pPr lvl="1"/>
            <a:r>
              <a:rPr lang="pl-PL" dirty="0" smtClean="0"/>
              <a:t>Euklidesowa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407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 nawigacji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Założenia</a:t>
            </a:r>
          </a:p>
          <a:p>
            <a:pPr lvl="1"/>
            <a:r>
              <a:rPr lang="pl-PL" dirty="0" smtClean="0"/>
              <a:t>Środowisko badawcze</a:t>
            </a:r>
          </a:p>
          <a:p>
            <a:pPr lvl="2"/>
            <a:r>
              <a:rPr lang="pl-PL" dirty="0" smtClean="0"/>
              <a:t>Modele środowiska gry</a:t>
            </a:r>
          </a:p>
          <a:p>
            <a:pPr lvl="2"/>
            <a:r>
              <a:rPr lang="pl-PL" dirty="0" smtClean="0"/>
              <a:t>Modele agenta komputerowego</a:t>
            </a:r>
          </a:p>
          <a:p>
            <a:pPr marL="457200" lvl="1" indent="0">
              <a:buNone/>
            </a:pPr>
            <a:endParaRPr lang="pl-PL" dirty="0" smtClean="0"/>
          </a:p>
          <a:p>
            <a:r>
              <a:rPr lang="pl-PL" dirty="0" smtClean="0"/>
              <a:t>Narzędzia</a:t>
            </a:r>
          </a:p>
          <a:p>
            <a:pPr lvl="1"/>
            <a:r>
              <a:rPr lang="pl-PL" dirty="0" err="1" smtClean="0"/>
              <a:t>Blender</a:t>
            </a:r>
            <a:endParaRPr lang="pl-PL" dirty="0" smtClean="0"/>
          </a:p>
          <a:p>
            <a:pPr lvl="1"/>
            <a:r>
              <a:rPr lang="pl-PL" dirty="0" smtClean="0"/>
              <a:t>Unity3D</a:t>
            </a:r>
          </a:p>
          <a:p>
            <a:pPr lvl="1"/>
            <a:r>
              <a:rPr lang="pl-PL" dirty="0" smtClean="0"/>
              <a:t>Biblioteka A* </a:t>
            </a:r>
            <a:r>
              <a:rPr lang="pl-PL" dirty="0" err="1" smtClean="0"/>
              <a:t>Pathfinding</a:t>
            </a:r>
            <a:r>
              <a:rPr lang="pl-PL" dirty="0" smtClean="0"/>
              <a:t> Project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53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System nawigacji – modele środowisk</a:t>
            </a:r>
            <a:endParaRPr lang="pl-PL" dirty="0"/>
          </a:p>
        </p:txBody>
      </p:sp>
      <p:pic>
        <p:nvPicPr>
          <p:cNvPr id="4" name="Obraz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153" y="1627268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az 4"/>
          <p:cNvPicPr/>
          <p:nvPr/>
        </p:nvPicPr>
        <p:blipFill>
          <a:blip r:embed="rId4"/>
          <a:stretch>
            <a:fillRect/>
          </a:stretch>
        </p:blipFill>
        <p:spPr>
          <a:xfrm>
            <a:off x="5034823" y="1627268"/>
            <a:ext cx="2160000" cy="2160000"/>
          </a:xfrm>
          <a:prstGeom prst="rect">
            <a:avLst/>
          </a:prstGeom>
        </p:spPr>
      </p:pic>
      <p:pic>
        <p:nvPicPr>
          <p:cNvPr id="6" name="Obraz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53" y="3944532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Obraz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823" y="3933056"/>
            <a:ext cx="2160000" cy="2160000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3367430" y="282944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1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6659099" y="286393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2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3367429" y="518120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3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6648494" y="518120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4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Symbol zastępczy numeru slajd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98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 badań heurystyk A*</a:t>
            </a:r>
            <a:endParaRPr lang="pl-PL" dirty="0"/>
          </a:p>
        </p:txBody>
      </p:sp>
      <p:graphicFrame>
        <p:nvGraphicFramePr>
          <p:cNvPr id="9" name="Wykres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968863"/>
              </p:ext>
            </p:extLst>
          </p:nvPr>
        </p:nvGraphicFramePr>
        <p:xfrm>
          <a:off x="0" y="41045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Wykres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384089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Wykres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650942"/>
              </p:ext>
            </p:extLst>
          </p:nvPr>
        </p:nvGraphicFramePr>
        <p:xfrm>
          <a:off x="4572000" y="11247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Wykres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985537"/>
              </p:ext>
            </p:extLst>
          </p:nvPr>
        </p:nvGraphicFramePr>
        <p:xfrm>
          <a:off x="0" y="11247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31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 badań – JPS i A*</a:t>
            </a:r>
            <a:endParaRPr lang="pl-PL" dirty="0"/>
          </a:p>
        </p:txBody>
      </p:sp>
      <p:graphicFrame>
        <p:nvGraphicFramePr>
          <p:cNvPr id="4" name="Symbol zastępczy zawartości 3" title="Środowisk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610229"/>
              </p:ext>
            </p:extLst>
          </p:nvPr>
        </p:nvGraphicFramePr>
        <p:xfrm>
          <a:off x="107504" y="1052736"/>
          <a:ext cx="4032448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Wykres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762198"/>
              </p:ext>
            </p:extLst>
          </p:nvPr>
        </p:nvGraphicFramePr>
        <p:xfrm>
          <a:off x="4932040" y="1052736"/>
          <a:ext cx="3888432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Wykres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311951"/>
              </p:ext>
            </p:extLst>
          </p:nvPr>
        </p:nvGraphicFramePr>
        <p:xfrm>
          <a:off x="251520" y="3789040"/>
          <a:ext cx="3960440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Wykres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348627"/>
              </p:ext>
            </p:extLst>
          </p:nvPr>
        </p:nvGraphicFramePr>
        <p:xfrm>
          <a:off x="4860032" y="3789040"/>
          <a:ext cx="4032448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82322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684</Words>
  <Application>Microsoft Office PowerPoint</Application>
  <PresentationFormat>Pokaz na ekranie (4:3)</PresentationFormat>
  <Paragraphs>111</Paragraphs>
  <Slides>11</Slides>
  <Notes>8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Nawigacja w grach komputerowych</vt:lpstr>
      <vt:lpstr>Plan prezentacji</vt:lpstr>
      <vt:lpstr>Cele pracy</vt:lpstr>
      <vt:lpstr>Wprowadzenie do dziedziny problemowej</vt:lpstr>
      <vt:lpstr>Algorytmy nawigacji</vt:lpstr>
      <vt:lpstr>System nawigacji</vt:lpstr>
      <vt:lpstr>System nawigacji – modele środowisk</vt:lpstr>
      <vt:lpstr>Wyniki badań heurystyk A*</vt:lpstr>
      <vt:lpstr>Wyniki badań – JPS i A*</vt:lpstr>
      <vt:lpstr>Podsumowanie</vt:lpstr>
      <vt:lpstr>Dziękuje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Nawigacja w grach komputerowych</dc:title>
  <dc:creator>Radosław Bigaj</dc:creator>
  <cp:lastModifiedBy>Radosław Bigaj</cp:lastModifiedBy>
  <cp:revision>27</cp:revision>
  <dcterms:created xsi:type="dcterms:W3CDTF">2013-10-20T17:28:09Z</dcterms:created>
  <dcterms:modified xsi:type="dcterms:W3CDTF">2013-10-27T22:03:52Z</dcterms:modified>
</cp:coreProperties>
</file>