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4" r:id="rId6"/>
    <p:sldId id="266" r:id="rId7"/>
    <p:sldId id="267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3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(Arkusz4!$C$87,Arkusz4!$F$87,Arkusz4!$I$87)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(Arkusz4!$C$99,Arkusz4!$F$99,Arkusz4!$I$99)</c:f>
              <c:numCache>
                <c:formatCode>General</c:formatCode>
                <c:ptCount val="3"/>
                <c:pt idx="0">
                  <c:v>2.4990000000000001</c:v>
                </c:pt>
                <c:pt idx="1">
                  <c:v>2.9029999999999996</c:v>
                </c:pt>
                <c:pt idx="2">
                  <c:v>2.0009999999999999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(Arkusz4!$N$99,Arkusz4!$Q$99,Arkusz4!$T$99)</c:f>
              <c:numCache>
                <c:formatCode>General</c:formatCode>
                <c:ptCount val="3"/>
                <c:pt idx="0">
                  <c:v>7.293000000000001</c:v>
                </c:pt>
                <c:pt idx="1">
                  <c:v>11.501999999999999</c:v>
                </c:pt>
                <c:pt idx="2">
                  <c:v>7.2710000000000008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(Arkusz4!$Y$99,Arkusz4!$AB$99,Arkusz4!$AE$99)</c:f>
              <c:numCache>
                <c:formatCode>General</c:formatCode>
                <c:ptCount val="3"/>
                <c:pt idx="0">
                  <c:v>57.031999999999996</c:v>
                </c:pt>
                <c:pt idx="1">
                  <c:v>78.484444444444435</c:v>
                </c:pt>
                <c:pt idx="2">
                  <c:v>44.622999999999998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665856"/>
        <c:axId val="70763648"/>
      </c:barChart>
      <c:catAx>
        <c:axId val="66665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70763648"/>
        <c:crosses val="autoZero"/>
        <c:auto val="1"/>
        <c:lblAlgn val="ctr"/>
        <c:lblOffset val="100"/>
        <c:noMultiLvlLbl val="0"/>
      </c:catAx>
      <c:valAx>
        <c:axId val="70763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</a:t>
                </a:r>
                <a:r>
                  <a:rPr lang="pl-PL" baseline="0"/>
                  <a:t> [ms]</a:t>
                </a:r>
                <a:endParaRPr lang="pl-PL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66658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4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(Arkusz4!$C$125,Arkusz4!$F$125,Arkusz4!$I$125)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(Arkusz4!$C$137,Arkusz4!$F$137,Arkusz4!$I$137)</c:f>
              <c:numCache>
                <c:formatCode>General</c:formatCode>
                <c:ptCount val="3"/>
                <c:pt idx="0">
                  <c:v>3.8009999999999997</c:v>
                </c:pt>
                <c:pt idx="1">
                  <c:v>5.4029999999999996</c:v>
                </c:pt>
                <c:pt idx="2">
                  <c:v>4.0009999999999994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(Arkusz4!$N$137,Arkusz4!$Q$137,Arkusz4!$T$137)</c:f>
              <c:numCache>
                <c:formatCode>General</c:formatCode>
                <c:ptCount val="3"/>
                <c:pt idx="0">
                  <c:v>12.205000000000002</c:v>
                </c:pt>
                <c:pt idx="1">
                  <c:v>35.075000000000003</c:v>
                </c:pt>
                <c:pt idx="2">
                  <c:v>12.215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(Arkusz4!$Y$137,Arkusz4!$AB$137,Arkusz4!$AE$137)</c:f>
              <c:numCache>
                <c:formatCode>General</c:formatCode>
                <c:ptCount val="3"/>
                <c:pt idx="0">
                  <c:v>52.85</c:v>
                </c:pt>
                <c:pt idx="1">
                  <c:v>126.523</c:v>
                </c:pt>
                <c:pt idx="2">
                  <c:v>47.024999999999999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361728"/>
        <c:axId val="36363264"/>
      </c:barChart>
      <c:catAx>
        <c:axId val="36361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36363264"/>
        <c:crosses val="autoZero"/>
        <c:auto val="1"/>
        <c:lblAlgn val="ctr"/>
        <c:lblOffset val="100"/>
        <c:noMultiLvlLbl val="0"/>
      </c:catAx>
      <c:valAx>
        <c:axId val="36363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3617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2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(Arkusz4!$C$48,Arkusz4!$F$48,Arkusz4!$I$48)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(Arkusz4!$C$60,Arkusz4!$F$60,Arkusz4!$I$60)</c:f>
              <c:numCache>
                <c:formatCode>General</c:formatCode>
                <c:ptCount val="3"/>
                <c:pt idx="0">
                  <c:v>1.8989999999999998</c:v>
                </c:pt>
                <c:pt idx="1">
                  <c:v>2.4980000000000002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(Arkusz4!$N$60,Arkusz4!$Q$60,Arkusz4!$T$60)</c:f>
              <c:numCache>
                <c:formatCode>General</c:formatCode>
                <c:ptCount val="3"/>
                <c:pt idx="0">
                  <c:v>8.1969999999999992</c:v>
                </c:pt>
                <c:pt idx="1">
                  <c:v>10.190999999999999</c:v>
                </c:pt>
                <c:pt idx="2">
                  <c:v>8.6740000000000013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(Arkusz4!$Y$60,Arkusz4!$AB$60,Arkusz4!$AE$60)</c:f>
              <c:numCache>
                <c:formatCode>General</c:formatCode>
                <c:ptCount val="3"/>
                <c:pt idx="0">
                  <c:v>34.149000000000001</c:v>
                </c:pt>
                <c:pt idx="1">
                  <c:v>47.316000000000003</c:v>
                </c:pt>
                <c:pt idx="2">
                  <c:v>33.353000000000002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6710784"/>
        <c:axId val="46712704"/>
      </c:barChart>
      <c:catAx>
        <c:axId val="46710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46712704"/>
        <c:crosses val="autoZero"/>
        <c:auto val="1"/>
        <c:lblAlgn val="ctr"/>
        <c:lblOffset val="100"/>
        <c:noMultiLvlLbl val="0"/>
      </c:catAx>
      <c:valAx>
        <c:axId val="46712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67107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(Arkusz4!$B$7,Arkusz4!$E$7,Arkusz4!$H$7)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(Arkusz4!$B$19,Arkusz4!$E$19,Arkusz4!$H$19)</c:f>
              <c:numCache>
                <c:formatCode>General</c:formatCode>
                <c:ptCount val="3"/>
                <c:pt idx="0">
                  <c:v>1.7</c:v>
                </c:pt>
                <c:pt idx="1">
                  <c:v>2.4989999999999997</c:v>
                </c:pt>
                <c:pt idx="2">
                  <c:v>1.9009999999999998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(Arkusz4!$M$19,Arkusz4!$P$19,Arkusz4!$S$19)</c:f>
              <c:numCache>
                <c:formatCode>General</c:formatCode>
                <c:ptCount val="3"/>
                <c:pt idx="0">
                  <c:v>6.5970000000000013</c:v>
                </c:pt>
                <c:pt idx="1">
                  <c:v>9.9830000000000005</c:v>
                </c:pt>
                <c:pt idx="2">
                  <c:v>11.403000000000002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(Arkusz4!$X$19,Arkusz4!$AA$19,Arkusz4!$AD$19)</c:f>
              <c:numCache>
                <c:formatCode>General</c:formatCode>
                <c:ptCount val="3"/>
                <c:pt idx="0">
                  <c:v>35.418999999999997</c:v>
                </c:pt>
                <c:pt idx="1">
                  <c:v>54.819999999999993</c:v>
                </c:pt>
                <c:pt idx="2">
                  <c:v>49.433000000000007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5780864"/>
        <c:axId val="75782400"/>
      </c:barChart>
      <c:catAx>
        <c:axId val="75780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75782400"/>
        <c:crosses val="autoZero"/>
        <c:auto val="1"/>
        <c:lblAlgn val="ctr"/>
        <c:lblOffset val="100"/>
        <c:noMultiLvlLbl val="0"/>
      </c:catAx>
      <c:valAx>
        <c:axId val="75782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57808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6744960"/>
        <c:axId val="96746496"/>
      </c:barChart>
      <c:catAx>
        <c:axId val="96744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96746496"/>
        <c:crosses val="autoZero"/>
        <c:auto val="1"/>
        <c:lblAlgn val="ctr"/>
        <c:lblOffset val="100"/>
        <c:noMultiLvlLbl val="0"/>
      </c:catAx>
      <c:valAx>
        <c:axId val="96746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67449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9481728"/>
        <c:axId val="39483264"/>
      </c:barChart>
      <c:catAx>
        <c:axId val="39481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39483264"/>
        <c:crosses val="autoZero"/>
        <c:auto val="1"/>
        <c:lblAlgn val="ctr"/>
        <c:lblOffset val="100"/>
        <c:noMultiLvlLbl val="0"/>
      </c:catAx>
      <c:valAx>
        <c:axId val="39483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94817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9500800"/>
        <c:axId val="39518976"/>
      </c:barChart>
      <c:catAx>
        <c:axId val="39500800"/>
        <c:scaling>
          <c:orientation val="minMax"/>
        </c:scaling>
        <c:delete val="0"/>
        <c:axPos val="b"/>
        <c:majorTickMark val="none"/>
        <c:minorTickMark val="none"/>
        <c:tickLblPos val="nextTo"/>
        <c:crossAx val="39518976"/>
        <c:crosses val="autoZero"/>
        <c:auto val="1"/>
        <c:lblAlgn val="ctr"/>
        <c:lblOffset val="100"/>
        <c:noMultiLvlLbl val="0"/>
      </c:catAx>
      <c:valAx>
        <c:axId val="39518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95008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9544704"/>
        <c:axId val="39546240"/>
      </c:barChart>
      <c:catAx>
        <c:axId val="39544704"/>
        <c:scaling>
          <c:orientation val="minMax"/>
        </c:scaling>
        <c:delete val="0"/>
        <c:axPos val="b"/>
        <c:majorTickMark val="none"/>
        <c:minorTickMark val="none"/>
        <c:tickLblPos val="nextTo"/>
        <c:crossAx val="39546240"/>
        <c:crosses val="autoZero"/>
        <c:auto val="1"/>
        <c:lblAlgn val="ctr"/>
        <c:lblOffset val="100"/>
        <c:noMultiLvlLbl val="0"/>
      </c:catAx>
      <c:valAx>
        <c:axId val="39546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95447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7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8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7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90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3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5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1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20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3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5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0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</a:t>
            </a:r>
            <a:r>
              <a:rPr lang="pl-PL" dirty="0" smtClean="0"/>
              <a:t>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</a:p>
          <a:p>
            <a:r>
              <a:rPr lang="pl-PL" dirty="0" smtClean="0"/>
              <a:t>Algorytmy nawigacji</a:t>
            </a:r>
          </a:p>
          <a:p>
            <a:r>
              <a:rPr lang="pl-PL" dirty="0" smtClean="0"/>
              <a:t>System nawigacji</a:t>
            </a:r>
          </a:p>
          <a:p>
            <a:r>
              <a:rPr lang="pl-PL" dirty="0" smtClean="0"/>
              <a:t>Wyniki badań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</a:t>
            </a:r>
            <a:r>
              <a:rPr lang="pl-PL" dirty="0" smtClean="0"/>
              <a:t>aplikacji testowej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A*</a:t>
            </a:r>
          </a:p>
          <a:p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Stosowane heurystyki:</a:t>
            </a:r>
          </a:p>
          <a:p>
            <a:pPr lvl="1"/>
            <a:r>
              <a:rPr lang="pl-PL" dirty="0" smtClean="0"/>
              <a:t>Manhattan</a:t>
            </a:r>
          </a:p>
          <a:p>
            <a:pPr lvl="1"/>
            <a:r>
              <a:rPr lang="pl-PL" dirty="0" smtClean="0"/>
              <a:t>Diagonalna Manhattan</a:t>
            </a:r>
          </a:p>
          <a:p>
            <a:pPr lvl="1"/>
            <a:r>
              <a:rPr lang="pl-PL" dirty="0" smtClean="0"/>
              <a:t>Euklidesowa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Założenia</a:t>
            </a:r>
          </a:p>
          <a:p>
            <a:pPr lvl="1"/>
            <a:r>
              <a:rPr lang="pl-PL" dirty="0" smtClean="0"/>
              <a:t>Środowisko badawcze</a:t>
            </a:r>
          </a:p>
          <a:p>
            <a:pPr lvl="2"/>
            <a:r>
              <a:rPr lang="pl-PL" dirty="0" smtClean="0"/>
              <a:t>Modele środowiska gry</a:t>
            </a:r>
          </a:p>
          <a:p>
            <a:pPr lvl="2"/>
            <a:r>
              <a:rPr lang="pl-PL" dirty="0" smtClean="0"/>
              <a:t>Modele agenta komputerowego</a:t>
            </a:r>
          </a:p>
          <a:p>
            <a:pPr marL="457200" lvl="1" indent="0">
              <a:buNone/>
            </a:pPr>
            <a:endParaRPr lang="pl-PL" dirty="0" smtClean="0"/>
          </a:p>
          <a:p>
            <a:r>
              <a:rPr lang="pl-PL" dirty="0" smtClean="0"/>
              <a:t>Narzędzia</a:t>
            </a:r>
          </a:p>
          <a:p>
            <a:pPr lvl="1"/>
            <a:r>
              <a:rPr lang="pl-PL" dirty="0" err="1" smtClean="0"/>
              <a:t>Blender</a:t>
            </a:r>
            <a:endParaRPr lang="pl-PL" dirty="0" smtClean="0"/>
          </a:p>
          <a:p>
            <a:pPr lvl="1"/>
            <a:r>
              <a:rPr lang="pl-PL" dirty="0" smtClean="0"/>
              <a:t>Unity3D</a:t>
            </a:r>
          </a:p>
          <a:p>
            <a:pPr lvl="1"/>
            <a:r>
              <a:rPr lang="pl-PL" dirty="0" smtClean="0"/>
              <a:t>Biblioteka A* </a:t>
            </a:r>
            <a:r>
              <a:rPr lang="pl-PL" dirty="0" err="1" smtClean="0"/>
              <a:t>Pathfinding</a:t>
            </a:r>
            <a:r>
              <a:rPr lang="pl-PL" dirty="0" smtClean="0"/>
              <a:t> Project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nawigacji – modele środowisk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153" y="1627268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34823" y="1627268"/>
            <a:ext cx="2160000" cy="2160000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53" y="394453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3" y="3933056"/>
            <a:ext cx="2160000" cy="216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367430" y="28294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659099" y="2863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67429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648494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1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heurystyk A*</a:t>
            </a:r>
            <a:endParaRPr lang="pl-PL" dirty="0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68863"/>
              </p:ext>
            </p:extLst>
          </p:nvPr>
        </p:nvGraphicFramePr>
        <p:xfrm>
          <a:off x="0" y="41045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84089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50942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85537"/>
              </p:ext>
            </p:extLst>
          </p:nvPr>
        </p:nvGraphicFramePr>
        <p:xfrm>
          <a:off x="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31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</a:t>
            </a:r>
            <a:r>
              <a:rPr lang="pl-PL" dirty="0" smtClean="0"/>
              <a:t>badań – JPS i A*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technik nawigacji</a:t>
            </a:r>
          </a:p>
          <a:p>
            <a:r>
              <a:rPr lang="pl-PL" dirty="0" smtClean="0"/>
              <a:t>Środowisko testowe</a:t>
            </a:r>
          </a:p>
          <a:p>
            <a:r>
              <a:rPr lang="pl-PL" dirty="0" smtClean="0"/>
              <a:t>Wpływ funkcji heurystycznej oraz struktury środowiska gry</a:t>
            </a:r>
          </a:p>
          <a:p>
            <a:r>
              <a:rPr lang="pl-PL" dirty="0" smtClean="0"/>
              <a:t>Algorytm </a:t>
            </a:r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159</Words>
  <Application>Microsoft Office PowerPoint</Application>
  <PresentationFormat>Pokaz na ekranie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Nawigacja w grach komputerowych</vt:lpstr>
      <vt:lpstr>Plan prezentacji</vt:lpstr>
      <vt:lpstr>Cele pracy</vt:lpstr>
      <vt:lpstr>Algorytmy nawigacji</vt:lpstr>
      <vt:lpstr>System nawigacji</vt:lpstr>
      <vt:lpstr>System nawigacji – modele środowisk</vt:lpstr>
      <vt:lpstr>Wyniki badań heurystyk A*</vt:lpstr>
      <vt:lpstr>Wyniki badań – JPS i A*</vt:lpstr>
      <vt:lpstr>Podsumowanie</vt:lpstr>
      <vt:lpstr>Dziękuje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12</cp:revision>
  <dcterms:created xsi:type="dcterms:W3CDTF">2013-10-20T17:28:09Z</dcterms:created>
  <dcterms:modified xsi:type="dcterms:W3CDTF">2013-10-22T21:30:46Z</dcterms:modified>
</cp:coreProperties>
</file>