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8" r:id="rId5"/>
    <p:sldId id="259" r:id="rId6"/>
    <p:sldId id="264" r:id="rId7"/>
    <p:sldId id="266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89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3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(Arkusz4!$C$87,Arkusz4!$F$87,Arkusz4!$I$87)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(Arkusz4!$C$99,Arkusz4!$F$99,Arkusz4!$I$99)</c:f>
              <c:numCache>
                <c:formatCode>General</c:formatCode>
                <c:ptCount val="3"/>
                <c:pt idx="0">
                  <c:v>2.4990000000000001</c:v>
                </c:pt>
                <c:pt idx="1">
                  <c:v>2.9029999999999996</c:v>
                </c:pt>
                <c:pt idx="2">
                  <c:v>2.0009999999999999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(Arkusz4!$N$99,Arkusz4!$Q$99,Arkusz4!$T$99)</c:f>
              <c:numCache>
                <c:formatCode>General</c:formatCode>
                <c:ptCount val="3"/>
                <c:pt idx="0">
                  <c:v>7.293000000000001</c:v>
                </c:pt>
                <c:pt idx="1">
                  <c:v>11.501999999999999</c:v>
                </c:pt>
                <c:pt idx="2">
                  <c:v>7.2710000000000008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(Arkusz4!$Y$99,Arkusz4!$AB$99,Arkusz4!$AE$99)</c:f>
              <c:numCache>
                <c:formatCode>General</c:formatCode>
                <c:ptCount val="3"/>
                <c:pt idx="0">
                  <c:v>57.031999999999996</c:v>
                </c:pt>
                <c:pt idx="1">
                  <c:v>78.484444444444435</c:v>
                </c:pt>
                <c:pt idx="2">
                  <c:v>44.622999999999998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5481216"/>
        <c:axId val="36312192"/>
      </c:barChart>
      <c:catAx>
        <c:axId val="95481216"/>
        <c:scaling>
          <c:orientation val="minMax"/>
        </c:scaling>
        <c:delete val="0"/>
        <c:axPos val="b"/>
        <c:majorTickMark val="none"/>
        <c:minorTickMark val="none"/>
        <c:tickLblPos val="nextTo"/>
        <c:crossAx val="36312192"/>
        <c:crosses val="autoZero"/>
        <c:auto val="1"/>
        <c:lblAlgn val="ctr"/>
        <c:lblOffset val="100"/>
        <c:noMultiLvlLbl val="0"/>
      </c:catAx>
      <c:valAx>
        <c:axId val="36312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</a:t>
                </a:r>
                <a:r>
                  <a:rPr lang="pl-PL" baseline="0"/>
                  <a:t> [ms]</a:t>
                </a:r>
                <a:endParaRPr lang="pl-PL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54812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4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(Arkusz4!$C$125,Arkusz4!$F$125,Arkusz4!$I$125)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(Arkusz4!$C$137,Arkusz4!$F$137,Arkusz4!$I$137)</c:f>
              <c:numCache>
                <c:formatCode>General</c:formatCode>
                <c:ptCount val="3"/>
                <c:pt idx="0">
                  <c:v>3.8009999999999997</c:v>
                </c:pt>
                <c:pt idx="1">
                  <c:v>5.4029999999999996</c:v>
                </c:pt>
                <c:pt idx="2">
                  <c:v>4.0009999999999994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(Arkusz4!$N$137,Arkusz4!$Q$137,Arkusz4!$T$137)</c:f>
              <c:numCache>
                <c:formatCode>General</c:formatCode>
                <c:ptCount val="3"/>
                <c:pt idx="0">
                  <c:v>12.205000000000002</c:v>
                </c:pt>
                <c:pt idx="1">
                  <c:v>35.075000000000003</c:v>
                </c:pt>
                <c:pt idx="2">
                  <c:v>12.215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(Arkusz4!$Y$137,Arkusz4!$AB$137,Arkusz4!$AE$137)</c:f>
              <c:numCache>
                <c:formatCode>General</c:formatCode>
                <c:ptCount val="3"/>
                <c:pt idx="0">
                  <c:v>52.85</c:v>
                </c:pt>
                <c:pt idx="1">
                  <c:v>126.523</c:v>
                </c:pt>
                <c:pt idx="2">
                  <c:v>47.024999999999999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342784"/>
        <c:axId val="36344576"/>
      </c:barChart>
      <c:catAx>
        <c:axId val="36342784"/>
        <c:scaling>
          <c:orientation val="minMax"/>
        </c:scaling>
        <c:delete val="0"/>
        <c:axPos val="b"/>
        <c:majorTickMark val="none"/>
        <c:minorTickMark val="none"/>
        <c:tickLblPos val="nextTo"/>
        <c:crossAx val="36344576"/>
        <c:crosses val="autoZero"/>
        <c:auto val="1"/>
        <c:lblAlgn val="ctr"/>
        <c:lblOffset val="100"/>
        <c:noMultiLvlLbl val="0"/>
      </c:catAx>
      <c:valAx>
        <c:axId val="3634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3427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</a:t>
            </a:r>
            <a:r>
              <a:rPr lang="pl-PL" baseline="0"/>
              <a:t> 2</a:t>
            </a:r>
            <a:endParaRPr lang="pl-PL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(Arkusz4!$C$48,Arkusz4!$F$48,Arkusz4!$I$48)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(Arkusz4!$C$60,Arkusz4!$F$60,Arkusz4!$I$60)</c:f>
              <c:numCache>
                <c:formatCode>General</c:formatCode>
                <c:ptCount val="3"/>
                <c:pt idx="0">
                  <c:v>1.8989999999999998</c:v>
                </c:pt>
                <c:pt idx="1">
                  <c:v>2.4980000000000002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(Arkusz4!$N$60,Arkusz4!$Q$60,Arkusz4!$T$60)</c:f>
              <c:numCache>
                <c:formatCode>General</c:formatCode>
                <c:ptCount val="3"/>
                <c:pt idx="0">
                  <c:v>8.1969999999999992</c:v>
                </c:pt>
                <c:pt idx="1">
                  <c:v>10.190999999999999</c:v>
                </c:pt>
                <c:pt idx="2">
                  <c:v>8.6740000000000013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(Arkusz4!$Y$60,Arkusz4!$AB$60,Arkusz4!$AE$60)</c:f>
              <c:numCache>
                <c:formatCode>General</c:formatCode>
                <c:ptCount val="3"/>
                <c:pt idx="0">
                  <c:v>34.149000000000001</c:v>
                </c:pt>
                <c:pt idx="1">
                  <c:v>47.316000000000003</c:v>
                </c:pt>
                <c:pt idx="2">
                  <c:v>33.353000000000002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645504"/>
        <c:axId val="36655488"/>
      </c:barChart>
      <c:catAx>
        <c:axId val="36645504"/>
        <c:scaling>
          <c:orientation val="minMax"/>
        </c:scaling>
        <c:delete val="0"/>
        <c:axPos val="b"/>
        <c:majorTickMark val="none"/>
        <c:minorTickMark val="none"/>
        <c:tickLblPos val="nextTo"/>
        <c:crossAx val="36655488"/>
        <c:crosses val="autoZero"/>
        <c:auto val="1"/>
        <c:lblAlgn val="ctr"/>
        <c:lblOffset val="100"/>
        <c:noMultiLvlLbl val="0"/>
      </c:catAx>
      <c:valAx>
        <c:axId val="36655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6455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50x50</c:v>
          </c:tx>
          <c:invertIfNegative val="0"/>
          <c:cat>
            <c:strRef>
              <c:f>(Arkusz4!$B$7,Arkusz4!$E$7,Arkusz4!$H$7)</c:f>
              <c:strCache>
                <c:ptCount val="3"/>
                <c:pt idx="0">
                  <c:v>Euclidean</c:v>
                </c:pt>
                <c:pt idx="1">
                  <c:v>Manhattan</c:v>
                </c:pt>
                <c:pt idx="2">
                  <c:v>Diagonal Manhattan</c:v>
                </c:pt>
              </c:strCache>
            </c:strRef>
          </c:cat>
          <c:val>
            <c:numRef>
              <c:f>(Arkusz4!$B$19,Arkusz4!$E$19,Arkusz4!$H$19)</c:f>
              <c:numCache>
                <c:formatCode>General</c:formatCode>
                <c:ptCount val="3"/>
                <c:pt idx="0">
                  <c:v>1.7</c:v>
                </c:pt>
                <c:pt idx="1">
                  <c:v>2.4989999999999997</c:v>
                </c:pt>
                <c:pt idx="2">
                  <c:v>1.9009999999999998</c:v>
                </c:pt>
              </c:numCache>
            </c:numRef>
          </c:val>
        </c:ser>
        <c:ser>
          <c:idx val="1"/>
          <c:order val="1"/>
          <c:tx>
            <c:v>100x100</c:v>
          </c:tx>
          <c:invertIfNegative val="0"/>
          <c:val>
            <c:numRef>
              <c:f>(Arkusz4!$M$19,Arkusz4!$P$19,Arkusz4!$S$19)</c:f>
              <c:numCache>
                <c:formatCode>General</c:formatCode>
                <c:ptCount val="3"/>
                <c:pt idx="0">
                  <c:v>6.5970000000000013</c:v>
                </c:pt>
                <c:pt idx="1">
                  <c:v>9.9830000000000005</c:v>
                </c:pt>
                <c:pt idx="2">
                  <c:v>11.403000000000002</c:v>
                </c:pt>
              </c:numCache>
            </c:numRef>
          </c:val>
        </c:ser>
        <c:ser>
          <c:idx val="2"/>
          <c:order val="2"/>
          <c:tx>
            <c:v>200x200</c:v>
          </c:tx>
          <c:invertIfNegative val="0"/>
          <c:val>
            <c:numRef>
              <c:f>(Arkusz4!$X$19,Arkusz4!$AA$19,Arkusz4!$AD$19)</c:f>
              <c:numCache>
                <c:formatCode>General</c:formatCode>
                <c:ptCount val="3"/>
                <c:pt idx="0">
                  <c:v>35.418999999999997</c:v>
                </c:pt>
                <c:pt idx="1">
                  <c:v>54.819999999999993</c:v>
                </c:pt>
                <c:pt idx="2">
                  <c:v>49.433000000000007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677888"/>
        <c:axId val="36679680"/>
      </c:barChart>
      <c:catAx>
        <c:axId val="36677888"/>
        <c:scaling>
          <c:orientation val="minMax"/>
        </c:scaling>
        <c:delete val="0"/>
        <c:axPos val="b"/>
        <c:majorTickMark val="none"/>
        <c:minorTickMark val="none"/>
        <c:tickLblPos val="nextTo"/>
        <c:crossAx val="36679680"/>
        <c:crosses val="autoZero"/>
        <c:auto val="1"/>
        <c:lblAlgn val="ctr"/>
        <c:lblOffset val="100"/>
        <c:noMultiLvlLbl val="0"/>
      </c:catAx>
      <c:valAx>
        <c:axId val="36679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Czas [ms]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6778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699520"/>
        <c:axId val="36414592"/>
      </c:barChart>
      <c:catAx>
        <c:axId val="36699520"/>
        <c:scaling>
          <c:orientation val="minMax"/>
        </c:scaling>
        <c:delete val="0"/>
        <c:axPos val="b"/>
        <c:majorTickMark val="none"/>
        <c:minorTickMark val="none"/>
        <c:tickLblPos val="nextTo"/>
        <c:crossAx val="36414592"/>
        <c:crosses val="autoZero"/>
        <c:auto val="1"/>
        <c:lblAlgn val="ctr"/>
        <c:lblOffset val="100"/>
        <c:noMultiLvlLbl val="0"/>
      </c:catAx>
      <c:valAx>
        <c:axId val="36414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6995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432128"/>
        <c:axId val="36438016"/>
      </c:barChart>
      <c:catAx>
        <c:axId val="36432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36438016"/>
        <c:crosses val="autoZero"/>
        <c:auto val="1"/>
        <c:lblAlgn val="ctr"/>
        <c:lblOffset val="100"/>
        <c:noMultiLvlLbl val="0"/>
      </c:catAx>
      <c:valAx>
        <c:axId val="36438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4321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467840"/>
        <c:axId val="36469376"/>
      </c:barChart>
      <c:catAx>
        <c:axId val="36467840"/>
        <c:scaling>
          <c:orientation val="minMax"/>
        </c:scaling>
        <c:delete val="0"/>
        <c:axPos val="b"/>
        <c:majorTickMark val="none"/>
        <c:minorTickMark val="none"/>
        <c:tickLblPos val="nextTo"/>
        <c:crossAx val="36469376"/>
        <c:crosses val="autoZero"/>
        <c:auto val="1"/>
        <c:lblAlgn val="ctr"/>
        <c:lblOffset val="100"/>
        <c:noMultiLvlLbl val="0"/>
      </c:catAx>
      <c:valAx>
        <c:axId val="36469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4678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503552"/>
        <c:axId val="36505088"/>
      </c:barChart>
      <c:catAx>
        <c:axId val="36503552"/>
        <c:scaling>
          <c:orientation val="minMax"/>
        </c:scaling>
        <c:delete val="0"/>
        <c:axPos val="b"/>
        <c:majorTickMark val="none"/>
        <c:minorTickMark val="none"/>
        <c:tickLblPos val="nextTo"/>
        <c:crossAx val="36505088"/>
        <c:crosses val="autoZero"/>
        <c:auto val="1"/>
        <c:lblAlgn val="ctr"/>
        <c:lblOffset val="100"/>
        <c:noMultiLvlLbl val="0"/>
      </c:catAx>
      <c:valAx>
        <c:axId val="36505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365035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B3A7-E86D-4280-A4D7-511B8E83CF6B}" type="datetimeFigureOut">
              <a:rPr lang="pl-PL" smtClean="0"/>
              <a:t>2013-10-28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EE7B-1B00-49A3-8F23-E06B3DFEBA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43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Witam</a:t>
            </a:r>
          </a:p>
          <a:p>
            <a:r>
              <a:rPr lang="pl-PL" dirty="0" smtClean="0"/>
              <a:t>Chciałbym</a:t>
            </a:r>
            <a:r>
              <a:rPr lang="pl-PL" baseline="0" dirty="0" smtClean="0"/>
              <a:t> przedstawić prezentacje dotyczącą mojej pracy magisterskiej związanej z nawigacją w 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59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Plan prezentacji jest następujący.</a:t>
            </a:r>
          </a:p>
          <a:p>
            <a:r>
              <a:rPr lang="pl-PL" dirty="0" smtClean="0"/>
              <a:t>Jako pierwsze zostaną przedstawione</a:t>
            </a:r>
            <a:r>
              <a:rPr lang="pl-PL" baseline="0" dirty="0" smtClean="0"/>
              <a:t> cele pracy.</a:t>
            </a:r>
          </a:p>
          <a:p>
            <a:r>
              <a:rPr lang="pl-PL" baseline="0" dirty="0" smtClean="0"/>
              <a:t>Następnie zostaną omówione algorytmy nawigacji.</a:t>
            </a:r>
          </a:p>
          <a:p>
            <a:r>
              <a:rPr lang="pl-PL" baseline="0" dirty="0" smtClean="0"/>
              <a:t>Kolejno zostanie przedstawiony zaprojektowany system nawigacji.</a:t>
            </a:r>
          </a:p>
          <a:p>
            <a:r>
              <a:rPr lang="pl-PL" baseline="0" dirty="0" smtClean="0"/>
              <a:t>Potem zostaną omówione wyniki badanie.</a:t>
            </a:r>
          </a:p>
          <a:p>
            <a:r>
              <a:rPr lang="pl-PL" baseline="0" dirty="0" smtClean="0"/>
              <a:t>Oraz zostanie dokonane podsumowanie.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6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Celem niniejszej pracy jest przebadanie algorytmów nawigacji stosowanych w grach komputerowych. Nawigacja w grach komputerowych w dużym stopniu polega na problemie znajdowania ścieżki. Wynikiem działania takiego algorytmu jest wygenerowana droga z punktu startowego do celu. 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branży gier komputerowych powszechnie stosowanym algorytmem do znajdowania ścieżki jest algorytm A* i to on jest przedmiotem badań w pracy. Jest to algorytm heurystyczny, posiadający duże możliwości optymalizacyjne. W pracy zostanie przebadane zastosowanie jednej z obiecujących optymalizacji algorytmu A* jakim jest algorytm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 </a:t>
            </a:r>
            <a:r>
              <a:rPr lang="pl-P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potrzeby badań zostanie zaprojektowana aplikacja będąca środowiskiem umożliwiającym przeprowadzanie symulacji odnajdywania ścieżki. Do aplikacji będzie można załadować dowolny model środowiska gry, a następnie przeprowadzić na nim zestaw eksperymentów.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180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Chciałbym teraz dokonać krótkiego</a:t>
            </a:r>
            <a:r>
              <a:rPr lang="pl-PL" baseline="0" dirty="0" smtClean="0"/>
              <a:t> wprowadzenia do dziedziny problemowej.</a:t>
            </a:r>
          </a:p>
          <a:p>
            <a:r>
              <a:rPr lang="pl-PL" baseline="0" dirty="0" smtClean="0"/>
              <a:t>Nawigacja jest zagadnieniem związanym ze sztuczną inteligencją w </a:t>
            </a:r>
            <a:r>
              <a:rPr lang="pl-PL" baseline="0" smtClean="0"/>
              <a:t>grach komputerowych.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Zastosowanie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Zadaniem algorytmu jest wygenerowanie takiej ścieżki, że całkowity jej koszt jest minimalny spośród wszystkich dostępnych ścieżek od startu do celu. </a:t>
            </a: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Parametry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Dany jest graf (skierowany o nieujemnych wagach) i dwa węzły w tym grafie (startowy i docelowy). </a:t>
            </a:r>
          </a:p>
          <a:p>
            <a:endParaRPr lang="pl-P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Podczas iteracji A* rozważa każde wychodzące połączenie z bieżącego węzła. Dla każdego połączenia znajduje węzeł końcowy i przypisuje całkowity koszt ścieżki tymczasowej i połączenia, z którego przyszedł.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Dodatkowo algorytm przypisuje jeszcze jedną wartość: estymacje całkowitego kosztu dla ścieżki od węzła startowego przez obecny węzeł do celu (ta wartość zostanie teraz nazwana: estymowany koszt całkowity). Ta estymacja jest sumą dwóch wartości: kosztu dotychczasowego i wartości określającej jak daleko węzeł znajduje się od celu.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Estymacja jest powszechnie nazywana "wartością heurystyki" węzła i nie może być to wartość ujemna. Proces generowania wartości heurystyki jest punktem kluczowym w procesie implementacji algorytmu A*.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System</a:t>
            </a:r>
            <a:r>
              <a:rPr lang="pl-PL" baseline="0" dirty="0" smtClean="0"/>
              <a:t> nawigacji wymagał zaprojektowania modeli map na których zostały przeprowadzone testy. Na potrzeby pracy dyplomowej zostały zaprojektowane 4 modele środowisk gry widoczne na powyższym slajdzie. Obszar zacieniowany kolorem czerwonym i niebieskim oznacza obszar, po którym mogą się poruszać agenci komputerowi.  Modele oznaczone numerem 1 i 2 prezentują środowisko gry o prostej strukturze, natomiast modele o numerach 3 i 4 są środowiskami o bardziej skomplikowanej strukturze.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8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powyższym slajdzie</a:t>
            </a:r>
            <a:r>
              <a:rPr lang="pl-PL" baseline="0" dirty="0" smtClean="0"/>
              <a:t> przedstawiono wyniki badań nad heurystykami A* dla czterech środowisk. Dane zostały pogrupowane z serie danych. Kolor niebieski odpowiada środowiskom o rozmiarze 50x50 , czerwony 100x100, a natomiast zielony 200x200.  Pierwszy zestaw trzech słupków przedstawia wyniki badań z wykorzystaniem heurystyki euklidesowej, kolejny heurystyka Manhattan oraz ostatni heurystyki diagonalnej Manhattan.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3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Slajd przedstawia zestawienie</a:t>
            </a:r>
            <a:r>
              <a:rPr lang="pl-PL" baseline="0" dirty="0" smtClean="0"/>
              <a:t> wyników badań dla algorytmów A* i JPS. Kolorem niebieskim zostały oznaczone wyniki czasowe algorytmu A*, a czerwonym wyniki działania algorytmu JPS.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EE7B-1B00-49A3-8F23-E06B3DFEBA6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16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F2FE-F26E-4291-A147-8C4041B12D9E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026A-E201-47E1-9A92-B814A9A3F327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C3FB-B571-473D-A281-D6B9468FAD42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7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E471-05F4-4497-8EE2-CA2193B14556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0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57DC-CC62-46B3-AA63-1B42298A7AF5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3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572B-077A-4BD2-9329-D2130395ECCA}" type="datetime1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5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4E0D-317C-47FF-811D-ABFC76CA8076}" type="datetime1">
              <a:rPr lang="pl-PL" smtClean="0"/>
              <a:t>2013-10-28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1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1A5-017A-43D3-B893-775F57D95F47}" type="datetime1">
              <a:rPr lang="pl-PL" smtClean="0"/>
              <a:t>2013-10-28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2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63F-9A63-403D-A804-3A0ED5F348B0}" type="datetime1">
              <a:rPr lang="pl-PL" smtClean="0"/>
              <a:t>2013-10-28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935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D237-9FC1-4E5C-946C-95A4C3DC1734}" type="datetime1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5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8EE7-3B39-4567-8143-7507C31C3279}" type="datetime1">
              <a:rPr lang="pl-PL" smtClean="0"/>
              <a:t>2013-10-28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2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829D-31E7-4419-8C46-5689D5226F4A}" type="datetime1">
              <a:rPr lang="pl-PL" smtClean="0"/>
              <a:t>2013-10-28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0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Analiza technik nawigacji</a:t>
            </a:r>
          </a:p>
          <a:p>
            <a:r>
              <a:rPr lang="pl-PL" dirty="0" smtClean="0"/>
              <a:t>Środowisko testowe</a:t>
            </a:r>
          </a:p>
          <a:p>
            <a:r>
              <a:rPr lang="pl-PL" dirty="0" smtClean="0"/>
              <a:t>Wpływ funkcji heurystycznej oraz struktury środowiska gry</a:t>
            </a:r>
          </a:p>
          <a:p>
            <a:r>
              <a:rPr lang="pl-PL" dirty="0" smtClean="0"/>
              <a:t>Algorytm </a:t>
            </a:r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uwagę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Wprowadzenie do dziedziny problemowej</a:t>
            </a:r>
          </a:p>
          <a:p>
            <a:r>
              <a:rPr lang="pl-PL" dirty="0" smtClean="0"/>
              <a:t>Algorytmy nawigacji</a:t>
            </a:r>
          </a:p>
          <a:p>
            <a:r>
              <a:rPr lang="pl-PL" dirty="0" smtClean="0"/>
              <a:t>System nawigacji</a:t>
            </a:r>
          </a:p>
          <a:p>
            <a:r>
              <a:rPr lang="pl-PL" dirty="0" smtClean="0"/>
              <a:t>Wyniki badań</a:t>
            </a:r>
          </a:p>
          <a:p>
            <a:r>
              <a:rPr lang="pl-PL" dirty="0" smtClean="0"/>
              <a:t>Podsumowanie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 służących do nawigacji: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 testowej</a:t>
            </a:r>
          </a:p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dziedziny problemowej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Sztuczna inteligencja w grach komputerowych</a:t>
            </a:r>
          </a:p>
          <a:p>
            <a:r>
              <a:rPr lang="pl-PL" dirty="0" smtClean="0"/>
              <a:t>Reprezentacja geometrii </a:t>
            </a:r>
          </a:p>
          <a:p>
            <a:pPr lvl="1"/>
            <a:r>
              <a:rPr lang="pl-PL" dirty="0" smtClean="0"/>
              <a:t>Skierowany graf ważony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4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A*</a:t>
            </a:r>
          </a:p>
          <a:p>
            <a:pPr lvl="1"/>
            <a:r>
              <a:rPr lang="pl-PL" dirty="0" smtClean="0"/>
              <a:t>Zastosowanie</a:t>
            </a:r>
          </a:p>
          <a:p>
            <a:pPr lvl="1"/>
            <a:r>
              <a:rPr lang="pl-PL" dirty="0" smtClean="0"/>
              <a:t>Parametry</a:t>
            </a:r>
          </a:p>
          <a:p>
            <a:pPr lvl="1"/>
            <a:r>
              <a:rPr lang="pl-PL" dirty="0" smtClean="0"/>
              <a:t>Opis</a:t>
            </a:r>
          </a:p>
          <a:p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Stosowane heurystyki:</a:t>
            </a:r>
          </a:p>
          <a:p>
            <a:pPr lvl="1"/>
            <a:r>
              <a:rPr lang="pl-PL" dirty="0" smtClean="0"/>
              <a:t>Manhattan</a:t>
            </a:r>
          </a:p>
          <a:p>
            <a:pPr lvl="1"/>
            <a:r>
              <a:rPr lang="pl-PL" dirty="0" smtClean="0"/>
              <a:t>Diagonalna Manhattan</a:t>
            </a:r>
          </a:p>
          <a:p>
            <a:pPr lvl="1"/>
            <a:r>
              <a:rPr lang="pl-PL" dirty="0" smtClean="0"/>
              <a:t>Euklidesowa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Założenia</a:t>
            </a:r>
          </a:p>
          <a:p>
            <a:pPr lvl="1"/>
            <a:r>
              <a:rPr lang="pl-PL" dirty="0" smtClean="0"/>
              <a:t>Środowisko badawcze</a:t>
            </a:r>
          </a:p>
          <a:p>
            <a:pPr lvl="2"/>
            <a:r>
              <a:rPr lang="pl-PL" dirty="0" smtClean="0"/>
              <a:t>Modele środowiska gry</a:t>
            </a:r>
          </a:p>
          <a:p>
            <a:pPr lvl="2"/>
            <a:r>
              <a:rPr lang="pl-PL" dirty="0" smtClean="0"/>
              <a:t>Modele agenta komputerowego</a:t>
            </a:r>
          </a:p>
          <a:p>
            <a:pPr marL="457200" lvl="1" indent="0">
              <a:buNone/>
            </a:pPr>
            <a:endParaRPr lang="pl-PL" dirty="0" smtClean="0"/>
          </a:p>
          <a:p>
            <a:r>
              <a:rPr lang="pl-PL" dirty="0" smtClean="0"/>
              <a:t>Narzędzia</a:t>
            </a:r>
          </a:p>
          <a:p>
            <a:pPr lvl="1"/>
            <a:r>
              <a:rPr lang="pl-PL" dirty="0" err="1" smtClean="0"/>
              <a:t>Blender</a:t>
            </a:r>
            <a:endParaRPr lang="pl-PL" dirty="0" smtClean="0"/>
          </a:p>
          <a:p>
            <a:pPr lvl="1"/>
            <a:r>
              <a:rPr lang="pl-PL" dirty="0" smtClean="0"/>
              <a:t>Unity3D</a:t>
            </a:r>
          </a:p>
          <a:p>
            <a:pPr lvl="1"/>
            <a:r>
              <a:rPr lang="pl-PL" dirty="0" smtClean="0"/>
              <a:t>Biblioteka A* </a:t>
            </a:r>
            <a:r>
              <a:rPr lang="pl-PL" dirty="0" err="1" smtClean="0"/>
              <a:t>Pathfinding</a:t>
            </a:r>
            <a:r>
              <a:rPr lang="pl-PL" dirty="0" smtClean="0"/>
              <a:t> Project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System nawigacji – modele środowisk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153" y="1627268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/>
          <p:nvPr/>
        </p:nvPicPr>
        <p:blipFill>
          <a:blip r:embed="rId4"/>
          <a:stretch>
            <a:fillRect/>
          </a:stretch>
        </p:blipFill>
        <p:spPr>
          <a:xfrm>
            <a:off x="5034823" y="1627268"/>
            <a:ext cx="2160000" cy="2160000"/>
          </a:xfrm>
          <a:prstGeom prst="rect">
            <a:avLst/>
          </a:prstGeom>
        </p:spPr>
      </p:pic>
      <p:pic>
        <p:nvPicPr>
          <p:cNvPr id="6" name="Obraz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53" y="394453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az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3" y="3933056"/>
            <a:ext cx="2160000" cy="216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3367430" y="28294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659099" y="28639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2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67429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3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648494" y="51812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4</a:t>
            </a:r>
            <a:endParaRPr lang="pl-PL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8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heurystyk A*</a:t>
            </a:r>
            <a:endParaRPr lang="pl-PL" dirty="0"/>
          </a:p>
        </p:txBody>
      </p:sp>
      <p:graphicFrame>
        <p:nvGraphicFramePr>
          <p:cNvPr id="9" name="Wykres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68863"/>
              </p:ext>
            </p:extLst>
          </p:nvPr>
        </p:nvGraphicFramePr>
        <p:xfrm>
          <a:off x="0" y="41045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Wykres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384089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50942"/>
              </p:ext>
            </p:extLst>
          </p:nvPr>
        </p:nvGraphicFramePr>
        <p:xfrm>
          <a:off x="457200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985537"/>
              </p:ext>
            </p:extLst>
          </p:nvPr>
        </p:nvGraphicFramePr>
        <p:xfrm>
          <a:off x="0" y="1124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 – JPS i A*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704</Words>
  <Application>Microsoft Office PowerPoint</Application>
  <PresentationFormat>Pokaz na ekranie (4:3)</PresentationFormat>
  <Paragraphs>113</Paragraphs>
  <Slides>11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Nawigacja w grach komputerowych</vt:lpstr>
      <vt:lpstr>Plan prezentacji</vt:lpstr>
      <vt:lpstr>Cele pracy</vt:lpstr>
      <vt:lpstr>Wprowadzenie do dziedziny problemowej</vt:lpstr>
      <vt:lpstr>Algorytmy nawigacji</vt:lpstr>
      <vt:lpstr>System nawigacji</vt:lpstr>
      <vt:lpstr>System nawigacji – modele środowisk</vt:lpstr>
      <vt:lpstr>Wyniki badań heurystyk A*</vt:lpstr>
      <vt:lpstr>Wyniki badań – JPS i A*</vt:lpstr>
      <vt:lpstr>Podsumowanie</vt:lpstr>
      <vt:lpstr>Dziękuje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28</cp:revision>
  <dcterms:created xsi:type="dcterms:W3CDTF">2013-10-20T17:28:09Z</dcterms:created>
  <dcterms:modified xsi:type="dcterms:W3CDTF">2013-10-28T17:31:53Z</dcterms:modified>
</cp:coreProperties>
</file>