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68" r:id="rId5"/>
    <p:sldId id="259" r:id="rId6"/>
    <p:sldId id="264" r:id="rId7"/>
    <p:sldId id="269" r:id="rId8"/>
    <p:sldId id="270" r:id="rId9"/>
    <p:sldId id="266" r:id="rId10"/>
    <p:sldId id="267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889" autoAdjust="0"/>
  </p:normalViewPr>
  <p:slideViewPr>
    <p:cSldViewPr>
      <p:cViewPr>
        <p:scale>
          <a:sx n="66" d="100"/>
          <a:sy n="66" d="100"/>
        </p:scale>
        <p:origin x="-16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3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(Arkusz4!$C$87,Arkusz4!$F$87,Arkusz4!$I$87)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(Arkusz4!$C$99,Arkusz4!$F$99,Arkusz4!$I$99)</c:f>
              <c:numCache>
                <c:formatCode>General</c:formatCode>
                <c:ptCount val="3"/>
                <c:pt idx="0">
                  <c:v>2.4990000000000001</c:v>
                </c:pt>
                <c:pt idx="1">
                  <c:v>2.9029999999999996</c:v>
                </c:pt>
                <c:pt idx="2">
                  <c:v>2.0009999999999999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(Arkusz4!$N$99,Arkusz4!$Q$99,Arkusz4!$T$99)</c:f>
              <c:numCache>
                <c:formatCode>General</c:formatCode>
                <c:ptCount val="3"/>
                <c:pt idx="0">
                  <c:v>7.293000000000001</c:v>
                </c:pt>
                <c:pt idx="1">
                  <c:v>11.501999999999999</c:v>
                </c:pt>
                <c:pt idx="2">
                  <c:v>7.2710000000000008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(Arkusz4!$Y$99,Arkusz4!$AB$99,Arkusz4!$AE$99)</c:f>
              <c:numCache>
                <c:formatCode>General</c:formatCode>
                <c:ptCount val="3"/>
                <c:pt idx="0">
                  <c:v>57.031999999999996</c:v>
                </c:pt>
                <c:pt idx="1">
                  <c:v>78.484444444444435</c:v>
                </c:pt>
                <c:pt idx="2">
                  <c:v>44.622999999999998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6714880"/>
        <c:axId val="60232832"/>
      </c:barChart>
      <c:catAx>
        <c:axId val="116714880"/>
        <c:scaling>
          <c:orientation val="minMax"/>
        </c:scaling>
        <c:delete val="0"/>
        <c:axPos val="b"/>
        <c:majorTickMark val="none"/>
        <c:minorTickMark val="none"/>
        <c:tickLblPos val="nextTo"/>
        <c:crossAx val="60232832"/>
        <c:crosses val="autoZero"/>
        <c:auto val="1"/>
        <c:lblAlgn val="ctr"/>
        <c:lblOffset val="100"/>
        <c:noMultiLvlLbl val="0"/>
      </c:catAx>
      <c:valAx>
        <c:axId val="60232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</a:t>
                </a:r>
                <a:r>
                  <a:rPr lang="pl-PL" baseline="0"/>
                  <a:t> [ms]</a:t>
                </a:r>
                <a:endParaRPr lang="pl-PL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67148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4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(Arkusz4!$C$125,Arkusz4!$F$125,Arkusz4!$I$125)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(Arkusz4!$C$137,Arkusz4!$F$137,Arkusz4!$I$137)</c:f>
              <c:numCache>
                <c:formatCode>General</c:formatCode>
                <c:ptCount val="3"/>
                <c:pt idx="0">
                  <c:v>3.8009999999999997</c:v>
                </c:pt>
                <c:pt idx="1">
                  <c:v>5.4029999999999996</c:v>
                </c:pt>
                <c:pt idx="2">
                  <c:v>4.0009999999999994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(Arkusz4!$N$137,Arkusz4!$Q$137,Arkusz4!$T$137)</c:f>
              <c:numCache>
                <c:formatCode>General</c:formatCode>
                <c:ptCount val="3"/>
                <c:pt idx="0">
                  <c:v>12.205000000000002</c:v>
                </c:pt>
                <c:pt idx="1">
                  <c:v>35.075000000000003</c:v>
                </c:pt>
                <c:pt idx="2">
                  <c:v>12.215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(Arkusz4!$Y$137,Arkusz4!$AB$137,Arkusz4!$AE$137)</c:f>
              <c:numCache>
                <c:formatCode>General</c:formatCode>
                <c:ptCount val="3"/>
                <c:pt idx="0">
                  <c:v>52.85</c:v>
                </c:pt>
                <c:pt idx="1">
                  <c:v>126.523</c:v>
                </c:pt>
                <c:pt idx="2">
                  <c:v>47.024999999999999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5664384"/>
        <c:axId val="116826880"/>
      </c:barChart>
      <c:catAx>
        <c:axId val="756643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16826880"/>
        <c:crosses val="autoZero"/>
        <c:auto val="1"/>
        <c:lblAlgn val="ctr"/>
        <c:lblOffset val="100"/>
        <c:noMultiLvlLbl val="0"/>
      </c:catAx>
      <c:valAx>
        <c:axId val="116826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56643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2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(Arkusz4!$C$48,Arkusz4!$F$48,Arkusz4!$I$48)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(Arkusz4!$C$60,Arkusz4!$F$60,Arkusz4!$I$60)</c:f>
              <c:numCache>
                <c:formatCode>General</c:formatCode>
                <c:ptCount val="3"/>
                <c:pt idx="0">
                  <c:v>1.8989999999999998</c:v>
                </c:pt>
                <c:pt idx="1">
                  <c:v>2.4980000000000002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(Arkusz4!$N$60,Arkusz4!$Q$60,Arkusz4!$T$60)</c:f>
              <c:numCache>
                <c:formatCode>General</c:formatCode>
                <c:ptCount val="3"/>
                <c:pt idx="0">
                  <c:v>8.1969999999999992</c:v>
                </c:pt>
                <c:pt idx="1">
                  <c:v>10.190999999999999</c:v>
                </c:pt>
                <c:pt idx="2">
                  <c:v>8.6740000000000013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(Arkusz4!$Y$60,Arkusz4!$AB$60,Arkusz4!$AE$60)</c:f>
              <c:numCache>
                <c:formatCode>General</c:formatCode>
                <c:ptCount val="3"/>
                <c:pt idx="0">
                  <c:v>34.149000000000001</c:v>
                </c:pt>
                <c:pt idx="1">
                  <c:v>47.316000000000003</c:v>
                </c:pt>
                <c:pt idx="2">
                  <c:v>33.353000000000002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0299904"/>
        <c:axId val="60309888"/>
      </c:barChart>
      <c:catAx>
        <c:axId val="60299904"/>
        <c:scaling>
          <c:orientation val="minMax"/>
        </c:scaling>
        <c:delete val="0"/>
        <c:axPos val="b"/>
        <c:majorTickMark val="none"/>
        <c:minorTickMark val="none"/>
        <c:tickLblPos val="nextTo"/>
        <c:crossAx val="60309888"/>
        <c:crosses val="autoZero"/>
        <c:auto val="1"/>
        <c:lblAlgn val="ctr"/>
        <c:lblOffset val="100"/>
        <c:noMultiLvlLbl val="0"/>
      </c:catAx>
      <c:valAx>
        <c:axId val="603098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02999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(Arkusz4!$B$7,Arkusz4!$E$7,Arkusz4!$H$7)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(Arkusz4!$B$19,Arkusz4!$E$19,Arkusz4!$H$19)</c:f>
              <c:numCache>
                <c:formatCode>General</c:formatCode>
                <c:ptCount val="3"/>
                <c:pt idx="0">
                  <c:v>1.7</c:v>
                </c:pt>
                <c:pt idx="1">
                  <c:v>2.4989999999999997</c:v>
                </c:pt>
                <c:pt idx="2">
                  <c:v>1.9009999999999998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(Arkusz4!$M$19,Arkusz4!$P$19,Arkusz4!$S$19)</c:f>
              <c:numCache>
                <c:formatCode>General</c:formatCode>
                <c:ptCount val="3"/>
                <c:pt idx="0">
                  <c:v>6.5970000000000013</c:v>
                </c:pt>
                <c:pt idx="1">
                  <c:v>9.9830000000000005</c:v>
                </c:pt>
                <c:pt idx="2">
                  <c:v>11.403000000000002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(Arkusz4!$X$19,Arkusz4!$AA$19,Arkusz4!$AD$19)</c:f>
              <c:numCache>
                <c:formatCode>General</c:formatCode>
                <c:ptCount val="3"/>
                <c:pt idx="0">
                  <c:v>35.418999999999997</c:v>
                </c:pt>
                <c:pt idx="1">
                  <c:v>54.819999999999993</c:v>
                </c:pt>
                <c:pt idx="2">
                  <c:v>49.433000000000007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0332288"/>
        <c:axId val="60334080"/>
      </c:barChart>
      <c:catAx>
        <c:axId val="60332288"/>
        <c:scaling>
          <c:orientation val="minMax"/>
        </c:scaling>
        <c:delete val="0"/>
        <c:axPos val="b"/>
        <c:majorTickMark val="none"/>
        <c:minorTickMark val="none"/>
        <c:tickLblPos val="nextTo"/>
        <c:crossAx val="60334080"/>
        <c:crosses val="autoZero"/>
        <c:auto val="1"/>
        <c:lblAlgn val="ctr"/>
        <c:lblOffset val="100"/>
        <c:noMultiLvlLbl val="0"/>
      </c:catAx>
      <c:valAx>
        <c:axId val="60334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03322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0353920"/>
        <c:axId val="60400768"/>
      </c:barChart>
      <c:catAx>
        <c:axId val="60353920"/>
        <c:scaling>
          <c:orientation val="minMax"/>
        </c:scaling>
        <c:delete val="0"/>
        <c:axPos val="b"/>
        <c:majorTickMark val="none"/>
        <c:minorTickMark val="none"/>
        <c:tickLblPos val="nextTo"/>
        <c:crossAx val="60400768"/>
        <c:crosses val="autoZero"/>
        <c:auto val="1"/>
        <c:lblAlgn val="ctr"/>
        <c:lblOffset val="100"/>
        <c:noMultiLvlLbl val="0"/>
      </c:catAx>
      <c:valAx>
        <c:axId val="60400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03539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0418304"/>
        <c:axId val="60424192"/>
      </c:barChart>
      <c:catAx>
        <c:axId val="60418304"/>
        <c:scaling>
          <c:orientation val="minMax"/>
        </c:scaling>
        <c:delete val="0"/>
        <c:axPos val="b"/>
        <c:majorTickMark val="none"/>
        <c:minorTickMark val="none"/>
        <c:tickLblPos val="nextTo"/>
        <c:crossAx val="60424192"/>
        <c:crosses val="autoZero"/>
        <c:auto val="1"/>
        <c:lblAlgn val="ctr"/>
        <c:lblOffset val="100"/>
        <c:noMultiLvlLbl val="0"/>
      </c:catAx>
      <c:valAx>
        <c:axId val="60424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04183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0454016"/>
        <c:axId val="60455552"/>
      </c:barChart>
      <c:catAx>
        <c:axId val="60454016"/>
        <c:scaling>
          <c:orientation val="minMax"/>
        </c:scaling>
        <c:delete val="0"/>
        <c:axPos val="b"/>
        <c:majorTickMark val="none"/>
        <c:minorTickMark val="none"/>
        <c:tickLblPos val="nextTo"/>
        <c:crossAx val="60455552"/>
        <c:crosses val="autoZero"/>
        <c:auto val="1"/>
        <c:lblAlgn val="ctr"/>
        <c:lblOffset val="100"/>
        <c:noMultiLvlLbl val="0"/>
      </c:catAx>
      <c:valAx>
        <c:axId val="60455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04540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0489728"/>
        <c:axId val="60491264"/>
      </c:barChart>
      <c:catAx>
        <c:axId val="60489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60491264"/>
        <c:crosses val="autoZero"/>
        <c:auto val="1"/>
        <c:lblAlgn val="ctr"/>
        <c:lblOffset val="100"/>
        <c:noMultiLvlLbl val="0"/>
      </c:catAx>
      <c:valAx>
        <c:axId val="60491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04897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B3A7-E86D-4280-A4D7-511B8E83CF6B}" type="datetimeFigureOut">
              <a:rPr lang="pl-PL" smtClean="0"/>
              <a:t>2013-11-03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EE7B-1B00-49A3-8F23-E06B3DFEBA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4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Witam</a:t>
            </a:r>
          </a:p>
          <a:p>
            <a:r>
              <a:rPr lang="pl-PL" dirty="0" smtClean="0"/>
              <a:t>Chciałbym</a:t>
            </a:r>
            <a:r>
              <a:rPr lang="pl-PL" baseline="0" dirty="0" smtClean="0"/>
              <a:t> przedstawić prezentacje dotyczącą mojej pracy magisterskiej związanej z nawigacją w 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59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Plan prezentacji jest następujący.</a:t>
            </a:r>
          </a:p>
          <a:p>
            <a:r>
              <a:rPr lang="pl-PL" dirty="0" smtClean="0"/>
              <a:t>Jako pierwsze zostaną przedstawione</a:t>
            </a:r>
            <a:r>
              <a:rPr lang="pl-PL" baseline="0" dirty="0" smtClean="0"/>
              <a:t> cele pracy.</a:t>
            </a:r>
          </a:p>
          <a:p>
            <a:r>
              <a:rPr lang="pl-PL" baseline="0" dirty="0" smtClean="0"/>
              <a:t>Następnie zostaną omówione algorytmy nawigacji.</a:t>
            </a:r>
          </a:p>
          <a:p>
            <a:r>
              <a:rPr lang="pl-PL" baseline="0" dirty="0" smtClean="0"/>
              <a:t>Kolejno zostanie przedstawiony zaprojektowany system nawigacji.</a:t>
            </a:r>
          </a:p>
          <a:p>
            <a:r>
              <a:rPr lang="pl-PL" baseline="0" dirty="0" smtClean="0"/>
              <a:t>Potem zostaną omówione wyniki badanie.</a:t>
            </a:r>
          </a:p>
          <a:p>
            <a:r>
              <a:rPr lang="pl-PL" baseline="0" dirty="0" smtClean="0"/>
              <a:t>Oraz zostanie dokonane podsumowanie.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6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niniejszej pracy jest przebadanie algorytmów nawigacji stosowanych w grach komputerowych. Nawigacja w grach komputerowych w dużym stopniu polega na problemie znajdowania ścieżki. Wynikiem działania takiego algorytmu jest wygenerowana droga z punktu startowego do celu.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branży gier komputerowych powszechnie stosowanym algorytmem do znajdowania ścieżki jest algorytm A* i to on jest przedmiotem badań w pracy. Jest to algorytm heurystyczny, posiadający duże możliwości optymalizacyjne. W pracy zostanie przebadane zastosowanie jednej z obiecujących optymalizacji algorytmu A* jakim jest algorytm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potrzeby badań zostanie zaprojektowana aplikacja będąca środowiskiem umożliwiającym przeprowadzanie symulacji odnajdywania ścieżki. Do aplikacji będzie można załadować dowolny model środowiska gry, a następnie przeprowadzić na nim zestaw eksperymentów.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80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Chciałbym teraz dokonać krótkiego</a:t>
            </a:r>
            <a:r>
              <a:rPr lang="pl-PL" baseline="0" dirty="0" smtClean="0"/>
              <a:t> wprowadzenia do dziedziny problemowej.</a:t>
            </a:r>
          </a:p>
          <a:p>
            <a:r>
              <a:rPr lang="pl-PL" baseline="0" dirty="0" smtClean="0"/>
              <a:t>Nawigacja jest zagadnieniem związanym ze sztuczną inteligencją w </a:t>
            </a:r>
            <a:r>
              <a:rPr lang="pl-PL" baseline="0" smtClean="0"/>
              <a:t>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Zastosowanie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Zadaniem algorytmu jest wygenerowanie takiej ścieżki, że całkowity jej koszt jest minimalny spośród wszystkich dostępnych ścieżek od startu do celu. 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Parametry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Dany jest graf (skierowany o nieujemnych wagach) i dwa węzły w tym grafie (startowy i docelowy). </a:t>
            </a:r>
          </a:p>
          <a:p>
            <a:endParaRPr lang="pl-P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 iteracji A* rozważa każde wychodzące połączenie z bieżącego węzła. Dla każdego połączenia znajduje węzeł końcowy i przypisuje całkowity koszt ścieżki tymczasowej i połączenia, z którego przyszedł.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Dodatkowo algorytm przypisuje jeszcze jedną wartość: estymacje całkowitego kosztu dla ścieżki od węzła startowego przez obecny węzeł do celu (ta wartość zostanie teraz nazwana: estymowany koszt całkowity). Ta estymacja jest sumą dwóch wartości: kosztu dotychczasowego i wartości określającej jak daleko węzeł znajduje się od celu.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Estymacja jest powszechnie nazywana "wartością heurystyki" węzła i nie może być to wartość ujemna. Proces generowania wartości heurystyki jest punktem kluczowym w procesie implementacji algorytmu A*.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</a:t>
            </a:r>
            <a:r>
              <a:rPr lang="pl-PL" baseline="0" dirty="0" smtClean="0"/>
              <a:t> nawigacji wymagał zaprojektowania modeli map na których zostały przeprowadzone testy. Na potrzeby pracy dyplomowej zostały zaprojektowane 4 modele środowisk gry widoczne na powyższym slajdzie. Obszar zacieniowany kolorem czerwonym i niebieskim oznacza obszar, po którym mogą się poruszać agenci komputerowi.  Modele oznaczone numerem 1 i 2 prezentują środowisko gry o prostej strukturze, natomiast modele o numerach 3 i 4 są środowiskami o bardziej skomplikowanej strukturze.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8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powyższym slajdzie</a:t>
            </a:r>
            <a:r>
              <a:rPr lang="pl-PL" baseline="0" dirty="0" smtClean="0"/>
              <a:t> przedstawiono wyniki badań nad heurystykami A* dla czterech środowisk. Dane zostały pogrupowane z serie danych. Kolor niebieski odpowiada środowiskom o rozmiarze 50x50 , czerwony 100x100, a natomiast zielony 200x200.  Pierwszy zestaw trzech słupków przedstawia wyniki badań z wykorzystaniem heurystyki euklidesowej, kolejny heurystyka Manhattan oraz ostatni heurystyki diagonalnej Manhattan.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38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Slajd przedstawia zestawienie</a:t>
            </a:r>
            <a:r>
              <a:rPr lang="pl-PL" baseline="0" dirty="0" smtClean="0"/>
              <a:t> wyników badań dla algorytmów A* i JPS. Kolorem niebieskim zostały oznaczone wyniki czasowe algorytmu A*, a czerwonym wyniki działania algorytmu JPS.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16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2FE-F26E-4291-A147-8C4041B12D9E}" type="datetime1">
              <a:rPr lang="pl-PL" smtClean="0"/>
              <a:t>2013-11-03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7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026A-E201-47E1-9A92-B814A9A3F327}" type="datetime1">
              <a:rPr lang="pl-PL" smtClean="0"/>
              <a:t>2013-11-03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8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C3FB-B571-473D-A281-D6B9468FAD42}" type="datetime1">
              <a:rPr lang="pl-PL" smtClean="0"/>
              <a:t>2013-11-03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7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E471-05F4-4497-8EE2-CA2193B14556}" type="datetime1">
              <a:rPr lang="pl-PL" smtClean="0"/>
              <a:t>2013-11-03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90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57DC-CC62-46B3-AA63-1B42298A7AF5}" type="datetime1">
              <a:rPr lang="pl-PL" smtClean="0"/>
              <a:t>2013-11-03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3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572B-077A-4BD2-9329-D2130395ECCA}" type="datetime1">
              <a:rPr lang="pl-PL" smtClean="0"/>
              <a:t>2013-11-03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5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4E0D-317C-47FF-811D-ABFC76CA8076}" type="datetime1">
              <a:rPr lang="pl-PL" smtClean="0"/>
              <a:t>2013-11-03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1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1A5-017A-43D3-B893-775F57D95F47}" type="datetime1">
              <a:rPr lang="pl-PL" smtClean="0"/>
              <a:t>2013-11-03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20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63F-9A63-403D-A804-3A0ED5F348B0}" type="datetime1">
              <a:rPr lang="pl-PL" smtClean="0"/>
              <a:t>2013-11-03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3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237-9FC1-4E5C-946C-95A4C3DC1734}" type="datetime1">
              <a:rPr lang="pl-PL" smtClean="0"/>
              <a:t>2013-11-03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5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8EE7-3B39-4567-8143-7507C31C3279}" type="datetime1">
              <a:rPr lang="pl-PL" smtClean="0"/>
              <a:t>2013-11-03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829D-31E7-4419-8C46-5689D5226F4A}" type="datetime1">
              <a:rPr lang="pl-PL" smtClean="0"/>
              <a:t>2013-11-03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0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heurystyk A*</a:t>
            </a:r>
            <a:endParaRPr lang="pl-PL" dirty="0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68863"/>
              </p:ext>
            </p:extLst>
          </p:nvPr>
        </p:nvGraphicFramePr>
        <p:xfrm>
          <a:off x="0" y="41045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84089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50942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85537"/>
              </p:ext>
            </p:extLst>
          </p:nvPr>
        </p:nvGraphicFramePr>
        <p:xfrm>
          <a:off x="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– JPS i A*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technik nawigacji</a:t>
            </a:r>
          </a:p>
          <a:p>
            <a:r>
              <a:rPr lang="pl-PL" dirty="0" smtClean="0"/>
              <a:t>Środowisko testowe</a:t>
            </a:r>
          </a:p>
          <a:p>
            <a:r>
              <a:rPr lang="pl-PL" dirty="0" smtClean="0"/>
              <a:t>Wpływ funkcji heurystycznej oraz struktury środowiska gry</a:t>
            </a:r>
          </a:p>
          <a:p>
            <a:r>
              <a:rPr lang="pl-PL" dirty="0" smtClean="0"/>
              <a:t>Algorytm </a:t>
            </a:r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</a:p>
          <a:p>
            <a:r>
              <a:rPr lang="pl-PL" dirty="0" smtClean="0"/>
              <a:t>Wprowadzenie do dziedziny problemowej</a:t>
            </a:r>
          </a:p>
          <a:p>
            <a:r>
              <a:rPr lang="pl-PL" dirty="0" smtClean="0"/>
              <a:t>Algorytmy nawigacji</a:t>
            </a:r>
          </a:p>
          <a:p>
            <a:r>
              <a:rPr lang="pl-PL" dirty="0" smtClean="0"/>
              <a:t>System nawigacji</a:t>
            </a:r>
          </a:p>
          <a:p>
            <a:r>
              <a:rPr lang="pl-PL" dirty="0" smtClean="0"/>
              <a:t>Wyniki badań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 służących do nawigacji: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aplikacji testowej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Wprowadzenie do dziedziny problemowej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Sztuczna inteligencja w grach </a:t>
            </a:r>
            <a:r>
              <a:rPr lang="pl-PL" dirty="0" smtClean="0"/>
              <a:t>komputerowych</a:t>
            </a:r>
          </a:p>
          <a:p>
            <a:pPr lvl="1"/>
            <a:r>
              <a:rPr lang="pl-PL" dirty="0" smtClean="0"/>
              <a:t>Środowisko gry</a:t>
            </a:r>
          </a:p>
          <a:p>
            <a:pPr lvl="1"/>
            <a:r>
              <a:rPr lang="pl-PL" dirty="0" smtClean="0"/>
              <a:t>Agent </a:t>
            </a:r>
            <a:endParaRPr lang="pl-PL" dirty="0" smtClean="0"/>
          </a:p>
          <a:p>
            <a:r>
              <a:rPr lang="pl-PL" dirty="0" smtClean="0"/>
              <a:t>Reprezentacja geometrii </a:t>
            </a:r>
          </a:p>
          <a:p>
            <a:pPr lvl="1"/>
            <a:r>
              <a:rPr lang="pl-PL" dirty="0" smtClean="0"/>
              <a:t>Skierowany graf ważony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4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A*</a:t>
            </a:r>
          </a:p>
          <a:p>
            <a:pPr lvl="1"/>
            <a:r>
              <a:rPr lang="pl-PL" dirty="0" smtClean="0"/>
              <a:t>Zastosowanie</a:t>
            </a:r>
          </a:p>
          <a:p>
            <a:pPr lvl="1"/>
            <a:r>
              <a:rPr lang="pl-PL" dirty="0" smtClean="0"/>
              <a:t>Parametry</a:t>
            </a:r>
          </a:p>
          <a:p>
            <a:pPr lvl="1"/>
            <a:r>
              <a:rPr lang="pl-PL" dirty="0" smtClean="0"/>
              <a:t>Opis</a:t>
            </a:r>
          </a:p>
          <a:p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Stosowane heurystyki:</a:t>
            </a:r>
          </a:p>
          <a:p>
            <a:pPr lvl="1"/>
            <a:r>
              <a:rPr lang="pl-PL" dirty="0" smtClean="0"/>
              <a:t>Manhattan</a:t>
            </a:r>
          </a:p>
          <a:p>
            <a:pPr lvl="1"/>
            <a:r>
              <a:rPr lang="pl-PL" dirty="0" smtClean="0"/>
              <a:t>Diagonalna Manhattan</a:t>
            </a:r>
          </a:p>
          <a:p>
            <a:pPr lvl="1"/>
            <a:r>
              <a:rPr lang="pl-PL" dirty="0" smtClean="0"/>
              <a:t>Euklidesowa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5</a:t>
            </a:fld>
            <a:endParaRPr lang="pl-P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Założenia</a:t>
            </a:r>
          </a:p>
          <a:p>
            <a:pPr lvl="1"/>
            <a:r>
              <a:rPr lang="pl-PL" dirty="0" smtClean="0"/>
              <a:t>Środowisko badawcze</a:t>
            </a:r>
          </a:p>
          <a:p>
            <a:pPr lvl="2"/>
            <a:r>
              <a:rPr lang="pl-PL" dirty="0" smtClean="0"/>
              <a:t>Modele środowiska gry</a:t>
            </a:r>
          </a:p>
          <a:p>
            <a:pPr lvl="2"/>
            <a:r>
              <a:rPr lang="pl-PL" dirty="0" smtClean="0"/>
              <a:t>Modele agenta </a:t>
            </a:r>
            <a:r>
              <a:rPr lang="pl-PL" dirty="0" smtClean="0"/>
              <a:t>komputerowego</a:t>
            </a:r>
          </a:p>
          <a:p>
            <a:pPr lvl="1"/>
            <a:r>
              <a:rPr lang="pl-PL" dirty="0" smtClean="0"/>
              <a:t>Plan eksperymentów</a:t>
            </a:r>
          </a:p>
          <a:p>
            <a:pPr lvl="2"/>
            <a:r>
              <a:rPr lang="pl-PL" dirty="0" smtClean="0"/>
              <a:t>Heurystyki (A*)</a:t>
            </a:r>
          </a:p>
          <a:p>
            <a:pPr lvl="2"/>
            <a:r>
              <a:rPr lang="pl-PL" dirty="0" smtClean="0"/>
              <a:t>A* i JPS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</a:t>
            </a:r>
            <a:r>
              <a:rPr lang="pl-PL" dirty="0" smtClean="0"/>
              <a:t>nawigacji -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  <a:p>
            <a:pPr lvl="1"/>
            <a:r>
              <a:rPr lang="pl-PL" dirty="0" err="1"/>
              <a:t>Blender</a:t>
            </a:r>
            <a:endParaRPr lang="pl-PL" dirty="0"/>
          </a:p>
          <a:p>
            <a:pPr lvl="1"/>
            <a:r>
              <a:rPr lang="pl-PL" dirty="0"/>
              <a:t>Unity3D</a:t>
            </a:r>
          </a:p>
          <a:p>
            <a:pPr lvl="1"/>
            <a:r>
              <a:rPr lang="pl-PL" dirty="0"/>
              <a:t>Biblioteka A* </a:t>
            </a:r>
            <a:r>
              <a:rPr lang="pl-PL" dirty="0" err="1"/>
              <a:t>Pathfinding</a:t>
            </a:r>
            <a:r>
              <a:rPr lang="pl-PL" dirty="0"/>
              <a:t> Project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nawigacji </a:t>
            </a:r>
            <a:r>
              <a:rPr lang="pl-PL" dirty="0" smtClean="0"/>
              <a:t>– zrzut ekranu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8</a:t>
            </a:fld>
            <a:endParaRPr lang="pl-P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80423" cy="47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6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nawigacji – modele środowisk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153" y="1627268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34823" y="1627268"/>
            <a:ext cx="2160000" cy="2160000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53" y="394453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3" y="3933056"/>
            <a:ext cx="2160000" cy="216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367430" y="28294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659099" y="2863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67429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648494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728</Words>
  <Application>Microsoft Office PowerPoint</Application>
  <PresentationFormat>Pokaz na ekranie (4:3)</PresentationFormat>
  <Paragraphs>123</Paragraphs>
  <Slides>13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Nawigacja w grach komputerowych</vt:lpstr>
      <vt:lpstr>Plan prezentacji</vt:lpstr>
      <vt:lpstr>Cele pracy</vt:lpstr>
      <vt:lpstr>Wprowadzenie do dziedziny problemowej</vt:lpstr>
      <vt:lpstr>Algorytmy nawigacji</vt:lpstr>
      <vt:lpstr>System nawigacji</vt:lpstr>
      <vt:lpstr>System nawigacji - narzędzia</vt:lpstr>
      <vt:lpstr>System nawigacji – zrzut ekranu</vt:lpstr>
      <vt:lpstr>System nawigacji – modele środowisk</vt:lpstr>
      <vt:lpstr>Wyniki badań heurystyk A*</vt:lpstr>
      <vt:lpstr>Wyniki badań – JPS i A*</vt:lpstr>
      <vt:lpstr>Podsumowanie</vt:lpstr>
      <vt:lpstr>Dziękuje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32</cp:revision>
  <dcterms:created xsi:type="dcterms:W3CDTF">2013-10-20T17:28:09Z</dcterms:created>
  <dcterms:modified xsi:type="dcterms:W3CDTF">2013-11-03T22:48:58Z</dcterms:modified>
</cp:coreProperties>
</file>