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4" r:id="rId7"/>
    <p:sldId id="265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dos&#322;aw\Documents\Character-Navigation\doc\Wyniki_en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 1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A*</c:v>
          </c:tx>
          <c:invertIfNegative val="0"/>
          <c:cat>
            <c:strRef>
              <c:f>Arkusz1!$E$147:$G$147</c:f>
              <c:strCache>
                <c:ptCount val="3"/>
                <c:pt idx="0">
                  <c:v>200x200</c:v>
                </c:pt>
                <c:pt idx="1">
                  <c:v>100x100</c:v>
                </c:pt>
                <c:pt idx="2">
                  <c:v>50x50</c:v>
                </c:pt>
              </c:strCache>
            </c:strRef>
          </c:cat>
          <c:val>
            <c:numRef>
              <c:f>Arkusz1!$B$143:$D$143</c:f>
              <c:numCache>
                <c:formatCode>General</c:formatCode>
                <c:ptCount val="3"/>
                <c:pt idx="0">
                  <c:v>44.892000000000003</c:v>
                </c:pt>
                <c:pt idx="1">
                  <c:v>7.4729999999999999</c:v>
                </c:pt>
                <c:pt idx="2">
                  <c:v>1.7</c:v>
                </c:pt>
              </c:numCache>
            </c:numRef>
          </c:val>
        </c:ser>
        <c:ser>
          <c:idx val="1"/>
          <c:order val="1"/>
          <c:tx>
            <c:v>JPS</c:v>
          </c:tx>
          <c:invertIfNegative val="0"/>
          <c:val>
            <c:numRef>
              <c:f>Arkusz1!$E$143:$G$143</c:f>
              <c:numCache>
                <c:formatCode>General</c:formatCode>
                <c:ptCount val="3"/>
                <c:pt idx="0">
                  <c:v>25.574999999999999</c:v>
                </c:pt>
                <c:pt idx="1">
                  <c:v>6.8840000000000003</c:v>
                </c:pt>
                <c:pt idx="2">
                  <c:v>1.623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51531776"/>
        <c:axId val="51533312"/>
      </c:barChart>
      <c:catAx>
        <c:axId val="51531776"/>
        <c:scaling>
          <c:orientation val="minMax"/>
        </c:scaling>
        <c:delete val="0"/>
        <c:axPos val="b"/>
        <c:majorTickMark val="none"/>
        <c:minorTickMark val="none"/>
        <c:tickLblPos val="nextTo"/>
        <c:crossAx val="51533312"/>
        <c:crosses val="autoZero"/>
        <c:auto val="1"/>
        <c:lblAlgn val="ctr"/>
        <c:lblOffset val="100"/>
        <c:noMultiLvlLbl val="0"/>
      </c:catAx>
      <c:valAx>
        <c:axId val="515333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 dirty="0" smtClean="0"/>
                  <a:t>Czas [ms]</a:t>
                </a:r>
                <a:endParaRPr lang="pl-PL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5153177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 2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A*</c:v>
          </c:tx>
          <c:invertIfNegative val="0"/>
          <c:cat>
            <c:strRef>
              <c:f>Arkusz1!$B$147:$D$147</c:f>
              <c:strCache>
                <c:ptCount val="3"/>
                <c:pt idx="0">
                  <c:v>200x200</c:v>
                </c:pt>
                <c:pt idx="1">
                  <c:v>100x100</c:v>
                </c:pt>
                <c:pt idx="2">
                  <c:v>50x50</c:v>
                </c:pt>
              </c:strCache>
            </c:strRef>
          </c:cat>
          <c:val>
            <c:numRef>
              <c:f>Arkusz1!$B$148:$D$148</c:f>
              <c:numCache>
                <c:formatCode>General</c:formatCode>
                <c:ptCount val="3"/>
                <c:pt idx="0">
                  <c:v>30.881</c:v>
                </c:pt>
                <c:pt idx="1">
                  <c:v>6.2960000000000003</c:v>
                </c:pt>
                <c:pt idx="2">
                  <c:v>1.4950000000000001</c:v>
                </c:pt>
              </c:numCache>
            </c:numRef>
          </c:val>
        </c:ser>
        <c:ser>
          <c:idx val="1"/>
          <c:order val="1"/>
          <c:tx>
            <c:v>JPS</c:v>
          </c:tx>
          <c:invertIfNegative val="0"/>
          <c:val>
            <c:numRef>
              <c:f>Arkusz1!$E$148:$G$148</c:f>
              <c:numCache>
                <c:formatCode>General</c:formatCode>
                <c:ptCount val="3"/>
                <c:pt idx="0">
                  <c:v>15.696999999999999</c:v>
                </c:pt>
                <c:pt idx="1">
                  <c:v>5.6639999999999997</c:v>
                </c:pt>
                <c:pt idx="2">
                  <c:v>2.2929999999999997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46462080"/>
        <c:axId val="46463616"/>
      </c:barChart>
      <c:catAx>
        <c:axId val="46462080"/>
        <c:scaling>
          <c:orientation val="minMax"/>
        </c:scaling>
        <c:delete val="0"/>
        <c:axPos val="b"/>
        <c:majorTickMark val="none"/>
        <c:minorTickMark val="none"/>
        <c:tickLblPos val="nextTo"/>
        <c:crossAx val="46463616"/>
        <c:crosses val="autoZero"/>
        <c:auto val="1"/>
        <c:lblAlgn val="ctr"/>
        <c:lblOffset val="100"/>
        <c:noMultiLvlLbl val="0"/>
      </c:catAx>
      <c:valAx>
        <c:axId val="464636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 dirty="0" smtClean="0"/>
                  <a:t>Czas</a:t>
                </a:r>
                <a:r>
                  <a:rPr lang="pl-PL" baseline="0" dirty="0" smtClean="0"/>
                  <a:t> [ms]</a:t>
                </a:r>
                <a:endParaRPr lang="pl-PL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4646208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 3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A*</c:v>
          </c:tx>
          <c:invertIfNegative val="0"/>
          <c:cat>
            <c:strRef>
              <c:f>Arkusz1!$B$152:$D$152</c:f>
              <c:strCache>
                <c:ptCount val="3"/>
                <c:pt idx="0">
                  <c:v>200x200</c:v>
                </c:pt>
                <c:pt idx="1">
                  <c:v>100x100</c:v>
                </c:pt>
                <c:pt idx="2">
                  <c:v>50x50</c:v>
                </c:pt>
              </c:strCache>
            </c:strRef>
          </c:cat>
          <c:val>
            <c:numRef>
              <c:f>Arkusz1!$B$153:$D$153</c:f>
              <c:numCache>
                <c:formatCode>General</c:formatCode>
                <c:ptCount val="3"/>
                <c:pt idx="0">
                  <c:v>40.81</c:v>
                </c:pt>
                <c:pt idx="1">
                  <c:v>5.2910000000000004</c:v>
                </c:pt>
                <c:pt idx="2">
                  <c:v>1.3979999999999999</c:v>
                </c:pt>
              </c:numCache>
            </c:numRef>
          </c:val>
        </c:ser>
        <c:ser>
          <c:idx val="1"/>
          <c:order val="1"/>
          <c:tx>
            <c:v>JPS</c:v>
          </c:tx>
          <c:invertIfNegative val="0"/>
          <c:val>
            <c:numRef>
              <c:f>Arkusz1!$E$153:$G$153</c:f>
              <c:numCache>
                <c:formatCode>General</c:formatCode>
                <c:ptCount val="3"/>
                <c:pt idx="0">
                  <c:v>33.347000000000001</c:v>
                </c:pt>
                <c:pt idx="1">
                  <c:v>0.68200000000000005</c:v>
                </c:pt>
                <c:pt idx="2">
                  <c:v>0.73599999999999999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55339648"/>
        <c:axId val="55882112"/>
      </c:barChart>
      <c:catAx>
        <c:axId val="55339648"/>
        <c:scaling>
          <c:orientation val="minMax"/>
        </c:scaling>
        <c:delete val="0"/>
        <c:axPos val="b"/>
        <c:majorTickMark val="none"/>
        <c:minorTickMark val="none"/>
        <c:tickLblPos val="nextTo"/>
        <c:crossAx val="55882112"/>
        <c:crosses val="autoZero"/>
        <c:auto val="1"/>
        <c:lblAlgn val="ctr"/>
        <c:lblOffset val="100"/>
        <c:noMultiLvlLbl val="0"/>
      </c:catAx>
      <c:valAx>
        <c:axId val="558821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 dirty="0" smtClean="0"/>
                  <a:t>Czas</a:t>
                </a:r>
                <a:r>
                  <a:rPr lang="pl-PL" baseline="0" dirty="0" smtClean="0"/>
                  <a:t> [ms]</a:t>
                </a:r>
                <a:endParaRPr lang="pl-PL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5533964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l-PL"/>
              <a:t>Środowisko 4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A*</c:v>
          </c:tx>
          <c:invertIfNegative val="0"/>
          <c:cat>
            <c:strRef>
              <c:f>Arkusz1!$B$157:$D$157</c:f>
              <c:strCache>
                <c:ptCount val="3"/>
                <c:pt idx="0">
                  <c:v>200x200</c:v>
                </c:pt>
                <c:pt idx="1">
                  <c:v>100x100</c:v>
                </c:pt>
                <c:pt idx="2">
                  <c:v>50x50</c:v>
                </c:pt>
              </c:strCache>
            </c:strRef>
          </c:cat>
          <c:val>
            <c:numRef>
              <c:f>Arkusz1!$B$158:$D$158</c:f>
              <c:numCache>
                <c:formatCode>General</c:formatCode>
                <c:ptCount val="3"/>
                <c:pt idx="0">
                  <c:v>40.090000000000003</c:v>
                </c:pt>
                <c:pt idx="1">
                  <c:v>11.91</c:v>
                </c:pt>
                <c:pt idx="2">
                  <c:v>3.5009999999999999</c:v>
                </c:pt>
              </c:numCache>
            </c:numRef>
          </c:val>
        </c:ser>
        <c:ser>
          <c:idx val="1"/>
          <c:order val="1"/>
          <c:tx>
            <c:v>JPS</c:v>
          </c:tx>
          <c:invertIfNegative val="0"/>
          <c:val>
            <c:numRef>
              <c:f>Arkusz1!$E$158:$G$158</c:f>
              <c:numCache>
                <c:formatCode>General</c:formatCode>
                <c:ptCount val="3"/>
                <c:pt idx="0">
                  <c:v>23.876000000000001</c:v>
                </c:pt>
                <c:pt idx="1">
                  <c:v>11.91</c:v>
                </c:pt>
                <c:pt idx="2">
                  <c:v>3.5009999999999999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83173760"/>
        <c:axId val="83189760"/>
      </c:barChart>
      <c:catAx>
        <c:axId val="83173760"/>
        <c:scaling>
          <c:orientation val="minMax"/>
        </c:scaling>
        <c:delete val="0"/>
        <c:axPos val="b"/>
        <c:majorTickMark val="none"/>
        <c:minorTickMark val="none"/>
        <c:tickLblPos val="nextTo"/>
        <c:crossAx val="83189760"/>
        <c:crosses val="autoZero"/>
        <c:auto val="1"/>
        <c:lblAlgn val="ctr"/>
        <c:lblOffset val="100"/>
        <c:noMultiLvlLbl val="0"/>
      </c:catAx>
      <c:valAx>
        <c:axId val="831897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 dirty="0" smtClean="0"/>
                  <a:t>Czas</a:t>
                </a:r>
                <a:r>
                  <a:rPr lang="pl-PL" baseline="0" dirty="0" smtClean="0"/>
                  <a:t> [ms]</a:t>
                </a:r>
                <a:endParaRPr lang="pl-PL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8317376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BBE7-057D-4CAB-83D6-043C5F755809}" type="datetimeFigureOut">
              <a:rPr lang="pl-PL" smtClean="0"/>
              <a:t>2013-10-22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541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BBE7-057D-4CAB-83D6-043C5F755809}" type="datetimeFigureOut">
              <a:rPr lang="pl-PL" smtClean="0"/>
              <a:t>2013-10-22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797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BBE7-057D-4CAB-83D6-043C5F755809}" type="datetimeFigureOut">
              <a:rPr lang="pl-PL" smtClean="0"/>
              <a:t>2013-10-22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683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BBE7-057D-4CAB-83D6-043C5F755809}" type="datetimeFigureOut">
              <a:rPr lang="pl-PL" smtClean="0"/>
              <a:t>2013-10-22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90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BBE7-057D-4CAB-83D6-043C5F755809}" type="datetimeFigureOut">
              <a:rPr lang="pl-PL" smtClean="0"/>
              <a:t>2013-10-22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958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BBE7-057D-4CAB-83D6-043C5F755809}" type="datetimeFigureOut">
              <a:rPr lang="pl-PL" smtClean="0"/>
              <a:t>2013-10-22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279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BBE7-057D-4CAB-83D6-043C5F755809}" type="datetimeFigureOut">
              <a:rPr lang="pl-PL" smtClean="0"/>
              <a:t>2013-10-22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818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BBE7-057D-4CAB-83D6-043C5F755809}" type="datetimeFigureOut">
              <a:rPr lang="pl-PL" smtClean="0"/>
              <a:t>2013-10-22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542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BBE7-057D-4CAB-83D6-043C5F755809}" type="datetimeFigureOut">
              <a:rPr lang="pl-PL" smtClean="0"/>
              <a:t>2013-10-22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399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BBE7-057D-4CAB-83D6-043C5F755809}" type="datetimeFigureOut">
              <a:rPr lang="pl-PL" smtClean="0"/>
              <a:t>2013-10-22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532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BBE7-057D-4CAB-83D6-043C5F755809}" type="datetimeFigureOut">
              <a:rPr lang="pl-PL" smtClean="0"/>
              <a:t>2013-10-22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877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4BBE7-057D-4CAB-83D6-043C5F755809}" type="datetimeFigureOut">
              <a:rPr lang="pl-PL" smtClean="0"/>
              <a:t>2013-10-22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7628F-ACB5-4BC7-8D24-28F138F96C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502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Nawigacja w grach komputerowych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Autor: Radosław Bigaj</a:t>
            </a:r>
          </a:p>
          <a:p>
            <a:r>
              <a:rPr lang="pl-PL" sz="1600" dirty="0" smtClean="0"/>
              <a:t>Promotor: dr Ewa Lach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107975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Dziękuje za </a:t>
            </a:r>
            <a:r>
              <a:rPr lang="pl-PL" dirty="0" err="1" smtClean="0"/>
              <a:t>uwage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200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Cele pracy</a:t>
            </a:r>
          </a:p>
          <a:p>
            <a:r>
              <a:rPr lang="pl-PL" dirty="0" smtClean="0"/>
              <a:t>Nawigacji</a:t>
            </a:r>
          </a:p>
          <a:p>
            <a:r>
              <a:rPr lang="pl-PL" dirty="0" smtClean="0"/>
              <a:t>Algorytmy nawigacji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9367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Cele </a:t>
            </a:r>
            <a:r>
              <a:rPr lang="pl-PL" dirty="0" smtClean="0"/>
              <a:t>pracy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Badanie algorytmów:</a:t>
            </a:r>
          </a:p>
          <a:p>
            <a:pPr lvl="1"/>
            <a:r>
              <a:rPr lang="pl-PL" dirty="0" smtClean="0"/>
              <a:t>A*</a:t>
            </a:r>
          </a:p>
          <a:p>
            <a:pPr lvl="1"/>
            <a:r>
              <a:rPr lang="pl-PL" dirty="0" err="1" smtClean="0"/>
              <a:t>Jump</a:t>
            </a:r>
            <a:r>
              <a:rPr lang="pl-PL" dirty="0" smtClean="0"/>
              <a:t> Point </a:t>
            </a:r>
            <a:r>
              <a:rPr lang="pl-PL" dirty="0" err="1" smtClean="0"/>
              <a:t>Search</a:t>
            </a:r>
            <a:endParaRPr lang="pl-PL" dirty="0" smtClean="0"/>
          </a:p>
          <a:p>
            <a:r>
              <a:rPr lang="pl-PL" dirty="0" smtClean="0"/>
              <a:t>Projekt aplikacji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8730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Nawigacja – podstawowe pojęcia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1026" name="Picture 2" descr="C:\Users\Radosław\Documents\0600_0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204864"/>
            <a:ext cx="3960440" cy="337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56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Algorytmy nawigacji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A*</a:t>
            </a:r>
          </a:p>
          <a:p>
            <a:r>
              <a:rPr lang="pl-PL" dirty="0" smtClean="0"/>
              <a:t>JPS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8407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System nawigacji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Założenia</a:t>
            </a:r>
          </a:p>
          <a:p>
            <a:pPr lvl="1"/>
            <a:endParaRPr lang="pl-PL" dirty="0" smtClean="0"/>
          </a:p>
          <a:p>
            <a:r>
              <a:rPr lang="pl-PL" dirty="0" smtClean="0"/>
              <a:t>Narzędzia</a:t>
            </a:r>
          </a:p>
          <a:p>
            <a:pPr lvl="1"/>
            <a:r>
              <a:rPr lang="pl-PL" dirty="0" err="1" smtClean="0"/>
              <a:t>Blender</a:t>
            </a:r>
            <a:endParaRPr lang="pl-PL" dirty="0" smtClean="0"/>
          </a:p>
          <a:p>
            <a:pPr lvl="1"/>
            <a:r>
              <a:rPr lang="pl-PL" dirty="0" smtClean="0"/>
              <a:t>Unity3D</a:t>
            </a:r>
          </a:p>
          <a:p>
            <a:pPr lvl="1"/>
            <a:r>
              <a:rPr lang="pl-PL" dirty="0" smtClean="0"/>
              <a:t>Biblioteka A* </a:t>
            </a:r>
            <a:r>
              <a:rPr lang="pl-PL" dirty="0" err="1" smtClean="0"/>
              <a:t>Pathfinding</a:t>
            </a:r>
            <a:r>
              <a:rPr lang="pl-PL" dirty="0" smtClean="0"/>
              <a:t> Project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4534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6048672" cy="4649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1575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Wyniki badań</a:t>
            </a:r>
            <a:endParaRPr lang="pl-PL" dirty="0"/>
          </a:p>
        </p:txBody>
      </p:sp>
      <p:graphicFrame>
        <p:nvGraphicFramePr>
          <p:cNvPr id="4" name="Symbol zastępczy zawartości 3" title="Środowisk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610229"/>
              </p:ext>
            </p:extLst>
          </p:nvPr>
        </p:nvGraphicFramePr>
        <p:xfrm>
          <a:off x="107504" y="1052736"/>
          <a:ext cx="4032448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Wykres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762198"/>
              </p:ext>
            </p:extLst>
          </p:nvPr>
        </p:nvGraphicFramePr>
        <p:xfrm>
          <a:off x="4932040" y="1052736"/>
          <a:ext cx="3888432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Wykres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7311951"/>
              </p:ext>
            </p:extLst>
          </p:nvPr>
        </p:nvGraphicFramePr>
        <p:xfrm>
          <a:off x="251520" y="3789040"/>
          <a:ext cx="3960440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Wykres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6348627"/>
              </p:ext>
            </p:extLst>
          </p:nvPr>
        </p:nvGraphicFramePr>
        <p:xfrm>
          <a:off x="4860032" y="3789040"/>
          <a:ext cx="4032448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22823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226490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82</Words>
  <Application>Microsoft Office PowerPoint</Application>
  <PresentationFormat>Pokaz na ekranie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Motyw pakietu Office</vt:lpstr>
      <vt:lpstr>Nawigacja w grach komputerowych</vt:lpstr>
      <vt:lpstr>Plan prezentacji</vt:lpstr>
      <vt:lpstr>Cele pracy</vt:lpstr>
      <vt:lpstr>Nawigacja – podstawowe pojęcia</vt:lpstr>
      <vt:lpstr>Algorytmy nawigacji</vt:lpstr>
      <vt:lpstr>System nawigacji</vt:lpstr>
      <vt:lpstr>Prezentacja programu PowerPoint</vt:lpstr>
      <vt:lpstr>Wyniki badań</vt:lpstr>
      <vt:lpstr>Podsumowanie</vt:lpstr>
      <vt:lpstr>Dziękuje za uwage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Nawigacja w grach komputerowych</dc:title>
  <dc:creator>Radosław Bigaj</dc:creator>
  <cp:lastModifiedBy>Radosław Bigaj</cp:lastModifiedBy>
  <cp:revision>6</cp:revision>
  <dcterms:created xsi:type="dcterms:W3CDTF">2013-10-20T17:28:09Z</dcterms:created>
  <dcterms:modified xsi:type="dcterms:W3CDTF">2013-10-22T18:20:42Z</dcterms:modified>
</cp:coreProperties>
</file>