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74" r:id="rId11"/>
    <p:sldId id="275" r:id="rId12"/>
    <p:sldId id="276" r:id="rId13"/>
    <p:sldId id="271" r:id="rId14"/>
    <p:sldId id="277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7E4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8"/>
  </p:normalViewPr>
  <p:slideViewPr>
    <p:cSldViewPr>
      <p:cViewPr>
        <p:scale>
          <a:sx n="65" d="100"/>
          <a:sy n="65" d="100"/>
        </p:scale>
        <p:origin x="80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73ECFE8-4215-458D-6659-7367B0EF92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D87134-5472-54C3-A3B6-9726A03ECD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6C25F-D3B5-5D41-B726-1764C601C380}" type="datetimeFigureOut">
              <a:rPr kumimoji="1" lang="ko-Kore-KR" altLang="en-US" smtClean="0"/>
              <a:t>2022. 10. 13.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CC38A5-A14B-C582-572D-C0B9E48E38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7A03C0-A4C3-C292-7317-7095F8D495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CCF60-9416-6D4B-93AE-3435928C3B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1694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2F8B8-A41E-4D48-8CD5-1C71B4C9F145}" type="datetimeFigureOut">
              <a:rPr kumimoji="1" lang="ko-Kore-KR" altLang="en-US" smtClean="0"/>
              <a:t>2022. 10. 13.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D904F-792F-0B4C-86BA-C3D3658155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2466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8B63-5C83-BA47-A246-DB58162691F4}" type="datetime1">
              <a:rPr lang="ko-KR" altLang="en-US" smtClean="0"/>
              <a:t>2022. 10. 13.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63800" y="97155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42C0-E4C3-7B42-85B5-A1508CAE4210}" type="datetime1">
              <a:rPr lang="ko-KR" altLang="en-US" smtClean="0"/>
              <a:t>2022. 10. 13.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21AD-5404-CE48-BA51-CD0A95CFAF87}" type="datetime1">
              <a:rPr lang="ko-KR" altLang="en-US" smtClean="0"/>
              <a:t>2022. 10. 13.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71FB-29DA-1C4A-8650-482456F4FB8E}" type="datetime1">
              <a:rPr lang="ko-KR" altLang="en-US" smtClean="0"/>
              <a:t>2022. 10. 13.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0B04-0FA7-7E4B-9541-89363F4CB1F7}" type="datetime1">
              <a:rPr lang="ko-KR" altLang="en-US" smtClean="0"/>
              <a:t>2022. 10. 13.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6CF4-6992-B846-85AF-066FAA51B6E8}" type="datetime1">
              <a:rPr lang="ko-KR" altLang="en-US" smtClean="0"/>
              <a:t>2022. 10. 13.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0CB1-CFF7-1E44-B994-2986D2797A8D}" type="datetime1">
              <a:rPr lang="ko-KR" altLang="en-US" smtClean="0"/>
              <a:t>2022. 10. 13.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7600-EB87-8448-8FA4-DB25080F84EC}" type="datetime1">
              <a:rPr lang="ko-KR" altLang="en-US" smtClean="0"/>
              <a:t>2022. 10. 13.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1BED-87E6-8843-A397-1C37A031CB8E}" type="datetime1">
              <a:rPr lang="ko-KR" altLang="en-US" smtClean="0"/>
              <a:t>2022. 10. 13.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E1A-BF40-6842-AD78-5C5DEC1D09C2}" type="datetime1">
              <a:rPr lang="ko-KR" altLang="en-US" smtClean="0"/>
              <a:t>2022. 10. 13.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2BFA-CDA3-BA48-BCB9-D5EFFB1BE2CE}" type="datetime1">
              <a:rPr lang="ko-KR" altLang="en-US" smtClean="0"/>
              <a:t>2022. 10. 13.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E606-152F-C446-9F4B-70C7A81E7A83}" type="datetime1">
              <a:rPr lang="ko-KR" altLang="en-US" smtClean="0"/>
              <a:t>2022. 10. 13.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6900" y="1662299"/>
            <a:ext cx="8903468" cy="7004243"/>
            <a:chOff x="8646900" y="1662299"/>
            <a:chExt cx="8903468" cy="70042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6900" y="1662299"/>
              <a:ext cx="8903468" cy="70042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5345" y="534045"/>
            <a:ext cx="8572529" cy="9217623"/>
            <a:chOff x="915345" y="534045"/>
            <a:chExt cx="8572529" cy="92176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345" y="534045"/>
              <a:ext cx="8572529" cy="921762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2161368" y="5522879"/>
            <a:ext cx="5770275" cy="55885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01540" y="2512008"/>
            <a:ext cx="10488323" cy="3558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580A65-3BC8-C480-4BCF-7EF9495D93FB}"/>
              </a:ext>
            </a:extLst>
          </p:cNvPr>
          <p:cNvSpPr txBox="1"/>
          <p:nvPr/>
        </p:nvSpPr>
        <p:spPr>
          <a:xfrm>
            <a:off x="12473633" y="7881712"/>
            <a:ext cx="4432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ore-KR" altLang="en-US" sz="3200" b="1" dirty="0">
                <a:solidFill>
                  <a:srgbClr val="595959"/>
                </a:solidFill>
                <a:latin typeface="Noto Sans Gothic" panose="020B0502040504020204" pitchFamily="34" charset="0"/>
              </a:rPr>
              <a:t>라인컴퓨터</a:t>
            </a:r>
            <a:r>
              <a:rPr kumimoji="1" lang="ko-KR" altLang="en-US" sz="3200" b="1" dirty="0">
                <a:solidFill>
                  <a:srgbClr val="595959"/>
                </a:solidFill>
                <a:latin typeface="Noto Sans Gothic" panose="020B0502040504020204" pitchFamily="34" charset="0"/>
              </a:rPr>
              <a:t>아트학원</a:t>
            </a:r>
            <a:endParaRPr kumimoji="1" lang="en-US" altLang="ko-KR" sz="3200" b="1" dirty="0">
              <a:solidFill>
                <a:srgbClr val="595959"/>
              </a:solidFill>
              <a:latin typeface="Noto Sans Gothic" panose="020B0502040504020204" pitchFamily="34" charset="0"/>
            </a:endParaRPr>
          </a:p>
          <a:p>
            <a:pPr algn="r"/>
            <a:r>
              <a:rPr kumimoji="1" lang="en-US" altLang="ko-Kore-KR" sz="3200" b="1" dirty="0">
                <a:solidFill>
                  <a:srgbClr val="595959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C16ST15</a:t>
            </a:r>
          </a:p>
          <a:p>
            <a:pPr algn="r"/>
            <a:r>
              <a:rPr kumimoji="1" lang="ko-KR" altLang="en-US" sz="3200" b="1" dirty="0">
                <a:solidFill>
                  <a:srgbClr val="595959"/>
                </a:solidFill>
                <a:latin typeface="Noto Sans Gothic" panose="020B0502040504020204" pitchFamily="34" charset="0"/>
              </a:rPr>
              <a:t>손 성 균</a:t>
            </a:r>
            <a:endParaRPr kumimoji="1" lang="ko-Kore-KR" altLang="en-US" sz="3200" b="1" dirty="0">
              <a:solidFill>
                <a:srgbClr val="595959"/>
              </a:solidFill>
              <a:latin typeface="Noto Sans Gothic" panose="020B050204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980384" y="1170110"/>
            <a:ext cx="5343892" cy="9260251"/>
            <a:chOff x="13142965" y="1237384"/>
            <a:chExt cx="5343892" cy="92602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42965" y="1237384"/>
              <a:ext cx="5343892" cy="926025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340907" y="6412856"/>
            <a:ext cx="4059837" cy="5408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B3C8F9-3BD7-0E0A-B99A-874DDD3F772E}"/>
              </a:ext>
            </a:extLst>
          </p:cNvPr>
          <p:cNvSpPr txBox="1"/>
          <p:nvPr/>
        </p:nvSpPr>
        <p:spPr>
          <a:xfrm>
            <a:off x="13411200" y="1961763"/>
            <a:ext cx="464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2. Random </a:t>
            </a:r>
            <a:r>
              <a:rPr kumimoji="1" lang="ko-KR" altLang="en-US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버튼 실행</a:t>
            </a:r>
            <a:endParaRPr kumimoji="1" lang="en-US" altLang="ko-KR" sz="3400" b="1" dirty="0">
              <a:solidFill>
                <a:srgbClr val="7E4218"/>
              </a:solidFill>
              <a:latin typeface="Noto Sans Gothic" panose="020B0502040504020204" pitchFamily="34" charset="0"/>
            </a:endParaRPr>
          </a:p>
          <a:p>
            <a:endParaRPr kumimoji="1" lang="en-US" altLang="ko-Kore-KR" sz="2500" b="1" dirty="0">
              <a:latin typeface="Noto Sans Gothic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Random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버튼은 행과 열의 값을 입력 받아 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output 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버튼 등을 이용하여 생성된 행과 열에 임의의 숫자를 넣어 계산할 수 있는 기능을 추가하였으며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해당 값은 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1~999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사이의 값이 임의로 들어가게 됩니다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  <a:endParaRPr kumimoji="1" lang="en-US" altLang="ko-Kore-KR" sz="2500" dirty="0">
              <a:latin typeface="Noto Sans Gothic" panose="020B0502040504020204" pitchFamily="34" charset="0"/>
            </a:endParaRPr>
          </a:p>
          <a:p>
            <a:endParaRPr kumimoji="1" lang="ko-Kore-KR" altLang="en-US" sz="2500" b="1" dirty="0">
              <a:latin typeface="Noto Sans Gothic" panose="020B0502040504020204" pitchFamily="34" charset="0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A3F30F9-E11B-F97A-3FDC-78B5DBEFD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88" y="2628900"/>
            <a:ext cx="11884496" cy="50809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AE3DBC-5901-EB0C-F608-B540E1F503DC}"/>
              </a:ext>
            </a:extLst>
          </p:cNvPr>
          <p:cNvSpPr txBox="1"/>
          <p:nvPr/>
        </p:nvSpPr>
        <p:spPr>
          <a:xfrm>
            <a:off x="16869278" y="9587683"/>
            <a:ext cx="68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0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77429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980384" y="1170110"/>
            <a:ext cx="5343892" cy="9260251"/>
            <a:chOff x="13142965" y="1237384"/>
            <a:chExt cx="5343892" cy="92602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42965" y="1237384"/>
              <a:ext cx="5343892" cy="926025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340907" y="6412856"/>
            <a:ext cx="4059837" cy="5408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B3C8F9-3BD7-0E0A-B99A-874DDD3F772E}"/>
              </a:ext>
            </a:extLst>
          </p:cNvPr>
          <p:cNvSpPr txBox="1"/>
          <p:nvPr/>
        </p:nvSpPr>
        <p:spPr>
          <a:xfrm>
            <a:off x="13335000" y="1961763"/>
            <a:ext cx="47244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3. </a:t>
            </a:r>
            <a:r>
              <a:rPr kumimoji="1" lang="ko-KR" altLang="en-US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연산</a:t>
            </a:r>
            <a:r>
              <a:rPr kumimoji="1" lang="en-US" altLang="ko-KR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 </a:t>
            </a:r>
            <a:r>
              <a:rPr kumimoji="1" lang="ko-KR" altLang="en-US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버튼 실행</a:t>
            </a:r>
            <a:endParaRPr kumimoji="1" lang="en-US" altLang="ko-KR" sz="3400" b="1" dirty="0">
              <a:solidFill>
                <a:srgbClr val="7E4218"/>
              </a:solidFill>
              <a:latin typeface="Noto Sans Gothic" panose="020B0502040504020204" pitchFamily="34" charset="0"/>
            </a:endParaRPr>
          </a:p>
          <a:p>
            <a:endParaRPr kumimoji="1" lang="en-US" altLang="ko-Kore-KR" sz="2500" b="1" dirty="0">
              <a:latin typeface="Noto Sans Gothic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+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연산과 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–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연산을 실행할 때는 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2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개 행렬의 행과 열의 개수가 </a:t>
            </a:r>
            <a:r>
              <a:rPr kumimoji="1" lang="ko-KR" altLang="en-US" sz="2400" dirty="0" err="1">
                <a:solidFill>
                  <a:srgbClr val="595959"/>
                </a:solidFill>
                <a:latin typeface="Noto Serif Ahom" panose="02020502060505020204" pitchFamily="18" charset="0"/>
              </a:rPr>
              <a:t>같아야함을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 이용하여 행렬 덧셈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,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뺄셈 규칙을 이용한 코드입니다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ore-KR" sz="2400" dirty="0">
              <a:solidFill>
                <a:srgbClr val="595959"/>
              </a:solidFill>
              <a:latin typeface="Noto Serif Ahom" panose="02020502060505020204" pitchFamily="18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5F2CDFA-8A50-B82F-4540-2913EEF49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12" y="1485900"/>
            <a:ext cx="11754296" cy="80017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ACB487-95E0-896D-B408-12149CABDB6C}"/>
              </a:ext>
            </a:extLst>
          </p:cNvPr>
          <p:cNvSpPr txBox="1"/>
          <p:nvPr/>
        </p:nvSpPr>
        <p:spPr>
          <a:xfrm>
            <a:off x="16869278" y="9587683"/>
            <a:ext cx="68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1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85507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980384" y="1170110"/>
            <a:ext cx="5343892" cy="9260251"/>
            <a:chOff x="13142965" y="1237384"/>
            <a:chExt cx="5343892" cy="92602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42965" y="1237384"/>
              <a:ext cx="5343892" cy="926025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340907" y="6412856"/>
            <a:ext cx="4059837" cy="5408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B3C8F9-3BD7-0E0A-B99A-874DDD3F772E}"/>
              </a:ext>
            </a:extLst>
          </p:cNvPr>
          <p:cNvSpPr txBox="1"/>
          <p:nvPr/>
        </p:nvSpPr>
        <p:spPr>
          <a:xfrm>
            <a:off x="13411200" y="1961763"/>
            <a:ext cx="464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3. </a:t>
            </a:r>
            <a:r>
              <a:rPr kumimoji="1" lang="ko-KR" altLang="en-US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연산</a:t>
            </a:r>
            <a:r>
              <a:rPr kumimoji="1" lang="en-US" altLang="ko-KR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 </a:t>
            </a:r>
            <a:r>
              <a:rPr kumimoji="1" lang="ko-KR" altLang="en-US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버튼 실행</a:t>
            </a:r>
            <a:endParaRPr kumimoji="1" lang="en-US" altLang="ko-KR" sz="3400" b="1" dirty="0">
              <a:solidFill>
                <a:srgbClr val="7E4218"/>
              </a:solidFill>
              <a:latin typeface="Noto Sans Gothic" panose="020B0502040504020204" pitchFamily="34" charset="0"/>
            </a:endParaRPr>
          </a:p>
          <a:p>
            <a:endParaRPr kumimoji="1" lang="en-US" altLang="ko-Kore-KR" sz="2500" b="1" dirty="0">
              <a:latin typeface="Noto Sans Gothic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X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연산을 실행할 때는 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2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개 행렬 중 첫번째 행렬의 열과 두번째 행렬의 행의 개수가 같아야 함을 이용하였습니다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400" dirty="0">
              <a:solidFill>
                <a:srgbClr val="595959"/>
              </a:solidFill>
              <a:latin typeface="Noto Serif Ahom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이후 행렬 곱셈법칙을 적용하여 작성한 코드입니다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  <a:endParaRPr kumimoji="1" lang="en-US" altLang="ko-Kore-KR" sz="2500" dirty="0">
              <a:latin typeface="Noto Sans Gothic" panose="020B0502040504020204" pitchFamily="34" charset="0"/>
            </a:endParaRPr>
          </a:p>
          <a:p>
            <a:endParaRPr kumimoji="1" lang="ko-Kore-KR" altLang="en-US" sz="2500" b="1" dirty="0">
              <a:latin typeface="Noto Sans Gothic" panose="020B0502040504020204" pitchFamily="34" charset="0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7983609-85B7-A2FC-EF17-6EBA26335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676900"/>
            <a:ext cx="10676860" cy="4059839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D00D8E64-289A-1A1A-7B14-32E05EB6E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28700"/>
            <a:ext cx="8112641" cy="46791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32AD5B-8F10-092C-E931-6CBA4A5338A4}"/>
              </a:ext>
            </a:extLst>
          </p:cNvPr>
          <p:cNvSpPr txBox="1"/>
          <p:nvPr/>
        </p:nvSpPr>
        <p:spPr>
          <a:xfrm>
            <a:off x="16869278" y="9587683"/>
            <a:ext cx="68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2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80467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32" y="634075"/>
            <a:ext cx="18288332" cy="9018850"/>
            <a:chOff x="-304800" y="633432"/>
            <a:chExt cx="18364532" cy="90188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>
              <a:alphaModFix amt="69000"/>
            </a:blip>
            <a:stretch>
              <a:fillRect/>
            </a:stretch>
          </p:blipFill>
          <p:spPr>
            <a:xfrm>
              <a:off x="-304800" y="633432"/>
              <a:ext cx="18364532" cy="901885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A7052CA-5A9D-0156-C9E2-0DCCED0CA05D}"/>
              </a:ext>
            </a:extLst>
          </p:cNvPr>
          <p:cNvSpPr txBox="1"/>
          <p:nvPr/>
        </p:nvSpPr>
        <p:spPr>
          <a:xfrm>
            <a:off x="1143000" y="1181100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600" b="1" dirty="0">
                <a:solidFill>
                  <a:srgbClr val="7E4218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마무리</a:t>
            </a:r>
            <a:endParaRPr kumimoji="1" lang="ko-Kore-KR" altLang="en-US" sz="4400" dirty="0">
              <a:solidFill>
                <a:srgbClr val="7E4218"/>
              </a:solidFill>
              <a:latin typeface="Noto Sans Gothic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79DFA-8CDA-6963-8F9F-4A7CACF89B9C}"/>
              </a:ext>
            </a:extLst>
          </p:cNvPr>
          <p:cNvSpPr txBox="1"/>
          <p:nvPr/>
        </p:nvSpPr>
        <p:spPr>
          <a:xfrm>
            <a:off x="1143000" y="2247900"/>
            <a:ext cx="16230600" cy="6644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Matrix Calculator</a:t>
            </a:r>
            <a:r>
              <a:rPr kumimoji="1" lang="ko-KR" altLang="en-US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을 디자인하고</a:t>
            </a:r>
            <a:r>
              <a:rPr kumimoji="1" lang="en-US" altLang="ko-KR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,</a:t>
            </a:r>
            <a:r>
              <a:rPr kumimoji="1" lang="ko-KR" altLang="en-US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 기능을 설계 후 실제로 코딩을 통해 구현해보면서 느낀 것이 많았습니다</a:t>
            </a:r>
            <a:r>
              <a:rPr kumimoji="1" lang="en-US" altLang="ko-KR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 먼저 기능을 구현하기에 앞서 페이지를 접하는 사람들에게 제대로 표현하기 위해서는 사전 디자인 작업이 중요하다는 것을 알게 되었습니다</a:t>
            </a:r>
            <a:r>
              <a:rPr kumimoji="1" lang="en-US" altLang="ko-KR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600" b="1" dirty="0">
              <a:solidFill>
                <a:srgbClr val="595959"/>
              </a:solidFill>
              <a:latin typeface="Noto Serif Ahom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 제대로 기능을 구현하더라도 가독성이 떨어지는 디자인은 정보전달이라는 측면에서 부합하지 않다는 것을 </a:t>
            </a:r>
            <a:r>
              <a:rPr kumimoji="1" lang="ko-KR" altLang="en-US" sz="2600" b="1" dirty="0" err="1">
                <a:solidFill>
                  <a:srgbClr val="595959"/>
                </a:solidFill>
                <a:latin typeface="Noto Serif Ahom" panose="02020502060505020204" pitchFamily="18" charset="0"/>
              </a:rPr>
              <a:t>알게되었습니다</a:t>
            </a:r>
            <a:r>
              <a:rPr kumimoji="1" lang="en-US" altLang="ko-KR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  <a:r>
              <a:rPr kumimoji="1" lang="ko-KR" altLang="en-US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 그러므로 사전 스케치 작업 등을 통해 실질적인 코딩 작업에 앞서  필요한 내용들을 정리하고 구상하는 작업을 해야함을 깨닫게 되었습니다</a:t>
            </a:r>
            <a:r>
              <a:rPr kumimoji="1" lang="en-US" altLang="ko-KR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600" b="1" dirty="0">
              <a:solidFill>
                <a:srgbClr val="595959"/>
              </a:solidFill>
              <a:latin typeface="Noto Serif Ahom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 다음으로 하나의 기능을 </a:t>
            </a:r>
            <a:r>
              <a:rPr kumimoji="1" lang="ko-KR" altLang="en-US" sz="2600" b="1" dirty="0" err="1">
                <a:solidFill>
                  <a:srgbClr val="595959"/>
                </a:solidFill>
                <a:latin typeface="Noto Serif Ahom" panose="02020502060505020204" pitchFamily="18" charset="0"/>
              </a:rPr>
              <a:t>구현하는데에는</a:t>
            </a:r>
            <a:r>
              <a:rPr kumimoji="1" lang="ko-KR" altLang="en-US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 접근 방법이 </a:t>
            </a:r>
            <a:r>
              <a:rPr kumimoji="1" lang="ko-KR" altLang="en-US" sz="2600" b="1" dirty="0" err="1">
                <a:solidFill>
                  <a:srgbClr val="595959"/>
                </a:solidFill>
                <a:latin typeface="Noto Serif Ahom" panose="02020502060505020204" pitchFamily="18" charset="0"/>
              </a:rPr>
              <a:t>여러가지며</a:t>
            </a:r>
            <a:r>
              <a:rPr kumimoji="1" lang="ko-KR" altLang="en-US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 정답은 없지만</a:t>
            </a:r>
            <a:r>
              <a:rPr kumimoji="1" lang="en-US" altLang="ko-KR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,</a:t>
            </a:r>
            <a:r>
              <a:rPr kumimoji="1" lang="ko-KR" altLang="en-US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 최적화된 접근 방법이 존재한다는 것을 알게 되었습니다</a:t>
            </a:r>
            <a:r>
              <a:rPr kumimoji="1" lang="en-US" altLang="ko-KR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  <a:r>
              <a:rPr kumimoji="1" lang="ko-KR" altLang="en-US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 최적화된 방법을 구현하기 위해서는 많은 연습과 논리적인 사고를 함양하는 노력이 필요하다는 것을 느꼈고</a:t>
            </a:r>
            <a:r>
              <a:rPr kumimoji="1" lang="en-US" altLang="ko-KR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,</a:t>
            </a:r>
            <a:r>
              <a:rPr kumimoji="1" lang="ko-KR" altLang="en-US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 이번 행렬 계산기 포트폴리오 작업을 통해 한 단계 성장할 수 있었습니다</a:t>
            </a:r>
            <a:r>
              <a:rPr kumimoji="1" lang="en-US" altLang="ko-KR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  <a:endParaRPr kumimoji="1" lang="ko-Kore-KR" altLang="en-US" sz="2600" b="1" dirty="0">
              <a:latin typeface="Noto Sans Gothic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C46CD8-FB2C-B85B-C7D5-7C437CB1BE6C}"/>
              </a:ext>
            </a:extLst>
          </p:cNvPr>
          <p:cNvSpPr txBox="1"/>
          <p:nvPr/>
        </p:nvSpPr>
        <p:spPr>
          <a:xfrm>
            <a:off x="16869278" y="9587683"/>
            <a:ext cx="68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3</a:t>
            </a:r>
            <a:endParaRPr kumimoji="1" lang="en-US" altLang="ko-Kore-K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6900" y="1662299"/>
            <a:ext cx="8903468" cy="7004243"/>
            <a:chOff x="8646900" y="1662299"/>
            <a:chExt cx="8903468" cy="70042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6900" y="1662299"/>
              <a:ext cx="8903468" cy="70042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5345" y="534045"/>
            <a:ext cx="8572529" cy="9217623"/>
            <a:chOff x="915345" y="534045"/>
            <a:chExt cx="8572529" cy="92176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345" y="534045"/>
              <a:ext cx="8572529" cy="921762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6D3B938-CF98-97AB-3031-647D3D8BC13E}"/>
              </a:ext>
            </a:extLst>
          </p:cNvPr>
          <p:cNvSpPr txBox="1"/>
          <p:nvPr/>
        </p:nvSpPr>
        <p:spPr>
          <a:xfrm>
            <a:off x="6553200" y="4000500"/>
            <a:ext cx="55511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0" dirty="0">
                <a:solidFill>
                  <a:srgbClr val="595959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2762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9826" y="625354"/>
            <a:ext cx="16603774" cy="9090146"/>
            <a:chOff x="840970" y="919121"/>
            <a:chExt cx="16603774" cy="84043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970" y="919121"/>
              <a:ext cx="16603774" cy="8404346"/>
            </a:xfrm>
            <a:prstGeom prst="rect">
              <a:avLst/>
            </a:prstGeom>
          </p:spPr>
        </p:pic>
      </p:grpSp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73AB19DA-9324-4EFC-F601-EEDDA8A3E092}"/>
              </a:ext>
            </a:extLst>
          </p:cNvPr>
          <p:cNvGrpSpPr/>
          <p:nvPr/>
        </p:nvGrpSpPr>
        <p:grpSpPr>
          <a:xfrm>
            <a:off x="9144000" y="1111319"/>
            <a:ext cx="7914824" cy="7918381"/>
            <a:chOff x="10795553" y="1610811"/>
            <a:chExt cx="8903468" cy="7004243"/>
          </a:xfrm>
        </p:grpSpPr>
        <p:pic>
          <p:nvPicPr>
            <p:cNvPr id="30" name="Object 2">
              <a:extLst>
                <a:ext uri="{FF2B5EF4-FFF2-40B4-BE49-F238E27FC236}">
                  <a16:creationId xmlns:a16="http://schemas.microsoft.com/office/drawing/2014/main" id="{45E0CBCF-665A-25B2-3081-7FC83EBD2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10795553" y="1610811"/>
              <a:ext cx="8903468" cy="7004243"/>
            </a:xfrm>
            <a:prstGeom prst="rect">
              <a:avLst/>
            </a:prstGeom>
            <a:no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486798-7DB1-ED22-E5B5-02AA172761A4}"/>
              </a:ext>
            </a:extLst>
          </p:cNvPr>
          <p:cNvSpPr txBox="1"/>
          <p:nvPr/>
        </p:nvSpPr>
        <p:spPr>
          <a:xfrm>
            <a:off x="3276600" y="2485577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600" b="1" dirty="0">
                <a:solidFill>
                  <a:srgbClr val="7E4218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1</a:t>
            </a:r>
            <a:r>
              <a:rPr kumimoji="1" lang="en-US" altLang="ko-KR" sz="5600" b="1" dirty="0">
                <a:solidFill>
                  <a:srgbClr val="7E4218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.</a:t>
            </a:r>
            <a:r>
              <a:rPr kumimoji="1" lang="ko-KR" altLang="en-US" sz="56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 </a:t>
            </a:r>
            <a:r>
              <a:rPr kumimoji="1" lang="ko-KR" altLang="en-US" sz="4400" dirty="0">
                <a:solidFill>
                  <a:srgbClr val="595959"/>
                </a:solidFill>
                <a:latin typeface="Noto Sans Gothic" panose="020B0502040504020204" pitchFamily="34" charset="0"/>
              </a:rPr>
              <a:t>일정표</a:t>
            </a:r>
            <a:r>
              <a:rPr kumimoji="1" lang="en-US" altLang="ko-KR" sz="4400" dirty="0">
                <a:solidFill>
                  <a:srgbClr val="595959"/>
                </a:solidFill>
                <a:latin typeface="Noto Sans Gothic" panose="020B0502040504020204" pitchFamily="34" charset="0"/>
              </a:rPr>
              <a:t>                </a:t>
            </a:r>
            <a:r>
              <a:rPr kumimoji="1" lang="ko-KR" altLang="en-US" sz="4400" dirty="0">
                <a:solidFill>
                  <a:srgbClr val="595959"/>
                </a:solidFill>
                <a:latin typeface="Noto Sans Gothic" panose="020B0502040504020204" pitchFamily="34" charset="0"/>
              </a:rPr>
              <a:t>     </a:t>
            </a:r>
            <a:r>
              <a:rPr kumimoji="1" lang="en-US" altLang="ko-KR" sz="4400" dirty="0">
                <a:solidFill>
                  <a:srgbClr val="595959"/>
                </a:solidFill>
                <a:latin typeface="Noto Sans Gothic" panose="020B0502040504020204" pitchFamily="34" charset="0"/>
              </a:rPr>
              <a:t>3p</a:t>
            </a:r>
            <a:endParaRPr kumimoji="1" lang="ko-Kore-KR" altLang="en-US" sz="4400" dirty="0">
              <a:solidFill>
                <a:srgbClr val="595959"/>
              </a:solidFill>
              <a:latin typeface="Noto Sans Gothic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803A5-692A-F670-D6D9-F1E8D5F47157}"/>
              </a:ext>
            </a:extLst>
          </p:cNvPr>
          <p:cNvSpPr txBox="1"/>
          <p:nvPr/>
        </p:nvSpPr>
        <p:spPr>
          <a:xfrm>
            <a:off x="3279052" y="3433628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600" b="1" dirty="0">
                <a:solidFill>
                  <a:srgbClr val="7E4218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2.</a:t>
            </a:r>
            <a:r>
              <a:rPr kumimoji="1" lang="ko-KR" altLang="en-US" sz="56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 </a:t>
            </a:r>
            <a:r>
              <a:rPr kumimoji="1" lang="en-US" altLang="ko-KR" sz="4400" dirty="0">
                <a:solidFill>
                  <a:srgbClr val="595959"/>
                </a:solidFill>
                <a:latin typeface="Athelas" panose="02000503000000020003" pitchFamily="2" charset="0"/>
              </a:rPr>
              <a:t>Sketch                     </a:t>
            </a:r>
            <a:r>
              <a:rPr kumimoji="1" lang="ko-KR" altLang="en-US" sz="4400" dirty="0">
                <a:solidFill>
                  <a:srgbClr val="595959"/>
                </a:solidFill>
                <a:latin typeface="Athelas" panose="02000503000000020003" pitchFamily="2" charset="0"/>
              </a:rPr>
              <a:t>      </a:t>
            </a:r>
            <a:r>
              <a:rPr kumimoji="1" lang="en-US" altLang="ko-KR" sz="4400" dirty="0">
                <a:solidFill>
                  <a:srgbClr val="595959"/>
                </a:solidFill>
                <a:latin typeface="Athelas" panose="02000503000000020003" pitchFamily="2" charset="0"/>
              </a:rPr>
              <a:t>4p </a:t>
            </a:r>
            <a:endParaRPr kumimoji="1" lang="ko-Kore-KR" altLang="en-US" sz="4400" dirty="0">
              <a:solidFill>
                <a:srgbClr val="595959"/>
              </a:solidFill>
              <a:latin typeface="Athelas" panose="02000503000000020003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0CD7EA-2650-1201-1C99-1E0D736F6E19}"/>
              </a:ext>
            </a:extLst>
          </p:cNvPr>
          <p:cNvSpPr txBox="1"/>
          <p:nvPr/>
        </p:nvSpPr>
        <p:spPr>
          <a:xfrm>
            <a:off x="1828800" y="1357890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600" b="1" dirty="0">
                <a:solidFill>
                  <a:srgbClr val="7E4218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목차</a:t>
            </a:r>
            <a:endParaRPr kumimoji="1" lang="ko-Kore-KR" altLang="en-US" sz="4400" dirty="0">
              <a:solidFill>
                <a:srgbClr val="7E4218"/>
              </a:solidFill>
              <a:latin typeface="Noto Sans Gothic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8DDDA-3E28-D084-990C-BB87A873876E}"/>
              </a:ext>
            </a:extLst>
          </p:cNvPr>
          <p:cNvSpPr txBox="1"/>
          <p:nvPr/>
        </p:nvSpPr>
        <p:spPr>
          <a:xfrm>
            <a:off x="3277690" y="4418502"/>
            <a:ext cx="7618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600" b="1" dirty="0">
                <a:solidFill>
                  <a:srgbClr val="7E4218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3.</a:t>
            </a:r>
            <a:r>
              <a:rPr kumimoji="1" lang="ko-KR" altLang="en-US" sz="56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 </a:t>
            </a:r>
            <a:r>
              <a:rPr kumimoji="1" lang="en-US" altLang="ko-KR" sz="4400" dirty="0">
                <a:solidFill>
                  <a:srgbClr val="595959"/>
                </a:solidFill>
                <a:latin typeface="Athelas" panose="02000503000000020003" pitchFamily="2" charset="0"/>
              </a:rPr>
              <a:t>Design</a:t>
            </a:r>
            <a:r>
              <a:rPr kumimoji="1" lang="en-US" altLang="ko-KR" sz="4400" b="1" dirty="0">
                <a:solidFill>
                  <a:srgbClr val="595959"/>
                </a:solidFill>
                <a:latin typeface="Athelas" panose="02000503000000020003" pitchFamily="2" charset="0"/>
              </a:rPr>
              <a:t> </a:t>
            </a:r>
            <a:r>
              <a:rPr kumimoji="1" lang="en-US" altLang="ko-KR" sz="4400" dirty="0">
                <a:solidFill>
                  <a:srgbClr val="595959"/>
                </a:solidFill>
                <a:latin typeface="Athelas" panose="02000503000000020003" pitchFamily="2" charset="0"/>
              </a:rPr>
              <a:t>Layout      </a:t>
            </a:r>
            <a:r>
              <a:rPr kumimoji="1" lang="ko-KR" altLang="en-US" sz="4400" dirty="0">
                <a:solidFill>
                  <a:srgbClr val="595959"/>
                </a:solidFill>
                <a:latin typeface="Athelas" panose="02000503000000020003" pitchFamily="2" charset="0"/>
              </a:rPr>
              <a:t>      </a:t>
            </a:r>
            <a:r>
              <a:rPr kumimoji="1" lang="en-US" altLang="ko-KR" sz="4400" dirty="0">
                <a:solidFill>
                  <a:srgbClr val="595959"/>
                </a:solidFill>
                <a:latin typeface="Athelas" panose="02000503000000020003" pitchFamily="2" charset="0"/>
              </a:rPr>
              <a:t>5~7p</a:t>
            </a:r>
            <a:endParaRPr kumimoji="1" lang="ko-Kore-KR" altLang="en-US" sz="4400" dirty="0">
              <a:solidFill>
                <a:srgbClr val="595959"/>
              </a:solidFill>
              <a:latin typeface="Athelas" panose="02000503000000020003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6B6AC2-7191-65F9-22CD-FC136D911A47}"/>
              </a:ext>
            </a:extLst>
          </p:cNvPr>
          <p:cNvSpPr txBox="1"/>
          <p:nvPr/>
        </p:nvSpPr>
        <p:spPr>
          <a:xfrm>
            <a:off x="3277691" y="5430632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600" b="1" dirty="0">
                <a:solidFill>
                  <a:srgbClr val="7E4218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4.</a:t>
            </a:r>
            <a:r>
              <a:rPr kumimoji="1" lang="ko-KR" altLang="en-US" sz="56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 </a:t>
            </a:r>
            <a:r>
              <a:rPr kumimoji="1" lang="en-US" altLang="ko-KR" sz="4400" dirty="0">
                <a:solidFill>
                  <a:srgbClr val="595959"/>
                </a:solidFill>
                <a:latin typeface="Athelas" panose="02000503000000020003" pitchFamily="2" charset="0"/>
              </a:rPr>
              <a:t>File</a:t>
            </a:r>
            <a:r>
              <a:rPr kumimoji="1" lang="en-US" altLang="ko-KR" sz="4400" b="1" dirty="0">
                <a:solidFill>
                  <a:srgbClr val="595959"/>
                </a:solidFill>
                <a:latin typeface="Athelas" panose="02000503000000020003" pitchFamily="2" charset="0"/>
              </a:rPr>
              <a:t> </a:t>
            </a:r>
            <a:r>
              <a:rPr kumimoji="1" lang="en-US" altLang="ko-KR" sz="4400" dirty="0">
                <a:solidFill>
                  <a:srgbClr val="595959"/>
                </a:solidFill>
                <a:latin typeface="Athelas" panose="02000503000000020003" pitchFamily="2" charset="0"/>
              </a:rPr>
              <a:t>Directory       </a:t>
            </a:r>
            <a:r>
              <a:rPr kumimoji="1" lang="ko-KR" altLang="en-US" sz="4400" dirty="0">
                <a:solidFill>
                  <a:srgbClr val="595959"/>
                </a:solidFill>
                <a:latin typeface="Athelas" panose="02000503000000020003" pitchFamily="2" charset="0"/>
              </a:rPr>
              <a:t>      </a:t>
            </a:r>
            <a:r>
              <a:rPr kumimoji="1" lang="en-US" altLang="ko-KR" sz="4400" dirty="0">
                <a:solidFill>
                  <a:srgbClr val="595959"/>
                </a:solidFill>
                <a:latin typeface="Athelas" panose="02000503000000020003" pitchFamily="2" charset="0"/>
              </a:rPr>
              <a:t>8p</a:t>
            </a:r>
            <a:endParaRPr kumimoji="1" lang="ko-Kore-KR" altLang="en-US" sz="4400" dirty="0">
              <a:solidFill>
                <a:srgbClr val="595959"/>
              </a:solidFill>
              <a:latin typeface="Athelas" panose="02000503000000020003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776A90-6AF2-DA51-A72A-618C34238171}"/>
              </a:ext>
            </a:extLst>
          </p:cNvPr>
          <p:cNvSpPr txBox="1"/>
          <p:nvPr/>
        </p:nvSpPr>
        <p:spPr>
          <a:xfrm>
            <a:off x="3277690" y="6434045"/>
            <a:ext cx="807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600" b="1" dirty="0">
                <a:solidFill>
                  <a:srgbClr val="7E4218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5.</a:t>
            </a:r>
            <a:r>
              <a:rPr kumimoji="1" lang="ko-KR" altLang="en-US" sz="56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 </a:t>
            </a:r>
            <a:r>
              <a:rPr kumimoji="1" lang="en-US" altLang="ko-KR" sz="4400" dirty="0">
                <a:solidFill>
                  <a:srgbClr val="595959"/>
                </a:solidFill>
                <a:latin typeface="Athelas" panose="02000503000000020003" pitchFamily="2" charset="0"/>
              </a:rPr>
              <a:t>Code                       </a:t>
            </a:r>
            <a:r>
              <a:rPr kumimoji="1" lang="ko-KR" altLang="en-US" sz="4400" dirty="0">
                <a:solidFill>
                  <a:srgbClr val="595959"/>
                </a:solidFill>
                <a:latin typeface="Athelas" panose="02000503000000020003" pitchFamily="2" charset="0"/>
              </a:rPr>
              <a:t>      </a:t>
            </a:r>
            <a:r>
              <a:rPr kumimoji="1" lang="en-US" altLang="ko-KR" sz="4400" dirty="0">
                <a:solidFill>
                  <a:srgbClr val="595959"/>
                </a:solidFill>
                <a:latin typeface="Athelas" panose="02000503000000020003" pitchFamily="2" charset="0"/>
              </a:rPr>
              <a:t> 9~12p             </a:t>
            </a:r>
            <a:r>
              <a:rPr kumimoji="1" lang="ko-KR" altLang="en-US" sz="4400" dirty="0">
                <a:solidFill>
                  <a:srgbClr val="595959"/>
                </a:solidFill>
                <a:latin typeface="Athelas" panose="02000503000000020003" pitchFamily="2" charset="0"/>
              </a:rPr>
              <a:t> </a:t>
            </a:r>
            <a:endParaRPr kumimoji="1" lang="ko-Kore-KR" altLang="en-US" sz="4400" dirty="0">
              <a:solidFill>
                <a:srgbClr val="595959"/>
              </a:solidFill>
              <a:latin typeface="Athelas" panose="02000503000000020003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C46B4E-E525-B543-4015-DF4F42DC5641}"/>
              </a:ext>
            </a:extLst>
          </p:cNvPr>
          <p:cNvSpPr txBox="1"/>
          <p:nvPr/>
        </p:nvSpPr>
        <p:spPr>
          <a:xfrm>
            <a:off x="3277691" y="7437458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600" b="1" dirty="0">
                <a:solidFill>
                  <a:srgbClr val="7E4218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6.</a:t>
            </a:r>
            <a:r>
              <a:rPr kumimoji="1" lang="ko-KR" altLang="en-US" sz="56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 </a:t>
            </a:r>
            <a:r>
              <a:rPr kumimoji="1" lang="ko-KR" altLang="en-US" sz="4400" dirty="0">
                <a:solidFill>
                  <a:srgbClr val="595959"/>
                </a:solidFill>
                <a:latin typeface="Noto Sans Gothic" panose="020B0502040504020204" pitchFamily="34" charset="0"/>
              </a:rPr>
              <a:t>마무리</a:t>
            </a:r>
            <a:r>
              <a:rPr kumimoji="1" lang="en-US" altLang="ko-KR" sz="4400" dirty="0">
                <a:solidFill>
                  <a:srgbClr val="595959"/>
                </a:solidFill>
                <a:latin typeface="Noto Sans Gothic" panose="020B0502040504020204" pitchFamily="34" charset="0"/>
              </a:rPr>
              <a:t>                </a:t>
            </a:r>
            <a:r>
              <a:rPr kumimoji="1" lang="ko-KR" altLang="en-US" sz="4400" dirty="0">
                <a:solidFill>
                  <a:srgbClr val="595959"/>
                </a:solidFill>
                <a:latin typeface="Noto Sans Gothic" panose="020B0502040504020204" pitchFamily="34" charset="0"/>
              </a:rPr>
              <a:t>     </a:t>
            </a:r>
            <a:r>
              <a:rPr kumimoji="1" lang="en-US" altLang="ko-KR" sz="4400" dirty="0">
                <a:solidFill>
                  <a:srgbClr val="595959"/>
                </a:solidFill>
                <a:latin typeface="Noto Sans Gothic" panose="020B0502040504020204" pitchFamily="34" charset="0"/>
              </a:rPr>
              <a:t>13p</a:t>
            </a:r>
            <a:endParaRPr kumimoji="1" lang="ko-Kore-KR" altLang="en-US" sz="4400" dirty="0">
              <a:solidFill>
                <a:srgbClr val="595959"/>
              </a:solidFill>
              <a:latin typeface="Noto Sans Gothic" panose="020B050204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61026" y="687871"/>
            <a:ext cx="4915420" cy="11018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2910" y="2515637"/>
            <a:ext cx="13469187" cy="3581449"/>
            <a:chOff x="2702340" y="2515637"/>
            <a:chExt cx="13469187" cy="358144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2702340" y="2515637"/>
              <a:ext cx="13469187" cy="358144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2200" y="6312752"/>
            <a:ext cx="2755334" cy="21073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10294" y="3507893"/>
            <a:ext cx="1848282" cy="77729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25284" y="3488846"/>
            <a:ext cx="1848282" cy="77729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86998" y="3487531"/>
            <a:ext cx="1848282" cy="77729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48627" y="3498369"/>
            <a:ext cx="1848282" cy="77729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71960" y="3517417"/>
            <a:ext cx="1848282" cy="77729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24999" y="6312779"/>
            <a:ext cx="2597253" cy="210569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87779" y="6312779"/>
            <a:ext cx="2768958" cy="25062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413333" y="6312782"/>
            <a:ext cx="2623262" cy="21062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727904" y="6312782"/>
            <a:ext cx="2714729" cy="21062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633233-EB2E-E2DA-E25E-DCE586B34146}"/>
              </a:ext>
            </a:extLst>
          </p:cNvPr>
          <p:cNvSpPr txBox="1"/>
          <p:nvPr/>
        </p:nvSpPr>
        <p:spPr>
          <a:xfrm>
            <a:off x="16869278" y="9587683"/>
            <a:ext cx="68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en-US" altLang="ko-Kore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96735" y="5117820"/>
            <a:ext cx="4171429" cy="6164359"/>
            <a:chOff x="7896735" y="5117820"/>
            <a:chExt cx="4171429" cy="6164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7896735" y="5117820"/>
              <a:ext cx="4171429" cy="6164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42965" y="1237384"/>
            <a:ext cx="5343892" cy="9260251"/>
            <a:chOff x="13142965" y="1237384"/>
            <a:chExt cx="5343892" cy="926025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42965" y="1237384"/>
              <a:ext cx="5343892" cy="92602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03655" y="2914876"/>
            <a:ext cx="4422513" cy="5027391"/>
            <a:chOff x="13603655" y="2914876"/>
            <a:chExt cx="4422513" cy="50273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60803" y="2850116"/>
              <a:ext cx="3004877" cy="1274698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57942" y="4296644"/>
              <a:ext cx="4556381" cy="371678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5400000">
            <a:off x="-1408019" y="6342616"/>
            <a:ext cx="4197189" cy="53107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5431" y="294565"/>
            <a:ext cx="10880971" cy="132192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73490" y="625152"/>
            <a:ext cx="5391443" cy="7453492"/>
            <a:chOff x="2073490" y="625152"/>
            <a:chExt cx="5391443" cy="745349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2073490" y="625152"/>
              <a:ext cx="5391443" cy="7453492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835A0E2-2105-76E6-B4FB-3C4ABFC33AFD}"/>
              </a:ext>
            </a:extLst>
          </p:cNvPr>
          <p:cNvSpPr txBox="1"/>
          <p:nvPr/>
        </p:nvSpPr>
        <p:spPr>
          <a:xfrm>
            <a:off x="16869278" y="9587683"/>
            <a:ext cx="68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en-US" altLang="ko-Kore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7869" y="4015806"/>
            <a:ext cx="17657863" cy="5877407"/>
            <a:chOff x="1359298" y="3913069"/>
            <a:chExt cx="17657863" cy="58774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298" y="3913069"/>
              <a:ext cx="17657863" cy="58774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91224" y="2030604"/>
            <a:ext cx="1054116" cy="117820"/>
            <a:chOff x="16691224" y="2030604"/>
            <a:chExt cx="1054116" cy="11782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91224" y="2030604"/>
              <a:ext cx="1054116" cy="1178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3105" y="1299726"/>
            <a:ext cx="8097485" cy="5215374"/>
            <a:chOff x="1633105" y="624359"/>
            <a:chExt cx="8097485" cy="52153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3105" y="624359"/>
              <a:ext cx="8097485" cy="52153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16801" y="1299726"/>
            <a:ext cx="8097485" cy="5215374"/>
            <a:chOff x="10016801" y="624359"/>
            <a:chExt cx="8097485" cy="52153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6801" y="624359"/>
              <a:ext cx="8097485" cy="521537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5400000">
            <a:off x="-1715849" y="5942861"/>
            <a:ext cx="4786789" cy="5577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E7D2E9-A1E1-AD01-77D9-B6E238DF78CC}"/>
              </a:ext>
            </a:extLst>
          </p:cNvPr>
          <p:cNvSpPr txBox="1"/>
          <p:nvPr/>
        </p:nvSpPr>
        <p:spPr>
          <a:xfrm>
            <a:off x="1634877" y="6704616"/>
            <a:ext cx="16653123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디자인 설명</a:t>
            </a:r>
            <a:endParaRPr kumimoji="1" lang="en-US" altLang="ko-Kore-KR" sz="2500" b="1" dirty="0">
              <a:latin typeface="Noto Sans Gothic" panose="020B0502040504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상자들의 행과 열의 값은 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1~9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까지의 값을 </a:t>
            </a:r>
            <a:r>
              <a:rPr kumimoji="1" lang="ko-KR" altLang="en-US" sz="2400" dirty="0" err="1">
                <a:solidFill>
                  <a:srgbClr val="595959"/>
                </a:solidFill>
                <a:latin typeface="Noto Serif Ahom" panose="02020502060505020204" pitchFamily="18" charset="0"/>
              </a:rPr>
              <a:t>입력받으면서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 출력되며 상자 간의 간격은 일정하도록 유지하였습니다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글자색과 </a:t>
            </a:r>
            <a:r>
              <a:rPr kumimoji="1" lang="ko-KR" altLang="en-US" sz="2400" dirty="0" err="1">
                <a:solidFill>
                  <a:srgbClr val="595959"/>
                </a:solidFill>
                <a:latin typeface="Noto Serif Ahom" panose="02020502060505020204" pitchFamily="18" charset="0"/>
              </a:rPr>
              <a:t>배경이미지의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 조화를 위해 색을 통일시켰습니다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결과 창의 값이 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1,000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단위를 넘어가면 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 “ , ”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표시를 추가하도록 설계하였습니다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ko-Kore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Result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 우측하단에 버튼을 생성하여 결과 확인 후  초기화면으로 돌아갈 수 있도록 설계하였습니다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  <a:endParaRPr kumimoji="1" lang="en-US" altLang="ko-Kore-KR" sz="2500" dirty="0">
              <a:latin typeface="Noto Sans Gothic" panose="020B0502040504020204" pitchFamily="34" charset="0"/>
            </a:endParaRPr>
          </a:p>
          <a:p>
            <a:endParaRPr kumimoji="1" lang="en-US" altLang="ko-Kore-KR" sz="2500" b="1" dirty="0">
              <a:latin typeface="Noto Sans Gothic" panose="020B0502040504020204" pitchFamily="34" charset="0"/>
            </a:endParaRPr>
          </a:p>
          <a:p>
            <a:endParaRPr kumimoji="1" lang="ko-Kore-KR" altLang="en-US" sz="2500" b="1" dirty="0">
              <a:latin typeface="Noto Sans Gothic" panose="020B0502040504020204" pitchFamily="34" charset="0"/>
            </a:endParaRPr>
          </a:p>
        </p:txBody>
      </p:sp>
      <p:pic>
        <p:nvPicPr>
          <p:cNvPr id="15" name="Object 8">
            <a:extLst>
              <a:ext uri="{FF2B5EF4-FFF2-40B4-BE49-F238E27FC236}">
                <a16:creationId xmlns:a16="http://schemas.microsoft.com/office/drawing/2014/main" id="{BEC966A6-F0EC-9547-E3ED-56801A6A6A0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8200" y="38100"/>
            <a:ext cx="6426643" cy="15024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4974542-0B6F-5047-FD78-E247D426EC89}"/>
              </a:ext>
            </a:extLst>
          </p:cNvPr>
          <p:cNvSpPr txBox="1"/>
          <p:nvPr/>
        </p:nvSpPr>
        <p:spPr>
          <a:xfrm>
            <a:off x="16869278" y="9587683"/>
            <a:ext cx="68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5</a:t>
            </a:r>
            <a:endParaRPr kumimoji="1" lang="en-US" altLang="ko-Kore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2635" y="6598934"/>
            <a:ext cx="1079940" cy="4679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9820" y="5969212"/>
            <a:ext cx="4012289" cy="74319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18033" y="5714667"/>
            <a:ext cx="1441848" cy="14332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1676902" y="6021899"/>
            <a:ext cx="4786789" cy="5577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62200" y="916430"/>
            <a:ext cx="14397468" cy="8538132"/>
            <a:chOff x="2401266" y="1374757"/>
            <a:chExt cx="14397468" cy="85381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1266" y="1374757"/>
              <a:ext cx="14397468" cy="8538132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64CF06D-0096-CFC0-8891-20EEEAD331A1}"/>
              </a:ext>
            </a:extLst>
          </p:cNvPr>
          <p:cNvSpPr txBox="1"/>
          <p:nvPr/>
        </p:nvSpPr>
        <p:spPr>
          <a:xfrm>
            <a:off x="16869278" y="9587683"/>
            <a:ext cx="68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6</a:t>
            </a:r>
            <a:endParaRPr kumimoji="1" lang="en-US" altLang="ko-Kore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2635" y="6598934"/>
            <a:ext cx="1079940" cy="4679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9820" y="5969212"/>
            <a:ext cx="4012289" cy="74319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18033" y="5714667"/>
            <a:ext cx="1441848" cy="14332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1676902" y="6021899"/>
            <a:ext cx="4786789" cy="5577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91479" y="562679"/>
            <a:ext cx="13634299" cy="9160357"/>
            <a:chOff x="2591479" y="562679"/>
            <a:chExt cx="13634299" cy="91603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1479" y="562679"/>
              <a:ext cx="13634299" cy="916035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F8E1376-6AB5-DF03-31AF-A8555B3F4121}"/>
              </a:ext>
            </a:extLst>
          </p:cNvPr>
          <p:cNvSpPr txBox="1"/>
          <p:nvPr/>
        </p:nvSpPr>
        <p:spPr>
          <a:xfrm>
            <a:off x="16869278" y="9587683"/>
            <a:ext cx="68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7</a:t>
            </a:r>
            <a:endParaRPr kumimoji="1" lang="en-US" altLang="ko-Kore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5400000">
            <a:off x="-1650810" y="6044864"/>
            <a:ext cx="4737732" cy="58603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5432" y="245868"/>
            <a:ext cx="6165072" cy="15024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2551E9-0C11-199D-B4FA-4A4784FAA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838" y="2331305"/>
            <a:ext cx="816603" cy="7406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D3A76B-705D-8C9E-736A-15E45141D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62" y="6174773"/>
            <a:ext cx="971053" cy="90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24ED2B-1E27-9854-DDCB-1C8F3E6706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41" y="3925839"/>
            <a:ext cx="1089474" cy="9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3E3966-8C41-46E4-1965-646593F94A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27" y="8586900"/>
            <a:ext cx="1000000" cy="90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FF1961-2E27-9C1B-EE59-6CBED279BE51}"/>
              </a:ext>
            </a:extLst>
          </p:cNvPr>
          <p:cNvSpPr txBox="1"/>
          <p:nvPr/>
        </p:nvSpPr>
        <p:spPr>
          <a:xfrm>
            <a:off x="4911362" y="2555171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Noto Sans Javanese" panose="020B0502040504020204" pitchFamily="34" charset="0"/>
              </a:rPr>
              <a:t>build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AB5D189-B346-08C5-E69F-3A5887A14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488" y="2331305"/>
            <a:ext cx="816603" cy="7406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4D869C-6268-3DA6-8142-2DD2EF19DA75}"/>
              </a:ext>
            </a:extLst>
          </p:cNvPr>
          <p:cNvSpPr txBox="1"/>
          <p:nvPr/>
        </p:nvSpPr>
        <p:spPr>
          <a:xfrm>
            <a:off x="10970012" y="2555171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src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459C8B0-8BB4-3F91-A305-348720E09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98" y="3177753"/>
            <a:ext cx="816603" cy="7406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C9B894C-AE82-81AE-F545-8F0701B5D178}"/>
              </a:ext>
            </a:extLst>
          </p:cNvPr>
          <p:cNvSpPr txBox="1"/>
          <p:nvPr/>
        </p:nvSpPr>
        <p:spPr>
          <a:xfrm>
            <a:off x="5472722" y="3401619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css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071FBBB-6CDA-1436-7B25-855C67B03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98" y="5361874"/>
            <a:ext cx="816603" cy="7406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8DF3BE-586B-9D18-CCB5-357A1FE2D832}"/>
              </a:ext>
            </a:extLst>
          </p:cNvPr>
          <p:cNvSpPr txBox="1"/>
          <p:nvPr/>
        </p:nvSpPr>
        <p:spPr>
          <a:xfrm>
            <a:off x="5472722" y="5585740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Noto Sans Javanese" panose="020B0502040504020204" pitchFamily="34" charset="0"/>
              </a:rPr>
              <a:t>html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45C3108-E6EA-928B-E04A-CBF6A2130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98" y="7724074"/>
            <a:ext cx="816603" cy="7406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BF7659-B259-01C7-95A6-EF0B5C439EC2}"/>
              </a:ext>
            </a:extLst>
          </p:cNvPr>
          <p:cNvSpPr txBox="1"/>
          <p:nvPr/>
        </p:nvSpPr>
        <p:spPr>
          <a:xfrm>
            <a:off x="5472722" y="7947940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js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D325AA-0F8F-901B-87B1-B0AA10DB8ECA}"/>
              </a:ext>
            </a:extLst>
          </p:cNvPr>
          <p:cNvSpPr txBox="1"/>
          <p:nvPr/>
        </p:nvSpPr>
        <p:spPr>
          <a:xfrm>
            <a:off x="6038100" y="4234737"/>
            <a:ext cx="25935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matrixCSS.css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9A366B-F505-B33D-D370-A289B71E2951}"/>
              </a:ext>
            </a:extLst>
          </p:cNvPr>
          <p:cNvSpPr txBox="1"/>
          <p:nvPr/>
        </p:nvSpPr>
        <p:spPr>
          <a:xfrm>
            <a:off x="6034815" y="6433486"/>
            <a:ext cx="32064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matrixCalculator.html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D806E3-728D-B472-E614-060C8A7CDC37}"/>
              </a:ext>
            </a:extLst>
          </p:cNvPr>
          <p:cNvSpPr txBox="1"/>
          <p:nvPr/>
        </p:nvSpPr>
        <p:spPr>
          <a:xfrm>
            <a:off x="5965555" y="8848902"/>
            <a:ext cx="32064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main.js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08DA1FD-E660-B72F-0B65-BAA6B378C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10" y="3177753"/>
            <a:ext cx="816603" cy="7406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3EEA5B9-69A3-615E-94A7-FBBD93C99733}"/>
              </a:ext>
            </a:extLst>
          </p:cNvPr>
          <p:cNvSpPr txBox="1"/>
          <p:nvPr/>
        </p:nvSpPr>
        <p:spPr>
          <a:xfrm>
            <a:off x="11547634" y="3401619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css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DD2F7EF-AB9D-4E31-35AF-FDDACB09F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10" y="5361874"/>
            <a:ext cx="816603" cy="7406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763FA3A-A1A9-54EB-47D1-5CF0CABC5400}"/>
              </a:ext>
            </a:extLst>
          </p:cNvPr>
          <p:cNvSpPr txBox="1"/>
          <p:nvPr/>
        </p:nvSpPr>
        <p:spPr>
          <a:xfrm>
            <a:off x="11547634" y="5585740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Noto Sans Javanese" panose="020B0502040504020204" pitchFamily="34" charset="0"/>
              </a:rPr>
              <a:t>html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2B69BB-3062-821D-84AE-3925D9B4C45E}"/>
              </a:ext>
            </a:extLst>
          </p:cNvPr>
          <p:cNvSpPr txBox="1"/>
          <p:nvPr/>
        </p:nvSpPr>
        <p:spPr>
          <a:xfrm>
            <a:off x="12113012" y="4234737"/>
            <a:ext cx="25935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matrixCSS.scss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889A2B-E416-564E-A378-0C4E3638AFC5}"/>
              </a:ext>
            </a:extLst>
          </p:cNvPr>
          <p:cNvSpPr txBox="1"/>
          <p:nvPr/>
        </p:nvSpPr>
        <p:spPr>
          <a:xfrm>
            <a:off x="12109727" y="6433486"/>
            <a:ext cx="32064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matrixCalculator.pug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1A8A82D-96F7-4461-123F-256AE82CEE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33" y="6200074"/>
            <a:ext cx="903114" cy="90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CEEF50D-9643-12CA-44E8-546207DF69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613" y="3981466"/>
            <a:ext cx="903114" cy="900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66A9430-6B2B-B09C-7670-0BC09F4C5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9" y="1573668"/>
            <a:ext cx="816603" cy="74064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61F0B39-303E-E972-A9D8-988EFA0B6D0B}"/>
              </a:ext>
            </a:extLst>
          </p:cNvPr>
          <p:cNvSpPr txBox="1"/>
          <p:nvPr/>
        </p:nvSpPr>
        <p:spPr>
          <a:xfrm>
            <a:off x="3673352" y="1797534"/>
            <a:ext cx="34132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MatrixCalculator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8FD9C5-D399-B5ED-88ED-9029E653C174}"/>
              </a:ext>
            </a:extLst>
          </p:cNvPr>
          <p:cNvSpPr txBox="1"/>
          <p:nvPr/>
        </p:nvSpPr>
        <p:spPr>
          <a:xfrm>
            <a:off x="16869278" y="9587683"/>
            <a:ext cx="68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980384" y="1170110"/>
            <a:ext cx="5343892" cy="9260251"/>
            <a:chOff x="13142965" y="1237384"/>
            <a:chExt cx="5343892" cy="92602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42965" y="1237384"/>
              <a:ext cx="5343892" cy="926025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340907" y="6412856"/>
            <a:ext cx="4059837" cy="54085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5432" y="294565"/>
            <a:ext cx="2500938" cy="13172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B3C8F9-3BD7-0E0A-B99A-874DDD3F772E}"/>
              </a:ext>
            </a:extLst>
          </p:cNvPr>
          <p:cNvSpPr txBox="1"/>
          <p:nvPr/>
        </p:nvSpPr>
        <p:spPr>
          <a:xfrm>
            <a:off x="13411200" y="1961763"/>
            <a:ext cx="4648200" cy="8079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1. Output </a:t>
            </a:r>
            <a:r>
              <a:rPr kumimoji="1" lang="ko-KR" altLang="en-US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버튼 실행</a:t>
            </a:r>
            <a:endParaRPr kumimoji="1" lang="en-US" altLang="ko-KR" sz="3400" b="1" dirty="0">
              <a:solidFill>
                <a:srgbClr val="7E4218"/>
              </a:solidFill>
              <a:latin typeface="Noto Sans Gothic" panose="020B0502040504020204" pitchFamily="34" charset="0"/>
            </a:endParaRPr>
          </a:p>
          <a:p>
            <a:endParaRPr kumimoji="1" lang="en-US" altLang="ko-Kore-KR" sz="2500" b="1" dirty="0">
              <a:latin typeface="Noto Sans Gothic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Output 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버튼을 클릭하면 발생하는 이벤트로서 행과 열의 값을 </a:t>
            </a:r>
            <a:r>
              <a:rPr kumimoji="1" lang="ko-KR" altLang="en-US" sz="2400" dirty="0" err="1">
                <a:solidFill>
                  <a:srgbClr val="595959"/>
                </a:solidFill>
                <a:latin typeface="Noto Serif Ahom" panose="02020502060505020204" pitchFamily="18" charset="0"/>
              </a:rPr>
              <a:t>입력받고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 해당 값에 해당하는 행의 개수에 해당하는 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div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박스를 먼저 출력합니다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400" dirty="0">
              <a:solidFill>
                <a:srgbClr val="595959"/>
              </a:solidFill>
              <a:latin typeface="Noto Serif Ahom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  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이후 각 행마다 반복문을 통하여 열의 개수를 </a:t>
            </a:r>
            <a:r>
              <a:rPr kumimoji="1" lang="ko-KR" altLang="en-US" sz="2400" dirty="0" err="1">
                <a:solidFill>
                  <a:srgbClr val="595959"/>
                </a:solidFill>
                <a:latin typeface="Noto Serif Ahom" panose="02020502060505020204" pitchFamily="18" charset="0"/>
              </a:rPr>
              <a:t>입력받은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 만큼 행렬 각 요소에 입력할 수 있는 상자를 생성하는 로직입니다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  <a:endParaRPr kumimoji="1" lang="en-US" altLang="ko-Kore-KR" sz="2500" dirty="0">
              <a:latin typeface="Noto Sans Gothic" panose="020B0502040504020204" pitchFamily="34" charset="0"/>
            </a:endParaRPr>
          </a:p>
          <a:p>
            <a:endParaRPr kumimoji="1" lang="en-US" altLang="ko-Kore-KR" sz="2500" b="1" dirty="0">
              <a:latin typeface="Noto Sans Gothic" panose="020B0502040504020204" pitchFamily="34" charset="0"/>
            </a:endParaRPr>
          </a:p>
          <a:p>
            <a:endParaRPr kumimoji="1" lang="en-US" altLang="ko-Kore-KR" sz="2500" b="1" dirty="0">
              <a:latin typeface="Noto Sans Gothic" panose="020B0502040504020204" pitchFamily="34" charset="0"/>
            </a:endParaRPr>
          </a:p>
          <a:p>
            <a:endParaRPr kumimoji="1" lang="en-US" altLang="ko-Kore-KR" sz="2500" b="1" dirty="0">
              <a:latin typeface="Noto Sans Gothic" panose="020B0502040504020204" pitchFamily="34" charset="0"/>
            </a:endParaRPr>
          </a:p>
          <a:p>
            <a:endParaRPr kumimoji="1" lang="ko-Kore-KR" altLang="en-US" sz="2500" b="1" dirty="0">
              <a:latin typeface="Noto Sans Gothic" panose="020B0502040504020204" pitchFamily="34" charset="0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70CE412-8D82-8A6C-7B0B-1B855CC569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50" y="5160335"/>
            <a:ext cx="7110672" cy="4618923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8E327FE1-630D-D172-233E-0849FEFE1B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99" y="1611857"/>
            <a:ext cx="11737510" cy="35316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253FB9E-3163-9B6F-AB1E-15F4194B1AAE}"/>
              </a:ext>
            </a:extLst>
          </p:cNvPr>
          <p:cNvSpPr txBox="1"/>
          <p:nvPr/>
        </p:nvSpPr>
        <p:spPr>
          <a:xfrm>
            <a:off x="16869278" y="9587683"/>
            <a:ext cx="68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9</a:t>
            </a:r>
            <a:endParaRPr kumimoji="1" lang="en-US" altLang="ko-Kore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373</Words>
  <Application>Microsoft Macintosh PowerPoint</Application>
  <PresentationFormat>사용자 지정</PresentationFormat>
  <Paragraphs>66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Arial</vt:lpstr>
      <vt:lpstr>Athelas</vt:lpstr>
      <vt:lpstr>Calibri</vt:lpstr>
      <vt:lpstr>Noto Sans Gothic</vt:lpstr>
      <vt:lpstr>Noto Sans Javanese</vt:lpstr>
      <vt:lpstr>Noto Serif Ahom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son seongkyun</cp:lastModifiedBy>
  <cp:revision>3</cp:revision>
  <dcterms:created xsi:type="dcterms:W3CDTF">2022-10-13T15:34:30Z</dcterms:created>
  <dcterms:modified xsi:type="dcterms:W3CDTF">2022-10-13T08:46:44Z</dcterms:modified>
</cp:coreProperties>
</file>