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77" r:id="rId9"/>
    <p:sldId id="264" r:id="rId10"/>
    <p:sldId id="263" r:id="rId11"/>
    <p:sldId id="265" r:id="rId12"/>
    <p:sldId id="285" r:id="rId13"/>
    <p:sldId id="286" r:id="rId14"/>
    <p:sldId id="279" r:id="rId15"/>
    <p:sldId id="281" r:id="rId16"/>
    <p:sldId id="282" r:id="rId17"/>
    <p:sldId id="283" r:id="rId18"/>
    <p:sldId id="284" r:id="rId19"/>
    <p:sldId id="267" r:id="rId20"/>
    <p:sldId id="268" r:id="rId21"/>
    <p:sldId id="273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>
        <p:scale>
          <a:sx n="75" d="100"/>
          <a:sy n="75" d="100"/>
        </p:scale>
        <p:origin x="52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1.jpeg"/><Relationship Id="rId7" Type="http://schemas.openxmlformats.org/officeDocument/2006/relationships/image" Target="../media/image55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184" y="2628900"/>
            <a:ext cx="13503632" cy="2854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DA5F0-AB1C-C281-C70D-2C7D575FDD7E}"/>
              </a:ext>
            </a:extLst>
          </p:cNvPr>
          <p:cNvSpPr txBox="1"/>
          <p:nvPr/>
        </p:nvSpPr>
        <p:spPr>
          <a:xfrm>
            <a:off x="13182600" y="7353300"/>
            <a:ext cx="3810000" cy="195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8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라인컴퓨터아트학원</a:t>
            </a:r>
            <a:endParaRPr kumimoji="1" lang="en-US" altLang="ko-KR" sz="28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ko-KR" sz="28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C16ST15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8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손 성 균</a:t>
            </a:r>
            <a:endParaRPr kumimoji="1" lang="en-US" altLang="ko-KR" sz="28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E9FA77-A1F3-9709-CC5A-CB06CBED4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45460"/>
            <a:ext cx="816603" cy="740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DD0C23-BA9B-F500-676F-173CC0B0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64" y="6174773"/>
            <a:ext cx="971053" cy="9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851BEA-1032-7DA7-3DA5-6D15B120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43" y="3925839"/>
            <a:ext cx="1089474" cy="9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45B98D-2A43-44C4-1137-2CF115634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29" y="8586900"/>
            <a:ext cx="1000000" cy="9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DE674-C9AE-C8F4-9274-4AB2D1222AE7}"/>
              </a:ext>
            </a:extLst>
          </p:cNvPr>
          <p:cNvSpPr txBox="1"/>
          <p:nvPr/>
        </p:nvSpPr>
        <p:spPr>
          <a:xfrm>
            <a:off x="4700524" y="2569326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build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97F605-962A-E95B-57C3-91629C20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488" y="2331305"/>
            <a:ext cx="816603" cy="740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85CF97-FB40-92BD-F889-0499ABD27F5F}"/>
              </a:ext>
            </a:extLst>
          </p:cNvPr>
          <p:cNvSpPr txBox="1"/>
          <p:nvPr/>
        </p:nvSpPr>
        <p:spPr>
          <a:xfrm>
            <a:off x="10970012" y="2555171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src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8908F7-6594-6234-7368-B2966C1A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77753"/>
            <a:ext cx="816603" cy="740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7160A1-40E6-FA9D-8422-4DC42E8D8AB1}"/>
              </a:ext>
            </a:extLst>
          </p:cNvPr>
          <p:cNvSpPr txBox="1"/>
          <p:nvPr/>
        </p:nvSpPr>
        <p:spPr>
          <a:xfrm>
            <a:off x="5767324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E9E01F-B98A-664E-07EA-A68424A1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361874"/>
            <a:ext cx="816603" cy="740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9BF9A-2AD2-5D67-09B2-39BC4A3FE9C8}"/>
              </a:ext>
            </a:extLst>
          </p:cNvPr>
          <p:cNvSpPr txBox="1"/>
          <p:nvPr/>
        </p:nvSpPr>
        <p:spPr>
          <a:xfrm>
            <a:off x="5767324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DC2EB5-ACF6-E233-A11D-F41B7DA2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24074"/>
            <a:ext cx="816603" cy="740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30EE8D-58DA-5FC1-C731-9158B3BA89BF}"/>
              </a:ext>
            </a:extLst>
          </p:cNvPr>
          <p:cNvSpPr txBox="1"/>
          <p:nvPr/>
        </p:nvSpPr>
        <p:spPr>
          <a:xfrm>
            <a:off x="5767324" y="79479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C49AD-5FAE-659C-27E4-94BDE3D8EA82}"/>
              </a:ext>
            </a:extLst>
          </p:cNvPr>
          <p:cNvSpPr txBox="1"/>
          <p:nvPr/>
        </p:nvSpPr>
        <p:spPr>
          <a:xfrm>
            <a:off x="6332702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towerofhanoi.css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A9365-3F44-CAD0-322E-409F57A26B4E}"/>
              </a:ext>
            </a:extLst>
          </p:cNvPr>
          <p:cNvSpPr txBox="1"/>
          <p:nvPr/>
        </p:nvSpPr>
        <p:spPr>
          <a:xfrm>
            <a:off x="6329417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towerofhanoi.html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B5CA7-F96C-EEC5-F0B6-B27DAD5A42E4}"/>
              </a:ext>
            </a:extLst>
          </p:cNvPr>
          <p:cNvSpPr txBox="1"/>
          <p:nvPr/>
        </p:nvSpPr>
        <p:spPr>
          <a:xfrm>
            <a:off x="6260157" y="8848902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towerofhanoiscript.js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2BDFD0-A2DA-1F7C-7BCB-EEFBA7B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177753"/>
            <a:ext cx="816603" cy="740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E5C268-9F1E-CC18-333D-CCBA96DBA269}"/>
              </a:ext>
            </a:extLst>
          </p:cNvPr>
          <p:cNvSpPr txBox="1"/>
          <p:nvPr/>
        </p:nvSpPr>
        <p:spPr>
          <a:xfrm>
            <a:off x="12015724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8DAD7F6-7743-2474-1C3F-F5E87D6A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361874"/>
            <a:ext cx="816603" cy="740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4C41CF-7D13-F174-1F6C-39A5ADEB1BFC}"/>
              </a:ext>
            </a:extLst>
          </p:cNvPr>
          <p:cNvSpPr txBox="1"/>
          <p:nvPr/>
        </p:nvSpPr>
        <p:spPr>
          <a:xfrm>
            <a:off x="12015724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3C971-082A-DBB2-12DB-E37EC1D6D425}"/>
              </a:ext>
            </a:extLst>
          </p:cNvPr>
          <p:cNvSpPr txBox="1"/>
          <p:nvPr/>
        </p:nvSpPr>
        <p:spPr>
          <a:xfrm>
            <a:off x="12581102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towerofhanoi.scss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C57C0-135F-6FBB-4E51-0155162C52A0}"/>
              </a:ext>
            </a:extLst>
          </p:cNvPr>
          <p:cNvSpPr txBox="1"/>
          <p:nvPr/>
        </p:nvSpPr>
        <p:spPr>
          <a:xfrm>
            <a:off x="12577817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towerofhanoi.pug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2ECC8-C8BD-FAB8-88E1-A2F54EE44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023" y="6200074"/>
            <a:ext cx="903114" cy="9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665D2A-88AB-7947-CBF3-B611CF817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703" y="3981466"/>
            <a:ext cx="903114" cy="90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6BC059-F91D-7DA4-A5F2-501B7F4E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9" y="1659660"/>
            <a:ext cx="816603" cy="7406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E44F8C-A933-CD60-470F-6A2A4CF5241E}"/>
              </a:ext>
            </a:extLst>
          </p:cNvPr>
          <p:cNvSpPr txBox="1"/>
          <p:nvPr/>
        </p:nvSpPr>
        <p:spPr>
          <a:xfrm>
            <a:off x="3673352" y="1883526"/>
            <a:ext cx="341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Tower of Hanoi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66D3BDC-7C7F-221B-9607-E63EC936BA80}"/>
              </a:ext>
            </a:extLst>
          </p:cNvPr>
          <p:cNvCxnSpPr>
            <a:cxnSpLocks/>
          </p:cNvCxnSpPr>
          <p:nvPr/>
        </p:nvCxnSpPr>
        <p:spPr>
          <a:xfrm>
            <a:off x="3191131" y="2324100"/>
            <a:ext cx="0" cy="46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0AAE182F-9FC1-7986-F680-AF94A96AAFA5}"/>
              </a:ext>
            </a:extLst>
          </p:cNvPr>
          <p:cNvCxnSpPr>
            <a:cxnSpLocks/>
          </p:cNvCxnSpPr>
          <p:nvPr/>
        </p:nvCxnSpPr>
        <p:spPr>
          <a:xfrm>
            <a:off x="3187392" y="2781300"/>
            <a:ext cx="677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80B7003-F247-38A2-E9DE-8E162B774868}"/>
              </a:ext>
            </a:extLst>
          </p:cNvPr>
          <p:cNvCxnSpPr>
            <a:cxnSpLocks/>
          </p:cNvCxnSpPr>
          <p:nvPr/>
        </p:nvCxnSpPr>
        <p:spPr>
          <a:xfrm flipV="1">
            <a:off x="5691124" y="2754747"/>
            <a:ext cx="4138676" cy="2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491A67F-E2C3-603A-9BCC-361D98B42170}"/>
              </a:ext>
            </a:extLst>
          </p:cNvPr>
          <p:cNvCxnSpPr>
            <a:cxnSpLocks/>
          </p:cNvCxnSpPr>
          <p:nvPr/>
        </p:nvCxnSpPr>
        <p:spPr>
          <a:xfrm>
            <a:off x="4218302" y="2933700"/>
            <a:ext cx="0" cy="517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1310AB2-157C-0A7A-C70B-57974E3CBC84}"/>
              </a:ext>
            </a:extLst>
          </p:cNvPr>
          <p:cNvCxnSpPr>
            <a:cxnSpLocks/>
          </p:cNvCxnSpPr>
          <p:nvPr/>
        </p:nvCxnSpPr>
        <p:spPr>
          <a:xfrm>
            <a:off x="4218301" y="3548073"/>
            <a:ext cx="677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AD107D61-1F3A-05D9-912D-30B30A2B4058}"/>
              </a:ext>
            </a:extLst>
          </p:cNvPr>
          <p:cNvCxnSpPr>
            <a:cxnSpLocks/>
          </p:cNvCxnSpPr>
          <p:nvPr/>
        </p:nvCxnSpPr>
        <p:spPr>
          <a:xfrm>
            <a:off x="4218301" y="5732194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6364A267-1646-4705-B387-AD212903D2EC}"/>
              </a:ext>
            </a:extLst>
          </p:cNvPr>
          <p:cNvCxnSpPr>
            <a:cxnSpLocks/>
          </p:cNvCxnSpPr>
          <p:nvPr/>
        </p:nvCxnSpPr>
        <p:spPr>
          <a:xfrm>
            <a:off x="4218301" y="8110267"/>
            <a:ext cx="650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72EF6AD0-5BF5-79CF-59DD-691D33C88212}"/>
              </a:ext>
            </a:extLst>
          </p:cNvPr>
          <p:cNvCxnSpPr/>
          <p:nvPr/>
        </p:nvCxnSpPr>
        <p:spPr>
          <a:xfrm>
            <a:off x="10487789" y="2933700"/>
            <a:ext cx="0" cy="279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884EB1-6FC0-CE51-667A-58DCFCBF2293}"/>
              </a:ext>
            </a:extLst>
          </p:cNvPr>
          <p:cNvCxnSpPr>
            <a:cxnSpLocks/>
          </p:cNvCxnSpPr>
          <p:nvPr/>
        </p:nvCxnSpPr>
        <p:spPr>
          <a:xfrm>
            <a:off x="10487789" y="5722174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B8A408FD-829E-52B3-21F0-320F62D3E7ED}"/>
              </a:ext>
            </a:extLst>
          </p:cNvPr>
          <p:cNvCxnSpPr>
            <a:cxnSpLocks/>
          </p:cNvCxnSpPr>
          <p:nvPr/>
        </p:nvCxnSpPr>
        <p:spPr>
          <a:xfrm>
            <a:off x="10487789" y="3548073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Object 8">
            <a:extLst>
              <a:ext uri="{FF2B5EF4-FFF2-40B4-BE49-F238E27FC236}">
                <a16:creationId xmlns:a16="http://schemas.microsoft.com/office/drawing/2014/main" id="{D8FACB64-AE6C-E48B-86B6-13D0A0928A3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987" y="277740"/>
            <a:ext cx="6400026" cy="1224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2C3875-25BD-8DCF-FAE6-A41B85433E3A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10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8"/>
            <a:ext cx="5563861" cy="5984933"/>
            <a:chOff x="6360927" y="1854438"/>
            <a:chExt cx="5563861" cy="5984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159617" cy="658269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44309" cy="65636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2" y="1255919"/>
              <a:ext cx="4833998" cy="65826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8574" y="6581279"/>
            <a:ext cx="4447542" cy="1226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51972-8AC5-3026-9728-15B3C365D6F5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11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13059356" y="4076700"/>
            <a:ext cx="4609085" cy="359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타워 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3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개를 작성하고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 내부에 </a:t>
            </a:r>
            <a:r>
              <a:rPr kumimoji="1" lang="en-US" altLang="ko-KR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stick_bar</a:t>
            </a:r>
            <a:r>
              <a:rPr kumimoji="1" lang="ko-KR" altLang="en-US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를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두어 마치 원반과 같이 생긴 모습을 부여함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원반 개수 입력 받는 상자 및 하노이 타워 로직이 실행될 확인 버튼과 초기화 버튼을 작성</a:t>
            </a: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128970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12897000" y="2095500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88F50-67F9-2CF8-E5BD-00860FFF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88" y="819921"/>
            <a:ext cx="10623667" cy="8362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21E49-5DEB-50A0-E6EB-1C9FB025E364}"/>
              </a:ext>
            </a:extLst>
          </p:cNvPr>
          <p:cNvSpPr txBox="1"/>
          <p:nvPr/>
        </p:nvSpPr>
        <p:spPr>
          <a:xfrm>
            <a:off x="14554200" y="225504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Pug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C4D5A-6A35-84D7-26E3-4D8B245A9BA5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12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99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13059356" y="4076700"/>
            <a:ext cx="4609085" cy="257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타워 내부에 생성될 원반을 미리 정의하여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자바스크립트를 통해 생성될 때 해당 원반의 종류에 따라 크기 및 색상을 달리하는 코드 작성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128970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12897000" y="2095500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1ED837-26F8-FC90-9DC3-10A593A5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5" y="819922"/>
            <a:ext cx="6535376" cy="885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1298A-8CB5-7756-F8CC-A39145FA1C7F}"/>
              </a:ext>
            </a:extLst>
          </p:cNvPr>
          <p:cNvSpPr txBox="1"/>
          <p:nvPr/>
        </p:nvSpPr>
        <p:spPr>
          <a:xfrm>
            <a:off x="14478000" y="225504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Sass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A00-D0DC-16DB-8C48-19DF08D7FAEC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13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423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13059356" y="4533900"/>
            <a:ext cx="4609085" cy="308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탑에 존재하는 원반의 개수를 정하는 로직을 실행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입력받는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값은 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“1~6”</a:t>
            </a:r>
            <a:r>
              <a:rPr kumimoji="1" lang="ko-KR" altLang="en-US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까지로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한정하며 그 외의 값이 입력되면 입력 값이 사라지도록 코드 실행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128970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12897000" y="2095500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45177DD-3D05-41E4-D6CF-2A7C8587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85900"/>
            <a:ext cx="9677400" cy="731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BFF1E-6445-C433-9E8B-2485832A917D}"/>
              </a:ext>
            </a:extLst>
          </p:cNvPr>
          <p:cNvSpPr txBox="1"/>
          <p:nvPr/>
        </p:nvSpPr>
        <p:spPr>
          <a:xfrm>
            <a:off x="13411200" y="225504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JS / </a:t>
            </a:r>
            <a:r>
              <a:rPr kumimoji="1" lang="en-US" altLang="ko-Kore-KR" sz="6600" dirty="0" err="1">
                <a:latin typeface="Noto Sans Carian" panose="020B0502040504020204" pitchFamily="34" charset="0"/>
                <a:ea typeface="Noto Sans Carian" panose="020B0502040504020204" pitchFamily="34" charset="0"/>
              </a:rPr>
              <a:t>Jquery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72927-820A-E169-7866-4E6B76A0E808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14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4813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13111647" y="3580941"/>
            <a:ext cx="4609085" cy="460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탑이 실행되는 메인 로직으로서 원반의 개수와 타워들을 각각 매개변수로 받아 재귀함수를 통한 하노이탑 최소이동회수로 완성하는 로직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ore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하노이탑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내부에 원반의 움직임을 확인할 수 있는 함수를 선언하여 로직의 정확성 파악</a:t>
            </a:r>
            <a:endParaRPr kumimoji="1" lang="en-US" altLang="ko-KR" sz="2200" dirty="0" err="1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128970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12897000" y="2095500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B3E114-7963-4993-50C6-8D41D89E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38611"/>
            <a:ext cx="10896600" cy="820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E3807-0F72-31C6-3B86-87414F540274}"/>
              </a:ext>
            </a:extLst>
          </p:cNvPr>
          <p:cNvSpPr txBox="1"/>
          <p:nvPr/>
        </p:nvSpPr>
        <p:spPr>
          <a:xfrm>
            <a:off x="13411200" y="225504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JS / </a:t>
            </a:r>
            <a:r>
              <a:rPr kumimoji="1" lang="en-US" altLang="ko-Kore-KR" sz="6600" dirty="0" err="1">
                <a:latin typeface="Noto Sans Carian" panose="020B0502040504020204" pitchFamily="34" charset="0"/>
                <a:ea typeface="Noto Sans Carian" panose="020B0502040504020204" pitchFamily="34" charset="0"/>
              </a:rPr>
              <a:t>Jquery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70F28-B159-373D-D151-46FE840ACB93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15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6200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13111647" y="3580941"/>
            <a:ext cx="4609085" cy="460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탑 이동의 메인 로직 내부에 원반 움직임 횟수 및 원반 이동이 시작되는 타워와 도착하는 타워에 대한 파악을 위한 함수 실행</a:t>
            </a: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이후 해당 결과값을 통해 변화하는 내용을 출력하기 위해 새로운 배열에 담는 과정 추가</a:t>
            </a: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128970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12897000" y="2095500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EC39D-99B8-D310-82A0-733E87D25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4911"/>
            <a:ext cx="11506200" cy="645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92502-94C3-78FD-929E-CACA20902EE2}"/>
              </a:ext>
            </a:extLst>
          </p:cNvPr>
          <p:cNvSpPr txBox="1"/>
          <p:nvPr/>
        </p:nvSpPr>
        <p:spPr>
          <a:xfrm>
            <a:off x="13411200" y="225504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JS / </a:t>
            </a:r>
            <a:r>
              <a:rPr kumimoji="1" lang="en-US" altLang="ko-Kore-KR" sz="6600" dirty="0" err="1">
                <a:latin typeface="Noto Sans Carian" panose="020B0502040504020204" pitchFamily="34" charset="0"/>
                <a:ea typeface="Noto Sans Carian" panose="020B0502040504020204" pitchFamily="34" charset="0"/>
              </a:rPr>
              <a:t>Jquery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136C9-C102-82A0-2572-B8EB2427878F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16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7287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6801601" y="8281711"/>
            <a:ext cx="10326605" cy="10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원반 움직임 횟수 및 원반 이동이 시작되는 타워와 도착하는 타워에 대한 내용을 담은 배열을 통해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(“</a:t>
            </a:r>
            <a:r>
              <a:rPr kumimoji="1" lang="en-US" altLang="ko-KR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text_input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”) 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해당 로직을 출력하는 함수 선언하여 실행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685800" y="87122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 rot="16200000">
            <a:off x="8774104" y="4799095"/>
            <a:ext cx="6381601" cy="1097580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C6A5E-1F43-F148-687F-249891D9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0" y="761588"/>
            <a:ext cx="15759259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62DA8-D560-5BD3-1889-29D50E053B1C}"/>
              </a:ext>
            </a:extLst>
          </p:cNvPr>
          <p:cNvSpPr txBox="1"/>
          <p:nvPr/>
        </p:nvSpPr>
        <p:spPr>
          <a:xfrm>
            <a:off x="1159794" y="8971414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JS / </a:t>
            </a:r>
            <a:r>
              <a:rPr kumimoji="1" lang="en-US" altLang="ko-Kore-KR" sz="6600" dirty="0" err="1">
                <a:latin typeface="Noto Sans Carian" panose="020B0502040504020204" pitchFamily="34" charset="0"/>
                <a:ea typeface="Noto Sans Carian" panose="020B0502040504020204" pitchFamily="34" charset="0"/>
              </a:rPr>
              <a:t>Jquery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5FF-1F65-9759-04D1-50BC8F63D070}"/>
              </a:ext>
            </a:extLst>
          </p:cNvPr>
          <p:cNvSpPr txBox="1"/>
          <p:nvPr/>
        </p:nvSpPr>
        <p:spPr>
          <a:xfrm>
            <a:off x="169164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17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7322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6801601" y="7559525"/>
            <a:ext cx="10326605" cy="25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하노이 탑 메인 로직 내부에 움직임을 횟수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타워종류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이동 될 때마다의 각 타워 내부 원반 </a:t>
            </a:r>
            <a:r>
              <a:rPr kumimoji="1" lang="ko-KR" altLang="en-US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갯수를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배열에 담아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(</a:t>
            </a:r>
            <a:r>
              <a:rPr kumimoji="1" lang="en-US" altLang="ko-KR" sz="2200" dirty="0" err="1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memory_list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)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 해당 배열을 이용하여 원반 생성</a:t>
            </a: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원반 생성 시에는 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1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초 간격을 두고 생성과 삭제를 통해 마치 이동하는 듯한 효과 부여함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685800" y="87122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 rot="16200000">
            <a:off x="8774104" y="4799095"/>
            <a:ext cx="6381601" cy="1097580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BB6285-E9E8-BB02-5E13-C7D8090D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5278"/>
            <a:ext cx="16840200" cy="5239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6A11B-3538-326E-7188-EB1A5AB3BEF3}"/>
              </a:ext>
            </a:extLst>
          </p:cNvPr>
          <p:cNvSpPr txBox="1"/>
          <p:nvPr/>
        </p:nvSpPr>
        <p:spPr>
          <a:xfrm>
            <a:off x="1159794" y="8971414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Noto Sans Carian" panose="020B0502040504020204" pitchFamily="34" charset="0"/>
                <a:ea typeface="Noto Sans Carian" panose="020B0502040504020204" pitchFamily="34" charset="0"/>
              </a:rPr>
              <a:t>JS / </a:t>
            </a:r>
            <a:r>
              <a:rPr kumimoji="1" lang="en-US" altLang="ko-Kore-KR" sz="6600" dirty="0" err="1">
                <a:latin typeface="Noto Sans Carian" panose="020B0502040504020204" pitchFamily="34" charset="0"/>
                <a:ea typeface="Noto Sans Carian" panose="020B0502040504020204" pitchFamily="34" charset="0"/>
              </a:rPr>
              <a:t>Jquery</a:t>
            </a:r>
            <a:endParaRPr kumimoji="1" lang="ko-Kore-KR" altLang="en-US" sz="6600" dirty="0">
              <a:latin typeface="Noto Sans Caria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C09D7-D6AC-8A63-6E63-69BBBD6E129A}"/>
              </a:ext>
            </a:extLst>
          </p:cNvPr>
          <p:cNvSpPr txBox="1"/>
          <p:nvPr/>
        </p:nvSpPr>
        <p:spPr>
          <a:xfrm>
            <a:off x="16957508" y="9545478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18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1477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8"/>
            <a:ext cx="5563861" cy="5984933"/>
            <a:chOff x="6360927" y="1854438"/>
            <a:chExt cx="5563861" cy="5984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159617" cy="658269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44309" cy="65636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2" y="1255919"/>
              <a:ext cx="4911770" cy="65826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1755" y="6614460"/>
            <a:ext cx="4070629" cy="867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9954D-555F-5254-F2EC-6147AD2DEC0B}"/>
              </a:ext>
            </a:extLst>
          </p:cNvPr>
          <p:cNvSpPr txBox="1"/>
          <p:nvPr/>
        </p:nvSpPr>
        <p:spPr>
          <a:xfrm>
            <a:off x="17004720" y="9410700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19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167305"/>
            <a:ext cx="4628862" cy="11731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048273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2820782"/>
            <a:ext cx="402597" cy="103787"/>
            <a:chOff x="8941427" y="2820782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2820782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030974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6979076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5996376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013675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9964" y="7919550"/>
            <a:ext cx="10865787" cy="1406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44069-3644-489E-C08D-A2236B707C8B}"/>
              </a:ext>
            </a:extLst>
          </p:cNvPr>
          <p:cNvSpPr txBox="1"/>
          <p:nvPr/>
        </p:nvSpPr>
        <p:spPr>
          <a:xfrm>
            <a:off x="10820400" y="36195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p.3~4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EF31B-69BB-BBDC-BB76-4E697119CF50}"/>
              </a:ext>
            </a:extLst>
          </p:cNvPr>
          <p:cNvSpPr txBox="1"/>
          <p:nvPr/>
        </p:nvSpPr>
        <p:spPr>
          <a:xfrm>
            <a:off x="10820400" y="46021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p.5~6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18F-5F7D-2E00-16D4-6F9B4DD1A893}"/>
              </a:ext>
            </a:extLst>
          </p:cNvPr>
          <p:cNvSpPr txBox="1"/>
          <p:nvPr/>
        </p:nvSpPr>
        <p:spPr>
          <a:xfrm>
            <a:off x="10820400" y="55848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p.7~8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D75DF-6972-8D15-BF70-5BEB6766C78B}"/>
              </a:ext>
            </a:extLst>
          </p:cNvPr>
          <p:cNvSpPr txBox="1"/>
          <p:nvPr/>
        </p:nvSpPr>
        <p:spPr>
          <a:xfrm>
            <a:off x="10803467" y="656751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p.9~10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16556-0FFE-0E4B-833E-EBEE251A4ACE}"/>
              </a:ext>
            </a:extLst>
          </p:cNvPr>
          <p:cNvSpPr txBox="1"/>
          <p:nvPr/>
        </p:nvSpPr>
        <p:spPr>
          <a:xfrm>
            <a:off x="10820400" y="750909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p.11~18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77B3-5F82-7153-9474-677422F2D3BD}"/>
              </a:ext>
            </a:extLst>
          </p:cNvPr>
          <p:cNvSpPr txBox="1"/>
          <p:nvPr/>
        </p:nvSpPr>
        <p:spPr>
          <a:xfrm>
            <a:off x="10803467" y="85329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p.19~20</a:t>
            </a:r>
            <a:endParaRPr kumimoji="1" lang="ko-Kore-KR" altLang="en-US" dirty="0">
              <a:latin typeface="Noto Sans Gothic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AF9BE176-D3D0-33AB-5F21-74ABFF4779B0}"/>
              </a:ext>
            </a:extLst>
          </p:cNvPr>
          <p:cNvGrpSpPr/>
          <p:nvPr/>
        </p:nvGrpSpPr>
        <p:grpSpPr>
          <a:xfrm>
            <a:off x="1295400" y="1603297"/>
            <a:ext cx="15707161" cy="6588203"/>
            <a:chOff x="6742857" y="1885350"/>
            <a:chExt cx="9911047" cy="3247897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AAAF266E-A1AD-3F65-D5B6-BA52A4872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11047" cy="324789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9E8EF8-C3D5-DAF9-85B6-2CD26C972DFE}"/>
              </a:ext>
            </a:extLst>
          </p:cNvPr>
          <p:cNvSpPr txBox="1"/>
          <p:nvPr/>
        </p:nvSpPr>
        <p:spPr>
          <a:xfrm>
            <a:off x="1286933" y="342900"/>
            <a:ext cx="4204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600" dirty="0">
                <a:latin typeface="Noto Sans Gothic" panose="020B0502040504020204" pitchFamily="34" charset="0"/>
              </a:rPr>
              <a:t>마무리</a:t>
            </a:r>
            <a:endParaRPr kumimoji="1" lang="ko-Kore-KR" altLang="en-US" sz="6600" dirty="0">
              <a:latin typeface="Noto Sans Gothic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053B9-58C5-DB73-4612-F6021B928F4C}"/>
              </a:ext>
            </a:extLst>
          </p:cNvPr>
          <p:cNvSpPr txBox="1"/>
          <p:nvPr/>
        </p:nvSpPr>
        <p:spPr>
          <a:xfrm>
            <a:off x="1752600" y="1790700"/>
            <a:ext cx="14782800" cy="602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600" dirty="0">
                <a:latin typeface="Noto Sans Gothic" panose="020B0502040504020204" pitchFamily="34" charset="0"/>
              </a:rPr>
              <a:t>하노이 타워의 문제는 여러 보드게임에서 접해봤을 뿐 아니라</a:t>
            </a:r>
            <a:r>
              <a:rPr kumimoji="1" lang="en-US" altLang="ko-KR" sz="2600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,</a:t>
            </a:r>
            <a:r>
              <a:rPr kumimoji="1" lang="ko-KR" altLang="en-US" sz="2600" dirty="0">
                <a:latin typeface="Noto Sans Gothic" panose="020B0502040504020204" pitchFamily="34" charset="0"/>
              </a:rPr>
              <a:t> 전시회 등에서 설치 미술로도 접해본 기억이 있던 문제였습니다</a:t>
            </a:r>
            <a:r>
              <a:rPr kumimoji="1" lang="en-US" altLang="ko-KR" sz="2600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.</a:t>
            </a:r>
            <a:r>
              <a:rPr kumimoji="1" lang="ko-KR" altLang="en-US" sz="2600" dirty="0">
                <a:latin typeface="Noto Sans Gothic" panose="020B0502040504020204" pitchFamily="34" charset="0"/>
              </a:rPr>
              <a:t> </a:t>
            </a:r>
            <a:endParaRPr kumimoji="1" lang="en-US" altLang="ko-KR" sz="2600" dirty="0"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600" dirty="0">
                <a:latin typeface="Noto Sans Gothic" panose="020B0502040504020204" pitchFamily="34" charset="0"/>
              </a:rPr>
              <a:t>  해당 문제는 늘 이리 옮기고 저리 옮겨도 답을 쉽게 찾을 수 없어 중간에 포기했던 문제였기에 처음 본 프로젝트를 수행할 때는 어떻게 해결해야할 지 고민이 많았습니다</a:t>
            </a:r>
            <a:r>
              <a:rPr kumimoji="1" lang="en-US" altLang="ko-KR" sz="2600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600" dirty="0">
                <a:latin typeface="Noto Sans Gothic" panose="020B0502040504020204" pitchFamily="34" charset="0"/>
              </a:rPr>
              <a:t>  그러나 본 프로젝트를 진행하면서 하노이의 타워 역시 한 가지 로직에 의해 움직이며</a:t>
            </a:r>
            <a:r>
              <a:rPr kumimoji="1" lang="en-US" altLang="ko-KR" sz="2600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,</a:t>
            </a:r>
            <a:r>
              <a:rPr kumimoji="1" lang="ko-KR" altLang="en-US" sz="2600" dirty="0">
                <a:latin typeface="Noto Sans Gothic" panose="020B0502040504020204" pitchFamily="34" charset="0"/>
              </a:rPr>
              <a:t>  그 풀이는 정확한 순서와 방향만 가지면 원반이 몇 개가 있더라도 해결 할 수 있다는 것을 알게 되었습니다</a:t>
            </a:r>
            <a:r>
              <a:rPr kumimoji="1" lang="en-US" altLang="ko-KR" sz="2600" dirty="0">
                <a:latin typeface="Noto Sans Gothic" panose="020B0502040504020204" pitchFamily="34" charset="0"/>
                <a:ea typeface="Noto Sans Gothic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600" dirty="0">
                <a:latin typeface="Noto Sans Gothic" panose="020B0502040504020204" pitchFamily="34" charset="0"/>
              </a:rPr>
              <a:t>  해당 규칙성을 이해하고 코드를 통해서 구현함에 있어 재귀함수라는 방법을 사용했고</a:t>
            </a:r>
            <a:r>
              <a:rPr kumimoji="1" lang="en-US" altLang="ko-KR" sz="2600" dirty="0">
                <a:latin typeface="Noto Sans Gothic" panose="020B0502040504020204" pitchFamily="34" charset="0"/>
              </a:rPr>
              <a:t>,</a:t>
            </a:r>
            <a:r>
              <a:rPr kumimoji="1" lang="ko-KR" altLang="en-US" sz="2600" dirty="0">
                <a:latin typeface="Noto Sans Gothic" panose="020B0502040504020204" pitchFamily="34" charset="0"/>
              </a:rPr>
              <a:t> 배열을 통해 결과값을 담아 화면 상에 구현할 수 있었습니다</a:t>
            </a:r>
            <a:r>
              <a:rPr kumimoji="1" lang="en-US" altLang="ko-KR" sz="2600" dirty="0">
                <a:latin typeface="Noto Sans Gothic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600" dirty="0">
                <a:latin typeface="Noto Sans Gothic" panose="020B0502040504020204" pitchFamily="34" charset="0"/>
              </a:rPr>
              <a:t>  오랫동안 저를 괴롭혀 왔던 문제였지만 코딩을 통해 해결했다는 점에서 뿌듯한 감정을 느낄 수 있었고</a:t>
            </a:r>
            <a:r>
              <a:rPr kumimoji="1" lang="en-US" altLang="ko-KR" sz="2600" dirty="0">
                <a:latin typeface="Noto Sans Gothic" panose="020B0502040504020204" pitchFamily="34" charset="0"/>
              </a:rPr>
              <a:t>,</a:t>
            </a:r>
            <a:r>
              <a:rPr kumimoji="1" lang="ko-KR" altLang="en-US" sz="2600" dirty="0">
                <a:latin typeface="Noto Sans Gothic" panose="020B0502040504020204" pitchFamily="34" charset="0"/>
              </a:rPr>
              <a:t> 나아가 자바스크립트의 배열개념과 함수개념에 대한 이해를 다시한번 확립할 수 있었습니다</a:t>
            </a:r>
            <a:r>
              <a:rPr kumimoji="1" lang="en-US" altLang="ko-KR" sz="2600" dirty="0">
                <a:latin typeface="Noto Sans Gothic" panose="020B0502040504020204" pitchFamily="34" charset="0"/>
              </a:rPr>
              <a:t>.</a:t>
            </a:r>
            <a:endParaRPr kumimoji="1" lang="ko-Kore-KR" altLang="en-US" sz="2600" dirty="0">
              <a:latin typeface="Noto Sans Gothic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4DCF2C-167F-D22A-4EB8-7F508B0ABC9A}"/>
              </a:ext>
            </a:extLst>
          </p:cNvPr>
          <p:cNvSpPr/>
          <p:nvPr/>
        </p:nvSpPr>
        <p:spPr>
          <a:xfrm>
            <a:off x="1295400" y="8496300"/>
            <a:ext cx="15707161" cy="1143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249EA-F1C5-B288-4A1E-494DEF70851A}"/>
              </a:ext>
            </a:extLst>
          </p:cNvPr>
          <p:cNvSpPr txBox="1"/>
          <p:nvPr/>
        </p:nvSpPr>
        <p:spPr>
          <a:xfrm>
            <a:off x="1447800" y="8836967"/>
            <a:ext cx="1570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사이트 연결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http://kkms4001.iptime.org/~c16st15/portfolio/TowerOfHanoi%20project/build/html/</a:t>
            </a:r>
            <a:r>
              <a:rPr kumimoji="1" lang="en" altLang="ko-KR" sz="2400" dirty="0" err="1"/>
              <a:t>towerofhanoi.html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D36D0-9DC3-C800-E6AC-B0BC18B5A2F0}"/>
              </a:ext>
            </a:extLst>
          </p:cNvPr>
          <p:cNvSpPr txBox="1"/>
          <p:nvPr/>
        </p:nvSpPr>
        <p:spPr>
          <a:xfrm>
            <a:off x="170688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20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0286" y="2894767"/>
            <a:ext cx="9433245" cy="49603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8753" y="5829300"/>
            <a:ext cx="8255763" cy="984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9"/>
            <a:ext cx="5563859" cy="5580991"/>
            <a:chOff x="6360927" y="1854439"/>
            <a:chExt cx="5563859" cy="558099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159617" cy="658269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44309" cy="65636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0" y="1035445"/>
              <a:ext cx="4992732" cy="86415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8574" y="6581279"/>
            <a:ext cx="4540056" cy="1272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B3D783-79E8-02F0-307D-C7FAFB28E205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3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4676190"/>
            <a:ext cx="619048" cy="2337395"/>
            <a:chOff x="5392371" y="4676190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396274"/>
              <a:ext cx="59215" cy="619048"/>
              <a:chOff x="5672287" y="4396274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396274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6674454"/>
              <a:ext cx="59215" cy="619048"/>
              <a:chOff x="5672287" y="6674454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6674454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4676190"/>
            <a:ext cx="621515" cy="2337395"/>
            <a:chOff x="12274296" y="4676190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396274"/>
              <a:ext cx="59215" cy="619048"/>
              <a:chOff x="12556679" y="4396274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6679" y="4396274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6674454"/>
              <a:ext cx="59215" cy="619048"/>
              <a:chOff x="12554212" y="6674454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4212" y="6674454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4441" y="984136"/>
            <a:ext cx="6974303" cy="13599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60953" y="6880315"/>
            <a:ext cx="3512644" cy="12191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53334" y="6384563"/>
            <a:ext cx="3079824" cy="53587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60953" y="4541934"/>
            <a:ext cx="4084168" cy="8246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3334" y="4046182"/>
            <a:ext cx="1291907" cy="4987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5446" y="6880315"/>
            <a:ext cx="4198416" cy="8274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3687" y="6384563"/>
            <a:ext cx="3070682" cy="520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446" y="4541934"/>
            <a:ext cx="4212939" cy="8363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3687" y="4046182"/>
            <a:ext cx="3097167" cy="5216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71715" y="4788715"/>
            <a:ext cx="3449836" cy="16316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618" y="6441792"/>
            <a:ext cx="1143587" cy="1143587"/>
            <a:chOff x="5928618" y="6441792"/>
            <a:chExt cx="1143587" cy="11435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618" y="644179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80381" y="6680271"/>
            <a:ext cx="1040064" cy="758607"/>
            <a:chOff x="5980381" y="6680271"/>
            <a:chExt cx="1040064" cy="75860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6763" y="6653605"/>
              <a:ext cx="855350" cy="31583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28921" y="6917416"/>
              <a:ext cx="1067450" cy="5467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28618" y="4121482"/>
            <a:ext cx="1143587" cy="1143587"/>
            <a:chOff x="5928618" y="4121482"/>
            <a:chExt cx="1143587" cy="114358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618" y="412148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80381" y="4350716"/>
            <a:ext cx="1040064" cy="784572"/>
            <a:chOff x="5980381" y="4350716"/>
            <a:chExt cx="1040064" cy="7845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56763" y="4324050"/>
              <a:ext cx="832416" cy="32694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28921" y="4613826"/>
              <a:ext cx="1079583" cy="54673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32557" y="6441792"/>
            <a:ext cx="1143587" cy="1143587"/>
            <a:chOff x="11232557" y="6441792"/>
            <a:chExt cx="1143587" cy="11435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32557" y="644179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84286" y="6682133"/>
            <a:ext cx="1040064" cy="762351"/>
            <a:chOff x="11284286" y="6682133"/>
            <a:chExt cx="1040064" cy="76235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60667" y="6655467"/>
              <a:ext cx="854721" cy="315835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32826" y="6923022"/>
              <a:ext cx="1074136" cy="5467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32557" y="4121482"/>
            <a:ext cx="1143587" cy="1143587"/>
            <a:chOff x="11232557" y="4121482"/>
            <a:chExt cx="1143587" cy="114358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32557" y="412148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84286" y="4340390"/>
            <a:ext cx="1040064" cy="805234"/>
            <a:chOff x="11284286" y="4340390"/>
            <a:chExt cx="1040064" cy="8052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60667" y="4313724"/>
              <a:ext cx="860645" cy="315835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32826" y="4581279"/>
              <a:ext cx="1066498" cy="5681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46183" y="3024368"/>
            <a:ext cx="5420483" cy="956584"/>
            <a:chOff x="6446183" y="3024368"/>
            <a:chExt cx="5420483" cy="95658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46183" y="3024368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46183" y="5420195"/>
            <a:ext cx="59215" cy="869185"/>
            <a:chOff x="6446183" y="5420195"/>
            <a:chExt cx="59215" cy="86918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46183" y="5420195"/>
              <a:ext cx="59215" cy="8691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46183" y="7728622"/>
            <a:ext cx="5420483" cy="956584"/>
            <a:chOff x="6446183" y="7728622"/>
            <a:chExt cx="5420483" cy="95658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46183" y="7728622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07452" y="5406426"/>
            <a:ext cx="59215" cy="896723"/>
            <a:chOff x="11807452" y="5406426"/>
            <a:chExt cx="59215" cy="89672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807452" y="5406426"/>
              <a:ext cx="59215" cy="8967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3E8B8-FDC6-DDF7-B52D-1390D19F5BE7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4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8"/>
            <a:ext cx="5563861" cy="5984933"/>
            <a:chOff x="6360927" y="1854438"/>
            <a:chExt cx="5563861" cy="5984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159617" cy="658269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44309" cy="65636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2" y="1035443"/>
              <a:ext cx="5427703" cy="86415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8574" y="6581279"/>
            <a:ext cx="4699913" cy="1226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B124-A0DB-AAF3-EB52-30F7C89AA145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5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400200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400200" y="2089482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11605-7484-DD3C-437F-AA8CA5DC5F3B}"/>
              </a:ext>
            </a:extLst>
          </p:cNvPr>
          <p:cNvSpPr txBox="1"/>
          <p:nvPr/>
        </p:nvSpPr>
        <p:spPr>
          <a:xfrm>
            <a:off x="517071" y="3009900"/>
            <a:ext cx="4740729" cy="663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하노이의 타워는 총 세개의 공간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(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타워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)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이 존재함을 고려함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하노이 타워는 원반들이 두번째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 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세번째 타워를 통해 이동하고 세번째 타워에 첫번째 타워와 같은 모습으로 위치하여야 함을 고려함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최대 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6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개의 원반까지 입력 받음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원반 움직임에 대한 설명란을 추가하여 원반이 움직이는 횟수와 이동하는 타워를 안내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D23B9F3F-5C9F-C4F7-7860-8E9D1DEC29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4389" y="206715"/>
            <a:ext cx="2225420" cy="106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3FFA41-AC60-9E47-8E8F-6E5AC069D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24224" y="-919677"/>
            <a:ext cx="8773554" cy="1219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3FA13-7330-2070-6A98-A483E3B190CA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6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7269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8"/>
            <a:ext cx="5563861" cy="5984933"/>
            <a:chOff x="6360927" y="1854438"/>
            <a:chExt cx="5563861" cy="5984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910906" cy="657971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54776" cy="65831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2" y="1255919"/>
              <a:ext cx="4842036" cy="65826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8574" y="6581279"/>
            <a:ext cx="6104380" cy="1392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D768A-6A9A-6EE1-4F9C-5967ED8CBFB6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7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8960A-C151-5990-5342-F04EC46BA483}"/>
              </a:ext>
            </a:extLst>
          </p:cNvPr>
          <p:cNvSpPr txBox="1"/>
          <p:nvPr/>
        </p:nvSpPr>
        <p:spPr>
          <a:xfrm>
            <a:off x="609600" y="2441904"/>
            <a:ext cx="4609085" cy="765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배경 이미지를 어두운 이미지로 설정하여 원반의 이동이 명확히 보이도록 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원반과 이동횟수 안내 문구 외에는 모든 요소에 투명도를 부여하여 움직임에 대한 가독성을 높임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200" dirty="0">
              <a:solidFill>
                <a:srgbClr val="595959"/>
              </a:solidFill>
              <a:latin typeface="Noto Sans Carian" panose="020B0502040504020204" pitchFamily="34" charset="0"/>
              <a:ea typeface="Noto Sans Carian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원반의 개수에 따른 최소 움직임을 나타내고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,</a:t>
            </a:r>
            <a:r>
              <a:rPr kumimoji="1" lang="ko-KR" altLang="en-US" sz="2200" dirty="0">
                <a:solidFill>
                  <a:srgbClr val="595959"/>
                </a:solidFill>
                <a:latin typeface="Noto Sans Carian" panose="020B0502040504020204" pitchFamily="34" charset="0"/>
              </a:rPr>
              <a:t> 원반이 움직이는 순서를 나타내는 문구창을 추가하여 원반의 움직임을 통한 결과 제공 뿐 아니라 누적된 결과를 제공함</a:t>
            </a:r>
            <a:r>
              <a:rPr kumimoji="1" lang="en-US" altLang="ko-KR" sz="2200" dirty="0">
                <a:solidFill>
                  <a:srgbClr val="595959"/>
                </a:solidFill>
                <a:latin typeface="Noto Sans Carian" panose="020B0502040504020204" pitchFamily="34" charset="0"/>
                <a:ea typeface="Noto Sans Carian" panose="020B0502040504020204" pitchFamily="34" charset="0"/>
              </a:rPr>
              <a:t>.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D86076D1-C630-2E2E-2143-CC1C8752EE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266" y="190500"/>
            <a:ext cx="4282934" cy="1213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15C5E-004C-AA4B-E7D7-21AD598E8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00100"/>
            <a:ext cx="11973942" cy="8721760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DDAF0E3-A6E4-CD02-EDD2-59F62033103A}"/>
              </a:ext>
            </a:extLst>
          </p:cNvPr>
          <p:cNvSpPr/>
          <p:nvPr/>
        </p:nvSpPr>
        <p:spPr>
          <a:xfrm>
            <a:off x="400201" y="-495300"/>
            <a:ext cx="4933799" cy="2159000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E7385A9-87FD-2345-97E7-3B28623CF7ED}"/>
              </a:ext>
            </a:extLst>
          </p:cNvPr>
          <p:cNvSpPr/>
          <p:nvPr/>
        </p:nvSpPr>
        <p:spPr>
          <a:xfrm>
            <a:off x="400200" y="2089482"/>
            <a:ext cx="4933799" cy="9454818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D22B4-18EE-6F1A-1577-189D97DA492D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8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224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0927" y="1854438"/>
            <a:ext cx="5563861" cy="5984933"/>
            <a:chOff x="6360927" y="1854438"/>
            <a:chExt cx="5563861" cy="59849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60927" y="1854439"/>
              <a:ext cx="3365382" cy="5580991"/>
              <a:chOff x="6360927" y="1854439"/>
              <a:chExt cx="3365382" cy="55809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40560" y="1255921"/>
                <a:ext cx="5159617" cy="658269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886" y="4262083"/>
                <a:ext cx="3244309" cy="65636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1462" y="1035443"/>
              <a:ext cx="5467465" cy="86415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8574" y="6581279"/>
            <a:ext cx="6400026" cy="12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5E7705-867F-23E8-7CA5-A9B92DE8DE53}"/>
              </a:ext>
            </a:extLst>
          </p:cNvPr>
          <p:cNvSpPr txBox="1"/>
          <p:nvPr/>
        </p:nvSpPr>
        <p:spPr>
          <a:xfrm>
            <a:off x="17145000" y="9417231"/>
            <a:ext cx="99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9</a:t>
            </a:r>
            <a:endParaRPr kumimoji="1" lang="ko-Kore-KR" alt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555</Words>
  <Application>Microsoft Macintosh PowerPoint</Application>
  <PresentationFormat>사용자 지정</PresentationFormat>
  <Paragraphs>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Noto Sans Carian</vt:lpstr>
      <vt:lpstr>Noto Sans Gothic</vt:lpstr>
      <vt:lpstr>Noto Sans Javanese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son seongkyun</cp:lastModifiedBy>
  <cp:revision>4</cp:revision>
  <dcterms:created xsi:type="dcterms:W3CDTF">2022-10-14T12:27:12Z</dcterms:created>
  <dcterms:modified xsi:type="dcterms:W3CDTF">2022-10-14T07:45:18Z</dcterms:modified>
</cp:coreProperties>
</file>