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3.xml" ContentType="application/vnd.openxmlformats-officedocument.presentationml.tags+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tags/tag31.xml" ContentType="application/vnd.openxmlformats-officedocument.presentationml.tags+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32.xml" ContentType="application/vnd.openxmlformats-officedocument.presentationml.tags+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tags/tag33.xml" ContentType="application/vnd.openxmlformats-officedocument.presentationml.tag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53" r:id="rId3"/>
    <p:sldId id="354" r:id="rId4"/>
    <p:sldId id="355" r:id="rId5"/>
    <p:sldId id="356" r:id="rId6"/>
    <p:sldId id="357" r:id="rId7"/>
    <p:sldId id="358"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23" r:id="rId22"/>
    <p:sldId id="324" r:id="rId23"/>
    <p:sldId id="325" r:id="rId24"/>
    <p:sldId id="326" r:id="rId25"/>
    <p:sldId id="327" r:id="rId26"/>
    <p:sldId id="328" r:id="rId27"/>
    <p:sldId id="347" r:id="rId28"/>
    <p:sldId id="348" r:id="rId29"/>
    <p:sldId id="329" r:id="rId30"/>
    <p:sldId id="330" r:id="rId31"/>
    <p:sldId id="331" r:id="rId32"/>
    <p:sldId id="343" r:id="rId33"/>
    <p:sldId id="344" r:id="rId34"/>
    <p:sldId id="345" r:id="rId35"/>
    <p:sldId id="346" r:id="rId36"/>
    <p:sldId id="375" r:id="rId37"/>
    <p:sldId id="359" r:id="rId38"/>
    <p:sldId id="360" r:id="rId39"/>
    <p:sldId id="361" r:id="rId40"/>
    <p:sldId id="335" r:id="rId41"/>
    <p:sldId id="336" r:id="rId42"/>
    <p:sldId id="337" r:id="rId43"/>
    <p:sldId id="338" r:id="rId44"/>
    <p:sldId id="339"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4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p:cViewPr varScale="1">
        <p:scale>
          <a:sx n="86" d="100"/>
          <a:sy n="86" d="100"/>
        </p:scale>
        <p:origin x="-9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williams\Desktop\Sonatype\sonatype.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jwilliams\Desktop\Sonatype\sonatype.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[sonatype.xlsx]Insecure Downloads Total!PivotTable1</c:name>
    <c:fmtId val="-1"/>
  </c:pivotSource>
  <c:chart>
    <c:autoTitleDeleted val="1"/>
    <c:pivotFmts>
      <c:pivotFmt>
        <c:idx val="0"/>
        <c:marker>
          <c:symbol val="none"/>
        </c:marker>
      </c:pivotFmt>
      <c:pivotFmt>
        <c:idx val="1"/>
        <c:spPr>
          <a:solidFill>
            <a:schemeClr val="accent2"/>
          </a:solidFill>
        </c:spPr>
        <c:marker>
          <c:symbol val="none"/>
        </c:marker>
      </c:pivotFmt>
      <c:pivotFmt>
        <c:idx val="2"/>
        <c:spPr>
          <a:solidFill>
            <a:schemeClr val="accent2"/>
          </a:solidFill>
        </c:spPr>
        <c:marker>
          <c:symbol val="none"/>
        </c:marker>
      </c:pivotFmt>
      <c:pivotFmt>
        <c:idx val="3"/>
        <c:spPr>
          <a:solidFill>
            <a:schemeClr val="accent2"/>
          </a:solidFill>
        </c:spPr>
        <c:marker>
          <c:symbol val="none"/>
        </c:marker>
      </c:pivotFmt>
    </c:pivotFmts>
    <c:plotArea>
      <c:layout/>
      <c:barChart>
        <c:barDir val="col"/>
        <c:grouping val="clustered"/>
        <c:varyColors val="0"/>
        <c:ser>
          <c:idx val="0"/>
          <c:order val="0"/>
          <c:tx>
            <c:strRef>
              <c:f>'Insecure Downloads Total'!$B$3</c:f>
              <c:strCache>
                <c:ptCount val="1"/>
                <c:pt idx="0">
                  <c:v>Total</c:v>
                </c:pt>
              </c:strCache>
            </c:strRef>
          </c:tx>
          <c:spPr>
            <a:solidFill>
              <a:srgbClr val="C00000"/>
            </a:solidFill>
            <a:scene3d>
              <a:camera prst="orthographicFront"/>
              <a:lightRig rig="threePt" dir="t"/>
            </a:scene3d>
            <a:sp3d>
              <a:bevelT/>
            </a:sp3d>
          </c:spPr>
          <c:invertIfNegative val="0"/>
          <c:cat>
            <c:strRef>
              <c:f>'Insecure Downloads Total'!$A$4:$A$22</c:f>
              <c:strCache>
                <c:ptCount val="18"/>
                <c:pt idx="0">
                  <c:v>GWT</c:v>
                </c:pt>
                <c:pt idx="1">
                  <c:v>Apache Xerces</c:v>
                </c:pt>
                <c:pt idx="2">
                  <c:v>Spring MVC</c:v>
                </c:pt>
                <c:pt idx="3">
                  <c:v>Struts 1.x</c:v>
                </c:pt>
                <c:pt idx="4">
                  <c:v>Apache CXF</c:v>
                </c:pt>
                <c:pt idx="5">
                  <c:v>Struts2</c:v>
                </c:pt>
                <c:pt idx="6">
                  <c:v>Apache Axis</c:v>
                </c:pt>
                <c:pt idx="7">
                  <c:v>Spring Security</c:v>
                </c:pt>
                <c:pt idx="8">
                  <c:v>Tapestry</c:v>
                </c:pt>
                <c:pt idx="9">
                  <c:v>Wicket</c:v>
                </c:pt>
                <c:pt idx="10">
                  <c:v>Lift</c:v>
                </c:pt>
                <c:pt idx="11">
                  <c:v>Apache Santuario</c:v>
                </c:pt>
                <c:pt idx="12">
                  <c:v>BouncyCastle</c:v>
                </c:pt>
                <c:pt idx="13">
                  <c:v>Tiles</c:v>
                </c:pt>
                <c:pt idx="14">
                  <c:v>Hibernate</c:v>
                </c:pt>
                <c:pt idx="15">
                  <c:v>Apache Shiro</c:v>
                </c:pt>
                <c:pt idx="16">
                  <c:v>Java Server Faces</c:v>
                </c:pt>
                <c:pt idx="17">
                  <c:v>AntiSamy</c:v>
                </c:pt>
              </c:strCache>
            </c:strRef>
          </c:cat>
          <c:val>
            <c:numRef>
              <c:f>'Insecure Downloads Total'!$B$4:$B$22</c:f>
              <c:numCache>
                <c:formatCode>General</c:formatCode>
                <c:ptCount val="18"/>
                <c:pt idx="0">
                  <c:v>17666703</c:v>
                </c:pt>
                <c:pt idx="1">
                  <c:v>2820825</c:v>
                </c:pt>
                <c:pt idx="2">
                  <c:v>2733396</c:v>
                </c:pt>
                <c:pt idx="3">
                  <c:v>1634948</c:v>
                </c:pt>
                <c:pt idx="4">
                  <c:v>1193720</c:v>
                </c:pt>
                <c:pt idx="5">
                  <c:v>1121996</c:v>
                </c:pt>
                <c:pt idx="6">
                  <c:v>1027904</c:v>
                </c:pt>
                <c:pt idx="7">
                  <c:v>980422</c:v>
                </c:pt>
                <c:pt idx="8">
                  <c:v>201913</c:v>
                </c:pt>
                <c:pt idx="9">
                  <c:v>151202</c:v>
                </c:pt>
                <c:pt idx="10">
                  <c:v>86402</c:v>
                </c:pt>
                <c:pt idx="11">
                  <c:v>67104</c:v>
                </c:pt>
                <c:pt idx="12">
                  <c:v>52729</c:v>
                </c:pt>
                <c:pt idx="13">
                  <c:v>37092</c:v>
                </c:pt>
                <c:pt idx="14">
                  <c:v>6748</c:v>
                </c:pt>
                <c:pt idx="15">
                  <c:v>6079</c:v>
                </c:pt>
                <c:pt idx="16">
                  <c:v>1435</c:v>
                </c:pt>
                <c:pt idx="17">
                  <c:v>300</c:v>
                </c:pt>
              </c:numCache>
            </c:numRef>
          </c:val>
        </c:ser>
        <c:dLbls>
          <c:showLegendKey val="0"/>
          <c:showVal val="0"/>
          <c:showCatName val="0"/>
          <c:showSerName val="0"/>
          <c:showPercent val="0"/>
          <c:showBubbleSize val="0"/>
        </c:dLbls>
        <c:gapWidth val="23"/>
        <c:axId val="50941312"/>
        <c:axId val="89655552"/>
      </c:barChart>
      <c:catAx>
        <c:axId val="50941312"/>
        <c:scaling>
          <c:orientation val="minMax"/>
        </c:scaling>
        <c:delete val="0"/>
        <c:axPos val="b"/>
        <c:majorTickMark val="out"/>
        <c:minorTickMark val="none"/>
        <c:tickLblPos val="nextTo"/>
        <c:txPr>
          <a:bodyPr/>
          <a:lstStyle/>
          <a:p>
            <a:pPr>
              <a:defRPr sz="1200"/>
            </a:pPr>
            <a:endParaRPr lang="en-US"/>
          </a:p>
        </c:txPr>
        <c:crossAx val="89655552"/>
        <c:crosses val="autoZero"/>
        <c:auto val="1"/>
        <c:lblAlgn val="ctr"/>
        <c:lblOffset val="100"/>
        <c:noMultiLvlLbl val="0"/>
      </c:catAx>
      <c:valAx>
        <c:axId val="89655552"/>
        <c:scaling>
          <c:logBase val="10"/>
          <c:orientation val="minMax"/>
        </c:scaling>
        <c:delete val="0"/>
        <c:axPos val="l"/>
        <c:majorGridlines/>
        <c:numFmt formatCode="#,##0" sourceLinked="0"/>
        <c:majorTickMark val="out"/>
        <c:minorTickMark val="none"/>
        <c:tickLblPos val="nextTo"/>
        <c:txPr>
          <a:bodyPr/>
          <a:lstStyle/>
          <a:p>
            <a:pPr>
              <a:defRPr sz="1400"/>
            </a:pPr>
            <a:endParaRPr lang="en-US"/>
          </a:p>
        </c:txPr>
        <c:crossAx val="50941312"/>
        <c:crosses val="autoZero"/>
        <c:crossBetween val="between"/>
      </c:valAx>
      <c:spPr>
        <a:noFill/>
        <a:ln w="25400">
          <a:noFill/>
        </a:ln>
      </c:spPr>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[sonatype.xlsx]Insecure Versions!PivotTable13</c:name>
    <c:fmtId val="-1"/>
  </c:pivotSource>
  <c:chart>
    <c:autoTitleDeleted val="1"/>
    <c:pivotFmts>
      <c:pivotFmt>
        <c:idx val="0"/>
        <c:spPr>
          <a:solidFill>
            <a:srgbClr val="C00000"/>
          </a:solidFill>
        </c:spPr>
        <c:marker>
          <c:symbol val="none"/>
        </c:marker>
        <c:dLbl>
          <c:idx val="0"/>
          <c:spPr/>
          <c:txPr>
            <a:bodyPr/>
            <a:lstStyle/>
            <a:p>
              <a:pPr>
                <a:defRPr sz="1200"/>
              </a:pPr>
              <a:endParaRPr lang="en-US"/>
            </a:p>
          </c:txPr>
          <c:dLblPos val="ctr"/>
          <c:showLegendKey val="0"/>
          <c:showVal val="0"/>
          <c:showCatName val="1"/>
          <c:showSerName val="0"/>
          <c:showPercent val="1"/>
          <c:showBubbleSize val="0"/>
          <c:separator>
</c:separator>
        </c:dLbl>
      </c:pivotFmt>
      <c:pivotFmt>
        <c:idx val="1"/>
        <c:dLbl>
          <c:idx val="0"/>
          <c:layout>
            <c:manualLayout>
              <c:x val="-0.186161406226453"/>
              <c:y val="0.25321460471891299"/>
            </c:manualLayout>
          </c:layout>
          <c:tx>
            <c:rich>
              <a:bodyPr/>
              <a:lstStyle/>
              <a:p>
                <a:pPr>
                  <a:defRPr sz="1200">
                    <a:solidFill>
                      <a:schemeClr val="bg1"/>
                    </a:solidFill>
                  </a:defRPr>
                </a:pPr>
                <a:r>
                  <a:rPr lang="en-US" sz="1200">
                    <a:solidFill>
                      <a:schemeClr val="bg1"/>
                    </a:solidFill>
                  </a:rPr>
                  <a:t>Contains Known Vulnerabilities</a:t>
                </a:r>
              </a:p>
              <a:p>
                <a:pPr>
                  <a:defRPr sz="1200">
                    <a:solidFill>
                      <a:schemeClr val="bg1"/>
                    </a:solidFill>
                  </a:defRPr>
                </a:pPr>
                <a:r>
                  <a:rPr lang="en-US" sz="1200">
                    <a:solidFill>
                      <a:schemeClr val="bg1"/>
                    </a:solidFill>
                  </a:rPr>
                  <a:t>
</a:t>
                </a:r>
                <a:r>
                  <a:rPr lang="en-US" sz="2000">
                    <a:solidFill>
                      <a:schemeClr val="bg1"/>
                    </a:solidFill>
                  </a:rPr>
                  <a:t>26%</a:t>
                </a:r>
                <a:endParaRPr lang="en-US">
                  <a:solidFill>
                    <a:schemeClr val="bg1"/>
                  </a:solidFill>
                </a:endParaRPr>
              </a:p>
            </c:rich>
          </c:tx>
          <c:spPr/>
          <c:dLblPos val="bestFit"/>
          <c:showLegendKey val="0"/>
          <c:showVal val="0"/>
          <c:showCatName val="1"/>
          <c:showSerName val="0"/>
          <c:showPercent val="1"/>
          <c:showBubbleSize val="0"/>
          <c:separator>
</c:separator>
        </c:dLbl>
      </c:pivotFmt>
      <c:pivotFmt>
        <c:idx val="2"/>
        <c:spPr>
          <a:solidFill>
            <a:schemeClr val="tx2">
              <a:lumMod val="20000"/>
              <a:lumOff val="80000"/>
            </a:schemeClr>
          </a:solidFill>
        </c:spPr>
        <c:dLbl>
          <c:idx val="0"/>
          <c:tx>
            <c:rich>
              <a:bodyPr/>
              <a:lstStyle/>
              <a:p>
                <a:r>
                  <a:rPr lang="en-US" sz="1200"/>
                  <a:t>No Known Vulnerabilities</a:t>
                </a:r>
              </a:p>
              <a:p>
                <a:r>
                  <a:rPr lang="en-US" sz="1200"/>
                  <a:t>
</a:t>
                </a:r>
                <a:r>
                  <a:rPr lang="en-US" sz="2000"/>
                  <a:t>74%</a:t>
                </a:r>
                <a:endParaRPr lang="en-US" sz="1400"/>
              </a:p>
            </c:rich>
          </c:tx>
          <c:dLblPos val="ctr"/>
          <c:showLegendKey val="0"/>
          <c:showVal val="0"/>
          <c:showCatName val="1"/>
          <c:showSerName val="0"/>
          <c:showPercent val="1"/>
          <c:showBubbleSize val="0"/>
          <c:separator>
</c:separator>
        </c:dLbl>
      </c:pivotFmt>
      <c:pivotFmt>
        <c:idx val="3"/>
        <c:spPr>
          <a:solidFill>
            <a:srgbClr val="C00000"/>
          </a:solidFill>
        </c:spPr>
        <c:marker>
          <c:symbol val="none"/>
        </c:marker>
        <c:dLbl>
          <c:idx val="0"/>
          <c:spPr/>
          <c:txPr>
            <a:bodyPr/>
            <a:lstStyle/>
            <a:p>
              <a:pPr>
                <a:defRPr sz="1200"/>
              </a:pPr>
              <a:endParaRPr lang="en-US"/>
            </a:p>
          </c:txPr>
          <c:dLblPos val="ctr"/>
          <c:showLegendKey val="0"/>
          <c:showVal val="0"/>
          <c:showCatName val="1"/>
          <c:showSerName val="0"/>
          <c:showPercent val="1"/>
          <c:showBubbleSize val="0"/>
          <c:separator>
</c:separator>
        </c:dLbl>
      </c:pivotFmt>
      <c:pivotFmt>
        <c:idx val="4"/>
        <c:dLbl>
          <c:idx val="0"/>
          <c:layout>
            <c:manualLayout>
              <c:x val="-0.186161406226453"/>
              <c:y val="0.25321460471891299"/>
            </c:manualLayout>
          </c:layout>
          <c:tx>
            <c:rich>
              <a:bodyPr/>
              <a:lstStyle/>
              <a:p>
                <a:pPr>
                  <a:defRPr sz="1200">
                    <a:solidFill>
                      <a:schemeClr val="bg1"/>
                    </a:solidFill>
                  </a:defRPr>
                </a:pPr>
                <a:r>
                  <a:rPr lang="en-US" sz="1200">
                    <a:solidFill>
                      <a:schemeClr val="bg1"/>
                    </a:solidFill>
                  </a:rPr>
                  <a:t>Contains Known Vulnerabilities</a:t>
                </a:r>
              </a:p>
              <a:p>
                <a:pPr>
                  <a:defRPr sz="1200">
                    <a:solidFill>
                      <a:schemeClr val="bg1"/>
                    </a:solidFill>
                  </a:defRPr>
                </a:pPr>
                <a:r>
                  <a:rPr lang="en-US" sz="1200">
                    <a:solidFill>
                      <a:schemeClr val="bg1"/>
                    </a:solidFill>
                  </a:rPr>
                  <a:t>
</a:t>
                </a:r>
                <a:r>
                  <a:rPr lang="en-US" sz="2000">
                    <a:solidFill>
                      <a:schemeClr val="bg1"/>
                    </a:solidFill>
                  </a:rPr>
                  <a:t>26%</a:t>
                </a:r>
                <a:endParaRPr lang="en-US">
                  <a:solidFill>
                    <a:schemeClr val="bg1"/>
                  </a:solidFill>
                </a:endParaRPr>
              </a:p>
            </c:rich>
          </c:tx>
          <c:spPr/>
          <c:dLblPos val="bestFit"/>
          <c:showLegendKey val="0"/>
          <c:showVal val="0"/>
          <c:showCatName val="1"/>
          <c:showSerName val="0"/>
          <c:showPercent val="1"/>
          <c:showBubbleSize val="0"/>
          <c:separator>
</c:separator>
        </c:dLbl>
      </c:pivotFmt>
      <c:pivotFmt>
        <c:idx val="5"/>
        <c:spPr>
          <a:solidFill>
            <a:schemeClr val="tx2">
              <a:lumMod val="20000"/>
              <a:lumOff val="80000"/>
            </a:schemeClr>
          </a:solidFill>
        </c:spPr>
        <c:dLbl>
          <c:idx val="0"/>
          <c:tx>
            <c:rich>
              <a:bodyPr/>
              <a:lstStyle/>
              <a:p>
                <a:r>
                  <a:rPr lang="en-US" sz="1200"/>
                  <a:t>No Known Vulnerabilities</a:t>
                </a:r>
              </a:p>
              <a:p>
                <a:r>
                  <a:rPr lang="en-US" sz="1200"/>
                  <a:t>
</a:t>
                </a:r>
                <a:r>
                  <a:rPr lang="en-US" sz="2000"/>
                  <a:t>74%</a:t>
                </a:r>
                <a:endParaRPr lang="en-US" sz="1400"/>
              </a:p>
            </c:rich>
          </c:tx>
          <c:dLblPos val="ctr"/>
          <c:showLegendKey val="0"/>
          <c:showVal val="0"/>
          <c:showCatName val="1"/>
          <c:showSerName val="0"/>
          <c:showPercent val="1"/>
          <c:showBubbleSize val="0"/>
          <c:separator>
</c:separator>
        </c:dLbl>
      </c:pivotFmt>
      <c:pivotFmt>
        <c:idx val="6"/>
        <c:spPr>
          <a:solidFill>
            <a:srgbClr val="C00000"/>
          </a:solidFill>
        </c:spPr>
        <c:marker>
          <c:symbol val="none"/>
        </c:marker>
        <c:dLbl>
          <c:idx val="0"/>
          <c:spPr/>
          <c:txPr>
            <a:bodyPr/>
            <a:lstStyle/>
            <a:p>
              <a:pPr>
                <a:defRPr sz="1200"/>
              </a:pPr>
              <a:endParaRPr lang="en-US"/>
            </a:p>
          </c:txPr>
          <c:dLblPos val="ctr"/>
          <c:showLegendKey val="0"/>
          <c:showVal val="0"/>
          <c:showCatName val="1"/>
          <c:showSerName val="0"/>
          <c:showPercent val="1"/>
          <c:showBubbleSize val="0"/>
          <c:separator>
</c:separator>
        </c:dLbl>
      </c:pivotFmt>
      <c:pivotFmt>
        <c:idx val="7"/>
        <c:dLbl>
          <c:idx val="0"/>
          <c:layout>
            <c:manualLayout>
              <c:x val="-0.186161406226453"/>
              <c:y val="0.25321460471891299"/>
            </c:manualLayout>
          </c:layout>
          <c:tx>
            <c:rich>
              <a:bodyPr/>
              <a:lstStyle/>
              <a:p>
                <a:pPr>
                  <a:defRPr sz="1200">
                    <a:solidFill>
                      <a:schemeClr val="bg1"/>
                    </a:solidFill>
                  </a:defRPr>
                </a:pPr>
                <a:r>
                  <a:rPr lang="en-US" sz="1200">
                    <a:solidFill>
                      <a:schemeClr val="bg1"/>
                    </a:solidFill>
                  </a:rPr>
                  <a:t>Contains Known Vulnerabilities</a:t>
                </a:r>
              </a:p>
              <a:p>
                <a:pPr>
                  <a:defRPr sz="1200">
                    <a:solidFill>
                      <a:schemeClr val="bg1"/>
                    </a:solidFill>
                  </a:defRPr>
                </a:pPr>
                <a:r>
                  <a:rPr lang="en-US" sz="1200">
                    <a:solidFill>
                      <a:schemeClr val="bg1"/>
                    </a:solidFill>
                  </a:rPr>
                  <a:t>
</a:t>
                </a:r>
                <a:r>
                  <a:rPr lang="en-US" sz="2000">
                    <a:solidFill>
                      <a:schemeClr val="bg1"/>
                    </a:solidFill>
                  </a:rPr>
                  <a:t>26%</a:t>
                </a:r>
                <a:endParaRPr lang="en-US">
                  <a:solidFill>
                    <a:schemeClr val="bg1"/>
                  </a:solidFill>
                </a:endParaRPr>
              </a:p>
            </c:rich>
          </c:tx>
          <c:spPr/>
          <c:dLblPos val="bestFit"/>
          <c:showLegendKey val="0"/>
          <c:showVal val="0"/>
          <c:showCatName val="1"/>
          <c:showSerName val="0"/>
          <c:showPercent val="1"/>
          <c:showBubbleSize val="0"/>
          <c:separator>
</c:separator>
        </c:dLbl>
      </c:pivotFmt>
      <c:pivotFmt>
        <c:idx val="8"/>
        <c:spPr>
          <a:solidFill>
            <a:schemeClr val="tx2">
              <a:lumMod val="20000"/>
              <a:lumOff val="80000"/>
            </a:schemeClr>
          </a:solidFill>
        </c:spPr>
        <c:dLbl>
          <c:idx val="0"/>
          <c:tx>
            <c:rich>
              <a:bodyPr/>
              <a:lstStyle/>
              <a:p>
                <a:r>
                  <a:rPr lang="en-US" sz="1200"/>
                  <a:t>No Known Vulnerabilities</a:t>
                </a:r>
              </a:p>
              <a:p>
                <a:r>
                  <a:rPr lang="en-US" sz="1200"/>
                  <a:t>
</a:t>
                </a:r>
                <a:r>
                  <a:rPr lang="en-US" sz="2000"/>
                  <a:t>74%</a:t>
                </a:r>
                <a:endParaRPr lang="en-US" sz="1400"/>
              </a:p>
            </c:rich>
          </c:tx>
          <c:dLblPos val="ctr"/>
          <c:showLegendKey val="0"/>
          <c:showVal val="0"/>
          <c:showCatName val="1"/>
          <c:showSerName val="0"/>
          <c:showPercent val="1"/>
          <c:showBubbleSize val="0"/>
          <c:separator>
</c:separator>
        </c:dLbl>
      </c:pivotFmt>
    </c:pivotFmts>
    <c:plotArea>
      <c:layout/>
      <c:pieChart>
        <c:varyColors val="1"/>
        <c:ser>
          <c:idx val="0"/>
          <c:order val="0"/>
          <c:tx>
            <c:strRef>
              <c:f>'Insecure Versions'!$B$117</c:f>
              <c:strCache>
                <c:ptCount val="1"/>
                <c:pt idx="0">
                  <c:v>Total</c:v>
                </c:pt>
              </c:strCache>
            </c:strRef>
          </c:tx>
          <c:spPr>
            <a:solidFill>
              <a:srgbClr val="006600"/>
            </a:solidFill>
            <a:scene3d>
              <a:camera prst="orthographicFront"/>
              <a:lightRig rig="threePt" dir="t"/>
            </a:scene3d>
            <a:sp3d>
              <a:bevelT/>
            </a:sp3d>
          </c:spPr>
          <c:explosion val="3"/>
          <c:dPt>
            <c:idx val="0"/>
            <c:bubble3D val="0"/>
            <c:explosion val="7"/>
            <c:spPr>
              <a:solidFill>
                <a:srgbClr val="C00000"/>
              </a:solidFill>
              <a:scene3d>
                <a:camera prst="orthographicFront"/>
                <a:lightRig rig="threePt" dir="t"/>
              </a:scene3d>
              <a:sp3d>
                <a:bevelT/>
              </a:sp3d>
            </c:spPr>
          </c:dPt>
          <c:dPt>
            <c:idx val="1"/>
            <c:bubble3D val="0"/>
          </c:dPt>
          <c:dLbls>
            <c:dLbl>
              <c:idx val="0"/>
              <c:layout>
                <c:manualLayout>
                  <c:x val="-0.25052909765589648"/>
                  <c:y val="0.17629142511032275"/>
                </c:manualLayout>
              </c:layout>
              <c:tx>
                <c:rich>
                  <a:bodyPr/>
                  <a:lstStyle/>
                  <a:p>
                    <a:r>
                      <a:rPr lang="en-US" sz="1100" dirty="0" smtClean="0">
                        <a:solidFill>
                          <a:schemeClr val="bg1"/>
                        </a:solidFill>
                      </a:rPr>
                      <a:t>Vulnerable Download</a:t>
                    </a:r>
                  </a:p>
                  <a:p>
                    <a:r>
                      <a:rPr lang="en-US" sz="2800" dirty="0" smtClean="0">
                        <a:solidFill>
                          <a:schemeClr val="bg1"/>
                        </a:solidFill>
                      </a:rPr>
                      <a:t>26%</a:t>
                    </a:r>
                    <a:endParaRPr lang="en-US" sz="2800" dirty="0">
                      <a:solidFill>
                        <a:schemeClr val="bg1"/>
                      </a:solidFill>
                    </a:endParaRPr>
                  </a:p>
                </c:rich>
              </c:tx>
              <c:dLblPos val="bestFit"/>
              <c:showLegendKey val="0"/>
              <c:showVal val="0"/>
              <c:showCatName val="1"/>
              <c:showSerName val="0"/>
              <c:showPercent val="1"/>
              <c:showBubbleSize val="0"/>
              <c:separator>
</c:separator>
            </c:dLbl>
            <c:dLbl>
              <c:idx val="1"/>
              <c:layout>
                <c:manualLayout>
                  <c:x val="0.19592506109150148"/>
                  <c:y val="-0.3462723890282946"/>
                </c:manualLayout>
              </c:layout>
              <c:tx>
                <c:rich>
                  <a:bodyPr/>
                  <a:lstStyle/>
                  <a:p>
                    <a:r>
                      <a:rPr lang="en-US" sz="1200" dirty="0" smtClean="0">
                        <a:solidFill>
                          <a:schemeClr val="bg1"/>
                        </a:solidFill>
                      </a:rPr>
                      <a:t>Safe</a:t>
                    </a:r>
                    <a:r>
                      <a:rPr lang="en-US" sz="1200" baseline="0" dirty="0" smtClean="0">
                        <a:solidFill>
                          <a:schemeClr val="bg1"/>
                        </a:solidFill>
                      </a:rPr>
                      <a:t> Download</a:t>
                    </a:r>
                    <a:r>
                      <a:rPr lang="en-US" sz="1000" dirty="0">
                        <a:solidFill>
                          <a:schemeClr val="bg1"/>
                        </a:solidFill>
                      </a:rPr>
                      <a:t>
</a:t>
                    </a:r>
                    <a:r>
                      <a:rPr lang="en-US" sz="2800" dirty="0">
                        <a:solidFill>
                          <a:schemeClr val="bg1"/>
                        </a:solidFill>
                      </a:rPr>
                      <a:t>74%</a:t>
                    </a:r>
                    <a:endParaRPr lang="en-US" sz="4400" dirty="0"/>
                  </a:p>
                </c:rich>
              </c:tx>
              <c:dLblPos val="bestFit"/>
              <c:showLegendKey val="0"/>
              <c:showVal val="0"/>
              <c:showCatName val="1"/>
              <c:showSerName val="0"/>
              <c:showPercent val="1"/>
              <c:showBubbleSize val="0"/>
              <c:separator>
</c:separator>
            </c:dLbl>
            <c:txPr>
              <a:bodyPr/>
              <a:lstStyle/>
              <a:p>
                <a:pPr>
                  <a:defRPr sz="1000">
                    <a:solidFill>
                      <a:schemeClr val="bg1"/>
                    </a:solidFill>
                  </a:defRPr>
                </a:pPr>
                <a:endParaRPr lang="en-US"/>
              </a:p>
            </c:txPr>
            <c:dLblPos val="ctr"/>
            <c:showLegendKey val="0"/>
            <c:showVal val="0"/>
            <c:showCatName val="1"/>
            <c:showSerName val="0"/>
            <c:showPercent val="1"/>
            <c:showBubbleSize val="0"/>
            <c:separator>
</c:separator>
            <c:showLeaderLines val="0"/>
          </c:dLbls>
          <c:cat>
            <c:strRef>
              <c:f>'Insecure Versions'!$A$118:$A$120</c:f>
              <c:strCache>
                <c:ptCount val="2"/>
                <c:pt idx="0">
                  <c:v>Contains Known Vulnerabilities</c:v>
                </c:pt>
                <c:pt idx="1">
                  <c:v>No Known Vulnerabilities</c:v>
                </c:pt>
              </c:strCache>
            </c:strRef>
          </c:cat>
          <c:val>
            <c:numRef>
              <c:f>'Insecure Versions'!$B$118:$B$120</c:f>
              <c:numCache>
                <c:formatCode>General</c:formatCode>
                <c:ptCount val="2"/>
                <c:pt idx="0">
                  <c:v>29790918</c:v>
                </c:pt>
                <c:pt idx="1">
                  <c:v>84148440</c:v>
                </c:pt>
              </c:numCache>
            </c:numRef>
          </c:val>
        </c:ser>
        <c:dLbls>
          <c:showLegendKey val="0"/>
          <c:showVal val="0"/>
          <c:showCatName val="1"/>
          <c:showSerName val="0"/>
          <c:showPercent val="0"/>
          <c:showBubbleSize val="0"/>
          <c:showLeaderLines val="0"/>
        </c:dLbls>
        <c:firstSliceAng val="0"/>
      </c:pieChart>
    </c:plotArea>
    <c:plotVisOnly val="1"/>
    <c:dispBlanksAs val="gap"/>
    <c:showDLblsOverMax val="0"/>
  </c:chart>
  <c:txPr>
    <a:bodyPr/>
    <a:lstStyle/>
    <a:p>
      <a:pPr>
        <a:defRPr sz="1050" b="1"/>
      </a:pPr>
      <a:endParaRPr lang="en-US"/>
    </a:p>
  </c:txPr>
  <c:externalData r:id="rId2">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diagrams/_rels/data6.xml.rels><?xml version="1.0" encoding="UTF-8" standalone="yes"?>
<Relationships xmlns="http://schemas.openxmlformats.org/package/2006/relationships"><Relationship Id="rId1" Type="http://schemas.openxmlformats.org/officeDocument/2006/relationships/hyperlink" Target="http://www.owasp.org/index.php/SQL_Injection_Prevention_Cheat_Sheet" TargetMode="External"/></Relationships>
</file>

<file path=ppt/diagrams/_rels/data8.xml.rels><?xml version="1.0" encoding="UTF-8" standalone="yes"?>
<Relationships xmlns="http://schemas.openxmlformats.org/package/2006/relationships"><Relationship Id="rId1" Type="http://schemas.openxmlformats.org/officeDocument/2006/relationships/hyperlink" Target="http://www.owasp.org/index.php/Authentication_Cheat_Sheet"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www.owasp.org/index.php/SQL_Injection_Prevention_Cheat_Sheet"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www.owasp.org/index.php/Authentication_Cheat_Sheet" TargetMode="Externa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921CAA07-372A-442C-8EEB-4D78DFC065FD}">
      <dgm:prSet phldrT="[Text]" custT="1"/>
      <dgm:spPr/>
      <dgm:t>
        <a:bodyPr/>
        <a:lstStyle/>
        <a:p>
          <a:r>
            <a:rPr lang="en-US" sz="2000" b="1" dirty="0" smtClean="0"/>
            <a:t>OWASP Top 10 is an Awareness Document</a:t>
          </a:r>
          <a:endParaRPr lang="en-US" sz="2000" b="1" dirty="0"/>
        </a:p>
      </dgm:t>
    </dgm:pt>
    <dgm:pt modelId="{94D3654C-CA11-4932-88FC-5BFC5FEAF4AF}" type="parTrans" cxnId="{B48A86E8-6D07-4C11-BA71-3955EEE600EE}">
      <dgm:prSet/>
      <dgm:spPr/>
      <dgm:t>
        <a:bodyPr/>
        <a:lstStyle/>
        <a:p>
          <a:endParaRPr lang="en-US" b="1"/>
        </a:p>
      </dgm:t>
    </dgm:pt>
    <dgm:pt modelId="{85866F3E-B42B-47FE-8498-795891432F28}" type="sibTrans" cxnId="{B48A86E8-6D07-4C11-BA71-3955EEE600EE}">
      <dgm:prSet/>
      <dgm:spPr/>
      <dgm:t>
        <a:bodyPr/>
        <a:lstStyle/>
        <a:p>
          <a:endParaRPr lang="en-US" b="1"/>
        </a:p>
      </dgm:t>
    </dgm:pt>
    <dgm:pt modelId="{802C4ED1-7302-40F6-99AB-1DC82B0FD9AD}">
      <dgm:prSet/>
      <dgm:spPr/>
      <dgm:t>
        <a:bodyPr/>
        <a:lstStyle/>
        <a:p>
          <a:r>
            <a:rPr lang="en-US" b="1" smtClean="0"/>
            <a:t>Not a standard…</a:t>
          </a:r>
          <a:endParaRPr lang="en-US" b="1" dirty="0" smtClean="0"/>
        </a:p>
      </dgm:t>
    </dgm:pt>
    <dgm:pt modelId="{B8B8997B-6950-4FFC-84BC-5178FD519126}" type="parTrans" cxnId="{16B06E44-0D55-40B5-A945-865181AAB54F}">
      <dgm:prSet/>
      <dgm:spPr/>
      <dgm:t>
        <a:bodyPr/>
        <a:lstStyle/>
        <a:p>
          <a:endParaRPr lang="en-US"/>
        </a:p>
      </dgm:t>
    </dgm:pt>
    <dgm:pt modelId="{B970129A-0BDB-48CF-9D79-22C1507C3732}" type="sibTrans" cxnId="{16B06E44-0D55-40B5-A945-865181AAB54F}">
      <dgm:prSet/>
      <dgm:spPr/>
      <dgm:t>
        <a:bodyPr/>
        <a:lstStyle/>
        <a:p>
          <a:endParaRPr lang="en-US"/>
        </a:p>
      </dgm:t>
    </dgm:pt>
    <dgm:pt modelId="{E0EC5254-445D-4B79-A4F4-A54810435013}">
      <dgm:prSet/>
      <dgm:spPr/>
      <dgm:t>
        <a:bodyPr/>
        <a:lstStyle/>
        <a:p>
          <a:r>
            <a:rPr lang="en-US" b="1" dirty="0" smtClean="0"/>
            <a:t>First developed in 2003</a:t>
          </a:r>
        </a:p>
      </dgm:t>
    </dgm:pt>
    <dgm:pt modelId="{CD5CD849-DE3C-487D-8FA8-8D291F127249}" type="parTrans" cxnId="{81131231-D718-471B-8991-1A4736E1892A}">
      <dgm:prSet/>
      <dgm:spPr/>
      <dgm:t>
        <a:bodyPr/>
        <a:lstStyle/>
        <a:p>
          <a:endParaRPr lang="en-US"/>
        </a:p>
      </dgm:t>
    </dgm:pt>
    <dgm:pt modelId="{5731760B-C983-4997-BDC2-F27DB4CCC7B8}" type="sibTrans" cxnId="{81131231-D718-471B-8991-1A4736E1892A}">
      <dgm:prSet/>
      <dgm:spPr/>
      <dgm:t>
        <a:bodyPr/>
        <a:lstStyle/>
        <a:p>
          <a:endParaRPr lang="en-US"/>
        </a:p>
      </dgm:t>
    </dgm:pt>
    <dgm:pt modelId="{5C28BCB3-55F2-4427-84EC-4F5EC3141BCD}">
      <dgm:prSet/>
      <dgm:spPr/>
      <dgm:t>
        <a:bodyPr/>
        <a:lstStyle/>
        <a:p>
          <a:r>
            <a:rPr lang="en-US" b="1" dirty="0" smtClean="0"/>
            <a:t>Was probably 3</a:t>
          </a:r>
          <a:r>
            <a:rPr lang="en-US" b="1" baseline="30000" dirty="0" smtClean="0"/>
            <a:t>rd</a:t>
          </a:r>
          <a:r>
            <a:rPr lang="en-US" b="1" dirty="0" smtClean="0"/>
            <a:t> or 4</a:t>
          </a:r>
          <a:r>
            <a:rPr lang="en-US" b="1" baseline="30000" dirty="0" smtClean="0"/>
            <a:t>th</a:t>
          </a:r>
          <a:r>
            <a:rPr lang="en-US" b="1" dirty="0" smtClean="0"/>
            <a:t> OWASP project, after </a:t>
          </a:r>
        </a:p>
      </dgm:t>
    </dgm:pt>
    <dgm:pt modelId="{2315004A-04D7-4687-91C3-A600258FD9A1}" type="parTrans" cxnId="{19DB9B71-9550-44C4-9A81-0BF07CCC25C6}">
      <dgm:prSet/>
      <dgm:spPr/>
      <dgm:t>
        <a:bodyPr/>
        <a:lstStyle/>
        <a:p>
          <a:endParaRPr lang="en-US"/>
        </a:p>
      </dgm:t>
    </dgm:pt>
    <dgm:pt modelId="{B82D99EE-0C20-4D79-8F96-10FD6F84517E}" type="sibTrans" cxnId="{19DB9B71-9550-44C4-9A81-0BF07CCC25C6}">
      <dgm:prSet/>
      <dgm:spPr/>
      <dgm:t>
        <a:bodyPr/>
        <a:lstStyle/>
        <a:p>
          <a:endParaRPr lang="en-US"/>
        </a:p>
      </dgm:t>
    </dgm:pt>
    <dgm:pt modelId="{A53F1386-0D34-4EBA-9B2E-ABF75D522638}">
      <dgm:prSet/>
      <dgm:spPr/>
      <dgm:t>
        <a:bodyPr/>
        <a:lstStyle/>
        <a:p>
          <a:r>
            <a:rPr lang="en-US" b="1" dirty="0" smtClean="0"/>
            <a:t>Developers Guide</a:t>
          </a:r>
        </a:p>
      </dgm:t>
    </dgm:pt>
    <dgm:pt modelId="{68C787C2-CC90-4789-B758-2276A7D938C4}" type="parTrans" cxnId="{2D48F36A-ADFF-49A2-BC70-53E84F784725}">
      <dgm:prSet/>
      <dgm:spPr/>
      <dgm:t>
        <a:bodyPr/>
        <a:lstStyle/>
        <a:p>
          <a:endParaRPr lang="en-US"/>
        </a:p>
      </dgm:t>
    </dgm:pt>
    <dgm:pt modelId="{EACF2FB7-3493-4ACD-9580-F4EE91DB5F8E}" type="sibTrans" cxnId="{2D48F36A-ADFF-49A2-BC70-53E84F784725}">
      <dgm:prSet/>
      <dgm:spPr/>
      <dgm:t>
        <a:bodyPr/>
        <a:lstStyle/>
        <a:p>
          <a:endParaRPr lang="en-US"/>
        </a:p>
      </dgm:t>
    </dgm:pt>
    <dgm:pt modelId="{9A6C3F24-B0D0-41C8-B40D-83A160F84AF9}">
      <dgm:prSet/>
      <dgm:spPr/>
      <dgm:t>
        <a:bodyPr/>
        <a:lstStyle/>
        <a:p>
          <a:r>
            <a:rPr lang="en-US" b="1" dirty="0" err="1" smtClean="0"/>
            <a:t>WebGoat</a:t>
          </a:r>
          <a:endParaRPr lang="en-US" b="1" dirty="0" smtClean="0"/>
        </a:p>
      </dgm:t>
    </dgm:pt>
    <dgm:pt modelId="{BE2D4E7A-DDB3-410F-ABB8-A5C4561E94E9}" type="parTrans" cxnId="{5BCBB8E2-9530-4950-828E-0284B0C1783C}">
      <dgm:prSet/>
      <dgm:spPr/>
      <dgm:t>
        <a:bodyPr/>
        <a:lstStyle/>
        <a:p>
          <a:endParaRPr lang="en-US"/>
        </a:p>
      </dgm:t>
    </dgm:pt>
    <dgm:pt modelId="{96525B4F-53AC-43F6-92EF-239EBCC39665}" type="sibTrans" cxnId="{5BCBB8E2-9530-4950-828E-0284B0C1783C}">
      <dgm:prSet/>
      <dgm:spPr/>
      <dgm:t>
        <a:bodyPr/>
        <a:lstStyle/>
        <a:p>
          <a:endParaRPr lang="en-US"/>
        </a:p>
      </dgm:t>
    </dgm:pt>
    <dgm:pt modelId="{B8B0B6F5-EF96-4F9D-AFC9-91284CE10874}">
      <dgm:prSet/>
      <dgm:spPr/>
      <dgm:t>
        <a:bodyPr/>
        <a:lstStyle/>
        <a:p>
          <a:r>
            <a:rPr lang="en-US" b="1" smtClean="0"/>
            <a:t>Maybe WebScarab ??</a:t>
          </a:r>
          <a:endParaRPr lang="en-US" b="1" dirty="0" smtClean="0"/>
        </a:p>
      </dgm:t>
    </dgm:pt>
    <dgm:pt modelId="{4FD83049-53BC-43D0-959B-1CC9E62D94F1}" type="parTrans" cxnId="{C285D4B9-41D4-48FA-87BD-87A83DE317DF}">
      <dgm:prSet/>
      <dgm:spPr/>
      <dgm:t>
        <a:bodyPr/>
        <a:lstStyle/>
        <a:p>
          <a:endParaRPr lang="en-US"/>
        </a:p>
      </dgm:t>
    </dgm:pt>
    <dgm:pt modelId="{C3FADEC9-55F1-4B1C-87A4-806087C82A39}" type="sibTrans" cxnId="{C285D4B9-41D4-48FA-87BD-87A83DE317DF}">
      <dgm:prSet/>
      <dgm:spPr/>
      <dgm:t>
        <a:bodyPr/>
        <a:lstStyle/>
        <a:p>
          <a:endParaRPr lang="en-US"/>
        </a:p>
      </dgm:t>
    </dgm:pt>
    <dgm:pt modelId="{762DB003-0ADD-45B9-96BA-B6E2664B38E1}">
      <dgm:prSet/>
      <dgm:spPr/>
      <dgm:t>
        <a:bodyPr/>
        <a:lstStyle/>
        <a:p>
          <a:r>
            <a:rPr lang="en-US" b="1" dirty="0" smtClean="0"/>
            <a:t>Released</a:t>
          </a:r>
          <a:endParaRPr lang="en-US" b="1" dirty="0"/>
        </a:p>
      </dgm:t>
    </dgm:pt>
    <dgm:pt modelId="{622C5B39-1479-4640-847A-3709D1AFCB13}" type="parTrans" cxnId="{BEA9E890-0747-47FC-B2E6-A4E93C92148A}">
      <dgm:prSet/>
      <dgm:spPr/>
      <dgm:t>
        <a:bodyPr/>
        <a:lstStyle/>
        <a:p>
          <a:endParaRPr lang="en-US"/>
        </a:p>
      </dgm:t>
    </dgm:pt>
    <dgm:pt modelId="{E468CBD3-FDCA-4EB6-B02E-884AFB0231BB}" type="sibTrans" cxnId="{BEA9E890-0747-47FC-B2E6-A4E93C92148A}">
      <dgm:prSet/>
      <dgm:spPr/>
      <dgm:t>
        <a:bodyPr/>
        <a:lstStyle/>
        <a:p>
          <a:endParaRPr lang="en-US"/>
        </a:p>
      </dgm:t>
    </dgm:pt>
    <dgm:pt modelId="{0B5BD6A1-429B-41DD-B985-79AA9316715E}">
      <dgm:prSet/>
      <dgm:spPr/>
      <dgm:t>
        <a:bodyPr/>
        <a:lstStyle/>
        <a:p>
          <a:r>
            <a:rPr lang="en-US" b="1" smtClean="0"/>
            <a:t>2003</a:t>
          </a:r>
          <a:r>
            <a:rPr lang="en-US" b="1" dirty="0" smtClean="0"/>
            <a:t>, 2004, 2007, 2010, 2013</a:t>
          </a:r>
          <a:endParaRPr lang="en-US" b="1" dirty="0"/>
        </a:p>
      </dgm:t>
    </dgm:pt>
    <dgm:pt modelId="{FB8EDD8F-15D0-458B-94B3-05C58D997EAB}" type="parTrans" cxnId="{0F6D3E71-7D64-4AC4-A904-BA421E63310E}">
      <dgm:prSet/>
      <dgm:spPr/>
      <dgm:t>
        <a:bodyPr/>
        <a:lstStyle/>
        <a:p>
          <a:endParaRPr lang="en-US"/>
        </a:p>
      </dgm:t>
    </dgm:pt>
    <dgm:pt modelId="{F072909F-7C96-47DA-92DC-91FAF3DE73DF}" type="sibTrans" cxnId="{0F6D3E71-7D64-4AC4-A904-BA421E63310E}">
      <dgm:prSet/>
      <dgm:spPr/>
      <dgm:t>
        <a:bodyPr/>
        <a:lstStyle/>
        <a:p>
          <a:endParaRPr lang="en-US"/>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t>
        <a:bodyPr/>
        <a:lstStyle/>
        <a:p>
          <a:endParaRPr lang="en-GB"/>
        </a:p>
      </dgm:t>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t>
        <a:bodyPr/>
        <a:lstStyle/>
        <a:p>
          <a:endParaRPr lang="en-GB"/>
        </a:p>
      </dgm:t>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t>
        <a:bodyPr/>
        <a:lstStyle/>
        <a:p>
          <a:endParaRPr lang="en-GB"/>
        </a:p>
      </dgm:t>
    </dgm:pt>
    <dgm:pt modelId="{5A04A801-5937-4558-A7D2-3A92090B8721}" type="pres">
      <dgm:prSet presAssocID="{E0EC5254-445D-4B79-A4F4-A54810435013}" presName="parentLin" presStyleCnt="0"/>
      <dgm:spPr/>
    </dgm:pt>
    <dgm:pt modelId="{CA0B464F-8165-4DFD-93BE-C702F19797FB}" type="pres">
      <dgm:prSet presAssocID="{E0EC5254-445D-4B79-A4F4-A54810435013}" presName="parentLeftMargin" presStyleLbl="node1" presStyleIdx="0" presStyleCnt="3"/>
      <dgm:spPr/>
      <dgm:t>
        <a:bodyPr/>
        <a:lstStyle/>
        <a:p>
          <a:endParaRPr lang="en-US"/>
        </a:p>
      </dgm:t>
    </dgm:pt>
    <dgm:pt modelId="{B6887C57-46A0-451B-BFD6-8ACE55A502F8}" type="pres">
      <dgm:prSet presAssocID="{E0EC5254-445D-4B79-A4F4-A54810435013}" presName="parentText" presStyleLbl="node1" presStyleIdx="1" presStyleCnt="3">
        <dgm:presLayoutVars>
          <dgm:chMax val="0"/>
          <dgm:bulletEnabled val="1"/>
        </dgm:presLayoutVars>
      </dgm:prSet>
      <dgm:spPr/>
      <dgm:t>
        <a:bodyPr/>
        <a:lstStyle/>
        <a:p>
          <a:endParaRPr lang="en-US"/>
        </a:p>
      </dgm:t>
    </dgm:pt>
    <dgm:pt modelId="{3E04F5FB-AFAC-4059-95ED-F7E1874EF46E}" type="pres">
      <dgm:prSet presAssocID="{E0EC5254-445D-4B79-A4F4-A54810435013}" presName="negativeSpace" presStyleCnt="0"/>
      <dgm:spPr/>
    </dgm:pt>
    <dgm:pt modelId="{DFB1C33B-994B-4210-916D-3A2DB42D70DD}" type="pres">
      <dgm:prSet presAssocID="{E0EC5254-445D-4B79-A4F4-A54810435013}" presName="childText" presStyleLbl="conFgAcc1" presStyleIdx="1" presStyleCnt="3">
        <dgm:presLayoutVars>
          <dgm:bulletEnabled val="1"/>
        </dgm:presLayoutVars>
      </dgm:prSet>
      <dgm:spPr/>
      <dgm:t>
        <a:bodyPr/>
        <a:lstStyle/>
        <a:p>
          <a:endParaRPr lang="en-US"/>
        </a:p>
      </dgm:t>
    </dgm:pt>
    <dgm:pt modelId="{EBAF6301-BCCE-4C9D-8146-7900FCB27E3E}" type="pres">
      <dgm:prSet presAssocID="{5731760B-C983-4997-BDC2-F27DB4CCC7B8}" presName="spaceBetweenRectangles" presStyleCnt="0"/>
      <dgm:spPr/>
    </dgm:pt>
    <dgm:pt modelId="{759BDE3F-841A-4BFC-A13A-2742DD1BEAE8}" type="pres">
      <dgm:prSet presAssocID="{762DB003-0ADD-45B9-96BA-B6E2664B38E1}" presName="parentLin" presStyleCnt="0"/>
      <dgm:spPr/>
    </dgm:pt>
    <dgm:pt modelId="{198B96DB-91D1-4477-B62F-8B094902D9B4}" type="pres">
      <dgm:prSet presAssocID="{762DB003-0ADD-45B9-96BA-B6E2664B38E1}" presName="parentLeftMargin" presStyleLbl="node1" presStyleIdx="1" presStyleCnt="3"/>
      <dgm:spPr/>
      <dgm:t>
        <a:bodyPr/>
        <a:lstStyle/>
        <a:p>
          <a:endParaRPr lang="en-US"/>
        </a:p>
      </dgm:t>
    </dgm:pt>
    <dgm:pt modelId="{158A30F4-C910-4DC9-B6F5-2F8F042B15B8}" type="pres">
      <dgm:prSet presAssocID="{762DB003-0ADD-45B9-96BA-B6E2664B38E1}" presName="parentText" presStyleLbl="node1" presStyleIdx="2" presStyleCnt="3">
        <dgm:presLayoutVars>
          <dgm:chMax val="0"/>
          <dgm:bulletEnabled val="1"/>
        </dgm:presLayoutVars>
      </dgm:prSet>
      <dgm:spPr/>
      <dgm:t>
        <a:bodyPr/>
        <a:lstStyle/>
        <a:p>
          <a:endParaRPr lang="en-US"/>
        </a:p>
      </dgm:t>
    </dgm:pt>
    <dgm:pt modelId="{F2BB4253-A941-4B4A-A83D-719FE1B2B960}" type="pres">
      <dgm:prSet presAssocID="{762DB003-0ADD-45B9-96BA-B6E2664B38E1}" presName="negativeSpace" presStyleCnt="0"/>
      <dgm:spPr/>
    </dgm:pt>
    <dgm:pt modelId="{0BD18129-FFD6-4518-AE83-A9B08FA7459D}" type="pres">
      <dgm:prSet presAssocID="{762DB003-0ADD-45B9-96BA-B6E2664B38E1}" presName="childText" presStyleLbl="conFgAcc1" presStyleIdx="2" presStyleCnt="3">
        <dgm:presLayoutVars>
          <dgm:bulletEnabled val="1"/>
        </dgm:presLayoutVars>
      </dgm:prSet>
      <dgm:spPr/>
      <dgm:t>
        <a:bodyPr/>
        <a:lstStyle/>
        <a:p>
          <a:endParaRPr lang="en-US"/>
        </a:p>
      </dgm:t>
    </dgm:pt>
  </dgm:ptLst>
  <dgm:cxnLst>
    <dgm:cxn modelId="{3D796D5D-1E56-40A3-B00D-3A58DA47A530}" type="presOf" srcId="{A53F1386-0D34-4EBA-9B2E-ABF75D522638}" destId="{DFB1C33B-994B-4210-916D-3A2DB42D70DD}" srcOrd="0" destOrd="1" presId="urn:microsoft.com/office/officeart/2005/8/layout/list1"/>
    <dgm:cxn modelId="{E0DE412D-7D60-44C7-A58A-449BD33A25A5}" type="presOf" srcId="{5C28BCB3-55F2-4427-84EC-4F5EC3141BCD}" destId="{DFB1C33B-994B-4210-916D-3A2DB42D70DD}" srcOrd="0" destOrd="0" presId="urn:microsoft.com/office/officeart/2005/8/layout/list1"/>
    <dgm:cxn modelId="{45DB645E-1192-4676-B764-E3CEAA0E9C88}" type="presOf" srcId="{921CAA07-372A-442C-8EEB-4D78DFC065FD}" destId="{7AFB2E35-15E8-4828-8771-2FD506670641}" srcOrd="0" destOrd="0" presId="urn:microsoft.com/office/officeart/2005/8/layout/list1"/>
    <dgm:cxn modelId="{81131231-D718-471B-8991-1A4736E1892A}" srcId="{4D770AC2-7F77-4CBE-AC66-DCB51983D4F8}" destId="{E0EC5254-445D-4B79-A4F4-A54810435013}" srcOrd="1" destOrd="0" parTransId="{CD5CD849-DE3C-487D-8FA8-8D291F127249}" sibTransId="{5731760B-C983-4997-BDC2-F27DB4CCC7B8}"/>
    <dgm:cxn modelId="{0F6D3E71-7D64-4AC4-A904-BA421E63310E}" srcId="{762DB003-0ADD-45B9-96BA-B6E2664B38E1}" destId="{0B5BD6A1-429B-41DD-B985-79AA9316715E}" srcOrd="0" destOrd="0" parTransId="{FB8EDD8F-15D0-458B-94B3-05C58D997EAB}" sibTransId="{F072909F-7C96-47DA-92DC-91FAF3DE73DF}"/>
    <dgm:cxn modelId="{0B6273E8-7B13-481C-88E4-691121E35E7A}" type="presOf" srcId="{802C4ED1-7302-40F6-99AB-1DC82B0FD9AD}" destId="{64F40EA1-93B0-41A9-AB58-A512C231CA02}" srcOrd="0" destOrd="0" presId="urn:microsoft.com/office/officeart/2005/8/layout/list1"/>
    <dgm:cxn modelId="{19DB9B71-9550-44C4-9A81-0BF07CCC25C6}" srcId="{E0EC5254-445D-4B79-A4F4-A54810435013}" destId="{5C28BCB3-55F2-4427-84EC-4F5EC3141BCD}" srcOrd="0" destOrd="0" parTransId="{2315004A-04D7-4687-91C3-A600258FD9A1}" sibTransId="{B82D99EE-0C20-4D79-8F96-10FD6F84517E}"/>
    <dgm:cxn modelId="{733DA676-15B6-4EEA-904B-02540DAFFC20}" type="presOf" srcId="{762DB003-0ADD-45B9-96BA-B6E2664B38E1}" destId="{158A30F4-C910-4DC9-B6F5-2F8F042B15B8}" srcOrd="1" destOrd="0" presId="urn:microsoft.com/office/officeart/2005/8/layout/list1"/>
    <dgm:cxn modelId="{2673A973-C9BC-4500-873D-21DAE27E9340}" type="presOf" srcId="{E0EC5254-445D-4B79-A4F4-A54810435013}" destId="{CA0B464F-8165-4DFD-93BE-C702F19797FB}" srcOrd="0" destOrd="0" presId="urn:microsoft.com/office/officeart/2005/8/layout/list1"/>
    <dgm:cxn modelId="{47A8C55F-2748-4ECD-A0A7-99DD7380CB8C}" type="presOf" srcId="{E0EC5254-445D-4B79-A4F4-A54810435013}" destId="{B6887C57-46A0-451B-BFD6-8ACE55A502F8}" srcOrd="1" destOrd="0" presId="urn:microsoft.com/office/officeart/2005/8/layout/list1"/>
    <dgm:cxn modelId="{2D48F36A-ADFF-49A2-BC70-53E84F784725}" srcId="{5C28BCB3-55F2-4427-84EC-4F5EC3141BCD}" destId="{A53F1386-0D34-4EBA-9B2E-ABF75D522638}" srcOrd="0" destOrd="0" parTransId="{68C787C2-CC90-4789-B758-2276A7D938C4}" sibTransId="{EACF2FB7-3493-4ACD-9580-F4EE91DB5F8E}"/>
    <dgm:cxn modelId="{B48A86E8-6D07-4C11-BA71-3955EEE600EE}" srcId="{4D770AC2-7F77-4CBE-AC66-DCB51983D4F8}" destId="{921CAA07-372A-442C-8EEB-4D78DFC065FD}" srcOrd="0" destOrd="0" parTransId="{94D3654C-CA11-4932-88FC-5BFC5FEAF4AF}" sibTransId="{85866F3E-B42B-47FE-8498-795891432F28}"/>
    <dgm:cxn modelId="{81D81D4C-AA53-466F-B1DE-166385225D21}" type="presOf" srcId="{762DB003-0ADD-45B9-96BA-B6E2664B38E1}" destId="{198B96DB-91D1-4477-B62F-8B094902D9B4}" srcOrd="0" destOrd="0" presId="urn:microsoft.com/office/officeart/2005/8/layout/list1"/>
    <dgm:cxn modelId="{639AD4C3-26E3-4EE2-80F9-4A6572C32840}" type="presOf" srcId="{0B5BD6A1-429B-41DD-B985-79AA9316715E}" destId="{0BD18129-FFD6-4518-AE83-A9B08FA7459D}" srcOrd="0" destOrd="0" presId="urn:microsoft.com/office/officeart/2005/8/layout/list1"/>
    <dgm:cxn modelId="{5BCBB8E2-9530-4950-828E-0284B0C1783C}" srcId="{5C28BCB3-55F2-4427-84EC-4F5EC3141BCD}" destId="{9A6C3F24-B0D0-41C8-B40D-83A160F84AF9}" srcOrd="1" destOrd="0" parTransId="{BE2D4E7A-DDB3-410F-ABB8-A5C4561E94E9}" sibTransId="{96525B4F-53AC-43F6-92EF-239EBCC39665}"/>
    <dgm:cxn modelId="{0E7E0B85-9F76-4FBC-A3A5-0D941BE08D73}" type="presOf" srcId="{B8B0B6F5-EF96-4F9D-AFC9-91284CE10874}" destId="{DFB1C33B-994B-4210-916D-3A2DB42D70DD}" srcOrd="0" destOrd="3" presId="urn:microsoft.com/office/officeart/2005/8/layout/list1"/>
    <dgm:cxn modelId="{CCFC8796-12E3-4FCB-A02A-8E0BBE91983D}" type="presOf" srcId="{4D770AC2-7F77-4CBE-AC66-DCB51983D4F8}" destId="{9CD7385B-C819-4000-96A3-B26CE6417179}" srcOrd="0" destOrd="0" presId="urn:microsoft.com/office/officeart/2005/8/layout/list1"/>
    <dgm:cxn modelId="{C285D4B9-41D4-48FA-87BD-87A83DE317DF}" srcId="{5C28BCB3-55F2-4427-84EC-4F5EC3141BCD}" destId="{B8B0B6F5-EF96-4F9D-AFC9-91284CE10874}" srcOrd="2" destOrd="0" parTransId="{4FD83049-53BC-43D0-959B-1CC9E62D94F1}" sibTransId="{C3FADEC9-55F1-4B1C-87A4-806087C82A39}"/>
    <dgm:cxn modelId="{16B06E44-0D55-40B5-A945-865181AAB54F}" srcId="{921CAA07-372A-442C-8EEB-4D78DFC065FD}" destId="{802C4ED1-7302-40F6-99AB-1DC82B0FD9AD}" srcOrd="0" destOrd="0" parTransId="{B8B8997B-6950-4FFC-84BC-5178FD519126}" sibTransId="{B970129A-0BDB-48CF-9D79-22C1507C3732}"/>
    <dgm:cxn modelId="{2BEFDBD1-F1A5-41A3-9974-C858AAEBBDB6}" type="presOf" srcId="{9A6C3F24-B0D0-41C8-B40D-83A160F84AF9}" destId="{DFB1C33B-994B-4210-916D-3A2DB42D70DD}" srcOrd="0" destOrd="2" presId="urn:microsoft.com/office/officeart/2005/8/layout/list1"/>
    <dgm:cxn modelId="{E5A585BC-1C96-4FE8-865E-07605AADCDCC}" type="presOf" srcId="{921CAA07-372A-442C-8EEB-4D78DFC065FD}" destId="{81A8D53A-045C-48B3-8F34-733007B211D3}" srcOrd="1" destOrd="0" presId="urn:microsoft.com/office/officeart/2005/8/layout/list1"/>
    <dgm:cxn modelId="{BEA9E890-0747-47FC-B2E6-A4E93C92148A}" srcId="{4D770AC2-7F77-4CBE-AC66-DCB51983D4F8}" destId="{762DB003-0ADD-45B9-96BA-B6E2664B38E1}" srcOrd="2" destOrd="0" parTransId="{622C5B39-1479-4640-847A-3709D1AFCB13}" sibTransId="{E468CBD3-FDCA-4EB6-B02E-884AFB0231BB}"/>
    <dgm:cxn modelId="{C224FBFD-CFFB-4F94-B6FA-5E8C7B0A15C0}" type="presParOf" srcId="{9CD7385B-C819-4000-96A3-B26CE6417179}" destId="{EFDF76DC-FCD9-4393-982B-BC9E6E2C4928}" srcOrd="0" destOrd="0" presId="urn:microsoft.com/office/officeart/2005/8/layout/list1"/>
    <dgm:cxn modelId="{4452AC0B-3BA9-45CE-B052-7AC8272DCF38}" type="presParOf" srcId="{EFDF76DC-FCD9-4393-982B-BC9E6E2C4928}" destId="{7AFB2E35-15E8-4828-8771-2FD506670641}" srcOrd="0" destOrd="0" presId="urn:microsoft.com/office/officeart/2005/8/layout/list1"/>
    <dgm:cxn modelId="{AC638BCB-6A25-43E3-863D-B80B3BB9E803}" type="presParOf" srcId="{EFDF76DC-FCD9-4393-982B-BC9E6E2C4928}" destId="{81A8D53A-045C-48B3-8F34-733007B211D3}" srcOrd="1" destOrd="0" presId="urn:microsoft.com/office/officeart/2005/8/layout/list1"/>
    <dgm:cxn modelId="{E81C5F60-E83D-4040-8161-668B4551E8BA}" type="presParOf" srcId="{9CD7385B-C819-4000-96A3-B26CE6417179}" destId="{1537CA45-9F49-4708-9891-64C4DAACA661}" srcOrd="1" destOrd="0" presId="urn:microsoft.com/office/officeart/2005/8/layout/list1"/>
    <dgm:cxn modelId="{D6CB49DC-14C5-47EC-ACA5-1F3C5B93F7F9}" type="presParOf" srcId="{9CD7385B-C819-4000-96A3-B26CE6417179}" destId="{64F40EA1-93B0-41A9-AB58-A512C231CA02}" srcOrd="2" destOrd="0" presId="urn:microsoft.com/office/officeart/2005/8/layout/list1"/>
    <dgm:cxn modelId="{83DD4DBB-2A7A-4545-86D1-9A3FA7B8689D}" type="presParOf" srcId="{9CD7385B-C819-4000-96A3-B26CE6417179}" destId="{3EBB101F-08AB-402B-B78A-27E5B8D17D36}" srcOrd="3" destOrd="0" presId="urn:microsoft.com/office/officeart/2005/8/layout/list1"/>
    <dgm:cxn modelId="{F2BED181-64FE-47CB-9848-41CC2AE39B63}" type="presParOf" srcId="{9CD7385B-C819-4000-96A3-B26CE6417179}" destId="{5A04A801-5937-4558-A7D2-3A92090B8721}" srcOrd="4" destOrd="0" presId="urn:microsoft.com/office/officeart/2005/8/layout/list1"/>
    <dgm:cxn modelId="{C11751C3-968F-468A-8778-D67C8A935DAD}" type="presParOf" srcId="{5A04A801-5937-4558-A7D2-3A92090B8721}" destId="{CA0B464F-8165-4DFD-93BE-C702F19797FB}" srcOrd="0" destOrd="0" presId="urn:microsoft.com/office/officeart/2005/8/layout/list1"/>
    <dgm:cxn modelId="{4BD4EB00-C8CC-4BBD-B3EE-25F30E1D615E}" type="presParOf" srcId="{5A04A801-5937-4558-A7D2-3A92090B8721}" destId="{B6887C57-46A0-451B-BFD6-8ACE55A502F8}" srcOrd="1" destOrd="0" presId="urn:microsoft.com/office/officeart/2005/8/layout/list1"/>
    <dgm:cxn modelId="{E1996FA8-687F-4AAD-B2E0-CAA0C9F13C7B}" type="presParOf" srcId="{9CD7385B-C819-4000-96A3-B26CE6417179}" destId="{3E04F5FB-AFAC-4059-95ED-F7E1874EF46E}" srcOrd="5" destOrd="0" presId="urn:microsoft.com/office/officeart/2005/8/layout/list1"/>
    <dgm:cxn modelId="{8A6F6E2F-A8F9-41C3-B181-B1C6C6DFB0EB}" type="presParOf" srcId="{9CD7385B-C819-4000-96A3-B26CE6417179}" destId="{DFB1C33B-994B-4210-916D-3A2DB42D70DD}" srcOrd="6" destOrd="0" presId="urn:microsoft.com/office/officeart/2005/8/layout/list1"/>
    <dgm:cxn modelId="{00CE8E3A-19EA-4277-852A-4F1ED8BBAE50}" type="presParOf" srcId="{9CD7385B-C819-4000-96A3-B26CE6417179}" destId="{EBAF6301-BCCE-4C9D-8146-7900FCB27E3E}" srcOrd="7" destOrd="0" presId="urn:microsoft.com/office/officeart/2005/8/layout/list1"/>
    <dgm:cxn modelId="{43BCEFA6-8FF3-4DC5-BD6D-B5BF7F10B6B0}" type="presParOf" srcId="{9CD7385B-C819-4000-96A3-B26CE6417179}" destId="{759BDE3F-841A-4BFC-A13A-2742DD1BEAE8}" srcOrd="8" destOrd="0" presId="urn:microsoft.com/office/officeart/2005/8/layout/list1"/>
    <dgm:cxn modelId="{DF01F262-BA99-4126-B0DB-1A5415AEF0E5}" type="presParOf" srcId="{759BDE3F-841A-4BFC-A13A-2742DD1BEAE8}" destId="{198B96DB-91D1-4477-B62F-8B094902D9B4}" srcOrd="0" destOrd="0" presId="urn:microsoft.com/office/officeart/2005/8/layout/list1"/>
    <dgm:cxn modelId="{4E25096F-F757-4DBF-A2D7-0FD97A9849E7}" type="presParOf" srcId="{759BDE3F-841A-4BFC-A13A-2742DD1BEAE8}" destId="{158A30F4-C910-4DC9-B6F5-2F8F042B15B8}" srcOrd="1" destOrd="0" presId="urn:microsoft.com/office/officeart/2005/8/layout/list1"/>
    <dgm:cxn modelId="{FAC364CA-714C-40B0-AF7A-942147F33C53}" type="presParOf" srcId="{9CD7385B-C819-4000-96A3-B26CE6417179}" destId="{F2BB4253-A941-4B4A-A83D-719FE1B2B960}" srcOrd="9" destOrd="0" presId="urn:microsoft.com/office/officeart/2005/8/layout/list1"/>
    <dgm:cxn modelId="{04AD2773-273A-41D3-8308-0D82F4DA6BF7}" type="presParOf" srcId="{9CD7385B-C819-4000-96A3-B26CE6417179}" destId="{0BD18129-FFD6-4518-AE83-A9B08FA745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EBCBA5-191B-497D-B560-347707D65416}"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35F3326E-BF7C-4EE9-93EF-B958E94C0F4A}">
      <dgm:prSet phldrT="[Text]"/>
      <dgm:spPr/>
      <dgm:t>
        <a:bodyPr/>
        <a:lstStyle/>
        <a:p>
          <a:r>
            <a:rPr lang="en-US" b="1" dirty="0" smtClean="0"/>
            <a:t>How do you protect access to your data?</a:t>
          </a:r>
          <a:endParaRPr lang="en-US" b="1" dirty="0"/>
        </a:p>
      </dgm:t>
    </dgm:pt>
    <dgm:pt modelId="{D1FA3B32-CF2D-4C1C-A1C7-1636AC1A32BD}" type="parTrans" cxnId="{8BB87595-A51A-42B7-A01A-5A11A648057A}">
      <dgm:prSet/>
      <dgm:spPr/>
      <dgm:t>
        <a:bodyPr/>
        <a:lstStyle/>
        <a:p>
          <a:endParaRPr lang="en-US" b="1"/>
        </a:p>
      </dgm:t>
    </dgm:pt>
    <dgm:pt modelId="{C1B1748E-18BB-4668-B339-F5FCA51C4F84}" type="sibTrans" cxnId="{8BB87595-A51A-42B7-A01A-5A11A648057A}">
      <dgm:prSet/>
      <dgm:spPr/>
      <dgm:t>
        <a:bodyPr/>
        <a:lstStyle/>
        <a:p>
          <a:endParaRPr lang="en-US" b="1"/>
        </a:p>
      </dgm:t>
    </dgm:pt>
    <dgm:pt modelId="{755E9495-E1BB-486F-AACE-6D6D87CD2063}">
      <dgm:prSet/>
      <dgm:spPr/>
      <dgm:t>
        <a:bodyPr/>
        <a:lstStyle/>
        <a:p>
          <a:r>
            <a:rPr lang="en-US" b="1" dirty="0" smtClean="0"/>
            <a:t>This is part of enforcing proper “Authorization”, along with </a:t>
          </a:r>
          <a:br>
            <a:rPr lang="en-US" b="1" dirty="0" smtClean="0"/>
          </a:br>
          <a:r>
            <a:rPr lang="en-US" b="1" dirty="0" smtClean="0"/>
            <a:t>A7 – Failure to Restrict URL Access</a:t>
          </a:r>
        </a:p>
      </dgm:t>
    </dgm:pt>
    <dgm:pt modelId="{084E6EF2-EA9B-4887-8AF6-F94B2E49559B}" type="parTrans" cxnId="{668E96ED-4792-4368-BA91-E52B2CE53DE2}">
      <dgm:prSet/>
      <dgm:spPr/>
      <dgm:t>
        <a:bodyPr/>
        <a:lstStyle/>
        <a:p>
          <a:endParaRPr lang="en-US" b="1"/>
        </a:p>
      </dgm:t>
    </dgm:pt>
    <dgm:pt modelId="{18D79B01-2910-4D22-B668-40C02313DD9C}" type="sibTrans" cxnId="{668E96ED-4792-4368-BA91-E52B2CE53DE2}">
      <dgm:prSet/>
      <dgm:spPr/>
      <dgm:t>
        <a:bodyPr/>
        <a:lstStyle/>
        <a:p>
          <a:endParaRPr lang="en-US" b="1"/>
        </a:p>
      </dgm:t>
    </dgm:pt>
    <dgm:pt modelId="{98B7DDBA-9D73-4251-919A-1DF758844ACC}">
      <dgm:prSet/>
      <dgm:spPr/>
      <dgm:t>
        <a:bodyPr/>
        <a:lstStyle/>
        <a:p>
          <a:r>
            <a:rPr lang="en-US" b="1" dirty="0" smtClean="0"/>
            <a:t>A common mistake …</a:t>
          </a:r>
        </a:p>
      </dgm:t>
    </dgm:pt>
    <dgm:pt modelId="{1EFCEB90-9B2E-40D6-92A4-1004B34726EE}" type="parTrans" cxnId="{58BD3BDF-421D-4B6A-B9CD-282C51EEE099}">
      <dgm:prSet/>
      <dgm:spPr/>
      <dgm:t>
        <a:bodyPr/>
        <a:lstStyle/>
        <a:p>
          <a:endParaRPr lang="en-US" b="1"/>
        </a:p>
      </dgm:t>
    </dgm:pt>
    <dgm:pt modelId="{3960E5FB-C164-48BC-8464-24B9F57FF16E}" type="sibTrans" cxnId="{58BD3BDF-421D-4B6A-B9CD-282C51EEE099}">
      <dgm:prSet/>
      <dgm:spPr/>
      <dgm:t>
        <a:bodyPr/>
        <a:lstStyle/>
        <a:p>
          <a:endParaRPr lang="en-US" b="1"/>
        </a:p>
      </dgm:t>
    </dgm:pt>
    <dgm:pt modelId="{E7B056DA-4A9A-4A60-B409-AFFED1005BFC}">
      <dgm:prSet/>
      <dgm:spPr/>
      <dgm:t>
        <a:bodyPr/>
        <a:lstStyle/>
        <a:p>
          <a:r>
            <a:rPr lang="en-US" b="1" dirty="0" smtClean="0"/>
            <a:t>Only listing the ‘authorized’ objects for the current user, or</a:t>
          </a:r>
        </a:p>
      </dgm:t>
    </dgm:pt>
    <dgm:pt modelId="{072058A5-C317-44AE-A33A-DA091C2A2F0C}" type="parTrans" cxnId="{5F77A40B-E192-4696-9E69-C039C18EA0B4}">
      <dgm:prSet/>
      <dgm:spPr/>
      <dgm:t>
        <a:bodyPr/>
        <a:lstStyle/>
        <a:p>
          <a:endParaRPr lang="en-US" b="1"/>
        </a:p>
      </dgm:t>
    </dgm:pt>
    <dgm:pt modelId="{B3F9E6C3-5676-48A2-BB27-9FBEF4734DD6}" type="sibTrans" cxnId="{5F77A40B-E192-4696-9E69-C039C18EA0B4}">
      <dgm:prSet/>
      <dgm:spPr/>
      <dgm:t>
        <a:bodyPr/>
        <a:lstStyle/>
        <a:p>
          <a:endParaRPr lang="en-US" b="1"/>
        </a:p>
      </dgm:t>
    </dgm:pt>
    <dgm:pt modelId="{6E9A8F74-4F34-4D90-BD5E-405EB86E8EC6}">
      <dgm:prSet/>
      <dgm:spPr/>
      <dgm:t>
        <a:bodyPr/>
        <a:lstStyle/>
        <a:p>
          <a:r>
            <a:rPr lang="en-US" b="1" dirty="0" smtClean="0"/>
            <a:t>Hiding the object references in hidden fields</a:t>
          </a:r>
        </a:p>
      </dgm:t>
    </dgm:pt>
    <dgm:pt modelId="{4CC32452-9481-47EF-A497-C5100F66AE25}" type="parTrans" cxnId="{9300DEC5-01E9-4E1D-BEF9-82C9879A322A}">
      <dgm:prSet/>
      <dgm:spPr/>
      <dgm:t>
        <a:bodyPr/>
        <a:lstStyle/>
        <a:p>
          <a:endParaRPr lang="en-US" b="1"/>
        </a:p>
      </dgm:t>
    </dgm:pt>
    <dgm:pt modelId="{D911D84B-7D41-4FAD-A555-B360D1D79F29}" type="sibTrans" cxnId="{9300DEC5-01E9-4E1D-BEF9-82C9879A322A}">
      <dgm:prSet/>
      <dgm:spPr/>
      <dgm:t>
        <a:bodyPr/>
        <a:lstStyle/>
        <a:p>
          <a:endParaRPr lang="en-US" b="1"/>
        </a:p>
      </dgm:t>
    </dgm:pt>
    <dgm:pt modelId="{479FA84B-B2A4-4597-9FE0-42E189C36C77}">
      <dgm:prSet/>
      <dgm:spPr/>
      <dgm:t>
        <a:bodyPr/>
        <a:lstStyle/>
        <a:p>
          <a:r>
            <a:rPr lang="en-US" b="1" dirty="0" smtClean="0"/>
            <a:t>This is called presentation layer access control, and doesn’t work</a:t>
          </a:r>
        </a:p>
      </dgm:t>
    </dgm:pt>
    <dgm:pt modelId="{55948202-F75B-4AA9-BADC-A796A67296C8}" type="parTrans" cxnId="{761EA835-AF57-4E3B-8CDF-A396CD262970}">
      <dgm:prSet/>
      <dgm:spPr/>
      <dgm:t>
        <a:bodyPr/>
        <a:lstStyle/>
        <a:p>
          <a:endParaRPr lang="en-US" b="1"/>
        </a:p>
      </dgm:t>
    </dgm:pt>
    <dgm:pt modelId="{0DFCAE3A-740E-4703-B23E-7D5C86C983E7}" type="sibTrans" cxnId="{761EA835-AF57-4E3B-8CDF-A396CD262970}">
      <dgm:prSet/>
      <dgm:spPr/>
      <dgm:t>
        <a:bodyPr/>
        <a:lstStyle/>
        <a:p>
          <a:endParaRPr lang="en-US" b="1"/>
        </a:p>
      </dgm:t>
    </dgm:pt>
    <dgm:pt modelId="{2DC868CF-34E2-4292-BD5A-3FB90287C1E1}">
      <dgm:prSet/>
      <dgm:spPr/>
      <dgm:t>
        <a:bodyPr/>
        <a:lstStyle/>
        <a:p>
          <a:r>
            <a:rPr lang="en-US" b="1" dirty="0" smtClean="0"/>
            <a:t>Attacker simply tampers with parameter value</a:t>
          </a:r>
        </a:p>
      </dgm:t>
    </dgm:pt>
    <dgm:pt modelId="{A80BF7F9-D311-4199-80DA-3EC488A6B238}" type="parTrans" cxnId="{33E4A1F8-625C-4229-AB05-A0804E2F4E8B}">
      <dgm:prSet/>
      <dgm:spPr/>
      <dgm:t>
        <a:bodyPr/>
        <a:lstStyle/>
        <a:p>
          <a:endParaRPr lang="en-US" b="1"/>
        </a:p>
      </dgm:t>
    </dgm:pt>
    <dgm:pt modelId="{61A721EC-D983-4447-84B3-97B2360D57FD}" type="sibTrans" cxnId="{33E4A1F8-625C-4229-AB05-A0804E2F4E8B}">
      <dgm:prSet/>
      <dgm:spPr/>
      <dgm:t>
        <a:bodyPr/>
        <a:lstStyle/>
        <a:p>
          <a:endParaRPr lang="en-US" b="1"/>
        </a:p>
      </dgm:t>
    </dgm:pt>
    <dgm:pt modelId="{23F7AEE3-B738-4E44-BE95-FDC606BA1079}">
      <dgm:prSet/>
      <dgm:spPr/>
      <dgm:t>
        <a:bodyPr/>
        <a:lstStyle/>
        <a:p>
          <a:r>
            <a:rPr lang="en-US" b="1" dirty="0" smtClean="0"/>
            <a:t>Typical Impact</a:t>
          </a:r>
        </a:p>
      </dgm:t>
    </dgm:pt>
    <dgm:pt modelId="{9731BBD0-F5F4-4529-AA44-2BC0AE558095}" type="parTrans" cxnId="{1F02B41A-A3CA-4CA7-B583-A6AC1B3780B3}">
      <dgm:prSet/>
      <dgm:spPr/>
      <dgm:t>
        <a:bodyPr/>
        <a:lstStyle/>
        <a:p>
          <a:endParaRPr lang="en-US" b="1"/>
        </a:p>
      </dgm:t>
    </dgm:pt>
    <dgm:pt modelId="{E55025B6-66DD-4BB1-8092-3047B7B70BF2}" type="sibTrans" cxnId="{1F02B41A-A3CA-4CA7-B583-A6AC1B3780B3}">
      <dgm:prSet/>
      <dgm:spPr/>
      <dgm:t>
        <a:bodyPr/>
        <a:lstStyle/>
        <a:p>
          <a:endParaRPr lang="en-US" b="1"/>
        </a:p>
      </dgm:t>
    </dgm:pt>
    <dgm:pt modelId="{A1CC1A63-C17D-40EB-8A8D-245ED9E206FD}">
      <dgm:prSet/>
      <dgm:spPr/>
      <dgm:t>
        <a:bodyPr/>
        <a:lstStyle/>
        <a:p>
          <a:r>
            <a:rPr lang="en-US" b="1" dirty="0" smtClean="0"/>
            <a:t>Users are able to access unauthorized files or data</a:t>
          </a:r>
        </a:p>
      </dgm:t>
    </dgm:pt>
    <dgm:pt modelId="{8B2C6E32-3F61-47F7-BD8B-C8044292FDAE}" type="parTrans" cxnId="{0C3B93A0-EA62-4F01-AB6C-038327D97189}">
      <dgm:prSet/>
      <dgm:spPr/>
      <dgm:t>
        <a:bodyPr/>
        <a:lstStyle/>
        <a:p>
          <a:endParaRPr lang="en-US" b="1"/>
        </a:p>
      </dgm:t>
    </dgm:pt>
    <dgm:pt modelId="{E1B5F616-02A4-4A0E-B18B-60A994895A83}" type="sibTrans" cxnId="{0C3B93A0-EA62-4F01-AB6C-038327D97189}">
      <dgm:prSet/>
      <dgm:spPr/>
      <dgm:t>
        <a:bodyPr/>
        <a:lstStyle/>
        <a:p>
          <a:endParaRPr lang="en-US" b="1"/>
        </a:p>
      </dgm:t>
    </dgm:pt>
    <dgm:pt modelId="{1916C74C-5D43-4E90-9DBE-91271CF827FB}">
      <dgm:prSet/>
      <dgm:spPr/>
      <dgm:t>
        <a:bodyPr/>
        <a:lstStyle/>
        <a:p>
          <a:r>
            <a:rPr lang="en-US" b="1" dirty="0" smtClean="0"/>
            <a:t>… and then not enforcing these restrictions on the server side</a:t>
          </a:r>
        </a:p>
      </dgm:t>
    </dgm:pt>
    <dgm:pt modelId="{078D7FDE-6544-4005-8BE9-3AE417D2EA82}" type="parTrans" cxnId="{874BAF73-C4A5-4A90-BD9E-CBFDEF501944}">
      <dgm:prSet/>
      <dgm:spPr/>
      <dgm:t>
        <a:bodyPr/>
        <a:lstStyle/>
        <a:p>
          <a:endParaRPr lang="en-US" b="1"/>
        </a:p>
      </dgm:t>
    </dgm:pt>
    <dgm:pt modelId="{8B2BBFAF-0B48-4BE8-9378-72A792363CBF}" type="sibTrans" cxnId="{874BAF73-C4A5-4A90-BD9E-CBFDEF501944}">
      <dgm:prSet/>
      <dgm:spPr/>
      <dgm:t>
        <a:bodyPr/>
        <a:lstStyle/>
        <a:p>
          <a:endParaRPr lang="en-US" b="1"/>
        </a:p>
      </dgm:t>
    </dgm:pt>
    <dgm:pt modelId="{5019B601-23FF-4032-BED2-935546891789}" type="pres">
      <dgm:prSet presAssocID="{4BEBCBA5-191B-497D-B560-347707D65416}" presName="linear" presStyleCnt="0">
        <dgm:presLayoutVars>
          <dgm:dir/>
          <dgm:animLvl val="lvl"/>
          <dgm:resizeHandles val="exact"/>
        </dgm:presLayoutVars>
      </dgm:prSet>
      <dgm:spPr/>
      <dgm:t>
        <a:bodyPr/>
        <a:lstStyle/>
        <a:p>
          <a:endParaRPr lang="en-US"/>
        </a:p>
      </dgm:t>
    </dgm:pt>
    <dgm:pt modelId="{B61CB385-8F8C-4CF2-84EC-962B749DED56}" type="pres">
      <dgm:prSet presAssocID="{35F3326E-BF7C-4EE9-93EF-B958E94C0F4A}" presName="parentLin" presStyleCnt="0"/>
      <dgm:spPr/>
      <dgm:t>
        <a:bodyPr/>
        <a:lstStyle/>
        <a:p>
          <a:endParaRPr lang="en-GB"/>
        </a:p>
      </dgm:t>
    </dgm:pt>
    <dgm:pt modelId="{6BDED161-D1CB-41B8-A5A2-7FC05A7F1D56}" type="pres">
      <dgm:prSet presAssocID="{35F3326E-BF7C-4EE9-93EF-B958E94C0F4A}" presName="parentLeftMargin" presStyleLbl="node1" presStyleIdx="0" presStyleCnt="3"/>
      <dgm:spPr/>
      <dgm:t>
        <a:bodyPr/>
        <a:lstStyle/>
        <a:p>
          <a:endParaRPr lang="en-US"/>
        </a:p>
      </dgm:t>
    </dgm:pt>
    <dgm:pt modelId="{7C8E3E09-3115-4C19-8C78-7BF489EE61DE}" type="pres">
      <dgm:prSet presAssocID="{35F3326E-BF7C-4EE9-93EF-B958E94C0F4A}" presName="parentText" presStyleLbl="node1" presStyleIdx="0" presStyleCnt="3">
        <dgm:presLayoutVars>
          <dgm:chMax val="0"/>
          <dgm:bulletEnabled val="1"/>
        </dgm:presLayoutVars>
      </dgm:prSet>
      <dgm:spPr/>
      <dgm:t>
        <a:bodyPr/>
        <a:lstStyle/>
        <a:p>
          <a:endParaRPr lang="en-US"/>
        </a:p>
      </dgm:t>
    </dgm:pt>
    <dgm:pt modelId="{F847FBDA-898D-4DA0-9C13-39E6248075D9}" type="pres">
      <dgm:prSet presAssocID="{35F3326E-BF7C-4EE9-93EF-B958E94C0F4A}" presName="negativeSpace" presStyleCnt="0"/>
      <dgm:spPr/>
      <dgm:t>
        <a:bodyPr/>
        <a:lstStyle/>
        <a:p>
          <a:endParaRPr lang="en-GB"/>
        </a:p>
      </dgm:t>
    </dgm:pt>
    <dgm:pt modelId="{746CDC48-AC32-481B-8EBC-03203AE7F52D}" type="pres">
      <dgm:prSet presAssocID="{35F3326E-BF7C-4EE9-93EF-B958E94C0F4A}" presName="childText" presStyleLbl="conFgAcc1" presStyleIdx="0" presStyleCnt="3">
        <dgm:presLayoutVars>
          <dgm:bulletEnabled val="1"/>
        </dgm:presLayoutVars>
      </dgm:prSet>
      <dgm:spPr/>
      <dgm:t>
        <a:bodyPr/>
        <a:lstStyle/>
        <a:p>
          <a:endParaRPr lang="en-US"/>
        </a:p>
      </dgm:t>
    </dgm:pt>
    <dgm:pt modelId="{437689CB-A2E3-416E-97CF-5220E108F136}" type="pres">
      <dgm:prSet presAssocID="{C1B1748E-18BB-4668-B339-F5FCA51C4F84}" presName="spaceBetweenRectangles" presStyleCnt="0"/>
      <dgm:spPr/>
      <dgm:t>
        <a:bodyPr/>
        <a:lstStyle/>
        <a:p>
          <a:endParaRPr lang="en-GB"/>
        </a:p>
      </dgm:t>
    </dgm:pt>
    <dgm:pt modelId="{7F1F30D5-97FE-4140-B5BE-866B70E28DB1}" type="pres">
      <dgm:prSet presAssocID="{98B7DDBA-9D73-4251-919A-1DF758844ACC}" presName="parentLin" presStyleCnt="0"/>
      <dgm:spPr/>
      <dgm:t>
        <a:bodyPr/>
        <a:lstStyle/>
        <a:p>
          <a:endParaRPr lang="en-GB"/>
        </a:p>
      </dgm:t>
    </dgm:pt>
    <dgm:pt modelId="{EE9CDFEF-D1B6-40CA-A214-E910B409228F}" type="pres">
      <dgm:prSet presAssocID="{98B7DDBA-9D73-4251-919A-1DF758844ACC}" presName="parentLeftMargin" presStyleLbl="node1" presStyleIdx="0" presStyleCnt="3"/>
      <dgm:spPr/>
      <dgm:t>
        <a:bodyPr/>
        <a:lstStyle/>
        <a:p>
          <a:endParaRPr lang="en-US"/>
        </a:p>
      </dgm:t>
    </dgm:pt>
    <dgm:pt modelId="{D34ED82C-7F41-4E0C-ACF2-5A81CEC4272D}" type="pres">
      <dgm:prSet presAssocID="{98B7DDBA-9D73-4251-919A-1DF758844ACC}" presName="parentText" presStyleLbl="node1" presStyleIdx="1" presStyleCnt="3">
        <dgm:presLayoutVars>
          <dgm:chMax val="0"/>
          <dgm:bulletEnabled val="1"/>
        </dgm:presLayoutVars>
      </dgm:prSet>
      <dgm:spPr/>
      <dgm:t>
        <a:bodyPr/>
        <a:lstStyle/>
        <a:p>
          <a:endParaRPr lang="en-US"/>
        </a:p>
      </dgm:t>
    </dgm:pt>
    <dgm:pt modelId="{DBDD0A40-8660-4699-BD52-6F283E915793}" type="pres">
      <dgm:prSet presAssocID="{98B7DDBA-9D73-4251-919A-1DF758844ACC}" presName="negativeSpace" presStyleCnt="0"/>
      <dgm:spPr/>
      <dgm:t>
        <a:bodyPr/>
        <a:lstStyle/>
        <a:p>
          <a:endParaRPr lang="en-GB"/>
        </a:p>
      </dgm:t>
    </dgm:pt>
    <dgm:pt modelId="{EC027BB6-C687-4195-8BBD-A3A78C91330A}" type="pres">
      <dgm:prSet presAssocID="{98B7DDBA-9D73-4251-919A-1DF758844ACC}" presName="childText" presStyleLbl="conFgAcc1" presStyleIdx="1" presStyleCnt="3">
        <dgm:presLayoutVars>
          <dgm:bulletEnabled val="1"/>
        </dgm:presLayoutVars>
      </dgm:prSet>
      <dgm:spPr/>
      <dgm:t>
        <a:bodyPr/>
        <a:lstStyle/>
        <a:p>
          <a:endParaRPr lang="en-US"/>
        </a:p>
      </dgm:t>
    </dgm:pt>
    <dgm:pt modelId="{4D4AF15E-70FD-4746-BF5B-D66A9EAEDF2A}" type="pres">
      <dgm:prSet presAssocID="{3960E5FB-C164-48BC-8464-24B9F57FF16E}" presName="spaceBetweenRectangles" presStyleCnt="0"/>
      <dgm:spPr/>
      <dgm:t>
        <a:bodyPr/>
        <a:lstStyle/>
        <a:p>
          <a:endParaRPr lang="en-GB"/>
        </a:p>
      </dgm:t>
    </dgm:pt>
    <dgm:pt modelId="{9B0F5429-E6CF-4FDB-8C7A-54B5BF44637D}" type="pres">
      <dgm:prSet presAssocID="{23F7AEE3-B738-4E44-BE95-FDC606BA1079}" presName="parentLin" presStyleCnt="0"/>
      <dgm:spPr/>
      <dgm:t>
        <a:bodyPr/>
        <a:lstStyle/>
        <a:p>
          <a:endParaRPr lang="en-GB"/>
        </a:p>
      </dgm:t>
    </dgm:pt>
    <dgm:pt modelId="{5F3683E6-BAE0-4D78-A8F8-557C6E9E2014}" type="pres">
      <dgm:prSet presAssocID="{23F7AEE3-B738-4E44-BE95-FDC606BA1079}" presName="parentLeftMargin" presStyleLbl="node1" presStyleIdx="1" presStyleCnt="3"/>
      <dgm:spPr/>
      <dgm:t>
        <a:bodyPr/>
        <a:lstStyle/>
        <a:p>
          <a:endParaRPr lang="en-US"/>
        </a:p>
      </dgm:t>
    </dgm:pt>
    <dgm:pt modelId="{11E876ED-5D09-4625-ABE7-9FD1415B8207}" type="pres">
      <dgm:prSet presAssocID="{23F7AEE3-B738-4E44-BE95-FDC606BA1079}" presName="parentText" presStyleLbl="node1" presStyleIdx="2" presStyleCnt="3">
        <dgm:presLayoutVars>
          <dgm:chMax val="0"/>
          <dgm:bulletEnabled val="1"/>
        </dgm:presLayoutVars>
      </dgm:prSet>
      <dgm:spPr/>
      <dgm:t>
        <a:bodyPr/>
        <a:lstStyle/>
        <a:p>
          <a:endParaRPr lang="en-US"/>
        </a:p>
      </dgm:t>
    </dgm:pt>
    <dgm:pt modelId="{EA51671A-657C-414F-8344-34400E7C9307}" type="pres">
      <dgm:prSet presAssocID="{23F7AEE3-B738-4E44-BE95-FDC606BA1079}" presName="negativeSpace" presStyleCnt="0"/>
      <dgm:spPr/>
      <dgm:t>
        <a:bodyPr/>
        <a:lstStyle/>
        <a:p>
          <a:endParaRPr lang="en-GB"/>
        </a:p>
      </dgm:t>
    </dgm:pt>
    <dgm:pt modelId="{A15793BE-D705-4848-9F6B-CBBD60B7AF45}" type="pres">
      <dgm:prSet presAssocID="{23F7AEE3-B738-4E44-BE95-FDC606BA1079}" presName="childText" presStyleLbl="conFgAcc1" presStyleIdx="2" presStyleCnt="3">
        <dgm:presLayoutVars>
          <dgm:bulletEnabled val="1"/>
        </dgm:presLayoutVars>
      </dgm:prSet>
      <dgm:spPr/>
      <dgm:t>
        <a:bodyPr/>
        <a:lstStyle/>
        <a:p>
          <a:endParaRPr lang="en-US"/>
        </a:p>
      </dgm:t>
    </dgm:pt>
  </dgm:ptLst>
  <dgm:cxnLst>
    <dgm:cxn modelId="{33E4A1F8-625C-4229-AB05-A0804E2F4E8B}" srcId="{98B7DDBA-9D73-4251-919A-1DF758844ACC}" destId="{2DC868CF-34E2-4292-BD5A-3FB90287C1E1}" srcOrd="4" destOrd="0" parTransId="{A80BF7F9-D311-4199-80DA-3EC488A6B238}" sibTransId="{61A721EC-D983-4447-84B3-97B2360D57FD}"/>
    <dgm:cxn modelId="{5F77A40B-E192-4696-9E69-C039C18EA0B4}" srcId="{98B7DDBA-9D73-4251-919A-1DF758844ACC}" destId="{E7B056DA-4A9A-4A60-B409-AFFED1005BFC}" srcOrd="0" destOrd="0" parTransId="{072058A5-C317-44AE-A33A-DA091C2A2F0C}" sibTransId="{B3F9E6C3-5676-48A2-BB27-9FBEF4734DD6}"/>
    <dgm:cxn modelId="{CFE505EF-ED14-44AB-976F-450867ABBB48}" type="presOf" srcId="{98B7DDBA-9D73-4251-919A-1DF758844ACC}" destId="{EE9CDFEF-D1B6-40CA-A214-E910B409228F}" srcOrd="0" destOrd="0" presId="urn:microsoft.com/office/officeart/2005/8/layout/list1"/>
    <dgm:cxn modelId="{0C3B93A0-EA62-4F01-AB6C-038327D97189}" srcId="{23F7AEE3-B738-4E44-BE95-FDC606BA1079}" destId="{A1CC1A63-C17D-40EB-8A8D-245ED9E206FD}" srcOrd="0" destOrd="0" parTransId="{8B2C6E32-3F61-47F7-BD8B-C8044292FDAE}" sibTransId="{E1B5F616-02A4-4A0E-B18B-60A994895A83}"/>
    <dgm:cxn modelId="{57229B3B-2AFA-4073-B63E-6503C1089B82}" type="presOf" srcId="{479FA84B-B2A4-4597-9FE0-42E189C36C77}" destId="{EC027BB6-C687-4195-8BBD-A3A78C91330A}" srcOrd="0" destOrd="3" presId="urn:microsoft.com/office/officeart/2005/8/layout/list1"/>
    <dgm:cxn modelId="{010A1237-CA1C-4E11-AA17-2862FC7D6378}" type="presOf" srcId="{35F3326E-BF7C-4EE9-93EF-B958E94C0F4A}" destId="{7C8E3E09-3115-4C19-8C78-7BF489EE61DE}" srcOrd="1" destOrd="0" presId="urn:microsoft.com/office/officeart/2005/8/layout/list1"/>
    <dgm:cxn modelId="{761EA835-AF57-4E3B-8CDF-A396CD262970}" srcId="{98B7DDBA-9D73-4251-919A-1DF758844ACC}" destId="{479FA84B-B2A4-4597-9FE0-42E189C36C77}" srcOrd="3" destOrd="0" parTransId="{55948202-F75B-4AA9-BADC-A796A67296C8}" sibTransId="{0DFCAE3A-740E-4703-B23E-7D5C86C983E7}"/>
    <dgm:cxn modelId="{06E4D126-1B33-486B-B52E-2C315D1D3D18}" type="presOf" srcId="{1916C74C-5D43-4E90-9DBE-91271CF827FB}" destId="{EC027BB6-C687-4195-8BBD-A3A78C91330A}" srcOrd="0" destOrd="2" presId="urn:microsoft.com/office/officeart/2005/8/layout/list1"/>
    <dgm:cxn modelId="{8BB87595-A51A-42B7-A01A-5A11A648057A}" srcId="{4BEBCBA5-191B-497D-B560-347707D65416}" destId="{35F3326E-BF7C-4EE9-93EF-B958E94C0F4A}" srcOrd="0" destOrd="0" parTransId="{D1FA3B32-CF2D-4C1C-A1C7-1636AC1A32BD}" sibTransId="{C1B1748E-18BB-4668-B339-F5FCA51C4F84}"/>
    <dgm:cxn modelId="{A1F44270-345B-4E3F-A8DF-8AC7F2050726}" type="presOf" srcId="{A1CC1A63-C17D-40EB-8A8D-245ED9E206FD}" destId="{A15793BE-D705-4848-9F6B-CBBD60B7AF45}" srcOrd="0" destOrd="0" presId="urn:microsoft.com/office/officeart/2005/8/layout/list1"/>
    <dgm:cxn modelId="{E03A3403-D511-4736-BA98-7B2DD956B2ED}" type="presOf" srcId="{4BEBCBA5-191B-497D-B560-347707D65416}" destId="{5019B601-23FF-4032-BED2-935546891789}" srcOrd="0" destOrd="0" presId="urn:microsoft.com/office/officeart/2005/8/layout/list1"/>
    <dgm:cxn modelId="{D893FFA1-2046-4CCA-A3ED-69F63D0C25B0}" type="presOf" srcId="{98B7DDBA-9D73-4251-919A-1DF758844ACC}" destId="{D34ED82C-7F41-4E0C-ACF2-5A81CEC4272D}" srcOrd="1" destOrd="0" presId="urn:microsoft.com/office/officeart/2005/8/layout/list1"/>
    <dgm:cxn modelId="{874BAF73-C4A5-4A90-BD9E-CBFDEF501944}" srcId="{98B7DDBA-9D73-4251-919A-1DF758844ACC}" destId="{1916C74C-5D43-4E90-9DBE-91271CF827FB}" srcOrd="2" destOrd="0" parTransId="{078D7FDE-6544-4005-8BE9-3AE417D2EA82}" sibTransId="{8B2BBFAF-0B48-4BE8-9378-72A792363CBF}"/>
    <dgm:cxn modelId="{A8529D3C-7CBF-418B-A144-701E3959D994}" type="presOf" srcId="{E7B056DA-4A9A-4A60-B409-AFFED1005BFC}" destId="{EC027BB6-C687-4195-8BBD-A3A78C91330A}" srcOrd="0" destOrd="0" presId="urn:microsoft.com/office/officeart/2005/8/layout/list1"/>
    <dgm:cxn modelId="{F3A59FFA-7742-409A-B8A3-E04198025E52}" type="presOf" srcId="{35F3326E-BF7C-4EE9-93EF-B958E94C0F4A}" destId="{6BDED161-D1CB-41B8-A5A2-7FC05A7F1D56}" srcOrd="0" destOrd="0" presId="urn:microsoft.com/office/officeart/2005/8/layout/list1"/>
    <dgm:cxn modelId="{58BD3BDF-421D-4B6A-B9CD-282C51EEE099}" srcId="{4BEBCBA5-191B-497D-B560-347707D65416}" destId="{98B7DDBA-9D73-4251-919A-1DF758844ACC}" srcOrd="1" destOrd="0" parTransId="{1EFCEB90-9B2E-40D6-92A4-1004B34726EE}" sibTransId="{3960E5FB-C164-48BC-8464-24B9F57FF16E}"/>
    <dgm:cxn modelId="{1F02B41A-A3CA-4CA7-B583-A6AC1B3780B3}" srcId="{4BEBCBA5-191B-497D-B560-347707D65416}" destId="{23F7AEE3-B738-4E44-BE95-FDC606BA1079}" srcOrd="2" destOrd="0" parTransId="{9731BBD0-F5F4-4529-AA44-2BC0AE558095}" sibTransId="{E55025B6-66DD-4BB1-8092-3047B7B70BF2}"/>
    <dgm:cxn modelId="{668E96ED-4792-4368-BA91-E52B2CE53DE2}" srcId="{35F3326E-BF7C-4EE9-93EF-B958E94C0F4A}" destId="{755E9495-E1BB-486F-AACE-6D6D87CD2063}" srcOrd="0" destOrd="0" parTransId="{084E6EF2-EA9B-4887-8AF6-F94B2E49559B}" sibTransId="{18D79B01-2910-4D22-B668-40C02313DD9C}"/>
    <dgm:cxn modelId="{95F536E0-073C-4A2B-A805-372BBD2F0D56}" type="presOf" srcId="{6E9A8F74-4F34-4D90-BD5E-405EB86E8EC6}" destId="{EC027BB6-C687-4195-8BBD-A3A78C91330A}" srcOrd="0" destOrd="1" presId="urn:microsoft.com/office/officeart/2005/8/layout/list1"/>
    <dgm:cxn modelId="{EE82C256-4B25-4FAB-9415-D13C7B108AB7}" type="presOf" srcId="{23F7AEE3-B738-4E44-BE95-FDC606BA1079}" destId="{11E876ED-5D09-4625-ABE7-9FD1415B8207}" srcOrd="1" destOrd="0" presId="urn:microsoft.com/office/officeart/2005/8/layout/list1"/>
    <dgm:cxn modelId="{6524CFD3-9AC1-4D22-9BF7-5C8E5D6C0FBA}" type="presOf" srcId="{23F7AEE3-B738-4E44-BE95-FDC606BA1079}" destId="{5F3683E6-BAE0-4D78-A8F8-557C6E9E2014}" srcOrd="0" destOrd="0" presId="urn:microsoft.com/office/officeart/2005/8/layout/list1"/>
    <dgm:cxn modelId="{145AE2A0-DFEC-411E-BC3C-4E53EC5AF276}" type="presOf" srcId="{2DC868CF-34E2-4292-BD5A-3FB90287C1E1}" destId="{EC027BB6-C687-4195-8BBD-A3A78C91330A}" srcOrd="0" destOrd="4" presId="urn:microsoft.com/office/officeart/2005/8/layout/list1"/>
    <dgm:cxn modelId="{FE7D029B-8704-43F6-8FA3-6F075891F617}" type="presOf" srcId="{755E9495-E1BB-486F-AACE-6D6D87CD2063}" destId="{746CDC48-AC32-481B-8EBC-03203AE7F52D}" srcOrd="0" destOrd="0" presId="urn:microsoft.com/office/officeart/2005/8/layout/list1"/>
    <dgm:cxn modelId="{9300DEC5-01E9-4E1D-BEF9-82C9879A322A}" srcId="{98B7DDBA-9D73-4251-919A-1DF758844ACC}" destId="{6E9A8F74-4F34-4D90-BD5E-405EB86E8EC6}" srcOrd="1" destOrd="0" parTransId="{4CC32452-9481-47EF-A497-C5100F66AE25}" sibTransId="{D911D84B-7D41-4FAD-A555-B360D1D79F29}"/>
    <dgm:cxn modelId="{075B5708-ABAF-497B-AC38-60DBCC0C0F5F}" type="presParOf" srcId="{5019B601-23FF-4032-BED2-935546891789}" destId="{B61CB385-8F8C-4CF2-84EC-962B749DED56}" srcOrd="0" destOrd="0" presId="urn:microsoft.com/office/officeart/2005/8/layout/list1"/>
    <dgm:cxn modelId="{71BA463F-DD7E-4764-8587-A9733F4879C0}" type="presParOf" srcId="{B61CB385-8F8C-4CF2-84EC-962B749DED56}" destId="{6BDED161-D1CB-41B8-A5A2-7FC05A7F1D56}" srcOrd="0" destOrd="0" presId="urn:microsoft.com/office/officeart/2005/8/layout/list1"/>
    <dgm:cxn modelId="{45FE0B65-CEEE-4A8E-B71D-6574EC80C89C}" type="presParOf" srcId="{B61CB385-8F8C-4CF2-84EC-962B749DED56}" destId="{7C8E3E09-3115-4C19-8C78-7BF489EE61DE}" srcOrd="1" destOrd="0" presId="urn:microsoft.com/office/officeart/2005/8/layout/list1"/>
    <dgm:cxn modelId="{E0753CC9-DF8F-4243-A1B7-8F223A56A5E5}" type="presParOf" srcId="{5019B601-23FF-4032-BED2-935546891789}" destId="{F847FBDA-898D-4DA0-9C13-39E6248075D9}" srcOrd="1" destOrd="0" presId="urn:microsoft.com/office/officeart/2005/8/layout/list1"/>
    <dgm:cxn modelId="{B250B793-1D08-4FC3-A72F-6F59E3F3F9BC}" type="presParOf" srcId="{5019B601-23FF-4032-BED2-935546891789}" destId="{746CDC48-AC32-481B-8EBC-03203AE7F52D}" srcOrd="2" destOrd="0" presId="urn:microsoft.com/office/officeart/2005/8/layout/list1"/>
    <dgm:cxn modelId="{F6FC9DD7-F6E1-4C43-AAE3-9EF96B31F6E3}" type="presParOf" srcId="{5019B601-23FF-4032-BED2-935546891789}" destId="{437689CB-A2E3-416E-97CF-5220E108F136}" srcOrd="3" destOrd="0" presId="urn:microsoft.com/office/officeart/2005/8/layout/list1"/>
    <dgm:cxn modelId="{6996561D-ABBB-40D3-913D-39886E0FCDF4}" type="presParOf" srcId="{5019B601-23FF-4032-BED2-935546891789}" destId="{7F1F30D5-97FE-4140-B5BE-866B70E28DB1}" srcOrd="4" destOrd="0" presId="urn:microsoft.com/office/officeart/2005/8/layout/list1"/>
    <dgm:cxn modelId="{1B523E2E-C0F6-42A0-87DB-85C0EF034116}" type="presParOf" srcId="{7F1F30D5-97FE-4140-B5BE-866B70E28DB1}" destId="{EE9CDFEF-D1B6-40CA-A214-E910B409228F}" srcOrd="0" destOrd="0" presId="urn:microsoft.com/office/officeart/2005/8/layout/list1"/>
    <dgm:cxn modelId="{E2FFE4B9-1A0C-4D6E-A8A8-0A97CCF852AC}" type="presParOf" srcId="{7F1F30D5-97FE-4140-B5BE-866B70E28DB1}" destId="{D34ED82C-7F41-4E0C-ACF2-5A81CEC4272D}" srcOrd="1" destOrd="0" presId="urn:microsoft.com/office/officeart/2005/8/layout/list1"/>
    <dgm:cxn modelId="{C4E6A75C-2474-4045-96E8-5D02F072117C}" type="presParOf" srcId="{5019B601-23FF-4032-BED2-935546891789}" destId="{DBDD0A40-8660-4699-BD52-6F283E915793}" srcOrd="5" destOrd="0" presId="urn:microsoft.com/office/officeart/2005/8/layout/list1"/>
    <dgm:cxn modelId="{07144DC5-F0F7-4647-98C5-617E497446DB}" type="presParOf" srcId="{5019B601-23FF-4032-BED2-935546891789}" destId="{EC027BB6-C687-4195-8BBD-A3A78C91330A}" srcOrd="6" destOrd="0" presId="urn:microsoft.com/office/officeart/2005/8/layout/list1"/>
    <dgm:cxn modelId="{ABFCB5AC-67D0-454F-9DA1-E25B196E2604}" type="presParOf" srcId="{5019B601-23FF-4032-BED2-935546891789}" destId="{4D4AF15E-70FD-4746-BF5B-D66A9EAEDF2A}" srcOrd="7" destOrd="0" presId="urn:microsoft.com/office/officeart/2005/8/layout/list1"/>
    <dgm:cxn modelId="{37198E0B-B29A-4A23-816F-7C526394A313}" type="presParOf" srcId="{5019B601-23FF-4032-BED2-935546891789}" destId="{9B0F5429-E6CF-4FDB-8C7A-54B5BF44637D}" srcOrd="8" destOrd="0" presId="urn:microsoft.com/office/officeart/2005/8/layout/list1"/>
    <dgm:cxn modelId="{7BCCDB64-8A3B-4B64-BF53-CD456B3DA759}" type="presParOf" srcId="{9B0F5429-E6CF-4FDB-8C7A-54B5BF44637D}" destId="{5F3683E6-BAE0-4D78-A8F8-557C6E9E2014}" srcOrd="0" destOrd="0" presId="urn:microsoft.com/office/officeart/2005/8/layout/list1"/>
    <dgm:cxn modelId="{86F767E2-82E7-426B-B974-B6B9818F44AA}" type="presParOf" srcId="{9B0F5429-E6CF-4FDB-8C7A-54B5BF44637D}" destId="{11E876ED-5D09-4625-ABE7-9FD1415B8207}" srcOrd="1" destOrd="0" presId="urn:microsoft.com/office/officeart/2005/8/layout/list1"/>
    <dgm:cxn modelId="{53174164-7022-467B-AB0A-A8C60A070EF9}" type="presParOf" srcId="{5019B601-23FF-4032-BED2-935546891789}" destId="{EA51671A-657C-414F-8344-34400E7C9307}" srcOrd="9" destOrd="0" presId="urn:microsoft.com/office/officeart/2005/8/layout/list1"/>
    <dgm:cxn modelId="{22E59FF3-B2D1-4A05-A3FB-110DAF4EC301}" type="presParOf" srcId="{5019B601-23FF-4032-BED2-935546891789}" destId="{A15793BE-D705-4848-9F6B-CBBD60B7AF45}"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E1923BF-3A48-44AA-8017-E3DFE1A80C42}"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EF893DC3-7378-4B02-B06A-FA84F096A689}">
      <dgm:prSet phldrT="[Text]"/>
      <dgm:spPr/>
      <dgm:t>
        <a:bodyPr/>
        <a:lstStyle/>
        <a:p>
          <a:r>
            <a:rPr lang="en-US" b="1" dirty="0" smtClean="0"/>
            <a:t>Web applications rely on a secure foundation</a:t>
          </a:r>
          <a:endParaRPr lang="en-US" b="1" dirty="0"/>
        </a:p>
      </dgm:t>
    </dgm:pt>
    <dgm:pt modelId="{074E6277-DBE6-4871-9E0A-4D2EA807761A}" type="parTrans" cxnId="{3F26D9D6-7D74-43DF-B4EC-2C7179A28952}">
      <dgm:prSet/>
      <dgm:spPr/>
      <dgm:t>
        <a:bodyPr/>
        <a:lstStyle/>
        <a:p>
          <a:endParaRPr lang="en-US" b="1"/>
        </a:p>
      </dgm:t>
    </dgm:pt>
    <dgm:pt modelId="{1DBD668F-C627-4F98-A40D-A0E5B91283E7}" type="sibTrans" cxnId="{3F26D9D6-7D74-43DF-B4EC-2C7179A28952}">
      <dgm:prSet/>
      <dgm:spPr/>
      <dgm:t>
        <a:bodyPr/>
        <a:lstStyle/>
        <a:p>
          <a:endParaRPr lang="en-US" b="1"/>
        </a:p>
      </dgm:t>
    </dgm:pt>
    <dgm:pt modelId="{F751F044-3B96-465D-B8E8-C51AF80E7B12}">
      <dgm:prSet/>
      <dgm:spPr/>
      <dgm:t>
        <a:bodyPr/>
        <a:lstStyle/>
        <a:p>
          <a:r>
            <a:rPr lang="en-US" b="1" dirty="0" smtClean="0"/>
            <a:t>Everywhere from the OS up through the App Server</a:t>
          </a:r>
        </a:p>
      </dgm:t>
    </dgm:pt>
    <dgm:pt modelId="{5C1CF232-848F-41FA-8F8E-03E903125DC9}" type="parTrans" cxnId="{DE32B7B9-2A81-4F8D-A15A-5AEB24FFF443}">
      <dgm:prSet/>
      <dgm:spPr/>
      <dgm:t>
        <a:bodyPr/>
        <a:lstStyle/>
        <a:p>
          <a:endParaRPr lang="en-US" b="1"/>
        </a:p>
      </dgm:t>
    </dgm:pt>
    <dgm:pt modelId="{75669233-842C-479E-B4B9-880EB748442D}" type="sibTrans" cxnId="{DE32B7B9-2A81-4F8D-A15A-5AEB24FFF443}">
      <dgm:prSet/>
      <dgm:spPr/>
      <dgm:t>
        <a:bodyPr/>
        <a:lstStyle/>
        <a:p>
          <a:endParaRPr lang="en-US" b="1"/>
        </a:p>
      </dgm:t>
    </dgm:pt>
    <dgm:pt modelId="{C5131BBA-2C7E-44F6-9723-A4E8C87F297C}">
      <dgm:prSet/>
      <dgm:spPr/>
      <dgm:t>
        <a:bodyPr/>
        <a:lstStyle/>
        <a:p>
          <a:r>
            <a:rPr lang="en-US" b="1" dirty="0" smtClean="0"/>
            <a:t>Is your source code a secret?</a:t>
          </a:r>
        </a:p>
      </dgm:t>
    </dgm:pt>
    <dgm:pt modelId="{8A5099A5-069F-4DCC-8398-8C24583A63AF}" type="parTrans" cxnId="{F5AB54F0-1D2D-484D-A80B-B89CE21BAEF1}">
      <dgm:prSet/>
      <dgm:spPr/>
      <dgm:t>
        <a:bodyPr/>
        <a:lstStyle/>
        <a:p>
          <a:endParaRPr lang="en-US" b="1"/>
        </a:p>
      </dgm:t>
    </dgm:pt>
    <dgm:pt modelId="{F8AFC458-FC74-4C1B-9BB5-BB3832270918}" type="sibTrans" cxnId="{F5AB54F0-1D2D-484D-A80B-B89CE21BAEF1}">
      <dgm:prSet/>
      <dgm:spPr/>
      <dgm:t>
        <a:bodyPr/>
        <a:lstStyle/>
        <a:p>
          <a:endParaRPr lang="en-US" b="1"/>
        </a:p>
      </dgm:t>
    </dgm:pt>
    <dgm:pt modelId="{6A744CE9-6F1A-473D-9DA3-21E86A7A7CF0}">
      <dgm:prSet/>
      <dgm:spPr/>
      <dgm:t>
        <a:bodyPr/>
        <a:lstStyle/>
        <a:p>
          <a:r>
            <a:rPr lang="en-US" b="1" dirty="0" smtClean="0"/>
            <a:t>Think of all the places your source code goes</a:t>
          </a:r>
        </a:p>
      </dgm:t>
    </dgm:pt>
    <dgm:pt modelId="{D2F21292-7CB0-4CA1-9BFE-70D1C0FAF7DF}" type="parTrans" cxnId="{63045950-D01D-46F9-BBE3-F2DA3A529F21}">
      <dgm:prSet/>
      <dgm:spPr/>
      <dgm:t>
        <a:bodyPr/>
        <a:lstStyle/>
        <a:p>
          <a:endParaRPr lang="en-US" b="1"/>
        </a:p>
      </dgm:t>
    </dgm:pt>
    <dgm:pt modelId="{072D6254-8ED1-4181-BA2E-DF8230734A0E}" type="sibTrans" cxnId="{63045950-D01D-46F9-BBE3-F2DA3A529F21}">
      <dgm:prSet/>
      <dgm:spPr/>
      <dgm:t>
        <a:bodyPr/>
        <a:lstStyle/>
        <a:p>
          <a:endParaRPr lang="en-US" b="1"/>
        </a:p>
      </dgm:t>
    </dgm:pt>
    <dgm:pt modelId="{25589B7B-102A-4EBF-ABD8-D7194050A7E1}">
      <dgm:prSet/>
      <dgm:spPr/>
      <dgm:t>
        <a:bodyPr/>
        <a:lstStyle/>
        <a:p>
          <a:r>
            <a:rPr lang="en-US" b="1" dirty="0" smtClean="0"/>
            <a:t>Security should not require secret source code</a:t>
          </a:r>
        </a:p>
      </dgm:t>
    </dgm:pt>
    <dgm:pt modelId="{F0F0E7F3-4F31-4B02-913C-C98F826B8AA8}" type="parTrans" cxnId="{395946E0-28A9-44AF-86BE-2FE5B16F9093}">
      <dgm:prSet/>
      <dgm:spPr/>
      <dgm:t>
        <a:bodyPr/>
        <a:lstStyle/>
        <a:p>
          <a:endParaRPr lang="en-US" b="1"/>
        </a:p>
      </dgm:t>
    </dgm:pt>
    <dgm:pt modelId="{D4901028-1360-46AB-A199-6A31ACAFAF5B}" type="sibTrans" cxnId="{395946E0-28A9-44AF-86BE-2FE5B16F9093}">
      <dgm:prSet/>
      <dgm:spPr/>
      <dgm:t>
        <a:bodyPr/>
        <a:lstStyle/>
        <a:p>
          <a:endParaRPr lang="en-US" b="1"/>
        </a:p>
      </dgm:t>
    </dgm:pt>
    <dgm:pt modelId="{9B5B42B5-5D6E-43B0-AC9C-DE16406820DB}">
      <dgm:prSet/>
      <dgm:spPr/>
      <dgm:t>
        <a:bodyPr/>
        <a:lstStyle/>
        <a:p>
          <a:r>
            <a:rPr lang="en-US" b="1" dirty="0" smtClean="0"/>
            <a:t>CM must extend to all parts of the application</a:t>
          </a:r>
        </a:p>
      </dgm:t>
    </dgm:pt>
    <dgm:pt modelId="{42BDA8DC-0CFF-401B-A077-26BFF048AFBF}" type="parTrans" cxnId="{9C4AC8E8-9A1E-4133-8C48-C7352E6E9B57}">
      <dgm:prSet/>
      <dgm:spPr/>
      <dgm:t>
        <a:bodyPr/>
        <a:lstStyle/>
        <a:p>
          <a:endParaRPr lang="en-US" b="1"/>
        </a:p>
      </dgm:t>
    </dgm:pt>
    <dgm:pt modelId="{F0AFB5D6-340C-4DAA-BD9A-2CDC9906CFDD}" type="sibTrans" cxnId="{9C4AC8E8-9A1E-4133-8C48-C7352E6E9B57}">
      <dgm:prSet/>
      <dgm:spPr/>
      <dgm:t>
        <a:bodyPr/>
        <a:lstStyle/>
        <a:p>
          <a:endParaRPr lang="en-US" b="1"/>
        </a:p>
      </dgm:t>
    </dgm:pt>
    <dgm:pt modelId="{5758BB64-E9BB-4C7E-98E2-2A96868050A3}">
      <dgm:prSet/>
      <dgm:spPr/>
      <dgm:t>
        <a:bodyPr/>
        <a:lstStyle/>
        <a:p>
          <a:r>
            <a:rPr lang="en-US" b="1" dirty="0" smtClean="0"/>
            <a:t>All credentials should change in production</a:t>
          </a:r>
        </a:p>
      </dgm:t>
    </dgm:pt>
    <dgm:pt modelId="{87C13700-1253-4DF2-BC7F-6152C5FC0BBA}" type="parTrans" cxnId="{917AAFC1-3ABC-40BA-BD3D-E3494640A338}">
      <dgm:prSet/>
      <dgm:spPr/>
      <dgm:t>
        <a:bodyPr/>
        <a:lstStyle/>
        <a:p>
          <a:endParaRPr lang="en-US" b="1"/>
        </a:p>
      </dgm:t>
    </dgm:pt>
    <dgm:pt modelId="{5D63EE30-6984-48FC-97E8-D9F8D3F9B121}" type="sibTrans" cxnId="{917AAFC1-3ABC-40BA-BD3D-E3494640A338}">
      <dgm:prSet/>
      <dgm:spPr/>
      <dgm:t>
        <a:bodyPr/>
        <a:lstStyle/>
        <a:p>
          <a:endParaRPr lang="en-US" b="1"/>
        </a:p>
      </dgm:t>
    </dgm:pt>
    <dgm:pt modelId="{B7FF6F93-8DFD-4999-8EC0-65732EC3F5DE}">
      <dgm:prSet/>
      <dgm:spPr/>
      <dgm:t>
        <a:bodyPr/>
        <a:lstStyle/>
        <a:p>
          <a:r>
            <a:rPr lang="en-US" b="1" dirty="0" smtClean="0"/>
            <a:t>Typical Impact</a:t>
          </a:r>
        </a:p>
      </dgm:t>
    </dgm:pt>
    <dgm:pt modelId="{C5209C16-045D-4845-BE23-9C26CEF5C8AD}" type="parTrans" cxnId="{FA88C99E-6504-4C06-A4EF-511EDA9E3FE1}">
      <dgm:prSet/>
      <dgm:spPr/>
      <dgm:t>
        <a:bodyPr/>
        <a:lstStyle/>
        <a:p>
          <a:endParaRPr lang="en-US" b="1"/>
        </a:p>
      </dgm:t>
    </dgm:pt>
    <dgm:pt modelId="{EE494659-E5D5-4920-8645-EA5373168F84}" type="sibTrans" cxnId="{FA88C99E-6504-4C06-A4EF-511EDA9E3FE1}">
      <dgm:prSet/>
      <dgm:spPr/>
      <dgm:t>
        <a:bodyPr/>
        <a:lstStyle/>
        <a:p>
          <a:endParaRPr lang="en-US" b="1"/>
        </a:p>
      </dgm:t>
    </dgm:pt>
    <dgm:pt modelId="{DD38C462-62DD-4408-8726-A09789883A09}">
      <dgm:prSet/>
      <dgm:spPr/>
      <dgm:t>
        <a:bodyPr/>
        <a:lstStyle/>
        <a:p>
          <a:r>
            <a:rPr lang="en-US" b="1" dirty="0" smtClean="0"/>
            <a:t>Install backdoor through missing OS or server patch</a:t>
          </a:r>
        </a:p>
      </dgm:t>
    </dgm:pt>
    <dgm:pt modelId="{1FE70972-4020-4AAF-AF82-221AA959E150}" type="parTrans" cxnId="{9FC894FB-35F1-4E3C-B34C-477E0983B4DA}">
      <dgm:prSet/>
      <dgm:spPr/>
      <dgm:t>
        <a:bodyPr/>
        <a:lstStyle/>
        <a:p>
          <a:endParaRPr lang="en-US" b="1"/>
        </a:p>
      </dgm:t>
    </dgm:pt>
    <dgm:pt modelId="{FD1A6500-B01C-4389-8EB0-10DC4153DBFE}" type="sibTrans" cxnId="{9FC894FB-35F1-4E3C-B34C-477E0983B4DA}">
      <dgm:prSet/>
      <dgm:spPr/>
      <dgm:t>
        <a:bodyPr/>
        <a:lstStyle/>
        <a:p>
          <a:endParaRPr lang="en-US" b="1"/>
        </a:p>
      </dgm:t>
    </dgm:pt>
    <dgm:pt modelId="{A5776DD2-492C-47DD-9F98-D935697390CD}">
      <dgm:prSet/>
      <dgm:spPr/>
      <dgm:t>
        <a:bodyPr/>
        <a:lstStyle/>
        <a:p>
          <a:r>
            <a:rPr lang="en-US" b="1" dirty="0" smtClean="0"/>
            <a:t>Unauthorized access to default accounts, application functionality or data, or unused but accessible functionality due to poor server configuration</a:t>
          </a:r>
        </a:p>
      </dgm:t>
    </dgm:pt>
    <dgm:pt modelId="{859DCFA8-ABB2-4455-88D7-5E650253C027}" type="parTrans" cxnId="{82EC03DB-DB04-4634-88FE-C5C2BF227648}">
      <dgm:prSet/>
      <dgm:spPr/>
      <dgm:t>
        <a:bodyPr/>
        <a:lstStyle/>
        <a:p>
          <a:endParaRPr lang="en-US" b="1"/>
        </a:p>
      </dgm:t>
    </dgm:pt>
    <dgm:pt modelId="{A4F88D90-021D-46FB-AF79-BA11B23AAC6F}" type="sibTrans" cxnId="{82EC03DB-DB04-4634-88FE-C5C2BF227648}">
      <dgm:prSet/>
      <dgm:spPr/>
      <dgm:t>
        <a:bodyPr/>
        <a:lstStyle/>
        <a:p>
          <a:endParaRPr lang="en-US" b="1"/>
        </a:p>
      </dgm:t>
    </dgm:pt>
    <dgm:pt modelId="{BB474A13-1570-4BA0-8F7E-3884DD3448C9}" type="pres">
      <dgm:prSet presAssocID="{5E1923BF-3A48-44AA-8017-E3DFE1A80C42}" presName="linear" presStyleCnt="0">
        <dgm:presLayoutVars>
          <dgm:dir/>
          <dgm:animLvl val="lvl"/>
          <dgm:resizeHandles val="exact"/>
        </dgm:presLayoutVars>
      </dgm:prSet>
      <dgm:spPr/>
      <dgm:t>
        <a:bodyPr/>
        <a:lstStyle/>
        <a:p>
          <a:endParaRPr lang="en-US"/>
        </a:p>
      </dgm:t>
    </dgm:pt>
    <dgm:pt modelId="{AF55B3B8-A5DE-4407-A7BF-5CE226E0A928}" type="pres">
      <dgm:prSet presAssocID="{EF893DC3-7378-4B02-B06A-FA84F096A689}" presName="parentLin" presStyleCnt="0"/>
      <dgm:spPr/>
      <dgm:t>
        <a:bodyPr/>
        <a:lstStyle/>
        <a:p>
          <a:endParaRPr lang="en-GB"/>
        </a:p>
      </dgm:t>
    </dgm:pt>
    <dgm:pt modelId="{9DA5BC2E-4DA4-48CE-ADB8-DE641D35E8BC}" type="pres">
      <dgm:prSet presAssocID="{EF893DC3-7378-4B02-B06A-FA84F096A689}" presName="parentLeftMargin" presStyleLbl="node1" presStyleIdx="0" presStyleCnt="4"/>
      <dgm:spPr/>
      <dgm:t>
        <a:bodyPr/>
        <a:lstStyle/>
        <a:p>
          <a:endParaRPr lang="en-US"/>
        </a:p>
      </dgm:t>
    </dgm:pt>
    <dgm:pt modelId="{81D35B1F-F0E3-4725-B400-A577F938A213}" type="pres">
      <dgm:prSet presAssocID="{EF893DC3-7378-4B02-B06A-FA84F096A689}" presName="parentText" presStyleLbl="node1" presStyleIdx="0" presStyleCnt="4">
        <dgm:presLayoutVars>
          <dgm:chMax val="0"/>
          <dgm:bulletEnabled val="1"/>
        </dgm:presLayoutVars>
      </dgm:prSet>
      <dgm:spPr/>
      <dgm:t>
        <a:bodyPr/>
        <a:lstStyle/>
        <a:p>
          <a:endParaRPr lang="en-US"/>
        </a:p>
      </dgm:t>
    </dgm:pt>
    <dgm:pt modelId="{ED1FF29F-2B91-4A9A-972B-CA91D39B106F}" type="pres">
      <dgm:prSet presAssocID="{EF893DC3-7378-4B02-B06A-FA84F096A689}" presName="negativeSpace" presStyleCnt="0"/>
      <dgm:spPr/>
      <dgm:t>
        <a:bodyPr/>
        <a:lstStyle/>
        <a:p>
          <a:endParaRPr lang="en-GB"/>
        </a:p>
      </dgm:t>
    </dgm:pt>
    <dgm:pt modelId="{FA4F7C22-C156-4422-8525-0A545ED4C504}" type="pres">
      <dgm:prSet presAssocID="{EF893DC3-7378-4B02-B06A-FA84F096A689}" presName="childText" presStyleLbl="conFgAcc1" presStyleIdx="0" presStyleCnt="4">
        <dgm:presLayoutVars>
          <dgm:bulletEnabled val="1"/>
        </dgm:presLayoutVars>
      </dgm:prSet>
      <dgm:spPr/>
      <dgm:t>
        <a:bodyPr/>
        <a:lstStyle/>
        <a:p>
          <a:endParaRPr lang="en-US"/>
        </a:p>
      </dgm:t>
    </dgm:pt>
    <dgm:pt modelId="{BAA9CDFC-6019-4E9A-9B98-23BAF7130FCC}" type="pres">
      <dgm:prSet presAssocID="{1DBD668F-C627-4F98-A40D-A0E5B91283E7}" presName="spaceBetweenRectangles" presStyleCnt="0"/>
      <dgm:spPr/>
      <dgm:t>
        <a:bodyPr/>
        <a:lstStyle/>
        <a:p>
          <a:endParaRPr lang="en-GB"/>
        </a:p>
      </dgm:t>
    </dgm:pt>
    <dgm:pt modelId="{0AA078E0-E96C-4AD9-AE70-3080285D1CD1}" type="pres">
      <dgm:prSet presAssocID="{C5131BBA-2C7E-44F6-9723-A4E8C87F297C}" presName="parentLin" presStyleCnt="0"/>
      <dgm:spPr/>
      <dgm:t>
        <a:bodyPr/>
        <a:lstStyle/>
        <a:p>
          <a:endParaRPr lang="en-GB"/>
        </a:p>
      </dgm:t>
    </dgm:pt>
    <dgm:pt modelId="{4F650D24-9775-4037-8DAE-8B482948FF46}" type="pres">
      <dgm:prSet presAssocID="{C5131BBA-2C7E-44F6-9723-A4E8C87F297C}" presName="parentLeftMargin" presStyleLbl="node1" presStyleIdx="0" presStyleCnt="4"/>
      <dgm:spPr/>
      <dgm:t>
        <a:bodyPr/>
        <a:lstStyle/>
        <a:p>
          <a:endParaRPr lang="en-US"/>
        </a:p>
      </dgm:t>
    </dgm:pt>
    <dgm:pt modelId="{4AD83E07-8135-4BBF-83EC-C2681495B6CF}" type="pres">
      <dgm:prSet presAssocID="{C5131BBA-2C7E-44F6-9723-A4E8C87F297C}" presName="parentText" presStyleLbl="node1" presStyleIdx="1" presStyleCnt="4">
        <dgm:presLayoutVars>
          <dgm:chMax val="0"/>
          <dgm:bulletEnabled val="1"/>
        </dgm:presLayoutVars>
      </dgm:prSet>
      <dgm:spPr/>
      <dgm:t>
        <a:bodyPr/>
        <a:lstStyle/>
        <a:p>
          <a:endParaRPr lang="en-US"/>
        </a:p>
      </dgm:t>
    </dgm:pt>
    <dgm:pt modelId="{2F1D93BB-F910-4C0F-85E1-BFCBCEE0294D}" type="pres">
      <dgm:prSet presAssocID="{C5131BBA-2C7E-44F6-9723-A4E8C87F297C}" presName="negativeSpace" presStyleCnt="0"/>
      <dgm:spPr/>
      <dgm:t>
        <a:bodyPr/>
        <a:lstStyle/>
        <a:p>
          <a:endParaRPr lang="en-GB"/>
        </a:p>
      </dgm:t>
    </dgm:pt>
    <dgm:pt modelId="{CCDB3E22-943D-404B-BF55-8047EAE663CD}" type="pres">
      <dgm:prSet presAssocID="{C5131BBA-2C7E-44F6-9723-A4E8C87F297C}" presName="childText" presStyleLbl="conFgAcc1" presStyleIdx="1" presStyleCnt="4">
        <dgm:presLayoutVars>
          <dgm:bulletEnabled val="1"/>
        </dgm:presLayoutVars>
      </dgm:prSet>
      <dgm:spPr/>
      <dgm:t>
        <a:bodyPr/>
        <a:lstStyle/>
        <a:p>
          <a:endParaRPr lang="en-US"/>
        </a:p>
      </dgm:t>
    </dgm:pt>
    <dgm:pt modelId="{F7BC2B90-9C86-4871-9CB2-CB18E83BEB31}" type="pres">
      <dgm:prSet presAssocID="{F8AFC458-FC74-4C1B-9BB5-BB3832270918}" presName="spaceBetweenRectangles" presStyleCnt="0"/>
      <dgm:spPr/>
      <dgm:t>
        <a:bodyPr/>
        <a:lstStyle/>
        <a:p>
          <a:endParaRPr lang="en-GB"/>
        </a:p>
      </dgm:t>
    </dgm:pt>
    <dgm:pt modelId="{6B15F390-5D96-4E3A-AF15-17DA37754170}" type="pres">
      <dgm:prSet presAssocID="{9B5B42B5-5D6E-43B0-AC9C-DE16406820DB}" presName="parentLin" presStyleCnt="0"/>
      <dgm:spPr/>
      <dgm:t>
        <a:bodyPr/>
        <a:lstStyle/>
        <a:p>
          <a:endParaRPr lang="en-GB"/>
        </a:p>
      </dgm:t>
    </dgm:pt>
    <dgm:pt modelId="{3010E130-1426-4858-BD5E-A8421D14488E}" type="pres">
      <dgm:prSet presAssocID="{9B5B42B5-5D6E-43B0-AC9C-DE16406820DB}" presName="parentLeftMargin" presStyleLbl="node1" presStyleIdx="1" presStyleCnt="4"/>
      <dgm:spPr/>
      <dgm:t>
        <a:bodyPr/>
        <a:lstStyle/>
        <a:p>
          <a:endParaRPr lang="en-US"/>
        </a:p>
      </dgm:t>
    </dgm:pt>
    <dgm:pt modelId="{CE997AAB-C747-47BE-BF0D-3C349B350A34}" type="pres">
      <dgm:prSet presAssocID="{9B5B42B5-5D6E-43B0-AC9C-DE16406820DB}" presName="parentText" presStyleLbl="node1" presStyleIdx="2" presStyleCnt="4">
        <dgm:presLayoutVars>
          <dgm:chMax val="0"/>
          <dgm:bulletEnabled val="1"/>
        </dgm:presLayoutVars>
      </dgm:prSet>
      <dgm:spPr/>
      <dgm:t>
        <a:bodyPr/>
        <a:lstStyle/>
        <a:p>
          <a:endParaRPr lang="en-US"/>
        </a:p>
      </dgm:t>
    </dgm:pt>
    <dgm:pt modelId="{B8CDFCA4-AF81-4A5D-9943-FAB38056C33B}" type="pres">
      <dgm:prSet presAssocID="{9B5B42B5-5D6E-43B0-AC9C-DE16406820DB}" presName="negativeSpace" presStyleCnt="0"/>
      <dgm:spPr/>
      <dgm:t>
        <a:bodyPr/>
        <a:lstStyle/>
        <a:p>
          <a:endParaRPr lang="en-GB"/>
        </a:p>
      </dgm:t>
    </dgm:pt>
    <dgm:pt modelId="{DCBCDB98-C757-4689-9F6B-70E0011D9F85}" type="pres">
      <dgm:prSet presAssocID="{9B5B42B5-5D6E-43B0-AC9C-DE16406820DB}" presName="childText" presStyleLbl="conFgAcc1" presStyleIdx="2" presStyleCnt="4">
        <dgm:presLayoutVars>
          <dgm:bulletEnabled val="1"/>
        </dgm:presLayoutVars>
      </dgm:prSet>
      <dgm:spPr/>
      <dgm:t>
        <a:bodyPr/>
        <a:lstStyle/>
        <a:p>
          <a:endParaRPr lang="en-US"/>
        </a:p>
      </dgm:t>
    </dgm:pt>
    <dgm:pt modelId="{7276341B-EF29-4C6A-859E-FF799513BA42}" type="pres">
      <dgm:prSet presAssocID="{F0AFB5D6-340C-4DAA-BD9A-2CDC9906CFDD}" presName="spaceBetweenRectangles" presStyleCnt="0"/>
      <dgm:spPr/>
      <dgm:t>
        <a:bodyPr/>
        <a:lstStyle/>
        <a:p>
          <a:endParaRPr lang="en-GB"/>
        </a:p>
      </dgm:t>
    </dgm:pt>
    <dgm:pt modelId="{02BAF480-91BA-4FF2-B101-0EF2F9DCAC07}" type="pres">
      <dgm:prSet presAssocID="{B7FF6F93-8DFD-4999-8EC0-65732EC3F5DE}" presName="parentLin" presStyleCnt="0"/>
      <dgm:spPr/>
      <dgm:t>
        <a:bodyPr/>
        <a:lstStyle/>
        <a:p>
          <a:endParaRPr lang="en-GB"/>
        </a:p>
      </dgm:t>
    </dgm:pt>
    <dgm:pt modelId="{F1F45159-92B2-40EF-BAF6-4D877BE817D4}" type="pres">
      <dgm:prSet presAssocID="{B7FF6F93-8DFD-4999-8EC0-65732EC3F5DE}" presName="parentLeftMargin" presStyleLbl="node1" presStyleIdx="2" presStyleCnt="4"/>
      <dgm:spPr/>
      <dgm:t>
        <a:bodyPr/>
        <a:lstStyle/>
        <a:p>
          <a:endParaRPr lang="en-US"/>
        </a:p>
      </dgm:t>
    </dgm:pt>
    <dgm:pt modelId="{15A3D0E0-2610-4B9F-9AFF-82D0A0087D6E}" type="pres">
      <dgm:prSet presAssocID="{B7FF6F93-8DFD-4999-8EC0-65732EC3F5DE}" presName="parentText" presStyleLbl="node1" presStyleIdx="3" presStyleCnt="4">
        <dgm:presLayoutVars>
          <dgm:chMax val="0"/>
          <dgm:bulletEnabled val="1"/>
        </dgm:presLayoutVars>
      </dgm:prSet>
      <dgm:spPr/>
      <dgm:t>
        <a:bodyPr/>
        <a:lstStyle/>
        <a:p>
          <a:endParaRPr lang="en-US"/>
        </a:p>
      </dgm:t>
    </dgm:pt>
    <dgm:pt modelId="{A42EC743-659A-4A12-A128-46A7B9453951}" type="pres">
      <dgm:prSet presAssocID="{B7FF6F93-8DFD-4999-8EC0-65732EC3F5DE}" presName="negativeSpace" presStyleCnt="0"/>
      <dgm:spPr/>
      <dgm:t>
        <a:bodyPr/>
        <a:lstStyle/>
        <a:p>
          <a:endParaRPr lang="en-GB"/>
        </a:p>
      </dgm:t>
    </dgm:pt>
    <dgm:pt modelId="{6D0AC900-0593-413C-A71E-482F5973FA10}" type="pres">
      <dgm:prSet presAssocID="{B7FF6F93-8DFD-4999-8EC0-65732EC3F5DE}" presName="childText" presStyleLbl="conFgAcc1" presStyleIdx="3" presStyleCnt="4">
        <dgm:presLayoutVars>
          <dgm:bulletEnabled val="1"/>
        </dgm:presLayoutVars>
      </dgm:prSet>
      <dgm:spPr/>
      <dgm:t>
        <a:bodyPr/>
        <a:lstStyle/>
        <a:p>
          <a:endParaRPr lang="en-US"/>
        </a:p>
      </dgm:t>
    </dgm:pt>
  </dgm:ptLst>
  <dgm:cxnLst>
    <dgm:cxn modelId="{63045950-D01D-46F9-BBE3-F2DA3A529F21}" srcId="{C5131BBA-2C7E-44F6-9723-A4E8C87F297C}" destId="{6A744CE9-6F1A-473D-9DA3-21E86A7A7CF0}" srcOrd="0" destOrd="0" parTransId="{D2F21292-7CB0-4CA1-9BFE-70D1C0FAF7DF}" sibTransId="{072D6254-8ED1-4181-BA2E-DF8230734A0E}"/>
    <dgm:cxn modelId="{82EC03DB-DB04-4634-88FE-C5C2BF227648}" srcId="{B7FF6F93-8DFD-4999-8EC0-65732EC3F5DE}" destId="{A5776DD2-492C-47DD-9F98-D935697390CD}" srcOrd="1" destOrd="0" parTransId="{859DCFA8-ABB2-4455-88D7-5E650253C027}" sibTransId="{A4F88D90-021D-46FB-AF79-BA11B23AAC6F}"/>
    <dgm:cxn modelId="{1F2985B4-F290-40FB-9D36-699BDA2C9466}" type="presOf" srcId="{9B5B42B5-5D6E-43B0-AC9C-DE16406820DB}" destId="{3010E130-1426-4858-BD5E-A8421D14488E}" srcOrd="0" destOrd="0" presId="urn:microsoft.com/office/officeart/2005/8/layout/list1"/>
    <dgm:cxn modelId="{495BDEA1-7DC0-4F84-9900-D3E7EE2A7BF8}" type="presOf" srcId="{DD38C462-62DD-4408-8726-A09789883A09}" destId="{6D0AC900-0593-413C-A71E-482F5973FA10}" srcOrd="0" destOrd="0" presId="urn:microsoft.com/office/officeart/2005/8/layout/list1"/>
    <dgm:cxn modelId="{A2F129CF-D780-4DA6-9995-FD7D96AF7202}" type="presOf" srcId="{9B5B42B5-5D6E-43B0-AC9C-DE16406820DB}" destId="{CE997AAB-C747-47BE-BF0D-3C349B350A34}" srcOrd="1" destOrd="0" presId="urn:microsoft.com/office/officeart/2005/8/layout/list1"/>
    <dgm:cxn modelId="{917AAFC1-3ABC-40BA-BD3D-E3494640A338}" srcId="{9B5B42B5-5D6E-43B0-AC9C-DE16406820DB}" destId="{5758BB64-E9BB-4C7E-98E2-2A96868050A3}" srcOrd="0" destOrd="0" parTransId="{87C13700-1253-4DF2-BC7F-6152C5FC0BBA}" sibTransId="{5D63EE30-6984-48FC-97E8-D9F8D3F9B121}"/>
    <dgm:cxn modelId="{2EDCF7D3-8E6C-4DF6-ADD6-2B0464729CA6}" type="presOf" srcId="{EF893DC3-7378-4B02-B06A-FA84F096A689}" destId="{9DA5BC2E-4DA4-48CE-ADB8-DE641D35E8BC}" srcOrd="0" destOrd="0" presId="urn:microsoft.com/office/officeart/2005/8/layout/list1"/>
    <dgm:cxn modelId="{98FDC986-4387-4433-BF84-951A1E890260}" type="presOf" srcId="{A5776DD2-492C-47DD-9F98-D935697390CD}" destId="{6D0AC900-0593-413C-A71E-482F5973FA10}" srcOrd="0" destOrd="1" presId="urn:microsoft.com/office/officeart/2005/8/layout/list1"/>
    <dgm:cxn modelId="{3F26D9D6-7D74-43DF-B4EC-2C7179A28952}" srcId="{5E1923BF-3A48-44AA-8017-E3DFE1A80C42}" destId="{EF893DC3-7378-4B02-B06A-FA84F096A689}" srcOrd="0" destOrd="0" parTransId="{074E6277-DBE6-4871-9E0A-4D2EA807761A}" sibTransId="{1DBD668F-C627-4F98-A40D-A0E5B91283E7}"/>
    <dgm:cxn modelId="{9FC894FB-35F1-4E3C-B34C-477E0983B4DA}" srcId="{B7FF6F93-8DFD-4999-8EC0-65732EC3F5DE}" destId="{DD38C462-62DD-4408-8726-A09789883A09}" srcOrd="0" destOrd="0" parTransId="{1FE70972-4020-4AAF-AF82-221AA959E150}" sibTransId="{FD1A6500-B01C-4389-8EB0-10DC4153DBFE}"/>
    <dgm:cxn modelId="{6F92562C-17FB-4A38-8B2D-1D1CA9EFD3D8}" type="presOf" srcId="{5E1923BF-3A48-44AA-8017-E3DFE1A80C42}" destId="{BB474A13-1570-4BA0-8F7E-3884DD3448C9}" srcOrd="0" destOrd="0" presId="urn:microsoft.com/office/officeart/2005/8/layout/list1"/>
    <dgm:cxn modelId="{D14A03CE-DC83-4A19-9FC9-F9A4648943D9}" type="presOf" srcId="{EF893DC3-7378-4B02-B06A-FA84F096A689}" destId="{81D35B1F-F0E3-4725-B400-A577F938A213}" srcOrd="1" destOrd="0" presId="urn:microsoft.com/office/officeart/2005/8/layout/list1"/>
    <dgm:cxn modelId="{2D3350E6-FC37-42F2-A3FF-E739D5E9DD4A}" type="presOf" srcId="{B7FF6F93-8DFD-4999-8EC0-65732EC3F5DE}" destId="{15A3D0E0-2610-4B9F-9AFF-82D0A0087D6E}" srcOrd="1" destOrd="0" presId="urn:microsoft.com/office/officeart/2005/8/layout/list1"/>
    <dgm:cxn modelId="{F5AB54F0-1D2D-484D-A80B-B89CE21BAEF1}" srcId="{5E1923BF-3A48-44AA-8017-E3DFE1A80C42}" destId="{C5131BBA-2C7E-44F6-9723-A4E8C87F297C}" srcOrd="1" destOrd="0" parTransId="{8A5099A5-069F-4DCC-8398-8C24583A63AF}" sibTransId="{F8AFC458-FC74-4C1B-9BB5-BB3832270918}"/>
    <dgm:cxn modelId="{A30E9FB7-0867-49BF-BA2E-BD1B7F812464}" type="presOf" srcId="{C5131BBA-2C7E-44F6-9723-A4E8C87F297C}" destId="{4AD83E07-8135-4BBF-83EC-C2681495B6CF}" srcOrd="1" destOrd="0" presId="urn:microsoft.com/office/officeart/2005/8/layout/list1"/>
    <dgm:cxn modelId="{AEB215E6-B7F8-483D-B387-231D9FB4A9C2}" type="presOf" srcId="{6A744CE9-6F1A-473D-9DA3-21E86A7A7CF0}" destId="{CCDB3E22-943D-404B-BF55-8047EAE663CD}" srcOrd="0" destOrd="0" presId="urn:microsoft.com/office/officeart/2005/8/layout/list1"/>
    <dgm:cxn modelId="{196B83F1-FF93-4454-ADBB-1552AD48042E}" type="presOf" srcId="{B7FF6F93-8DFD-4999-8EC0-65732EC3F5DE}" destId="{F1F45159-92B2-40EF-BAF6-4D877BE817D4}" srcOrd="0" destOrd="0" presId="urn:microsoft.com/office/officeart/2005/8/layout/list1"/>
    <dgm:cxn modelId="{A64019F0-A9B0-47EB-AD5F-7395C323054C}" type="presOf" srcId="{F751F044-3B96-465D-B8E8-C51AF80E7B12}" destId="{FA4F7C22-C156-4422-8525-0A545ED4C504}" srcOrd="0" destOrd="0" presId="urn:microsoft.com/office/officeart/2005/8/layout/list1"/>
    <dgm:cxn modelId="{78A2C1DB-5786-4D42-89AC-DD85C052258F}" type="presOf" srcId="{25589B7B-102A-4EBF-ABD8-D7194050A7E1}" destId="{CCDB3E22-943D-404B-BF55-8047EAE663CD}" srcOrd="0" destOrd="1" presId="urn:microsoft.com/office/officeart/2005/8/layout/list1"/>
    <dgm:cxn modelId="{0296F4DE-5CD7-42A5-A7FB-552C03BCF58F}" type="presOf" srcId="{5758BB64-E9BB-4C7E-98E2-2A96868050A3}" destId="{DCBCDB98-C757-4689-9F6B-70E0011D9F85}" srcOrd="0" destOrd="0" presId="urn:microsoft.com/office/officeart/2005/8/layout/list1"/>
    <dgm:cxn modelId="{395946E0-28A9-44AF-86BE-2FE5B16F9093}" srcId="{C5131BBA-2C7E-44F6-9723-A4E8C87F297C}" destId="{25589B7B-102A-4EBF-ABD8-D7194050A7E1}" srcOrd="1" destOrd="0" parTransId="{F0F0E7F3-4F31-4B02-913C-C98F826B8AA8}" sibTransId="{D4901028-1360-46AB-A199-6A31ACAFAF5B}"/>
    <dgm:cxn modelId="{03B2B3F9-2170-4C5C-9CEA-F19D59F61BF4}" type="presOf" srcId="{C5131BBA-2C7E-44F6-9723-A4E8C87F297C}" destId="{4F650D24-9775-4037-8DAE-8B482948FF46}" srcOrd="0" destOrd="0" presId="urn:microsoft.com/office/officeart/2005/8/layout/list1"/>
    <dgm:cxn modelId="{DE32B7B9-2A81-4F8D-A15A-5AEB24FFF443}" srcId="{EF893DC3-7378-4B02-B06A-FA84F096A689}" destId="{F751F044-3B96-465D-B8E8-C51AF80E7B12}" srcOrd="0" destOrd="0" parTransId="{5C1CF232-848F-41FA-8F8E-03E903125DC9}" sibTransId="{75669233-842C-479E-B4B9-880EB748442D}"/>
    <dgm:cxn modelId="{FA88C99E-6504-4C06-A4EF-511EDA9E3FE1}" srcId="{5E1923BF-3A48-44AA-8017-E3DFE1A80C42}" destId="{B7FF6F93-8DFD-4999-8EC0-65732EC3F5DE}" srcOrd="3" destOrd="0" parTransId="{C5209C16-045D-4845-BE23-9C26CEF5C8AD}" sibTransId="{EE494659-E5D5-4920-8645-EA5373168F84}"/>
    <dgm:cxn modelId="{9C4AC8E8-9A1E-4133-8C48-C7352E6E9B57}" srcId="{5E1923BF-3A48-44AA-8017-E3DFE1A80C42}" destId="{9B5B42B5-5D6E-43B0-AC9C-DE16406820DB}" srcOrd="2" destOrd="0" parTransId="{42BDA8DC-0CFF-401B-A077-26BFF048AFBF}" sibTransId="{F0AFB5D6-340C-4DAA-BD9A-2CDC9906CFDD}"/>
    <dgm:cxn modelId="{181F384F-B001-4B62-B683-F4BDE80CF9C1}" type="presParOf" srcId="{BB474A13-1570-4BA0-8F7E-3884DD3448C9}" destId="{AF55B3B8-A5DE-4407-A7BF-5CE226E0A928}" srcOrd="0" destOrd="0" presId="urn:microsoft.com/office/officeart/2005/8/layout/list1"/>
    <dgm:cxn modelId="{132F81F8-7D04-4FF4-8B16-14B8EC252AEB}" type="presParOf" srcId="{AF55B3B8-A5DE-4407-A7BF-5CE226E0A928}" destId="{9DA5BC2E-4DA4-48CE-ADB8-DE641D35E8BC}" srcOrd="0" destOrd="0" presId="urn:microsoft.com/office/officeart/2005/8/layout/list1"/>
    <dgm:cxn modelId="{B6874539-75C6-4F95-BC50-FF57326DDBC6}" type="presParOf" srcId="{AF55B3B8-A5DE-4407-A7BF-5CE226E0A928}" destId="{81D35B1F-F0E3-4725-B400-A577F938A213}" srcOrd="1" destOrd="0" presId="urn:microsoft.com/office/officeart/2005/8/layout/list1"/>
    <dgm:cxn modelId="{24ACD522-5D0F-4042-922E-8B7E8E4C6DD2}" type="presParOf" srcId="{BB474A13-1570-4BA0-8F7E-3884DD3448C9}" destId="{ED1FF29F-2B91-4A9A-972B-CA91D39B106F}" srcOrd="1" destOrd="0" presId="urn:microsoft.com/office/officeart/2005/8/layout/list1"/>
    <dgm:cxn modelId="{15D1846B-8D6D-45DE-9492-16C4D2B1F9B3}" type="presParOf" srcId="{BB474A13-1570-4BA0-8F7E-3884DD3448C9}" destId="{FA4F7C22-C156-4422-8525-0A545ED4C504}" srcOrd="2" destOrd="0" presId="urn:microsoft.com/office/officeart/2005/8/layout/list1"/>
    <dgm:cxn modelId="{4EAFAD3E-2A80-47E2-8673-3F4BECEEC574}" type="presParOf" srcId="{BB474A13-1570-4BA0-8F7E-3884DD3448C9}" destId="{BAA9CDFC-6019-4E9A-9B98-23BAF7130FCC}" srcOrd="3" destOrd="0" presId="urn:microsoft.com/office/officeart/2005/8/layout/list1"/>
    <dgm:cxn modelId="{8372E7BC-8B4E-4B49-83C2-3E54EB987256}" type="presParOf" srcId="{BB474A13-1570-4BA0-8F7E-3884DD3448C9}" destId="{0AA078E0-E96C-4AD9-AE70-3080285D1CD1}" srcOrd="4" destOrd="0" presId="urn:microsoft.com/office/officeart/2005/8/layout/list1"/>
    <dgm:cxn modelId="{37A759F0-BC82-4059-A066-912DB2A3B89C}" type="presParOf" srcId="{0AA078E0-E96C-4AD9-AE70-3080285D1CD1}" destId="{4F650D24-9775-4037-8DAE-8B482948FF46}" srcOrd="0" destOrd="0" presId="urn:microsoft.com/office/officeart/2005/8/layout/list1"/>
    <dgm:cxn modelId="{5F62D8EC-2280-4F29-9242-4F450EDD62F4}" type="presParOf" srcId="{0AA078E0-E96C-4AD9-AE70-3080285D1CD1}" destId="{4AD83E07-8135-4BBF-83EC-C2681495B6CF}" srcOrd="1" destOrd="0" presId="urn:microsoft.com/office/officeart/2005/8/layout/list1"/>
    <dgm:cxn modelId="{FD2124EC-799B-44E1-A87A-1710C830D050}" type="presParOf" srcId="{BB474A13-1570-4BA0-8F7E-3884DD3448C9}" destId="{2F1D93BB-F910-4C0F-85E1-BFCBCEE0294D}" srcOrd="5" destOrd="0" presId="urn:microsoft.com/office/officeart/2005/8/layout/list1"/>
    <dgm:cxn modelId="{21229608-4B70-49D5-811E-9EEC06E8571F}" type="presParOf" srcId="{BB474A13-1570-4BA0-8F7E-3884DD3448C9}" destId="{CCDB3E22-943D-404B-BF55-8047EAE663CD}" srcOrd="6" destOrd="0" presId="urn:microsoft.com/office/officeart/2005/8/layout/list1"/>
    <dgm:cxn modelId="{E3133F62-6B9D-4760-80D7-688F90B387B1}" type="presParOf" srcId="{BB474A13-1570-4BA0-8F7E-3884DD3448C9}" destId="{F7BC2B90-9C86-4871-9CB2-CB18E83BEB31}" srcOrd="7" destOrd="0" presId="urn:microsoft.com/office/officeart/2005/8/layout/list1"/>
    <dgm:cxn modelId="{FD4C5FC7-E2D7-4721-A4E3-0E26C51FB375}" type="presParOf" srcId="{BB474A13-1570-4BA0-8F7E-3884DD3448C9}" destId="{6B15F390-5D96-4E3A-AF15-17DA37754170}" srcOrd="8" destOrd="0" presId="urn:microsoft.com/office/officeart/2005/8/layout/list1"/>
    <dgm:cxn modelId="{14251C28-5C66-4911-8A6A-0ECD8101EA4D}" type="presParOf" srcId="{6B15F390-5D96-4E3A-AF15-17DA37754170}" destId="{3010E130-1426-4858-BD5E-A8421D14488E}" srcOrd="0" destOrd="0" presId="urn:microsoft.com/office/officeart/2005/8/layout/list1"/>
    <dgm:cxn modelId="{79C1D8EC-EDD6-4D6E-AC35-66CBE23B9EB3}" type="presParOf" srcId="{6B15F390-5D96-4E3A-AF15-17DA37754170}" destId="{CE997AAB-C747-47BE-BF0D-3C349B350A34}" srcOrd="1" destOrd="0" presId="urn:microsoft.com/office/officeart/2005/8/layout/list1"/>
    <dgm:cxn modelId="{22DEFBFF-F1A8-4765-85A0-A186A549138E}" type="presParOf" srcId="{BB474A13-1570-4BA0-8F7E-3884DD3448C9}" destId="{B8CDFCA4-AF81-4A5D-9943-FAB38056C33B}" srcOrd="9" destOrd="0" presId="urn:microsoft.com/office/officeart/2005/8/layout/list1"/>
    <dgm:cxn modelId="{8DB578B8-DEDB-48D8-81C9-93FD3641B587}" type="presParOf" srcId="{BB474A13-1570-4BA0-8F7E-3884DD3448C9}" destId="{DCBCDB98-C757-4689-9F6B-70E0011D9F85}" srcOrd="10" destOrd="0" presId="urn:microsoft.com/office/officeart/2005/8/layout/list1"/>
    <dgm:cxn modelId="{25A3460E-3F86-4370-B6C7-AEAB901D4D6B}" type="presParOf" srcId="{BB474A13-1570-4BA0-8F7E-3884DD3448C9}" destId="{7276341B-EF29-4C6A-859E-FF799513BA42}" srcOrd="11" destOrd="0" presId="urn:microsoft.com/office/officeart/2005/8/layout/list1"/>
    <dgm:cxn modelId="{42C6C509-78DA-4A9F-A1BF-3C5763D9B390}" type="presParOf" srcId="{BB474A13-1570-4BA0-8F7E-3884DD3448C9}" destId="{02BAF480-91BA-4FF2-B101-0EF2F9DCAC07}" srcOrd="12" destOrd="0" presId="urn:microsoft.com/office/officeart/2005/8/layout/list1"/>
    <dgm:cxn modelId="{27E1937F-D683-4324-9086-A90D623D0D54}" type="presParOf" srcId="{02BAF480-91BA-4FF2-B101-0EF2F9DCAC07}" destId="{F1F45159-92B2-40EF-BAF6-4D877BE817D4}" srcOrd="0" destOrd="0" presId="urn:microsoft.com/office/officeart/2005/8/layout/list1"/>
    <dgm:cxn modelId="{877E2121-5508-4476-BD72-2E45A6D82E83}" type="presParOf" srcId="{02BAF480-91BA-4FF2-B101-0EF2F9DCAC07}" destId="{15A3D0E0-2610-4B9F-9AFF-82D0A0087D6E}" srcOrd="1" destOrd="0" presId="urn:microsoft.com/office/officeart/2005/8/layout/list1"/>
    <dgm:cxn modelId="{D2305325-5523-41D4-8EEB-987D30038FE1}" type="presParOf" srcId="{BB474A13-1570-4BA0-8F7E-3884DD3448C9}" destId="{A42EC743-659A-4A12-A128-46A7B9453951}" srcOrd="13" destOrd="0" presId="urn:microsoft.com/office/officeart/2005/8/layout/list1"/>
    <dgm:cxn modelId="{D3A9F4B3-9FDD-4F61-8323-5FF0BEBB4DF1}" type="presParOf" srcId="{BB474A13-1570-4BA0-8F7E-3884DD3448C9}" destId="{6D0AC900-0593-413C-A71E-482F5973FA10}"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B4E6F92-2B2A-4B8F-8FAD-0352D52DAF82}"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B8D14541-75F2-4D07-8AFC-24F454D493AE}">
      <dgm:prSet phldrT="[Text]" custT="1"/>
      <dgm:spPr/>
      <dgm:t>
        <a:bodyPr/>
        <a:lstStyle/>
        <a:p>
          <a:r>
            <a:rPr lang="en-US" sz="2000" b="1" dirty="0" smtClean="0"/>
            <a:t>Storing and transmitting sensitive data insecurely</a:t>
          </a:r>
          <a:endParaRPr lang="en-US" sz="2200" b="1" dirty="0"/>
        </a:p>
      </dgm:t>
    </dgm:pt>
    <dgm:pt modelId="{64D5E0B8-DC34-4404-99E4-BEEAE1E95273}" type="parTrans" cxnId="{A85E93E9-757D-448D-9DE7-E4E5045153E5}">
      <dgm:prSet/>
      <dgm:spPr/>
      <dgm:t>
        <a:bodyPr/>
        <a:lstStyle/>
        <a:p>
          <a:endParaRPr lang="en-US" b="1"/>
        </a:p>
      </dgm:t>
    </dgm:pt>
    <dgm:pt modelId="{B26D7020-D5E7-48CE-839F-ADF41DCFA5BD}" type="sibTrans" cxnId="{A85E93E9-757D-448D-9DE7-E4E5045153E5}">
      <dgm:prSet/>
      <dgm:spPr/>
      <dgm:t>
        <a:bodyPr/>
        <a:lstStyle/>
        <a:p>
          <a:endParaRPr lang="en-US" b="1"/>
        </a:p>
      </dgm:t>
    </dgm:pt>
    <dgm:pt modelId="{D50E6B80-8F44-405B-A939-928C95B723D6}">
      <dgm:prSet/>
      <dgm:spPr/>
      <dgm:t>
        <a:bodyPr/>
        <a:lstStyle/>
        <a:p>
          <a:r>
            <a:rPr lang="en-US" sz="1800" b="1" dirty="0" smtClean="0"/>
            <a:t>Failure to identify all sensitive data</a:t>
          </a:r>
        </a:p>
      </dgm:t>
    </dgm:pt>
    <dgm:pt modelId="{3B807EA4-9B29-4BF0-B4F0-301BBE70CB4C}" type="parTrans" cxnId="{19B42ABF-9B87-4B3F-8F28-95FB133A6155}">
      <dgm:prSet/>
      <dgm:spPr/>
      <dgm:t>
        <a:bodyPr/>
        <a:lstStyle/>
        <a:p>
          <a:endParaRPr lang="en-US" b="1"/>
        </a:p>
      </dgm:t>
    </dgm:pt>
    <dgm:pt modelId="{DA4103ED-C382-4507-B501-6A6782D509B0}" type="sibTrans" cxnId="{19B42ABF-9B87-4B3F-8F28-95FB133A6155}">
      <dgm:prSet/>
      <dgm:spPr/>
      <dgm:t>
        <a:bodyPr/>
        <a:lstStyle/>
        <a:p>
          <a:endParaRPr lang="en-US" b="1"/>
        </a:p>
      </dgm:t>
    </dgm:pt>
    <dgm:pt modelId="{35B2B8E1-D849-4BDF-8C31-B328D700610B}">
      <dgm:prSet/>
      <dgm:spPr/>
      <dgm:t>
        <a:bodyPr/>
        <a:lstStyle/>
        <a:p>
          <a:r>
            <a:rPr lang="en-US" sz="1800" b="1" dirty="0" smtClean="0"/>
            <a:t>Failure to identify all the places that this sensitive data gets stored</a:t>
          </a:r>
        </a:p>
      </dgm:t>
    </dgm:pt>
    <dgm:pt modelId="{75F71D5B-14B5-477B-AB27-97AF0B038C88}" type="parTrans" cxnId="{4596C9E3-8B96-45B6-97DB-F7448B5FC12B}">
      <dgm:prSet/>
      <dgm:spPr/>
      <dgm:t>
        <a:bodyPr/>
        <a:lstStyle/>
        <a:p>
          <a:endParaRPr lang="en-US" b="1"/>
        </a:p>
      </dgm:t>
    </dgm:pt>
    <dgm:pt modelId="{C93AC399-A132-490F-9A76-0251F59AF6BF}" type="sibTrans" cxnId="{4596C9E3-8B96-45B6-97DB-F7448B5FC12B}">
      <dgm:prSet/>
      <dgm:spPr/>
      <dgm:t>
        <a:bodyPr/>
        <a:lstStyle/>
        <a:p>
          <a:endParaRPr lang="en-US" b="1"/>
        </a:p>
      </dgm:t>
    </dgm:pt>
    <dgm:pt modelId="{991E1756-78EA-4775-AD7E-F0F4B94AA18A}">
      <dgm:prSet custT="1"/>
      <dgm:spPr/>
      <dgm:t>
        <a:bodyPr/>
        <a:lstStyle/>
        <a:p>
          <a:r>
            <a:rPr lang="en-US" sz="1600" b="1" dirty="0" smtClean="0"/>
            <a:t>Databases, files, directories, log files, backups, etc.</a:t>
          </a:r>
        </a:p>
      </dgm:t>
    </dgm:pt>
    <dgm:pt modelId="{7B6CAFA2-C5AB-47B7-8C9C-D75306668D72}" type="parTrans" cxnId="{9D8EA6C9-9EDA-40BA-9C92-BE436717950A}">
      <dgm:prSet/>
      <dgm:spPr/>
      <dgm:t>
        <a:bodyPr/>
        <a:lstStyle/>
        <a:p>
          <a:endParaRPr lang="en-US" b="1"/>
        </a:p>
      </dgm:t>
    </dgm:pt>
    <dgm:pt modelId="{46B39D4E-647C-4C9B-A6F1-BEB9F048FE98}" type="sibTrans" cxnId="{9D8EA6C9-9EDA-40BA-9C92-BE436717950A}">
      <dgm:prSet/>
      <dgm:spPr/>
      <dgm:t>
        <a:bodyPr/>
        <a:lstStyle/>
        <a:p>
          <a:endParaRPr lang="en-US" b="1"/>
        </a:p>
      </dgm:t>
    </dgm:pt>
    <dgm:pt modelId="{BB292E58-F149-430D-8FE8-B71FFEBF5E34}">
      <dgm:prSet/>
      <dgm:spPr/>
      <dgm:t>
        <a:bodyPr/>
        <a:lstStyle/>
        <a:p>
          <a:r>
            <a:rPr lang="en-US" sz="1800" b="1" dirty="0" smtClean="0"/>
            <a:t>Failure to properly protect this data in every location</a:t>
          </a:r>
        </a:p>
      </dgm:t>
    </dgm:pt>
    <dgm:pt modelId="{C8C6ECBC-8D62-4572-984B-F2BFF61551AE}" type="parTrans" cxnId="{FCD89509-A8DB-4ECC-AFF4-9B5641F211D3}">
      <dgm:prSet/>
      <dgm:spPr/>
      <dgm:t>
        <a:bodyPr/>
        <a:lstStyle/>
        <a:p>
          <a:endParaRPr lang="en-US" b="1"/>
        </a:p>
      </dgm:t>
    </dgm:pt>
    <dgm:pt modelId="{45D887B3-F91D-4E29-A413-C940E0B438AE}" type="sibTrans" cxnId="{FCD89509-A8DB-4ECC-AFF4-9B5641F211D3}">
      <dgm:prSet/>
      <dgm:spPr/>
      <dgm:t>
        <a:bodyPr/>
        <a:lstStyle/>
        <a:p>
          <a:endParaRPr lang="en-US" b="1"/>
        </a:p>
      </dgm:t>
    </dgm:pt>
    <dgm:pt modelId="{B8F058C8-6164-4DB0-BD5C-B1A76520F5AA}">
      <dgm:prSet custT="1"/>
      <dgm:spPr/>
      <dgm:t>
        <a:bodyPr/>
        <a:lstStyle/>
        <a:p>
          <a:r>
            <a:rPr lang="en-US" sz="2000" b="1" dirty="0" smtClean="0"/>
            <a:t>Typical Impact</a:t>
          </a:r>
          <a:endParaRPr lang="en-US" sz="2200" b="1" dirty="0" smtClean="0"/>
        </a:p>
      </dgm:t>
    </dgm:pt>
    <dgm:pt modelId="{AA77EDE0-881C-423F-91BF-60760B685333}" type="parTrans" cxnId="{B38349C7-4DB2-4C7B-A69E-DA27F3663BBB}">
      <dgm:prSet/>
      <dgm:spPr/>
      <dgm:t>
        <a:bodyPr/>
        <a:lstStyle/>
        <a:p>
          <a:endParaRPr lang="en-US" b="1"/>
        </a:p>
      </dgm:t>
    </dgm:pt>
    <dgm:pt modelId="{FD576F5A-61C5-4D9F-95F6-AE1FBD4C4E74}" type="sibTrans" cxnId="{B38349C7-4DB2-4C7B-A69E-DA27F3663BBB}">
      <dgm:prSet/>
      <dgm:spPr/>
      <dgm:t>
        <a:bodyPr/>
        <a:lstStyle/>
        <a:p>
          <a:endParaRPr lang="en-US" b="1"/>
        </a:p>
      </dgm:t>
    </dgm:pt>
    <dgm:pt modelId="{0500ADBD-F6DF-4F8E-B779-AAAF2EF01D9F}">
      <dgm:prSet/>
      <dgm:spPr/>
      <dgm:t>
        <a:bodyPr/>
        <a:lstStyle/>
        <a:p>
          <a:r>
            <a:rPr lang="en-US" sz="1700" b="1" dirty="0" smtClean="0"/>
            <a:t>Attackers access or modify confidential or private information</a:t>
          </a:r>
        </a:p>
      </dgm:t>
    </dgm:pt>
    <dgm:pt modelId="{595F2F23-1CF4-4023-AA01-5EA6160754B6}" type="parTrans" cxnId="{A9454979-A0D3-4A70-B3AC-7601B8F3AF6A}">
      <dgm:prSet/>
      <dgm:spPr/>
      <dgm:t>
        <a:bodyPr/>
        <a:lstStyle/>
        <a:p>
          <a:endParaRPr lang="en-US" b="1"/>
        </a:p>
      </dgm:t>
    </dgm:pt>
    <dgm:pt modelId="{E311B22F-86EE-4EFA-8D52-FD5601A548E5}" type="sibTrans" cxnId="{A9454979-A0D3-4A70-B3AC-7601B8F3AF6A}">
      <dgm:prSet/>
      <dgm:spPr/>
      <dgm:t>
        <a:bodyPr/>
        <a:lstStyle/>
        <a:p>
          <a:endParaRPr lang="en-US" b="1"/>
        </a:p>
      </dgm:t>
    </dgm:pt>
    <dgm:pt modelId="{70238455-96D5-4080-93C8-6E571C986424}">
      <dgm:prSet/>
      <dgm:spPr/>
      <dgm:t>
        <a:bodyPr/>
        <a:lstStyle/>
        <a:p>
          <a:r>
            <a:rPr lang="en-US" sz="1700" b="1" dirty="0" smtClean="0"/>
            <a:t>Attackers extract secrets to use in additional attacks</a:t>
          </a:r>
        </a:p>
      </dgm:t>
    </dgm:pt>
    <dgm:pt modelId="{C1DECA91-F3E1-4328-8EC6-BBB912AC23F3}" type="parTrans" cxnId="{299AB85E-9A5F-457E-AC2E-AE60A2E62C06}">
      <dgm:prSet/>
      <dgm:spPr/>
      <dgm:t>
        <a:bodyPr/>
        <a:lstStyle/>
        <a:p>
          <a:endParaRPr lang="en-US" b="1"/>
        </a:p>
      </dgm:t>
    </dgm:pt>
    <dgm:pt modelId="{FB912107-E92D-4892-B9A6-33EB4F3C7965}" type="sibTrans" cxnId="{299AB85E-9A5F-457E-AC2E-AE60A2E62C06}">
      <dgm:prSet/>
      <dgm:spPr/>
      <dgm:t>
        <a:bodyPr/>
        <a:lstStyle/>
        <a:p>
          <a:endParaRPr lang="en-US" b="1"/>
        </a:p>
      </dgm:t>
    </dgm:pt>
    <dgm:pt modelId="{1BC3FE82-8400-4310-BCE8-6C6354E97714}">
      <dgm:prSet/>
      <dgm:spPr/>
      <dgm:t>
        <a:bodyPr/>
        <a:lstStyle/>
        <a:p>
          <a:r>
            <a:rPr lang="en-US" sz="1700" b="1" dirty="0" smtClean="0"/>
            <a:t>Company embarrassment, customer dissatisfaction, and loss of trust</a:t>
          </a:r>
        </a:p>
      </dgm:t>
    </dgm:pt>
    <dgm:pt modelId="{9B241693-5C24-4475-B9A1-E5F89F65EFFC}" type="parTrans" cxnId="{2AE6669B-DBE1-46FF-966A-64EBEDD80AF2}">
      <dgm:prSet/>
      <dgm:spPr/>
      <dgm:t>
        <a:bodyPr/>
        <a:lstStyle/>
        <a:p>
          <a:endParaRPr lang="en-US" b="1"/>
        </a:p>
      </dgm:t>
    </dgm:pt>
    <dgm:pt modelId="{89CDC1CD-0F79-4DD6-AB1B-959336B76CD1}" type="sibTrans" cxnId="{2AE6669B-DBE1-46FF-966A-64EBEDD80AF2}">
      <dgm:prSet/>
      <dgm:spPr/>
      <dgm:t>
        <a:bodyPr/>
        <a:lstStyle/>
        <a:p>
          <a:endParaRPr lang="en-US" b="1"/>
        </a:p>
      </dgm:t>
    </dgm:pt>
    <dgm:pt modelId="{29EA0178-2431-420C-9D07-EEFA4A241159}">
      <dgm:prSet/>
      <dgm:spPr/>
      <dgm:t>
        <a:bodyPr/>
        <a:lstStyle/>
        <a:p>
          <a:r>
            <a:rPr lang="en-US" sz="1700" b="1" dirty="0" smtClean="0"/>
            <a:t>Expense of cleaning up the incident, such as forensics, sending apology letters, reissuing thousands of credit cards, providing identity theft insurance</a:t>
          </a:r>
        </a:p>
      </dgm:t>
    </dgm:pt>
    <dgm:pt modelId="{664D258B-2524-4910-9E66-ED8C5EB7694A}" type="parTrans" cxnId="{2E68900B-75ED-44ED-BEC5-DB14C49DE8A9}">
      <dgm:prSet/>
      <dgm:spPr/>
      <dgm:t>
        <a:bodyPr/>
        <a:lstStyle/>
        <a:p>
          <a:endParaRPr lang="en-US" b="1"/>
        </a:p>
      </dgm:t>
    </dgm:pt>
    <dgm:pt modelId="{B9988CC9-3104-41FB-9D24-5F837264181A}" type="sibTrans" cxnId="{2E68900B-75ED-44ED-BEC5-DB14C49DE8A9}">
      <dgm:prSet/>
      <dgm:spPr/>
      <dgm:t>
        <a:bodyPr/>
        <a:lstStyle/>
        <a:p>
          <a:endParaRPr lang="en-US" b="1"/>
        </a:p>
      </dgm:t>
    </dgm:pt>
    <dgm:pt modelId="{BA084C21-31F3-41D7-A291-7A7A4E7439BE}">
      <dgm:prSet/>
      <dgm:spPr/>
      <dgm:t>
        <a:bodyPr/>
        <a:lstStyle/>
        <a:p>
          <a:r>
            <a:rPr lang="en-US" sz="1700" b="1" dirty="0" smtClean="0"/>
            <a:t>Business gets sued and/or fined</a:t>
          </a:r>
        </a:p>
      </dgm:t>
    </dgm:pt>
    <dgm:pt modelId="{A67BB8EC-2332-4FE6-9B81-D4203211B20B}" type="parTrans" cxnId="{EE97A899-E075-48D1-A027-ADB38261D9D5}">
      <dgm:prSet/>
      <dgm:spPr/>
      <dgm:t>
        <a:bodyPr/>
        <a:lstStyle/>
        <a:p>
          <a:endParaRPr lang="en-US" b="1"/>
        </a:p>
      </dgm:t>
    </dgm:pt>
    <dgm:pt modelId="{1D613B10-A261-4F09-AB65-ACDE0FDDF4FC}" type="sibTrans" cxnId="{EE97A899-E075-48D1-A027-ADB38261D9D5}">
      <dgm:prSet/>
      <dgm:spPr/>
      <dgm:t>
        <a:bodyPr/>
        <a:lstStyle/>
        <a:p>
          <a:endParaRPr lang="en-US" b="1"/>
        </a:p>
      </dgm:t>
    </dgm:pt>
    <dgm:pt modelId="{901F5BA3-84A7-4D4C-8ED6-78C2F687E539}">
      <dgm:prSet custT="1"/>
      <dgm:spPr/>
      <dgm:t>
        <a:bodyPr/>
        <a:lstStyle/>
        <a:p>
          <a:r>
            <a:rPr lang="en-US" sz="1600" b="1" dirty="0" err="1" smtClean="0"/>
            <a:t>e.g</a:t>
          </a:r>
          <a:r>
            <a:rPr lang="en-US" sz="1600" b="1" dirty="0" smtClean="0"/>
            <a:t>, credit cards, health care records, financial data (yours or your customers)</a:t>
          </a:r>
        </a:p>
      </dgm:t>
    </dgm:pt>
    <dgm:pt modelId="{244CDF5E-E977-435E-B063-83E71BDA5F09}" type="sibTrans" cxnId="{12390967-F5BA-4227-9FB7-54F397AFF534}">
      <dgm:prSet/>
      <dgm:spPr/>
      <dgm:t>
        <a:bodyPr/>
        <a:lstStyle/>
        <a:p>
          <a:endParaRPr lang="en-US" b="1"/>
        </a:p>
      </dgm:t>
    </dgm:pt>
    <dgm:pt modelId="{9D36B9DE-3E1F-4A7A-918F-237405C9A5BE}" type="parTrans" cxnId="{12390967-F5BA-4227-9FB7-54F397AFF534}">
      <dgm:prSet/>
      <dgm:spPr/>
      <dgm:t>
        <a:bodyPr/>
        <a:lstStyle/>
        <a:p>
          <a:endParaRPr lang="en-US" b="1"/>
        </a:p>
      </dgm:t>
    </dgm:pt>
    <dgm:pt modelId="{8FB53F29-9DC8-415D-B566-8E6BBD32D93D}">
      <dgm:prSet custT="1"/>
      <dgm:spPr/>
      <dgm:t>
        <a:bodyPr/>
        <a:lstStyle/>
        <a:p>
          <a:r>
            <a:rPr lang="en-GB" sz="1600" b="1" dirty="0" smtClean="0"/>
            <a:t>Failure to identify all the places that this sensitive data is sent</a:t>
          </a:r>
          <a:endParaRPr lang="en-US" sz="1600" b="1" dirty="0" smtClean="0"/>
        </a:p>
      </dgm:t>
    </dgm:pt>
    <dgm:pt modelId="{7CF14C3E-54D6-4117-8143-C1F83C9C5F58}" type="parTrans" cxnId="{64511DED-B378-414B-AA66-D7670F3D1A31}">
      <dgm:prSet/>
      <dgm:spPr/>
      <dgm:t>
        <a:bodyPr/>
        <a:lstStyle/>
        <a:p>
          <a:endParaRPr lang="en-GB" b="1"/>
        </a:p>
      </dgm:t>
    </dgm:pt>
    <dgm:pt modelId="{E30298EF-66A7-4684-A793-CBED26BF74BD}" type="sibTrans" cxnId="{64511DED-B378-414B-AA66-D7670F3D1A31}">
      <dgm:prSet/>
      <dgm:spPr/>
      <dgm:t>
        <a:bodyPr/>
        <a:lstStyle/>
        <a:p>
          <a:endParaRPr lang="en-GB" b="1"/>
        </a:p>
      </dgm:t>
    </dgm:pt>
    <dgm:pt modelId="{90ADC09B-E789-44E5-89D7-C5A9F17AFE82}">
      <dgm:prSet custT="1"/>
      <dgm:spPr/>
      <dgm:t>
        <a:bodyPr/>
        <a:lstStyle/>
        <a:p>
          <a:r>
            <a:rPr lang="en-GB" sz="1600" b="1" dirty="0" smtClean="0"/>
            <a:t>On the web, to backend databases, to business partners, internal communications</a:t>
          </a:r>
        </a:p>
      </dgm:t>
    </dgm:pt>
    <dgm:pt modelId="{C885FEF8-9B89-4AAE-90F9-931686A76B66}" type="parTrans" cxnId="{FC42766C-42D8-45F4-A173-8AB030C7753A}">
      <dgm:prSet/>
      <dgm:spPr/>
      <dgm:t>
        <a:bodyPr/>
        <a:lstStyle/>
        <a:p>
          <a:endParaRPr lang="en-GB" b="1"/>
        </a:p>
      </dgm:t>
    </dgm:pt>
    <dgm:pt modelId="{99FF6EAB-3DD1-4313-BF83-E4380290656A}" type="sibTrans" cxnId="{FC42766C-42D8-45F4-A173-8AB030C7753A}">
      <dgm:prSet/>
      <dgm:spPr/>
      <dgm:t>
        <a:bodyPr/>
        <a:lstStyle/>
        <a:p>
          <a:endParaRPr lang="en-GB" b="1"/>
        </a:p>
      </dgm:t>
    </dgm:pt>
    <dgm:pt modelId="{AE97D99D-450D-4E77-8F95-0786723BD95A}" type="pres">
      <dgm:prSet presAssocID="{4B4E6F92-2B2A-4B8F-8FAD-0352D52DAF82}" presName="linear" presStyleCnt="0">
        <dgm:presLayoutVars>
          <dgm:dir/>
          <dgm:animLvl val="lvl"/>
          <dgm:resizeHandles val="exact"/>
        </dgm:presLayoutVars>
      </dgm:prSet>
      <dgm:spPr/>
      <dgm:t>
        <a:bodyPr/>
        <a:lstStyle/>
        <a:p>
          <a:endParaRPr lang="en-US"/>
        </a:p>
      </dgm:t>
    </dgm:pt>
    <dgm:pt modelId="{23A8EFB1-AB20-415E-BA8A-77E4ABA975B9}" type="pres">
      <dgm:prSet presAssocID="{B8D14541-75F2-4D07-8AFC-24F454D493AE}" presName="parentLin" presStyleCnt="0"/>
      <dgm:spPr/>
      <dgm:t>
        <a:bodyPr/>
        <a:lstStyle/>
        <a:p>
          <a:endParaRPr lang="en-GB"/>
        </a:p>
      </dgm:t>
    </dgm:pt>
    <dgm:pt modelId="{79532BCD-B119-4BA0-82A2-8B78A6E5CD10}" type="pres">
      <dgm:prSet presAssocID="{B8D14541-75F2-4D07-8AFC-24F454D493AE}" presName="parentLeftMargin" presStyleLbl="node1" presStyleIdx="0" presStyleCnt="2"/>
      <dgm:spPr/>
      <dgm:t>
        <a:bodyPr/>
        <a:lstStyle/>
        <a:p>
          <a:endParaRPr lang="en-US"/>
        </a:p>
      </dgm:t>
    </dgm:pt>
    <dgm:pt modelId="{5C1B0F61-0110-42A2-8473-2313298D993C}" type="pres">
      <dgm:prSet presAssocID="{B8D14541-75F2-4D07-8AFC-24F454D493AE}" presName="parentText" presStyleLbl="node1" presStyleIdx="0" presStyleCnt="2">
        <dgm:presLayoutVars>
          <dgm:chMax val="0"/>
          <dgm:bulletEnabled val="1"/>
        </dgm:presLayoutVars>
      </dgm:prSet>
      <dgm:spPr/>
      <dgm:t>
        <a:bodyPr/>
        <a:lstStyle/>
        <a:p>
          <a:endParaRPr lang="en-US"/>
        </a:p>
      </dgm:t>
    </dgm:pt>
    <dgm:pt modelId="{B2AB612C-C253-43AF-886A-E6CB08F10E22}" type="pres">
      <dgm:prSet presAssocID="{B8D14541-75F2-4D07-8AFC-24F454D493AE}" presName="negativeSpace" presStyleCnt="0"/>
      <dgm:spPr/>
      <dgm:t>
        <a:bodyPr/>
        <a:lstStyle/>
        <a:p>
          <a:endParaRPr lang="en-GB"/>
        </a:p>
      </dgm:t>
    </dgm:pt>
    <dgm:pt modelId="{D755766A-AD1A-4BD8-AF7D-FE5A11A1E61A}" type="pres">
      <dgm:prSet presAssocID="{B8D14541-75F2-4D07-8AFC-24F454D493AE}" presName="childText" presStyleLbl="conFgAcc1" presStyleIdx="0" presStyleCnt="2">
        <dgm:presLayoutVars>
          <dgm:bulletEnabled val="1"/>
        </dgm:presLayoutVars>
      </dgm:prSet>
      <dgm:spPr/>
      <dgm:t>
        <a:bodyPr/>
        <a:lstStyle/>
        <a:p>
          <a:endParaRPr lang="en-US"/>
        </a:p>
      </dgm:t>
    </dgm:pt>
    <dgm:pt modelId="{EAB032C7-415F-4467-9862-0B29ED0F6BCB}" type="pres">
      <dgm:prSet presAssocID="{B26D7020-D5E7-48CE-839F-ADF41DCFA5BD}" presName="spaceBetweenRectangles" presStyleCnt="0"/>
      <dgm:spPr/>
      <dgm:t>
        <a:bodyPr/>
        <a:lstStyle/>
        <a:p>
          <a:endParaRPr lang="en-GB"/>
        </a:p>
      </dgm:t>
    </dgm:pt>
    <dgm:pt modelId="{20AF8797-D317-4C80-913C-A341A5BA753A}" type="pres">
      <dgm:prSet presAssocID="{B8F058C8-6164-4DB0-BD5C-B1A76520F5AA}" presName="parentLin" presStyleCnt="0"/>
      <dgm:spPr/>
      <dgm:t>
        <a:bodyPr/>
        <a:lstStyle/>
        <a:p>
          <a:endParaRPr lang="en-GB"/>
        </a:p>
      </dgm:t>
    </dgm:pt>
    <dgm:pt modelId="{A65C7111-7127-4B05-A01C-CD5B20EA9FEA}" type="pres">
      <dgm:prSet presAssocID="{B8F058C8-6164-4DB0-BD5C-B1A76520F5AA}" presName="parentLeftMargin" presStyleLbl="node1" presStyleIdx="0" presStyleCnt="2"/>
      <dgm:spPr/>
      <dgm:t>
        <a:bodyPr/>
        <a:lstStyle/>
        <a:p>
          <a:endParaRPr lang="en-US"/>
        </a:p>
      </dgm:t>
    </dgm:pt>
    <dgm:pt modelId="{E74937B4-1212-49F2-B1AE-BE62171B1040}" type="pres">
      <dgm:prSet presAssocID="{B8F058C8-6164-4DB0-BD5C-B1A76520F5AA}" presName="parentText" presStyleLbl="node1" presStyleIdx="1" presStyleCnt="2">
        <dgm:presLayoutVars>
          <dgm:chMax val="0"/>
          <dgm:bulletEnabled val="1"/>
        </dgm:presLayoutVars>
      </dgm:prSet>
      <dgm:spPr/>
      <dgm:t>
        <a:bodyPr/>
        <a:lstStyle/>
        <a:p>
          <a:endParaRPr lang="en-US"/>
        </a:p>
      </dgm:t>
    </dgm:pt>
    <dgm:pt modelId="{69D9A8DF-3E3C-41D0-9234-382A5A644D4C}" type="pres">
      <dgm:prSet presAssocID="{B8F058C8-6164-4DB0-BD5C-B1A76520F5AA}" presName="negativeSpace" presStyleCnt="0"/>
      <dgm:spPr/>
      <dgm:t>
        <a:bodyPr/>
        <a:lstStyle/>
        <a:p>
          <a:endParaRPr lang="en-GB"/>
        </a:p>
      </dgm:t>
    </dgm:pt>
    <dgm:pt modelId="{1DA5C2A3-D57B-47CF-BECF-2056B3723615}" type="pres">
      <dgm:prSet presAssocID="{B8F058C8-6164-4DB0-BD5C-B1A76520F5AA}" presName="childText" presStyleLbl="conFgAcc1" presStyleIdx="1" presStyleCnt="2">
        <dgm:presLayoutVars>
          <dgm:bulletEnabled val="1"/>
        </dgm:presLayoutVars>
      </dgm:prSet>
      <dgm:spPr/>
      <dgm:t>
        <a:bodyPr/>
        <a:lstStyle/>
        <a:p>
          <a:endParaRPr lang="en-US"/>
        </a:p>
      </dgm:t>
    </dgm:pt>
  </dgm:ptLst>
  <dgm:cxnLst>
    <dgm:cxn modelId="{2AE6669B-DBE1-46FF-966A-64EBEDD80AF2}" srcId="{B8F058C8-6164-4DB0-BD5C-B1A76520F5AA}" destId="{1BC3FE82-8400-4310-BCE8-6C6354E97714}" srcOrd="2" destOrd="0" parTransId="{9B241693-5C24-4475-B9A1-E5F89F65EFFC}" sibTransId="{89CDC1CD-0F79-4DD6-AB1B-959336B76CD1}"/>
    <dgm:cxn modelId="{A85E93E9-757D-448D-9DE7-E4E5045153E5}" srcId="{4B4E6F92-2B2A-4B8F-8FAD-0352D52DAF82}" destId="{B8D14541-75F2-4D07-8AFC-24F454D493AE}" srcOrd="0" destOrd="0" parTransId="{64D5E0B8-DC34-4404-99E4-BEEAE1E95273}" sibTransId="{B26D7020-D5E7-48CE-839F-ADF41DCFA5BD}"/>
    <dgm:cxn modelId="{EE97A899-E075-48D1-A027-ADB38261D9D5}" srcId="{B8F058C8-6164-4DB0-BD5C-B1A76520F5AA}" destId="{BA084C21-31F3-41D7-A291-7A7A4E7439BE}" srcOrd="4" destOrd="0" parTransId="{A67BB8EC-2332-4FE6-9B81-D4203211B20B}" sibTransId="{1D613B10-A261-4F09-AB65-ACDE0FDDF4FC}"/>
    <dgm:cxn modelId="{EECE8C1B-1287-40CA-81B8-BB17A028505A}" type="presOf" srcId="{8FB53F29-9DC8-415D-B566-8E6BBD32D93D}" destId="{D755766A-AD1A-4BD8-AF7D-FE5A11A1E61A}" srcOrd="0" destOrd="3" presId="urn:microsoft.com/office/officeart/2005/8/layout/list1"/>
    <dgm:cxn modelId="{84E92864-19A4-49B8-851F-8CCB0A1AA99B}" type="presOf" srcId="{1BC3FE82-8400-4310-BCE8-6C6354E97714}" destId="{1DA5C2A3-D57B-47CF-BECF-2056B3723615}" srcOrd="0" destOrd="3" presId="urn:microsoft.com/office/officeart/2005/8/layout/list1"/>
    <dgm:cxn modelId="{ED02264C-E87C-40B8-B045-53805329515E}" type="presOf" srcId="{D50E6B80-8F44-405B-A939-928C95B723D6}" destId="{D755766A-AD1A-4BD8-AF7D-FE5A11A1E61A}" srcOrd="0" destOrd="0" presId="urn:microsoft.com/office/officeart/2005/8/layout/list1"/>
    <dgm:cxn modelId="{1080D54A-3DE9-432D-A681-7AF50C9643D6}" type="presOf" srcId="{B8F058C8-6164-4DB0-BD5C-B1A76520F5AA}" destId="{A65C7111-7127-4B05-A01C-CD5B20EA9FEA}" srcOrd="0" destOrd="0" presId="urn:microsoft.com/office/officeart/2005/8/layout/list1"/>
    <dgm:cxn modelId="{8D4F75A6-4476-4A05-9367-AFC467DC5FF7}" type="presOf" srcId="{B8F058C8-6164-4DB0-BD5C-B1A76520F5AA}" destId="{E74937B4-1212-49F2-B1AE-BE62171B1040}" srcOrd="1" destOrd="0" presId="urn:microsoft.com/office/officeart/2005/8/layout/list1"/>
    <dgm:cxn modelId="{FCD89509-A8DB-4ECC-AFF4-9B5641F211D3}" srcId="{B8D14541-75F2-4D07-8AFC-24F454D493AE}" destId="{BB292E58-F149-430D-8FE8-B71FFEBF5E34}" srcOrd="3" destOrd="0" parTransId="{C8C6ECBC-8D62-4572-984B-F2BFF61551AE}" sibTransId="{45D887B3-F91D-4E29-A413-C940E0B438AE}"/>
    <dgm:cxn modelId="{5315BDD2-DD08-42E5-B645-1010E9C5F650}" type="presOf" srcId="{4B4E6F92-2B2A-4B8F-8FAD-0352D52DAF82}" destId="{AE97D99D-450D-4E77-8F95-0786723BD95A}" srcOrd="0" destOrd="0" presId="urn:microsoft.com/office/officeart/2005/8/layout/list1"/>
    <dgm:cxn modelId="{64511DED-B378-414B-AA66-D7670F3D1A31}" srcId="{B8D14541-75F2-4D07-8AFC-24F454D493AE}" destId="{8FB53F29-9DC8-415D-B566-8E6BBD32D93D}" srcOrd="2" destOrd="0" parTransId="{7CF14C3E-54D6-4117-8143-C1F83C9C5F58}" sibTransId="{E30298EF-66A7-4684-A793-CBED26BF74BD}"/>
    <dgm:cxn modelId="{4596C9E3-8B96-45B6-97DB-F7448B5FC12B}" srcId="{B8D14541-75F2-4D07-8AFC-24F454D493AE}" destId="{35B2B8E1-D849-4BDF-8C31-B328D700610B}" srcOrd="1" destOrd="0" parTransId="{75F71D5B-14B5-477B-AB27-97AF0B038C88}" sibTransId="{C93AC399-A132-490F-9A76-0251F59AF6BF}"/>
    <dgm:cxn modelId="{A9454979-A0D3-4A70-B3AC-7601B8F3AF6A}" srcId="{B8F058C8-6164-4DB0-BD5C-B1A76520F5AA}" destId="{0500ADBD-F6DF-4F8E-B779-AAAF2EF01D9F}" srcOrd="0" destOrd="0" parTransId="{595F2F23-1CF4-4023-AA01-5EA6160754B6}" sibTransId="{E311B22F-86EE-4EFA-8D52-FD5601A548E5}"/>
    <dgm:cxn modelId="{632C2D0B-FECD-4BD2-A8C2-F131AF8AE83C}" type="presOf" srcId="{BB292E58-F149-430D-8FE8-B71FFEBF5E34}" destId="{D755766A-AD1A-4BD8-AF7D-FE5A11A1E61A}" srcOrd="0" destOrd="5" presId="urn:microsoft.com/office/officeart/2005/8/layout/list1"/>
    <dgm:cxn modelId="{9D8EA6C9-9EDA-40BA-9C92-BE436717950A}" srcId="{35B2B8E1-D849-4BDF-8C31-B328D700610B}" destId="{991E1756-78EA-4775-AD7E-F0F4B94AA18A}" srcOrd="0" destOrd="0" parTransId="{7B6CAFA2-C5AB-47B7-8C9C-D75306668D72}" sibTransId="{46B39D4E-647C-4C9B-A6F1-BEB9F048FE98}"/>
    <dgm:cxn modelId="{A4FA0EE1-9C6E-417D-8B6F-DF3719B6DC7D}" type="presOf" srcId="{70238455-96D5-4080-93C8-6E571C986424}" destId="{1DA5C2A3-D57B-47CF-BECF-2056B3723615}" srcOrd="0" destOrd="2" presId="urn:microsoft.com/office/officeart/2005/8/layout/list1"/>
    <dgm:cxn modelId="{8E9D668E-7EA4-424D-BF81-60BC75AD529E}" type="presOf" srcId="{90ADC09B-E789-44E5-89D7-C5A9F17AFE82}" destId="{D755766A-AD1A-4BD8-AF7D-FE5A11A1E61A}" srcOrd="0" destOrd="4" presId="urn:microsoft.com/office/officeart/2005/8/layout/list1"/>
    <dgm:cxn modelId="{19B42ABF-9B87-4B3F-8F28-95FB133A6155}" srcId="{B8D14541-75F2-4D07-8AFC-24F454D493AE}" destId="{D50E6B80-8F44-405B-A939-928C95B723D6}" srcOrd="0" destOrd="0" parTransId="{3B807EA4-9B29-4BF0-B4F0-301BBE70CB4C}" sibTransId="{DA4103ED-C382-4507-B501-6A6782D509B0}"/>
    <dgm:cxn modelId="{BCC6B21C-FE7E-4E64-B961-C58CC174076A}" type="presOf" srcId="{BA084C21-31F3-41D7-A291-7A7A4E7439BE}" destId="{1DA5C2A3-D57B-47CF-BECF-2056B3723615}" srcOrd="0" destOrd="5" presId="urn:microsoft.com/office/officeart/2005/8/layout/list1"/>
    <dgm:cxn modelId="{A2B438BC-E528-48DC-9288-266C8069640D}" type="presOf" srcId="{901F5BA3-84A7-4D4C-8ED6-78C2F687E539}" destId="{1DA5C2A3-D57B-47CF-BECF-2056B3723615}" srcOrd="0" destOrd="1" presId="urn:microsoft.com/office/officeart/2005/8/layout/list1"/>
    <dgm:cxn modelId="{02C86A80-0A1B-4B96-BCA3-979EC0245547}" type="presOf" srcId="{0500ADBD-F6DF-4F8E-B779-AAAF2EF01D9F}" destId="{1DA5C2A3-D57B-47CF-BECF-2056B3723615}" srcOrd="0" destOrd="0" presId="urn:microsoft.com/office/officeart/2005/8/layout/list1"/>
    <dgm:cxn modelId="{FC42766C-42D8-45F4-A173-8AB030C7753A}" srcId="{8FB53F29-9DC8-415D-B566-8E6BBD32D93D}" destId="{90ADC09B-E789-44E5-89D7-C5A9F17AFE82}" srcOrd="0" destOrd="0" parTransId="{C885FEF8-9B89-4AAE-90F9-931686A76B66}" sibTransId="{99FF6EAB-3DD1-4313-BF83-E4380290656A}"/>
    <dgm:cxn modelId="{CC8991EA-957D-4E48-AFC6-62E55207A50A}" type="presOf" srcId="{29EA0178-2431-420C-9D07-EEFA4A241159}" destId="{1DA5C2A3-D57B-47CF-BECF-2056B3723615}" srcOrd="0" destOrd="4" presId="urn:microsoft.com/office/officeart/2005/8/layout/list1"/>
    <dgm:cxn modelId="{12390967-F5BA-4227-9FB7-54F397AFF534}" srcId="{0500ADBD-F6DF-4F8E-B779-AAAF2EF01D9F}" destId="{901F5BA3-84A7-4D4C-8ED6-78C2F687E539}" srcOrd="0" destOrd="0" parTransId="{9D36B9DE-3E1F-4A7A-918F-237405C9A5BE}" sibTransId="{244CDF5E-E977-435E-B063-83E71BDA5F09}"/>
    <dgm:cxn modelId="{A30F7AE0-457E-4840-B0AD-F514E8B47D4E}" type="presOf" srcId="{B8D14541-75F2-4D07-8AFC-24F454D493AE}" destId="{5C1B0F61-0110-42A2-8473-2313298D993C}" srcOrd="1" destOrd="0" presId="urn:microsoft.com/office/officeart/2005/8/layout/list1"/>
    <dgm:cxn modelId="{2E68900B-75ED-44ED-BEC5-DB14C49DE8A9}" srcId="{B8F058C8-6164-4DB0-BD5C-B1A76520F5AA}" destId="{29EA0178-2431-420C-9D07-EEFA4A241159}" srcOrd="3" destOrd="0" parTransId="{664D258B-2524-4910-9E66-ED8C5EB7694A}" sibTransId="{B9988CC9-3104-41FB-9D24-5F837264181A}"/>
    <dgm:cxn modelId="{299AB85E-9A5F-457E-AC2E-AE60A2E62C06}" srcId="{B8F058C8-6164-4DB0-BD5C-B1A76520F5AA}" destId="{70238455-96D5-4080-93C8-6E571C986424}" srcOrd="1" destOrd="0" parTransId="{C1DECA91-F3E1-4328-8EC6-BBB912AC23F3}" sibTransId="{FB912107-E92D-4892-B9A6-33EB4F3C7965}"/>
    <dgm:cxn modelId="{82BD48EC-ABBA-4228-9B2E-57A2106E4331}" type="presOf" srcId="{B8D14541-75F2-4D07-8AFC-24F454D493AE}" destId="{79532BCD-B119-4BA0-82A2-8B78A6E5CD10}" srcOrd="0" destOrd="0" presId="urn:microsoft.com/office/officeart/2005/8/layout/list1"/>
    <dgm:cxn modelId="{E21D3BB5-92AC-4A6B-B40D-8E7B88A2BCBE}" type="presOf" srcId="{991E1756-78EA-4775-AD7E-F0F4B94AA18A}" destId="{D755766A-AD1A-4BD8-AF7D-FE5A11A1E61A}" srcOrd="0" destOrd="2" presId="urn:microsoft.com/office/officeart/2005/8/layout/list1"/>
    <dgm:cxn modelId="{98F881CE-CE5D-4D1A-81D8-7C37970C35A7}" type="presOf" srcId="{35B2B8E1-D849-4BDF-8C31-B328D700610B}" destId="{D755766A-AD1A-4BD8-AF7D-FE5A11A1E61A}" srcOrd="0" destOrd="1" presId="urn:microsoft.com/office/officeart/2005/8/layout/list1"/>
    <dgm:cxn modelId="{B38349C7-4DB2-4C7B-A69E-DA27F3663BBB}" srcId="{4B4E6F92-2B2A-4B8F-8FAD-0352D52DAF82}" destId="{B8F058C8-6164-4DB0-BD5C-B1A76520F5AA}" srcOrd="1" destOrd="0" parTransId="{AA77EDE0-881C-423F-91BF-60760B685333}" sibTransId="{FD576F5A-61C5-4D9F-95F6-AE1FBD4C4E74}"/>
    <dgm:cxn modelId="{10BBE967-AF8A-4EAE-AFF2-9B56A49CCDD0}" type="presParOf" srcId="{AE97D99D-450D-4E77-8F95-0786723BD95A}" destId="{23A8EFB1-AB20-415E-BA8A-77E4ABA975B9}" srcOrd="0" destOrd="0" presId="urn:microsoft.com/office/officeart/2005/8/layout/list1"/>
    <dgm:cxn modelId="{D33337CD-2E4F-468F-ABA3-5CDA81D21959}" type="presParOf" srcId="{23A8EFB1-AB20-415E-BA8A-77E4ABA975B9}" destId="{79532BCD-B119-4BA0-82A2-8B78A6E5CD10}" srcOrd="0" destOrd="0" presId="urn:microsoft.com/office/officeart/2005/8/layout/list1"/>
    <dgm:cxn modelId="{54DA5F55-BAD6-4EA4-B449-BC63C3EF3E5F}" type="presParOf" srcId="{23A8EFB1-AB20-415E-BA8A-77E4ABA975B9}" destId="{5C1B0F61-0110-42A2-8473-2313298D993C}" srcOrd="1" destOrd="0" presId="urn:microsoft.com/office/officeart/2005/8/layout/list1"/>
    <dgm:cxn modelId="{13E77987-F31B-423F-85CD-838E446D3E5E}" type="presParOf" srcId="{AE97D99D-450D-4E77-8F95-0786723BD95A}" destId="{B2AB612C-C253-43AF-886A-E6CB08F10E22}" srcOrd="1" destOrd="0" presId="urn:microsoft.com/office/officeart/2005/8/layout/list1"/>
    <dgm:cxn modelId="{93AE1E22-5C8B-49BE-8F88-B1012EB8DBF6}" type="presParOf" srcId="{AE97D99D-450D-4E77-8F95-0786723BD95A}" destId="{D755766A-AD1A-4BD8-AF7D-FE5A11A1E61A}" srcOrd="2" destOrd="0" presId="urn:microsoft.com/office/officeart/2005/8/layout/list1"/>
    <dgm:cxn modelId="{79D235EC-45F7-46DA-B84C-EF86184FB814}" type="presParOf" srcId="{AE97D99D-450D-4E77-8F95-0786723BD95A}" destId="{EAB032C7-415F-4467-9862-0B29ED0F6BCB}" srcOrd="3" destOrd="0" presId="urn:microsoft.com/office/officeart/2005/8/layout/list1"/>
    <dgm:cxn modelId="{5801A808-62C6-4496-B763-143DFA34EE8A}" type="presParOf" srcId="{AE97D99D-450D-4E77-8F95-0786723BD95A}" destId="{20AF8797-D317-4C80-913C-A341A5BA753A}" srcOrd="4" destOrd="0" presId="urn:microsoft.com/office/officeart/2005/8/layout/list1"/>
    <dgm:cxn modelId="{6B951706-FB83-4978-9926-56C6974F3F7D}" type="presParOf" srcId="{20AF8797-D317-4C80-913C-A341A5BA753A}" destId="{A65C7111-7127-4B05-A01C-CD5B20EA9FEA}" srcOrd="0" destOrd="0" presId="urn:microsoft.com/office/officeart/2005/8/layout/list1"/>
    <dgm:cxn modelId="{0F2F6E52-5F11-4D10-AB23-9E6588AD8873}" type="presParOf" srcId="{20AF8797-D317-4C80-913C-A341A5BA753A}" destId="{E74937B4-1212-49F2-B1AE-BE62171B1040}" srcOrd="1" destOrd="0" presId="urn:microsoft.com/office/officeart/2005/8/layout/list1"/>
    <dgm:cxn modelId="{57424AB9-93DF-41FB-828A-ABF902A7C3A2}" type="presParOf" srcId="{AE97D99D-450D-4E77-8F95-0786723BD95A}" destId="{69D9A8DF-3E3C-41D0-9234-382A5A644D4C}" srcOrd="5" destOrd="0" presId="urn:microsoft.com/office/officeart/2005/8/layout/list1"/>
    <dgm:cxn modelId="{E3456206-E30A-4F70-A6E8-12E741B0A9ED}" type="presParOf" srcId="{AE97D99D-450D-4E77-8F95-0786723BD95A}" destId="{1DA5C2A3-D57B-47CF-BECF-2056B3723615}"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02A48B5-2510-4266-9113-3A036B1ADCC3}"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FEC171CC-5387-40A2-8E22-BF9204ED4F92}">
      <dgm:prSet phldrT="[Text]"/>
      <dgm:spPr/>
      <dgm:t>
        <a:bodyPr/>
        <a:lstStyle/>
        <a:p>
          <a:r>
            <a:rPr lang="en-US" b="1" dirty="0" smtClean="0"/>
            <a:t>How do you protect access to </a:t>
          </a:r>
          <a:r>
            <a:rPr lang="en-US" b="1" dirty="0" smtClean="0"/>
            <a:t>URLs </a:t>
          </a:r>
          <a:r>
            <a:rPr lang="en-US" b="1" dirty="0" smtClean="0"/>
            <a:t>(pages</a:t>
          </a:r>
          <a:r>
            <a:rPr lang="en-US" b="1" dirty="0" smtClean="0"/>
            <a:t>)?</a:t>
          </a:r>
        </a:p>
        <a:p>
          <a:r>
            <a:rPr lang="en-US" b="1" dirty="0" smtClean="0"/>
            <a:t>Or functions referenced by a URL plus parameters ?</a:t>
          </a:r>
          <a:endParaRPr lang="en-US" b="1" dirty="0"/>
        </a:p>
      </dgm:t>
    </dgm:pt>
    <dgm:pt modelId="{1B461DF1-2F8B-4EE8-9AD2-190192A2318B}" type="parTrans" cxnId="{928D747C-8B55-4CCE-B088-C63FAAB04CAE}">
      <dgm:prSet/>
      <dgm:spPr/>
      <dgm:t>
        <a:bodyPr/>
        <a:lstStyle/>
        <a:p>
          <a:endParaRPr lang="en-US" b="1"/>
        </a:p>
      </dgm:t>
    </dgm:pt>
    <dgm:pt modelId="{D5AC15FA-3917-48A9-931E-44DBAB74E24A}" type="sibTrans" cxnId="{928D747C-8B55-4CCE-B088-C63FAAB04CAE}">
      <dgm:prSet/>
      <dgm:spPr/>
      <dgm:t>
        <a:bodyPr/>
        <a:lstStyle/>
        <a:p>
          <a:endParaRPr lang="en-US" b="1"/>
        </a:p>
      </dgm:t>
    </dgm:pt>
    <dgm:pt modelId="{C3A1C929-B332-4D92-9F3E-7D30328607A2}">
      <dgm:prSet/>
      <dgm:spPr/>
      <dgm:t>
        <a:bodyPr/>
        <a:lstStyle/>
        <a:p>
          <a:r>
            <a:rPr lang="en-US" b="1" dirty="0" smtClean="0"/>
            <a:t>This is part of enforcing proper “authorization”, along with </a:t>
          </a:r>
          <a:br>
            <a:rPr lang="en-US" b="1" dirty="0" smtClean="0"/>
          </a:br>
          <a:r>
            <a:rPr lang="en-US" b="1" dirty="0" smtClean="0"/>
            <a:t>A4 – Insecure Direct Object References</a:t>
          </a:r>
        </a:p>
      </dgm:t>
    </dgm:pt>
    <dgm:pt modelId="{BEEE52A0-B2B1-4E54-BBEB-A02FAF8441F7}" type="parTrans" cxnId="{65680BC7-1EF6-4BED-B2F2-F0316C8EE1E8}">
      <dgm:prSet/>
      <dgm:spPr/>
      <dgm:t>
        <a:bodyPr/>
        <a:lstStyle/>
        <a:p>
          <a:endParaRPr lang="en-US" b="1"/>
        </a:p>
      </dgm:t>
    </dgm:pt>
    <dgm:pt modelId="{09979F58-DB4F-4F8A-965D-1A4E2081F64D}" type="sibTrans" cxnId="{65680BC7-1EF6-4BED-B2F2-F0316C8EE1E8}">
      <dgm:prSet/>
      <dgm:spPr/>
      <dgm:t>
        <a:bodyPr/>
        <a:lstStyle/>
        <a:p>
          <a:endParaRPr lang="en-US" b="1"/>
        </a:p>
      </dgm:t>
    </dgm:pt>
    <dgm:pt modelId="{95EF5983-203F-4F8B-99E9-897B06569112}">
      <dgm:prSet/>
      <dgm:spPr/>
      <dgm:t>
        <a:bodyPr/>
        <a:lstStyle/>
        <a:p>
          <a:r>
            <a:rPr lang="en-US" b="1" dirty="0" smtClean="0"/>
            <a:t>A common mistake …</a:t>
          </a:r>
        </a:p>
      </dgm:t>
    </dgm:pt>
    <dgm:pt modelId="{BEE0F175-4E48-4B76-BE2C-39A95DB9F6EF}" type="parTrans" cxnId="{9E3353A8-339D-4159-9831-E0354269B3E6}">
      <dgm:prSet/>
      <dgm:spPr/>
      <dgm:t>
        <a:bodyPr/>
        <a:lstStyle/>
        <a:p>
          <a:endParaRPr lang="en-US" b="1"/>
        </a:p>
      </dgm:t>
    </dgm:pt>
    <dgm:pt modelId="{3C9B79E0-8167-4DD1-8937-D060A8880427}" type="sibTrans" cxnId="{9E3353A8-339D-4159-9831-E0354269B3E6}">
      <dgm:prSet/>
      <dgm:spPr/>
      <dgm:t>
        <a:bodyPr/>
        <a:lstStyle/>
        <a:p>
          <a:endParaRPr lang="en-US" b="1"/>
        </a:p>
      </dgm:t>
    </dgm:pt>
    <dgm:pt modelId="{53C8FA64-A547-4A1C-A4F8-F7B8F4E15295}">
      <dgm:prSet/>
      <dgm:spPr/>
      <dgm:t>
        <a:bodyPr/>
        <a:lstStyle/>
        <a:p>
          <a:r>
            <a:rPr lang="en-US" b="1" dirty="0" smtClean="0"/>
            <a:t>Displaying only authorized links and menu choices</a:t>
          </a:r>
        </a:p>
      </dgm:t>
    </dgm:pt>
    <dgm:pt modelId="{47FC68F8-E5B5-463D-A10D-7AADD0827E61}" type="parTrans" cxnId="{9C999696-36F0-4CB5-AA2B-EC26E0E8389A}">
      <dgm:prSet/>
      <dgm:spPr/>
      <dgm:t>
        <a:bodyPr/>
        <a:lstStyle/>
        <a:p>
          <a:endParaRPr lang="en-US" b="1"/>
        </a:p>
      </dgm:t>
    </dgm:pt>
    <dgm:pt modelId="{0C543BED-3335-4F40-B41E-CB0B4A6EFEBE}" type="sibTrans" cxnId="{9C999696-36F0-4CB5-AA2B-EC26E0E8389A}">
      <dgm:prSet/>
      <dgm:spPr/>
      <dgm:t>
        <a:bodyPr/>
        <a:lstStyle/>
        <a:p>
          <a:endParaRPr lang="en-US" b="1"/>
        </a:p>
      </dgm:t>
    </dgm:pt>
    <dgm:pt modelId="{6862C20F-51D3-4D56-9227-783363201EF2}">
      <dgm:prSet/>
      <dgm:spPr/>
      <dgm:t>
        <a:bodyPr/>
        <a:lstStyle/>
        <a:p>
          <a:r>
            <a:rPr lang="en-US" b="1" dirty="0" smtClean="0"/>
            <a:t>This is called presentation layer access control, and doesn’t work</a:t>
          </a:r>
        </a:p>
      </dgm:t>
    </dgm:pt>
    <dgm:pt modelId="{1A6CEAA7-AFC5-4D5E-9857-9A1DBE435C71}" type="parTrans" cxnId="{3E871A54-AC95-44BD-B7A1-BCF32BD519DC}">
      <dgm:prSet/>
      <dgm:spPr/>
      <dgm:t>
        <a:bodyPr/>
        <a:lstStyle/>
        <a:p>
          <a:endParaRPr lang="en-US" b="1"/>
        </a:p>
      </dgm:t>
    </dgm:pt>
    <dgm:pt modelId="{0A7BE370-6542-4462-8A39-2FD5F92DB2F7}" type="sibTrans" cxnId="{3E871A54-AC95-44BD-B7A1-BCF32BD519DC}">
      <dgm:prSet/>
      <dgm:spPr/>
      <dgm:t>
        <a:bodyPr/>
        <a:lstStyle/>
        <a:p>
          <a:endParaRPr lang="en-US" b="1"/>
        </a:p>
      </dgm:t>
    </dgm:pt>
    <dgm:pt modelId="{A345DB79-22CF-4E7A-8AAD-E93ED407496B}">
      <dgm:prSet/>
      <dgm:spPr/>
      <dgm:t>
        <a:bodyPr/>
        <a:lstStyle/>
        <a:p>
          <a:r>
            <a:rPr lang="en-US" b="1" dirty="0" smtClean="0"/>
            <a:t>Attacker simply forges direct access to ‘unauthorized’ pages</a:t>
          </a:r>
        </a:p>
      </dgm:t>
    </dgm:pt>
    <dgm:pt modelId="{FC987143-0458-4A28-B316-B8CA19D5B4A0}" type="parTrans" cxnId="{102166F5-CEF3-4E97-9D38-A025872ECC50}">
      <dgm:prSet/>
      <dgm:spPr/>
      <dgm:t>
        <a:bodyPr/>
        <a:lstStyle/>
        <a:p>
          <a:endParaRPr lang="en-US" b="1"/>
        </a:p>
      </dgm:t>
    </dgm:pt>
    <dgm:pt modelId="{F61CFC4E-C67F-404E-9DFB-B0CE475CC284}" type="sibTrans" cxnId="{102166F5-CEF3-4E97-9D38-A025872ECC50}">
      <dgm:prSet/>
      <dgm:spPr/>
      <dgm:t>
        <a:bodyPr/>
        <a:lstStyle/>
        <a:p>
          <a:endParaRPr lang="en-US" b="1"/>
        </a:p>
      </dgm:t>
    </dgm:pt>
    <dgm:pt modelId="{76516AE0-B2FD-45B5-A249-B805E648C268}">
      <dgm:prSet/>
      <dgm:spPr/>
      <dgm:t>
        <a:bodyPr/>
        <a:lstStyle/>
        <a:p>
          <a:r>
            <a:rPr lang="en-US" b="1" dirty="0" smtClean="0"/>
            <a:t>Typical Impact</a:t>
          </a:r>
        </a:p>
      </dgm:t>
    </dgm:pt>
    <dgm:pt modelId="{D808AABB-A29F-4D51-9CAA-387FBEFEA307}" type="parTrans" cxnId="{0B60F8CC-69BB-4F34-941D-151B054DA1EF}">
      <dgm:prSet/>
      <dgm:spPr/>
      <dgm:t>
        <a:bodyPr/>
        <a:lstStyle/>
        <a:p>
          <a:endParaRPr lang="en-US" b="1"/>
        </a:p>
      </dgm:t>
    </dgm:pt>
    <dgm:pt modelId="{BF991C44-0975-4AD1-BD68-29C4E2FF17A5}" type="sibTrans" cxnId="{0B60F8CC-69BB-4F34-941D-151B054DA1EF}">
      <dgm:prSet/>
      <dgm:spPr/>
      <dgm:t>
        <a:bodyPr/>
        <a:lstStyle/>
        <a:p>
          <a:endParaRPr lang="en-US" b="1"/>
        </a:p>
      </dgm:t>
    </dgm:pt>
    <dgm:pt modelId="{2B95A1A9-AD68-44FD-A59F-20D5278FC810}">
      <dgm:prSet/>
      <dgm:spPr/>
      <dgm:t>
        <a:bodyPr/>
        <a:lstStyle/>
        <a:p>
          <a:r>
            <a:rPr lang="en-US" b="1" dirty="0" smtClean="0"/>
            <a:t>Attackers invoke functions and services they’re not authorized for</a:t>
          </a:r>
        </a:p>
      </dgm:t>
    </dgm:pt>
    <dgm:pt modelId="{5777F5ED-DF7E-4EBB-A2E2-346E164E39B5}" type="parTrans" cxnId="{A197DC2B-4A9A-41AC-9FEF-96BCA7CAF4F2}">
      <dgm:prSet/>
      <dgm:spPr/>
      <dgm:t>
        <a:bodyPr/>
        <a:lstStyle/>
        <a:p>
          <a:endParaRPr lang="en-US" b="1"/>
        </a:p>
      </dgm:t>
    </dgm:pt>
    <dgm:pt modelId="{165C03AB-A972-4ABF-850B-00444EB74546}" type="sibTrans" cxnId="{A197DC2B-4A9A-41AC-9FEF-96BCA7CAF4F2}">
      <dgm:prSet/>
      <dgm:spPr/>
      <dgm:t>
        <a:bodyPr/>
        <a:lstStyle/>
        <a:p>
          <a:endParaRPr lang="en-US" b="1"/>
        </a:p>
      </dgm:t>
    </dgm:pt>
    <dgm:pt modelId="{85EFE549-C2CB-42C8-8E92-2EAA863221DC}">
      <dgm:prSet/>
      <dgm:spPr/>
      <dgm:t>
        <a:bodyPr/>
        <a:lstStyle/>
        <a:p>
          <a:r>
            <a:rPr lang="en-US" b="1" dirty="0" smtClean="0"/>
            <a:t>Access other user’s accounts and data</a:t>
          </a:r>
        </a:p>
      </dgm:t>
    </dgm:pt>
    <dgm:pt modelId="{7D6AAE14-87FB-410C-9D9A-BEF25BDFB180}" type="parTrans" cxnId="{5973ECE7-EE23-4E5A-BD98-A4D39573C6DE}">
      <dgm:prSet/>
      <dgm:spPr/>
      <dgm:t>
        <a:bodyPr/>
        <a:lstStyle/>
        <a:p>
          <a:endParaRPr lang="en-US" b="1"/>
        </a:p>
      </dgm:t>
    </dgm:pt>
    <dgm:pt modelId="{435E3B76-5A5B-4002-92DB-C6951F5E33F8}" type="sibTrans" cxnId="{5973ECE7-EE23-4E5A-BD98-A4D39573C6DE}">
      <dgm:prSet/>
      <dgm:spPr/>
      <dgm:t>
        <a:bodyPr/>
        <a:lstStyle/>
        <a:p>
          <a:endParaRPr lang="en-US" b="1"/>
        </a:p>
      </dgm:t>
    </dgm:pt>
    <dgm:pt modelId="{56BE9E86-9FE7-401B-B8E1-764FD9EDCFAD}">
      <dgm:prSet/>
      <dgm:spPr/>
      <dgm:t>
        <a:bodyPr/>
        <a:lstStyle/>
        <a:p>
          <a:r>
            <a:rPr lang="en-US" b="1" dirty="0" smtClean="0"/>
            <a:t>Perform privileged actions</a:t>
          </a:r>
        </a:p>
      </dgm:t>
    </dgm:pt>
    <dgm:pt modelId="{8E9FAD2B-0830-48E1-843D-EB40629A05CE}" type="parTrans" cxnId="{FE1B3B3F-DBE6-4223-A707-DB683F9E1298}">
      <dgm:prSet/>
      <dgm:spPr/>
      <dgm:t>
        <a:bodyPr/>
        <a:lstStyle/>
        <a:p>
          <a:endParaRPr lang="en-US" b="1"/>
        </a:p>
      </dgm:t>
    </dgm:pt>
    <dgm:pt modelId="{481190E2-0E1D-4BC1-B17A-477CC199F167}" type="sibTrans" cxnId="{FE1B3B3F-DBE6-4223-A707-DB683F9E1298}">
      <dgm:prSet/>
      <dgm:spPr/>
      <dgm:t>
        <a:bodyPr/>
        <a:lstStyle/>
        <a:p>
          <a:endParaRPr lang="en-US" b="1"/>
        </a:p>
      </dgm:t>
    </dgm:pt>
    <dgm:pt modelId="{F10DA9F5-E434-4E08-87CB-CFF007EA8E54}" type="pres">
      <dgm:prSet presAssocID="{502A48B5-2510-4266-9113-3A036B1ADCC3}" presName="linear" presStyleCnt="0">
        <dgm:presLayoutVars>
          <dgm:dir/>
          <dgm:animLvl val="lvl"/>
          <dgm:resizeHandles val="exact"/>
        </dgm:presLayoutVars>
      </dgm:prSet>
      <dgm:spPr/>
      <dgm:t>
        <a:bodyPr/>
        <a:lstStyle/>
        <a:p>
          <a:endParaRPr lang="en-US"/>
        </a:p>
      </dgm:t>
    </dgm:pt>
    <dgm:pt modelId="{6DB5E303-C3C1-4D33-A0B9-E7247FCDA8C3}" type="pres">
      <dgm:prSet presAssocID="{FEC171CC-5387-40A2-8E22-BF9204ED4F92}" presName="parentLin" presStyleCnt="0"/>
      <dgm:spPr/>
      <dgm:t>
        <a:bodyPr/>
        <a:lstStyle/>
        <a:p>
          <a:endParaRPr lang="en-GB"/>
        </a:p>
      </dgm:t>
    </dgm:pt>
    <dgm:pt modelId="{B13DB3A0-8A2B-4DD9-9235-6C408C8D9DE5}" type="pres">
      <dgm:prSet presAssocID="{FEC171CC-5387-40A2-8E22-BF9204ED4F92}" presName="parentLeftMargin" presStyleLbl="node1" presStyleIdx="0" presStyleCnt="3"/>
      <dgm:spPr/>
      <dgm:t>
        <a:bodyPr/>
        <a:lstStyle/>
        <a:p>
          <a:endParaRPr lang="en-US"/>
        </a:p>
      </dgm:t>
    </dgm:pt>
    <dgm:pt modelId="{6C2FA632-2CF5-4117-93CB-769B9CFF34E2}" type="pres">
      <dgm:prSet presAssocID="{FEC171CC-5387-40A2-8E22-BF9204ED4F92}" presName="parentText" presStyleLbl="node1" presStyleIdx="0" presStyleCnt="3" custScaleY="125150">
        <dgm:presLayoutVars>
          <dgm:chMax val="0"/>
          <dgm:bulletEnabled val="1"/>
        </dgm:presLayoutVars>
      </dgm:prSet>
      <dgm:spPr/>
      <dgm:t>
        <a:bodyPr/>
        <a:lstStyle/>
        <a:p>
          <a:endParaRPr lang="en-US"/>
        </a:p>
      </dgm:t>
    </dgm:pt>
    <dgm:pt modelId="{44C2E016-008D-4C47-B201-544BD23A6DA0}" type="pres">
      <dgm:prSet presAssocID="{FEC171CC-5387-40A2-8E22-BF9204ED4F92}" presName="negativeSpace" presStyleCnt="0"/>
      <dgm:spPr/>
      <dgm:t>
        <a:bodyPr/>
        <a:lstStyle/>
        <a:p>
          <a:endParaRPr lang="en-GB"/>
        </a:p>
      </dgm:t>
    </dgm:pt>
    <dgm:pt modelId="{F4FE1C1E-A996-4C6E-81FD-9B6C7C5D15AA}" type="pres">
      <dgm:prSet presAssocID="{FEC171CC-5387-40A2-8E22-BF9204ED4F92}" presName="childText" presStyleLbl="conFgAcc1" presStyleIdx="0" presStyleCnt="3">
        <dgm:presLayoutVars>
          <dgm:bulletEnabled val="1"/>
        </dgm:presLayoutVars>
      </dgm:prSet>
      <dgm:spPr/>
      <dgm:t>
        <a:bodyPr/>
        <a:lstStyle/>
        <a:p>
          <a:endParaRPr lang="en-US"/>
        </a:p>
      </dgm:t>
    </dgm:pt>
    <dgm:pt modelId="{8577666C-4562-48C9-9C18-3E82ADEFE8A2}" type="pres">
      <dgm:prSet presAssocID="{D5AC15FA-3917-48A9-931E-44DBAB74E24A}" presName="spaceBetweenRectangles" presStyleCnt="0"/>
      <dgm:spPr/>
      <dgm:t>
        <a:bodyPr/>
        <a:lstStyle/>
        <a:p>
          <a:endParaRPr lang="en-GB"/>
        </a:p>
      </dgm:t>
    </dgm:pt>
    <dgm:pt modelId="{39065C36-D425-4497-8077-E35EA7CA848B}" type="pres">
      <dgm:prSet presAssocID="{95EF5983-203F-4F8B-99E9-897B06569112}" presName="parentLin" presStyleCnt="0"/>
      <dgm:spPr/>
      <dgm:t>
        <a:bodyPr/>
        <a:lstStyle/>
        <a:p>
          <a:endParaRPr lang="en-GB"/>
        </a:p>
      </dgm:t>
    </dgm:pt>
    <dgm:pt modelId="{E5860DB8-3515-46D3-9DBF-53532B377121}" type="pres">
      <dgm:prSet presAssocID="{95EF5983-203F-4F8B-99E9-897B06569112}" presName="parentLeftMargin" presStyleLbl="node1" presStyleIdx="0" presStyleCnt="3"/>
      <dgm:spPr/>
      <dgm:t>
        <a:bodyPr/>
        <a:lstStyle/>
        <a:p>
          <a:endParaRPr lang="en-US"/>
        </a:p>
      </dgm:t>
    </dgm:pt>
    <dgm:pt modelId="{E99EF9FE-3701-498A-8BA9-D48F9D0B7694}" type="pres">
      <dgm:prSet presAssocID="{95EF5983-203F-4F8B-99E9-897B06569112}" presName="parentText" presStyleLbl="node1" presStyleIdx="1" presStyleCnt="3">
        <dgm:presLayoutVars>
          <dgm:chMax val="0"/>
          <dgm:bulletEnabled val="1"/>
        </dgm:presLayoutVars>
      </dgm:prSet>
      <dgm:spPr/>
      <dgm:t>
        <a:bodyPr/>
        <a:lstStyle/>
        <a:p>
          <a:endParaRPr lang="en-US"/>
        </a:p>
      </dgm:t>
    </dgm:pt>
    <dgm:pt modelId="{F002B623-E749-41FA-AFE7-0FE0241BD13D}" type="pres">
      <dgm:prSet presAssocID="{95EF5983-203F-4F8B-99E9-897B06569112}" presName="negativeSpace" presStyleCnt="0"/>
      <dgm:spPr/>
      <dgm:t>
        <a:bodyPr/>
        <a:lstStyle/>
        <a:p>
          <a:endParaRPr lang="en-GB"/>
        </a:p>
      </dgm:t>
    </dgm:pt>
    <dgm:pt modelId="{8BADFEB2-6D9F-4FF6-8A19-62EDB3764F20}" type="pres">
      <dgm:prSet presAssocID="{95EF5983-203F-4F8B-99E9-897B06569112}" presName="childText" presStyleLbl="conFgAcc1" presStyleIdx="1" presStyleCnt="3">
        <dgm:presLayoutVars>
          <dgm:bulletEnabled val="1"/>
        </dgm:presLayoutVars>
      </dgm:prSet>
      <dgm:spPr/>
      <dgm:t>
        <a:bodyPr/>
        <a:lstStyle/>
        <a:p>
          <a:endParaRPr lang="en-US"/>
        </a:p>
      </dgm:t>
    </dgm:pt>
    <dgm:pt modelId="{893519C6-B0D4-40D1-9299-7D4189280B0C}" type="pres">
      <dgm:prSet presAssocID="{3C9B79E0-8167-4DD1-8937-D060A8880427}" presName="spaceBetweenRectangles" presStyleCnt="0"/>
      <dgm:spPr/>
      <dgm:t>
        <a:bodyPr/>
        <a:lstStyle/>
        <a:p>
          <a:endParaRPr lang="en-GB"/>
        </a:p>
      </dgm:t>
    </dgm:pt>
    <dgm:pt modelId="{2F4FCF47-00FF-4D8C-BCAC-1B4A98471557}" type="pres">
      <dgm:prSet presAssocID="{76516AE0-B2FD-45B5-A249-B805E648C268}" presName="parentLin" presStyleCnt="0"/>
      <dgm:spPr/>
      <dgm:t>
        <a:bodyPr/>
        <a:lstStyle/>
        <a:p>
          <a:endParaRPr lang="en-GB"/>
        </a:p>
      </dgm:t>
    </dgm:pt>
    <dgm:pt modelId="{D5055306-D126-4F1A-9D4B-0979D271A3CD}" type="pres">
      <dgm:prSet presAssocID="{76516AE0-B2FD-45B5-A249-B805E648C268}" presName="parentLeftMargin" presStyleLbl="node1" presStyleIdx="1" presStyleCnt="3"/>
      <dgm:spPr/>
      <dgm:t>
        <a:bodyPr/>
        <a:lstStyle/>
        <a:p>
          <a:endParaRPr lang="en-US"/>
        </a:p>
      </dgm:t>
    </dgm:pt>
    <dgm:pt modelId="{FFCB1FAB-F343-4497-9E31-9572963F7F19}" type="pres">
      <dgm:prSet presAssocID="{76516AE0-B2FD-45B5-A249-B805E648C268}" presName="parentText" presStyleLbl="node1" presStyleIdx="2" presStyleCnt="3">
        <dgm:presLayoutVars>
          <dgm:chMax val="0"/>
          <dgm:bulletEnabled val="1"/>
        </dgm:presLayoutVars>
      </dgm:prSet>
      <dgm:spPr/>
      <dgm:t>
        <a:bodyPr/>
        <a:lstStyle/>
        <a:p>
          <a:endParaRPr lang="en-US"/>
        </a:p>
      </dgm:t>
    </dgm:pt>
    <dgm:pt modelId="{A21012B6-0CF4-45EC-AF17-5D73EF86B626}" type="pres">
      <dgm:prSet presAssocID="{76516AE0-B2FD-45B5-A249-B805E648C268}" presName="negativeSpace" presStyleCnt="0"/>
      <dgm:spPr/>
      <dgm:t>
        <a:bodyPr/>
        <a:lstStyle/>
        <a:p>
          <a:endParaRPr lang="en-GB"/>
        </a:p>
      </dgm:t>
    </dgm:pt>
    <dgm:pt modelId="{915708CD-BBB6-4A68-9BC9-DB6571647522}" type="pres">
      <dgm:prSet presAssocID="{76516AE0-B2FD-45B5-A249-B805E648C268}" presName="childText" presStyleLbl="conFgAcc1" presStyleIdx="2" presStyleCnt="3">
        <dgm:presLayoutVars>
          <dgm:bulletEnabled val="1"/>
        </dgm:presLayoutVars>
      </dgm:prSet>
      <dgm:spPr/>
      <dgm:t>
        <a:bodyPr/>
        <a:lstStyle/>
        <a:p>
          <a:endParaRPr lang="en-US"/>
        </a:p>
      </dgm:t>
    </dgm:pt>
  </dgm:ptLst>
  <dgm:cxnLst>
    <dgm:cxn modelId="{65680BC7-1EF6-4BED-B2F2-F0316C8EE1E8}" srcId="{FEC171CC-5387-40A2-8E22-BF9204ED4F92}" destId="{C3A1C929-B332-4D92-9F3E-7D30328607A2}" srcOrd="0" destOrd="0" parTransId="{BEEE52A0-B2B1-4E54-BBEB-A02FAF8441F7}" sibTransId="{09979F58-DB4F-4F8A-965D-1A4E2081F64D}"/>
    <dgm:cxn modelId="{102166F5-CEF3-4E97-9D38-A025872ECC50}" srcId="{95EF5983-203F-4F8B-99E9-897B06569112}" destId="{A345DB79-22CF-4E7A-8AAD-E93ED407496B}" srcOrd="2" destOrd="0" parTransId="{FC987143-0458-4A28-B316-B8CA19D5B4A0}" sibTransId="{F61CFC4E-C67F-404E-9DFB-B0CE475CC284}"/>
    <dgm:cxn modelId="{0B60F8CC-69BB-4F34-941D-151B054DA1EF}" srcId="{502A48B5-2510-4266-9113-3A036B1ADCC3}" destId="{76516AE0-B2FD-45B5-A249-B805E648C268}" srcOrd="2" destOrd="0" parTransId="{D808AABB-A29F-4D51-9CAA-387FBEFEA307}" sibTransId="{BF991C44-0975-4AD1-BD68-29C4E2FF17A5}"/>
    <dgm:cxn modelId="{484188CE-B9F3-44C4-A44F-23ACB869BAD8}" type="presOf" srcId="{53C8FA64-A547-4A1C-A4F8-F7B8F4E15295}" destId="{8BADFEB2-6D9F-4FF6-8A19-62EDB3764F20}" srcOrd="0" destOrd="0" presId="urn:microsoft.com/office/officeart/2005/8/layout/list1"/>
    <dgm:cxn modelId="{450F1D2C-E139-4669-8724-B110B0C70F99}" type="presOf" srcId="{95EF5983-203F-4F8B-99E9-897B06569112}" destId="{E99EF9FE-3701-498A-8BA9-D48F9D0B7694}" srcOrd="1" destOrd="0" presId="urn:microsoft.com/office/officeart/2005/8/layout/list1"/>
    <dgm:cxn modelId="{45B0926B-EB28-45B5-91D4-D58FE1ACD7F4}" type="presOf" srcId="{6862C20F-51D3-4D56-9227-783363201EF2}" destId="{8BADFEB2-6D9F-4FF6-8A19-62EDB3764F20}" srcOrd="0" destOrd="1" presId="urn:microsoft.com/office/officeart/2005/8/layout/list1"/>
    <dgm:cxn modelId="{DFC2E795-2EE0-4338-8617-A0559F6628AC}" type="presOf" srcId="{FEC171CC-5387-40A2-8E22-BF9204ED4F92}" destId="{6C2FA632-2CF5-4117-93CB-769B9CFF34E2}" srcOrd="1" destOrd="0" presId="urn:microsoft.com/office/officeart/2005/8/layout/list1"/>
    <dgm:cxn modelId="{4D7A98E8-FF7E-4136-8575-7400AD9E1686}" type="presOf" srcId="{76516AE0-B2FD-45B5-A249-B805E648C268}" destId="{D5055306-D126-4F1A-9D4B-0979D271A3CD}" srcOrd="0" destOrd="0" presId="urn:microsoft.com/office/officeart/2005/8/layout/list1"/>
    <dgm:cxn modelId="{F76B11B2-AE47-4DED-9911-206DCA5C7314}" type="presOf" srcId="{56BE9E86-9FE7-401B-B8E1-764FD9EDCFAD}" destId="{915708CD-BBB6-4A68-9BC9-DB6571647522}" srcOrd="0" destOrd="2" presId="urn:microsoft.com/office/officeart/2005/8/layout/list1"/>
    <dgm:cxn modelId="{1E6183AD-0213-4A5C-8A5E-A9B0EA137E11}" type="presOf" srcId="{2B95A1A9-AD68-44FD-A59F-20D5278FC810}" destId="{915708CD-BBB6-4A68-9BC9-DB6571647522}" srcOrd="0" destOrd="0" presId="urn:microsoft.com/office/officeart/2005/8/layout/list1"/>
    <dgm:cxn modelId="{9E3353A8-339D-4159-9831-E0354269B3E6}" srcId="{502A48B5-2510-4266-9113-3A036B1ADCC3}" destId="{95EF5983-203F-4F8B-99E9-897B06569112}" srcOrd="1" destOrd="0" parTransId="{BEE0F175-4E48-4B76-BE2C-39A95DB9F6EF}" sibTransId="{3C9B79E0-8167-4DD1-8937-D060A8880427}"/>
    <dgm:cxn modelId="{3CDE3FA6-F61F-486C-9CAA-9F6E4F872217}" type="presOf" srcId="{85EFE549-C2CB-42C8-8E92-2EAA863221DC}" destId="{915708CD-BBB6-4A68-9BC9-DB6571647522}" srcOrd="0" destOrd="1" presId="urn:microsoft.com/office/officeart/2005/8/layout/list1"/>
    <dgm:cxn modelId="{928D747C-8B55-4CCE-B088-C63FAAB04CAE}" srcId="{502A48B5-2510-4266-9113-3A036B1ADCC3}" destId="{FEC171CC-5387-40A2-8E22-BF9204ED4F92}" srcOrd="0" destOrd="0" parTransId="{1B461DF1-2F8B-4EE8-9AD2-190192A2318B}" sibTransId="{D5AC15FA-3917-48A9-931E-44DBAB74E24A}"/>
    <dgm:cxn modelId="{270A6746-7EAA-4248-BAE5-2F63AD257B75}" type="presOf" srcId="{95EF5983-203F-4F8B-99E9-897B06569112}" destId="{E5860DB8-3515-46D3-9DBF-53532B377121}" srcOrd="0" destOrd="0" presId="urn:microsoft.com/office/officeart/2005/8/layout/list1"/>
    <dgm:cxn modelId="{5973ECE7-EE23-4E5A-BD98-A4D39573C6DE}" srcId="{76516AE0-B2FD-45B5-A249-B805E648C268}" destId="{85EFE549-C2CB-42C8-8E92-2EAA863221DC}" srcOrd="1" destOrd="0" parTransId="{7D6AAE14-87FB-410C-9D9A-BEF25BDFB180}" sibTransId="{435E3B76-5A5B-4002-92DB-C6951F5E33F8}"/>
    <dgm:cxn modelId="{2444AF04-49E2-4F6A-AC0E-BA5F49B8479F}" type="presOf" srcId="{C3A1C929-B332-4D92-9F3E-7D30328607A2}" destId="{F4FE1C1E-A996-4C6E-81FD-9B6C7C5D15AA}" srcOrd="0" destOrd="0" presId="urn:microsoft.com/office/officeart/2005/8/layout/list1"/>
    <dgm:cxn modelId="{031C2892-718A-4F58-9410-B35A9BBC5833}" type="presOf" srcId="{A345DB79-22CF-4E7A-8AAD-E93ED407496B}" destId="{8BADFEB2-6D9F-4FF6-8A19-62EDB3764F20}" srcOrd="0" destOrd="2" presId="urn:microsoft.com/office/officeart/2005/8/layout/list1"/>
    <dgm:cxn modelId="{45683206-F43E-4B95-9661-89A2D09752E2}" type="presOf" srcId="{502A48B5-2510-4266-9113-3A036B1ADCC3}" destId="{F10DA9F5-E434-4E08-87CB-CFF007EA8E54}" srcOrd="0" destOrd="0" presId="urn:microsoft.com/office/officeart/2005/8/layout/list1"/>
    <dgm:cxn modelId="{9C999696-36F0-4CB5-AA2B-EC26E0E8389A}" srcId="{95EF5983-203F-4F8B-99E9-897B06569112}" destId="{53C8FA64-A547-4A1C-A4F8-F7B8F4E15295}" srcOrd="0" destOrd="0" parTransId="{47FC68F8-E5B5-463D-A10D-7AADD0827E61}" sibTransId="{0C543BED-3335-4F40-B41E-CB0B4A6EFEBE}"/>
    <dgm:cxn modelId="{3E871A54-AC95-44BD-B7A1-BCF32BD519DC}" srcId="{95EF5983-203F-4F8B-99E9-897B06569112}" destId="{6862C20F-51D3-4D56-9227-783363201EF2}" srcOrd="1" destOrd="0" parTransId="{1A6CEAA7-AFC5-4D5E-9857-9A1DBE435C71}" sibTransId="{0A7BE370-6542-4462-8A39-2FD5F92DB2F7}"/>
    <dgm:cxn modelId="{C54ED5DC-D61F-4E72-AADD-7C3E287884E5}" type="presOf" srcId="{76516AE0-B2FD-45B5-A249-B805E648C268}" destId="{FFCB1FAB-F343-4497-9E31-9572963F7F19}" srcOrd="1" destOrd="0" presId="urn:microsoft.com/office/officeart/2005/8/layout/list1"/>
    <dgm:cxn modelId="{A197DC2B-4A9A-41AC-9FEF-96BCA7CAF4F2}" srcId="{76516AE0-B2FD-45B5-A249-B805E648C268}" destId="{2B95A1A9-AD68-44FD-A59F-20D5278FC810}" srcOrd="0" destOrd="0" parTransId="{5777F5ED-DF7E-4EBB-A2E2-346E164E39B5}" sibTransId="{165C03AB-A972-4ABF-850B-00444EB74546}"/>
    <dgm:cxn modelId="{40712457-AE35-46C5-A72D-C6CEBC7217C9}" type="presOf" srcId="{FEC171CC-5387-40A2-8E22-BF9204ED4F92}" destId="{B13DB3A0-8A2B-4DD9-9235-6C408C8D9DE5}" srcOrd="0" destOrd="0" presId="urn:microsoft.com/office/officeart/2005/8/layout/list1"/>
    <dgm:cxn modelId="{FE1B3B3F-DBE6-4223-A707-DB683F9E1298}" srcId="{76516AE0-B2FD-45B5-A249-B805E648C268}" destId="{56BE9E86-9FE7-401B-B8E1-764FD9EDCFAD}" srcOrd="2" destOrd="0" parTransId="{8E9FAD2B-0830-48E1-843D-EB40629A05CE}" sibTransId="{481190E2-0E1D-4BC1-B17A-477CC199F167}"/>
    <dgm:cxn modelId="{7FB77EFC-6CA3-4C1E-8353-1E529FE71482}" type="presParOf" srcId="{F10DA9F5-E434-4E08-87CB-CFF007EA8E54}" destId="{6DB5E303-C3C1-4D33-A0B9-E7247FCDA8C3}" srcOrd="0" destOrd="0" presId="urn:microsoft.com/office/officeart/2005/8/layout/list1"/>
    <dgm:cxn modelId="{3739F44B-84E4-4DD5-924B-6F0C7F07062E}" type="presParOf" srcId="{6DB5E303-C3C1-4D33-A0B9-E7247FCDA8C3}" destId="{B13DB3A0-8A2B-4DD9-9235-6C408C8D9DE5}" srcOrd="0" destOrd="0" presId="urn:microsoft.com/office/officeart/2005/8/layout/list1"/>
    <dgm:cxn modelId="{D24A5E69-7439-47EA-8DBB-D5CC583F7EAD}" type="presParOf" srcId="{6DB5E303-C3C1-4D33-A0B9-E7247FCDA8C3}" destId="{6C2FA632-2CF5-4117-93CB-769B9CFF34E2}" srcOrd="1" destOrd="0" presId="urn:microsoft.com/office/officeart/2005/8/layout/list1"/>
    <dgm:cxn modelId="{BE5532C0-5F3B-4156-B51E-1691A68BEF3E}" type="presParOf" srcId="{F10DA9F5-E434-4E08-87CB-CFF007EA8E54}" destId="{44C2E016-008D-4C47-B201-544BD23A6DA0}" srcOrd="1" destOrd="0" presId="urn:microsoft.com/office/officeart/2005/8/layout/list1"/>
    <dgm:cxn modelId="{9FC435E4-0D6C-45FC-B871-787183FB143C}" type="presParOf" srcId="{F10DA9F5-E434-4E08-87CB-CFF007EA8E54}" destId="{F4FE1C1E-A996-4C6E-81FD-9B6C7C5D15AA}" srcOrd="2" destOrd="0" presId="urn:microsoft.com/office/officeart/2005/8/layout/list1"/>
    <dgm:cxn modelId="{5B8935E2-D15D-4439-9339-9CF08821DDF1}" type="presParOf" srcId="{F10DA9F5-E434-4E08-87CB-CFF007EA8E54}" destId="{8577666C-4562-48C9-9C18-3E82ADEFE8A2}" srcOrd="3" destOrd="0" presId="urn:microsoft.com/office/officeart/2005/8/layout/list1"/>
    <dgm:cxn modelId="{6725570A-5054-488D-B773-3ED137BBB9AB}" type="presParOf" srcId="{F10DA9F5-E434-4E08-87CB-CFF007EA8E54}" destId="{39065C36-D425-4497-8077-E35EA7CA848B}" srcOrd="4" destOrd="0" presId="urn:microsoft.com/office/officeart/2005/8/layout/list1"/>
    <dgm:cxn modelId="{C76E8264-797C-4E14-9AB5-F464A988ECFA}" type="presParOf" srcId="{39065C36-D425-4497-8077-E35EA7CA848B}" destId="{E5860DB8-3515-46D3-9DBF-53532B377121}" srcOrd="0" destOrd="0" presId="urn:microsoft.com/office/officeart/2005/8/layout/list1"/>
    <dgm:cxn modelId="{3BE9FD50-D796-4BBF-92AF-6815FD4CE298}" type="presParOf" srcId="{39065C36-D425-4497-8077-E35EA7CA848B}" destId="{E99EF9FE-3701-498A-8BA9-D48F9D0B7694}" srcOrd="1" destOrd="0" presId="urn:microsoft.com/office/officeart/2005/8/layout/list1"/>
    <dgm:cxn modelId="{48769B72-D744-4010-81E2-D0E871E08F4B}" type="presParOf" srcId="{F10DA9F5-E434-4E08-87CB-CFF007EA8E54}" destId="{F002B623-E749-41FA-AFE7-0FE0241BD13D}" srcOrd="5" destOrd="0" presId="urn:microsoft.com/office/officeart/2005/8/layout/list1"/>
    <dgm:cxn modelId="{99A57E05-D4A6-442C-9CAB-831379FF072A}" type="presParOf" srcId="{F10DA9F5-E434-4E08-87CB-CFF007EA8E54}" destId="{8BADFEB2-6D9F-4FF6-8A19-62EDB3764F20}" srcOrd="6" destOrd="0" presId="urn:microsoft.com/office/officeart/2005/8/layout/list1"/>
    <dgm:cxn modelId="{3E8A4FB4-90BD-45E4-99FD-54237EFF87AF}" type="presParOf" srcId="{F10DA9F5-E434-4E08-87CB-CFF007EA8E54}" destId="{893519C6-B0D4-40D1-9299-7D4189280B0C}" srcOrd="7" destOrd="0" presId="urn:microsoft.com/office/officeart/2005/8/layout/list1"/>
    <dgm:cxn modelId="{488EEB70-8A6E-4EFC-9E3E-B22DA22F78A0}" type="presParOf" srcId="{F10DA9F5-E434-4E08-87CB-CFF007EA8E54}" destId="{2F4FCF47-00FF-4D8C-BCAC-1B4A98471557}" srcOrd="8" destOrd="0" presId="urn:microsoft.com/office/officeart/2005/8/layout/list1"/>
    <dgm:cxn modelId="{218B68F0-FEF8-4FC8-BEA8-B3FDCFC615F2}" type="presParOf" srcId="{2F4FCF47-00FF-4D8C-BCAC-1B4A98471557}" destId="{D5055306-D126-4F1A-9D4B-0979D271A3CD}" srcOrd="0" destOrd="0" presId="urn:microsoft.com/office/officeart/2005/8/layout/list1"/>
    <dgm:cxn modelId="{CA22402B-1417-471E-AF26-C0970B3E8814}" type="presParOf" srcId="{2F4FCF47-00FF-4D8C-BCAC-1B4A98471557}" destId="{FFCB1FAB-F343-4497-9E31-9572963F7F19}" srcOrd="1" destOrd="0" presId="urn:microsoft.com/office/officeart/2005/8/layout/list1"/>
    <dgm:cxn modelId="{A224EE00-4EB9-40DA-B881-0F8200F2538C}" type="presParOf" srcId="{F10DA9F5-E434-4E08-87CB-CFF007EA8E54}" destId="{A21012B6-0CF4-45EC-AF17-5D73EF86B626}" srcOrd="9" destOrd="0" presId="urn:microsoft.com/office/officeart/2005/8/layout/list1"/>
    <dgm:cxn modelId="{3CDAC298-48B0-4D1A-AEDB-438C5B585FEC}" type="presParOf" srcId="{F10DA9F5-E434-4E08-87CB-CFF007EA8E54}" destId="{915708CD-BBB6-4A68-9BC9-DB657164752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3A4F560-428B-4C0B-B970-9419BBFF406D}"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54892EC7-78C0-4727-9C78-17A34ABB5A6C}">
      <dgm:prSet phldrT="[Text]"/>
      <dgm:spPr/>
      <dgm:t>
        <a:bodyPr/>
        <a:lstStyle/>
        <a:p>
          <a:r>
            <a:rPr lang="en-US" b="1" dirty="0" smtClean="0"/>
            <a:t>Cross Site Request Forgery</a:t>
          </a:r>
          <a:endParaRPr lang="en-US" b="1" dirty="0"/>
        </a:p>
      </dgm:t>
    </dgm:pt>
    <dgm:pt modelId="{4051B436-3161-41B0-B43E-3C2603F63467}" type="parTrans" cxnId="{5ECFD636-F347-4AC9-B214-8D9B83A02E21}">
      <dgm:prSet/>
      <dgm:spPr/>
      <dgm:t>
        <a:bodyPr/>
        <a:lstStyle/>
        <a:p>
          <a:endParaRPr lang="en-US" b="1"/>
        </a:p>
      </dgm:t>
    </dgm:pt>
    <dgm:pt modelId="{209E5052-24EC-4519-8DA6-15A13F9356B9}" type="sibTrans" cxnId="{5ECFD636-F347-4AC9-B214-8D9B83A02E21}">
      <dgm:prSet/>
      <dgm:spPr/>
      <dgm:t>
        <a:bodyPr/>
        <a:lstStyle/>
        <a:p>
          <a:endParaRPr lang="en-US" b="1"/>
        </a:p>
      </dgm:t>
    </dgm:pt>
    <dgm:pt modelId="{AA36756C-95C3-475C-8370-6F9C42FC7C86}">
      <dgm:prSet/>
      <dgm:spPr/>
      <dgm:t>
        <a:bodyPr/>
        <a:lstStyle/>
        <a:p>
          <a:r>
            <a:rPr lang="en-US" b="1" dirty="0" smtClean="0"/>
            <a:t>An attack where the victim’s browser is tricked into issuing a command to a vulnerable web application</a:t>
          </a:r>
        </a:p>
      </dgm:t>
    </dgm:pt>
    <dgm:pt modelId="{FF549E6A-54BE-489C-AD7E-A83456496F94}" type="parTrans" cxnId="{D8F4EDBC-8ECF-4427-A1AD-29EDF7F5D4E1}">
      <dgm:prSet/>
      <dgm:spPr/>
      <dgm:t>
        <a:bodyPr/>
        <a:lstStyle/>
        <a:p>
          <a:endParaRPr lang="en-US" b="1"/>
        </a:p>
      </dgm:t>
    </dgm:pt>
    <dgm:pt modelId="{5B28AAD9-A669-4B72-AB5D-EC8E7E9CFF48}" type="sibTrans" cxnId="{D8F4EDBC-8ECF-4427-A1AD-29EDF7F5D4E1}">
      <dgm:prSet/>
      <dgm:spPr/>
      <dgm:t>
        <a:bodyPr/>
        <a:lstStyle/>
        <a:p>
          <a:endParaRPr lang="en-US" b="1"/>
        </a:p>
      </dgm:t>
    </dgm:pt>
    <dgm:pt modelId="{5CBB6742-9103-4E35-A47C-2F04803B1B7E}">
      <dgm:prSet/>
      <dgm:spPr/>
      <dgm:t>
        <a:bodyPr/>
        <a:lstStyle/>
        <a:p>
          <a:r>
            <a:rPr lang="en-US" b="1" dirty="0" smtClean="0"/>
            <a:t>Vulnerability is caused by browsers automatically including user authentication data (session ID, IP address, Windows domain credentials, …) with each request</a:t>
          </a:r>
        </a:p>
      </dgm:t>
    </dgm:pt>
    <dgm:pt modelId="{D9181162-E180-4B6E-A650-128CAEEFBEBB}" type="parTrans" cxnId="{003533AD-B21A-4923-8FB6-97CBEC1FFE7C}">
      <dgm:prSet/>
      <dgm:spPr/>
      <dgm:t>
        <a:bodyPr/>
        <a:lstStyle/>
        <a:p>
          <a:endParaRPr lang="en-US" b="1"/>
        </a:p>
      </dgm:t>
    </dgm:pt>
    <dgm:pt modelId="{8592A30C-8ECC-4AAD-834A-7725E933B8A0}" type="sibTrans" cxnId="{003533AD-B21A-4923-8FB6-97CBEC1FFE7C}">
      <dgm:prSet/>
      <dgm:spPr/>
      <dgm:t>
        <a:bodyPr/>
        <a:lstStyle/>
        <a:p>
          <a:endParaRPr lang="en-US" b="1"/>
        </a:p>
      </dgm:t>
    </dgm:pt>
    <dgm:pt modelId="{6041B128-0B1B-4797-BC64-D4B94DD0550B}">
      <dgm:prSet/>
      <dgm:spPr/>
      <dgm:t>
        <a:bodyPr/>
        <a:lstStyle/>
        <a:p>
          <a:r>
            <a:rPr lang="en-US" b="1" dirty="0" smtClean="0"/>
            <a:t>Imagine…</a:t>
          </a:r>
        </a:p>
      </dgm:t>
    </dgm:pt>
    <dgm:pt modelId="{BD001175-4A25-4801-942A-E267D6FC8D30}" type="parTrans" cxnId="{978825F9-6CB7-4D70-BEB7-B775287CD65A}">
      <dgm:prSet/>
      <dgm:spPr/>
      <dgm:t>
        <a:bodyPr/>
        <a:lstStyle/>
        <a:p>
          <a:endParaRPr lang="en-US" b="1"/>
        </a:p>
      </dgm:t>
    </dgm:pt>
    <dgm:pt modelId="{5A62A4BD-E551-4475-864E-2A71312A85BD}" type="sibTrans" cxnId="{978825F9-6CB7-4D70-BEB7-B775287CD65A}">
      <dgm:prSet/>
      <dgm:spPr/>
      <dgm:t>
        <a:bodyPr/>
        <a:lstStyle/>
        <a:p>
          <a:endParaRPr lang="en-US" b="1"/>
        </a:p>
      </dgm:t>
    </dgm:pt>
    <dgm:pt modelId="{696700BC-9716-4621-9DEF-A16C83DD3C31}">
      <dgm:prSet/>
      <dgm:spPr/>
      <dgm:t>
        <a:bodyPr/>
        <a:lstStyle/>
        <a:p>
          <a:r>
            <a:rPr lang="en-US" b="1" dirty="0" smtClean="0"/>
            <a:t>What if a hacker could steer your mouse and get you to click on links in your online banking application?</a:t>
          </a:r>
        </a:p>
      </dgm:t>
    </dgm:pt>
    <dgm:pt modelId="{488C5CAB-F0F7-48F1-85D3-248282AB1E3A}" type="parTrans" cxnId="{0E4BA5FB-97FF-4F85-BA58-550C8642E241}">
      <dgm:prSet/>
      <dgm:spPr/>
      <dgm:t>
        <a:bodyPr/>
        <a:lstStyle/>
        <a:p>
          <a:endParaRPr lang="en-US" b="1"/>
        </a:p>
      </dgm:t>
    </dgm:pt>
    <dgm:pt modelId="{8D13E2CF-502D-4889-9EA5-85A89E3BA2D3}" type="sibTrans" cxnId="{0E4BA5FB-97FF-4F85-BA58-550C8642E241}">
      <dgm:prSet/>
      <dgm:spPr/>
      <dgm:t>
        <a:bodyPr/>
        <a:lstStyle/>
        <a:p>
          <a:endParaRPr lang="en-US" b="1"/>
        </a:p>
      </dgm:t>
    </dgm:pt>
    <dgm:pt modelId="{F3374808-AE6F-4E93-B216-3C638AE5887C}">
      <dgm:prSet/>
      <dgm:spPr/>
      <dgm:t>
        <a:bodyPr/>
        <a:lstStyle/>
        <a:p>
          <a:r>
            <a:rPr lang="en-US" b="1" dirty="0" smtClean="0"/>
            <a:t>What could they make you do?</a:t>
          </a:r>
        </a:p>
      </dgm:t>
    </dgm:pt>
    <dgm:pt modelId="{CAE3A384-AFB4-48CD-A12A-FA285D2D28CB}" type="parTrans" cxnId="{B82FB368-AC51-4A68-BD22-9F722DA66751}">
      <dgm:prSet/>
      <dgm:spPr/>
      <dgm:t>
        <a:bodyPr/>
        <a:lstStyle/>
        <a:p>
          <a:endParaRPr lang="en-US" b="1"/>
        </a:p>
      </dgm:t>
    </dgm:pt>
    <dgm:pt modelId="{F8F545A3-41A8-49BF-A538-6FB3CF2F801A}" type="sibTrans" cxnId="{B82FB368-AC51-4A68-BD22-9F722DA66751}">
      <dgm:prSet/>
      <dgm:spPr/>
      <dgm:t>
        <a:bodyPr/>
        <a:lstStyle/>
        <a:p>
          <a:endParaRPr lang="en-US" b="1"/>
        </a:p>
      </dgm:t>
    </dgm:pt>
    <dgm:pt modelId="{F7BF38A2-2949-4208-B7C4-9CD0FA83CA19}">
      <dgm:prSet/>
      <dgm:spPr/>
      <dgm:t>
        <a:bodyPr/>
        <a:lstStyle/>
        <a:p>
          <a:r>
            <a:rPr lang="en-US" b="1" dirty="0" smtClean="0"/>
            <a:t>Typical Impact</a:t>
          </a:r>
        </a:p>
      </dgm:t>
    </dgm:pt>
    <dgm:pt modelId="{589DEB9F-778A-4CB7-A0E4-6F3D19233AF5}" type="parTrans" cxnId="{756B0933-C930-493E-8447-6B0CEA2CE7B9}">
      <dgm:prSet/>
      <dgm:spPr/>
      <dgm:t>
        <a:bodyPr/>
        <a:lstStyle/>
        <a:p>
          <a:endParaRPr lang="en-US" b="1"/>
        </a:p>
      </dgm:t>
    </dgm:pt>
    <dgm:pt modelId="{009CDD4F-5DEB-49FA-9C27-A3CEDDD6C952}" type="sibTrans" cxnId="{756B0933-C930-493E-8447-6B0CEA2CE7B9}">
      <dgm:prSet/>
      <dgm:spPr/>
      <dgm:t>
        <a:bodyPr/>
        <a:lstStyle/>
        <a:p>
          <a:endParaRPr lang="en-US" b="1"/>
        </a:p>
      </dgm:t>
    </dgm:pt>
    <dgm:pt modelId="{E146D816-E865-4F01-AEA6-B792DF0967D7}">
      <dgm:prSet/>
      <dgm:spPr/>
      <dgm:t>
        <a:bodyPr/>
        <a:lstStyle/>
        <a:p>
          <a:r>
            <a:rPr lang="en-US" b="1" dirty="0" smtClean="0"/>
            <a:t>Initiate transactions (transfer funds, logout user, close account)</a:t>
          </a:r>
        </a:p>
      </dgm:t>
    </dgm:pt>
    <dgm:pt modelId="{63A7AF11-E221-46F3-AC33-28E9C2E59037}" type="parTrans" cxnId="{21240048-5EE8-4684-A54D-E57693D2AF8E}">
      <dgm:prSet/>
      <dgm:spPr/>
      <dgm:t>
        <a:bodyPr/>
        <a:lstStyle/>
        <a:p>
          <a:endParaRPr lang="en-US" b="1"/>
        </a:p>
      </dgm:t>
    </dgm:pt>
    <dgm:pt modelId="{92AC4B30-42C4-4578-804A-40A7A3A581C0}" type="sibTrans" cxnId="{21240048-5EE8-4684-A54D-E57693D2AF8E}">
      <dgm:prSet/>
      <dgm:spPr/>
      <dgm:t>
        <a:bodyPr/>
        <a:lstStyle/>
        <a:p>
          <a:endParaRPr lang="en-US" b="1"/>
        </a:p>
      </dgm:t>
    </dgm:pt>
    <dgm:pt modelId="{5B12B199-BE39-4926-9A25-CD064187DE28}">
      <dgm:prSet/>
      <dgm:spPr/>
      <dgm:t>
        <a:bodyPr/>
        <a:lstStyle/>
        <a:p>
          <a:r>
            <a:rPr lang="en-US" b="1" dirty="0" smtClean="0"/>
            <a:t>Access sensitive data</a:t>
          </a:r>
        </a:p>
      </dgm:t>
    </dgm:pt>
    <dgm:pt modelId="{D86D60BF-1AD2-4AA1-8914-7115D123E976}" type="parTrans" cxnId="{32ECC3AC-A523-4C55-8CC7-BF00AE3E664B}">
      <dgm:prSet/>
      <dgm:spPr/>
      <dgm:t>
        <a:bodyPr/>
        <a:lstStyle/>
        <a:p>
          <a:endParaRPr lang="en-US" b="1"/>
        </a:p>
      </dgm:t>
    </dgm:pt>
    <dgm:pt modelId="{A7913167-22E1-41EC-B9C3-67876BAD555C}" type="sibTrans" cxnId="{32ECC3AC-A523-4C55-8CC7-BF00AE3E664B}">
      <dgm:prSet/>
      <dgm:spPr/>
      <dgm:t>
        <a:bodyPr/>
        <a:lstStyle/>
        <a:p>
          <a:endParaRPr lang="en-US" b="1"/>
        </a:p>
      </dgm:t>
    </dgm:pt>
    <dgm:pt modelId="{22305100-6256-4B7D-B35B-301936012AF7}">
      <dgm:prSet/>
      <dgm:spPr/>
      <dgm:t>
        <a:bodyPr/>
        <a:lstStyle/>
        <a:p>
          <a:r>
            <a:rPr lang="en-US" b="1" dirty="0" smtClean="0"/>
            <a:t>Change account details</a:t>
          </a:r>
        </a:p>
      </dgm:t>
    </dgm:pt>
    <dgm:pt modelId="{03A0B8C2-D6B5-48EE-A062-58AC13F5C2E3}" type="parTrans" cxnId="{DFD55D39-D242-4D3C-9AD0-E6B6AC6BE2CC}">
      <dgm:prSet/>
      <dgm:spPr/>
      <dgm:t>
        <a:bodyPr/>
        <a:lstStyle/>
        <a:p>
          <a:endParaRPr lang="en-US" b="1"/>
        </a:p>
      </dgm:t>
    </dgm:pt>
    <dgm:pt modelId="{8B766428-9F9D-433A-AA33-ADD20AE62922}" type="sibTrans" cxnId="{DFD55D39-D242-4D3C-9AD0-E6B6AC6BE2CC}">
      <dgm:prSet/>
      <dgm:spPr/>
      <dgm:t>
        <a:bodyPr/>
        <a:lstStyle/>
        <a:p>
          <a:endParaRPr lang="en-US" b="1"/>
        </a:p>
      </dgm:t>
    </dgm:pt>
    <dgm:pt modelId="{52A2F7BA-FE50-457B-A42E-89D7787FA638}" type="pres">
      <dgm:prSet presAssocID="{53A4F560-428B-4C0B-B970-9419BBFF406D}" presName="linear" presStyleCnt="0">
        <dgm:presLayoutVars>
          <dgm:dir/>
          <dgm:animLvl val="lvl"/>
          <dgm:resizeHandles val="exact"/>
        </dgm:presLayoutVars>
      </dgm:prSet>
      <dgm:spPr/>
      <dgm:t>
        <a:bodyPr/>
        <a:lstStyle/>
        <a:p>
          <a:endParaRPr lang="en-US"/>
        </a:p>
      </dgm:t>
    </dgm:pt>
    <dgm:pt modelId="{8CEB9D9E-54E7-4962-B929-7206FF4203DD}" type="pres">
      <dgm:prSet presAssocID="{54892EC7-78C0-4727-9C78-17A34ABB5A6C}" presName="parentLin" presStyleCnt="0"/>
      <dgm:spPr/>
      <dgm:t>
        <a:bodyPr/>
        <a:lstStyle/>
        <a:p>
          <a:endParaRPr lang="en-GB"/>
        </a:p>
      </dgm:t>
    </dgm:pt>
    <dgm:pt modelId="{AFBDB1D4-5D50-4526-B8CA-42D95DE1A697}" type="pres">
      <dgm:prSet presAssocID="{54892EC7-78C0-4727-9C78-17A34ABB5A6C}" presName="parentLeftMargin" presStyleLbl="node1" presStyleIdx="0" presStyleCnt="3"/>
      <dgm:spPr/>
      <dgm:t>
        <a:bodyPr/>
        <a:lstStyle/>
        <a:p>
          <a:endParaRPr lang="en-US"/>
        </a:p>
      </dgm:t>
    </dgm:pt>
    <dgm:pt modelId="{06407B24-B174-44D1-BED1-26CD4FBBCB88}" type="pres">
      <dgm:prSet presAssocID="{54892EC7-78C0-4727-9C78-17A34ABB5A6C}" presName="parentText" presStyleLbl="node1" presStyleIdx="0" presStyleCnt="3">
        <dgm:presLayoutVars>
          <dgm:chMax val="0"/>
          <dgm:bulletEnabled val="1"/>
        </dgm:presLayoutVars>
      </dgm:prSet>
      <dgm:spPr/>
      <dgm:t>
        <a:bodyPr/>
        <a:lstStyle/>
        <a:p>
          <a:endParaRPr lang="en-US"/>
        </a:p>
      </dgm:t>
    </dgm:pt>
    <dgm:pt modelId="{640638E4-11A5-45C8-A2B0-49F51958ED8D}" type="pres">
      <dgm:prSet presAssocID="{54892EC7-78C0-4727-9C78-17A34ABB5A6C}" presName="negativeSpace" presStyleCnt="0"/>
      <dgm:spPr/>
      <dgm:t>
        <a:bodyPr/>
        <a:lstStyle/>
        <a:p>
          <a:endParaRPr lang="en-GB"/>
        </a:p>
      </dgm:t>
    </dgm:pt>
    <dgm:pt modelId="{CBDC5E26-7A59-4B76-8BA0-877C8F8BED97}" type="pres">
      <dgm:prSet presAssocID="{54892EC7-78C0-4727-9C78-17A34ABB5A6C}" presName="childText" presStyleLbl="conFgAcc1" presStyleIdx="0" presStyleCnt="3">
        <dgm:presLayoutVars>
          <dgm:bulletEnabled val="1"/>
        </dgm:presLayoutVars>
      </dgm:prSet>
      <dgm:spPr/>
      <dgm:t>
        <a:bodyPr/>
        <a:lstStyle/>
        <a:p>
          <a:endParaRPr lang="en-US"/>
        </a:p>
      </dgm:t>
    </dgm:pt>
    <dgm:pt modelId="{D32016B2-71DF-4A20-88C4-6781AEC22542}" type="pres">
      <dgm:prSet presAssocID="{209E5052-24EC-4519-8DA6-15A13F9356B9}" presName="spaceBetweenRectangles" presStyleCnt="0"/>
      <dgm:spPr/>
      <dgm:t>
        <a:bodyPr/>
        <a:lstStyle/>
        <a:p>
          <a:endParaRPr lang="en-GB"/>
        </a:p>
      </dgm:t>
    </dgm:pt>
    <dgm:pt modelId="{6271F790-99A1-44A2-9439-65F19908A867}" type="pres">
      <dgm:prSet presAssocID="{6041B128-0B1B-4797-BC64-D4B94DD0550B}" presName="parentLin" presStyleCnt="0"/>
      <dgm:spPr/>
      <dgm:t>
        <a:bodyPr/>
        <a:lstStyle/>
        <a:p>
          <a:endParaRPr lang="en-GB"/>
        </a:p>
      </dgm:t>
    </dgm:pt>
    <dgm:pt modelId="{28FB08B5-8676-44FA-9E6D-CE5328BAF304}" type="pres">
      <dgm:prSet presAssocID="{6041B128-0B1B-4797-BC64-D4B94DD0550B}" presName="parentLeftMargin" presStyleLbl="node1" presStyleIdx="0" presStyleCnt="3"/>
      <dgm:spPr/>
      <dgm:t>
        <a:bodyPr/>
        <a:lstStyle/>
        <a:p>
          <a:endParaRPr lang="en-US"/>
        </a:p>
      </dgm:t>
    </dgm:pt>
    <dgm:pt modelId="{A7BB13B1-5276-42CD-96E0-605C3A0365EE}" type="pres">
      <dgm:prSet presAssocID="{6041B128-0B1B-4797-BC64-D4B94DD0550B}" presName="parentText" presStyleLbl="node1" presStyleIdx="1" presStyleCnt="3">
        <dgm:presLayoutVars>
          <dgm:chMax val="0"/>
          <dgm:bulletEnabled val="1"/>
        </dgm:presLayoutVars>
      </dgm:prSet>
      <dgm:spPr/>
      <dgm:t>
        <a:bodyPr/>
        <a:lstStyle/>
        <a:p>
          <a:endParaRPr lang="en-US"/>
        </a:p>
      </dgm:t>
    </dgm:pt>
    <dgm:pt modelId="{274E1B13-571A-4429-A7FE-F7762744EEB6}" type="pres">
      <dgm:prSet presAssocID="{6041B128-0B1B-4797-BC64-D4B94DD0550B}" presName="negativeSpace" presStyleCnt="0"/>
      <dgm:spPr/>
      <dgm:t>
        <a:bodyPr/>
        <a:lstStyle/>
        <a:p>
          <a:endParaRPr lang="en-GB"/>
        </a:p>
      </dgm:t>
    </dgm:pt>
    <dgm:pt modelId="{5FEAB7FC-7206-4B3B-9337-EA57FA3E1A06}" type="pres">
      <dgm:prSet presAssocID="{6041B128-0B1B-4797-BC64-D4B94DD0550B}" presName="childText" presStyleLbl="conFgAcc1" presStyleIdx="1" presStyleCnt="3">
        <dgm:presLayoutVars>
          <dgm:bulletEnabled val="1"/>
        </dgm:presLayoutVars>
      </dgm:prSet>
      <dgm:spPr/>
      <dgm:t>
        <a:bodyPr/>
        <a:lstStyle/>
        <a:p>
          <a:endParaRPr lang="en-US"/>
        </a:p>
      </dgm:t>
    </dgm:pt>
    <dgm:pt modelId="{E45F7BC7-3B23-4716-A907-E5A89A726587}" type="pres">
      <dgm:prSet presAssocID="{5A62A4BD-E551-4475-864E-2A71312A85BD}" presName="spaceBetweenRectangles" presStyleCnt="0"/>
      <dgm:spPr/>
      <dgm:t>
        <a:bodyPr/>
        <a:lstStyle/>
        <a:p>
          <a:endParaRPr lang="en-GB"/>
        </a:p>
      </dgm:t>
    </dgm:pt>
    <dgm:pt modelId="{89E8EAB7-A830-4AF7-AD1E-B6943CD9134E}" type="pres">
      <dgm:prSet presAssocID="{F7BF38A2-2949-4208-B7C4-9CD0FA83CA19}" presName="parentLin" presStyleCnt="0"/>
      <dgm:spPr/>
      <dgm:t>
        <a:bodyPr/>
        <a:lstStyle/>
        <a:p>
          <a:endParaRPr lang="en-GB"/>
        </a:p>
      </dgm:t>
    </dgm:pt>
    <dgm:pt modelId="{78D50E25-F6D0-4F99-BAFA-CB4640B3BEAD}" type="pres">
      <dgm:prSet presAssocID="{F7BF38A2-2949-4208-B7C4-9CD0FA83CA19}" presName="parentLeftMargin" presStyleLbl="node1" presStyleIdx="1" presStyleCnt="3"/>
      <dgm:spPr/>
      <dgm:t>
        <a:bodyPr/>
        <a:lstStyle/>
        <a:p>
          <a:endParaRPr lang="en-US"/>
        </a:p>
      </dgm:t>
    </dgm:pt>
    <dgm:pt modelId="{47AE264F-948F-47BB-BD89-ED0ACAABF5B9}" type="pres">
      <dgm:prSet presAssocID="{F7BF38A2-2949-4208-B7C4-9CD0FA83CA19}" presName="parentText" presStyleLbl="node1" presStyleIdx="2" presStyleCnt="3">
        <dgm:presLayoutVars>
          <dgm:chMax val="0"/>
          <dgm:bulletEnabled val="1"/>
        </dgm:presLayoutVars>
      </dgm:prSet>
      <dgm:spPr/>
      <dgm:t>
        <a:bodyPr/>
        <a:lstStyle/>
        <a:p>
          <a:endParaRPr lang="en-US"/>
        </a:p>
      </dgm:t>
    </dgm:pt>
    <dgm:pt modelId="{1329DECC-BEB0-459B-8BBF-6BBDE138962E}" type="pres">
      <dgm:prSet presAssocID="{F7BF38A2-2949-4208-B7C4-9CD0FA83CA19}" presName="negativeSpace" presStyleCnt="0"/>
      <dgm:spPr/>
      <dgm:t>
        <a:bodyPr/>
        <a:lstStyle/>
        <a:p>
          <a:endParaRPr lang="en-GB"/>
        </a:p>
      </dgm:t>
    </dgm:pt>
    <dgm:pt modelId="{5D57451E-8133-4895-AB0A-04C0238D7534}" type="pres">
      <dgm:prSet presAssocID="{F7BF38A2-2949-4208-B7C4-9CD0FA83CA19}" presName="childText" presStyleLbl="conFgAcc1" presStyleIdx="2" presStyleCnt="3">
        <dgm:presLayoutVars>
          <dgm:bulletEnabled val="1"/>
        </dgm:presLayoutVars>
      </dgm:prSet>
      <dgm:spPr/>
      <dgm:t>
        <a:bodyPr/>
        <a:lstStyle/>
        <a:p>
          <a:endParaRPr lang="en-US"/>
        </a:p>
      </dgm:t>
    </dgm:pt>
  </dgm:ptLst>
  <dgm:cxnLst>
    <dgm:cxn modelId="{9A2E6860-A30D-414C-BEC5-53C2D2586603}" type="presOf" srcId="{5CBB6742-9103-4E35-A47C-2F04803B1B7E}" destId="{CBDC5E26-7A59-4B76-8BA0-877C8F8BED97}" srcOrd="0" destOrd="1" presId="urn:microsoft.com/office/officeart/2005/8/layout/list1"/>
    <dgm:cxn modelId="{5ECFD636-F347-4AC9-B214-8D9B83A02E21}" srcId="{53A4F560-428B-4C0B-B970-9419BBFF406D}" destId="{54892EC7-78C0-4727-9C78-17A34ABB5A6C}" srcOrd="0" destOrd="0" parTransId="{4051B436-3161-41B0-B43E-3C2603F63467}" sibTransId="{209E5052-24EC-4519-8DA6-15A13F9356B9}"/>
    <dgm:cxn modelId="{C16F1D2E-7A09-4773-A870-301FAA743BB8}" type="presOf" srcId="{53A4F560-428B-4C0B-B970-9419BBFF406D}" destId="{52A2F7BA-FE50-457B-A42E-89D7787FA638}" srcOrd="0" destOrd="0" presId="urn:microsoft.com/office/officeart/2005/8/layout/list1"/>
    <dgm:cxn modelId="{4F66F1F0-D778-46D7-858D-ECCE272163E5}" type="presOf" srcId="{F3374808-AE6F-4E93-B216-3C638AE5887C}" destId="{5FEAB7FC-7206-4B3B-9337-EA57FA3E1A06}" srcOrd="0" destOrd="1" presId="urn:microsoft.com/office/officeart/2005/8/layout/list1"/>
    <dgm:cxn modelId="{CB48F2C2-9365-4FF1-AE03-4B5DA226A8A4}" type="presOf" srcId="{6041B128-0B1B-4797-BC64-D4B94DD0550B}" destId="{A7BB13B1-5276-42CD-96E0-605C3A0365EE}" srcOrd="1" destOrd="0" presId="urn:microsoft.com/office/officeart/2005/8/layout/list1"/>
    <dgm:cxn modelId="{B82FB368-AC51-4A68-BD22-9F722DA66751}" srcId="{6041B128-0B1B-4797-BC64-D4B94DD0550B}" destId="{F3374808-AE6F-4E93-B216-3C638AE5887C}" srcOrd="1" destOrd="0" parTransId="{CAE3A384-AFB4-48CD-A12A-FA285D2D28CB}" sibTransId="{F8F545A3-41A8-49BF-A538-6FB3CF2F801A}"/>
    <dgm:cxn modelId="{9B358FA6-E710-4240-ABD9-89585461C016}" type="presOf" srcId="{54892EC7-78C0-4727-9C78-17A34ABB5A6C}" destId="{06407B24-B174-44D1-BED1-26CD4FBBCB88}" srcOrd="1" destOrd="0" presId="urn:microsoft.com/office/officeart/2005/8/layout/list1"/>
    <dgm:cxn modelId="{DFD55D39-D242-4D3C-9AD0-E6B6AC6BE2CC}" srcId="{F7BF38A2-2949-4208-B7C4-9CD0FA83CA19}" destId="{22305100-6256-4B7D-B35B-301936012AF7}" srcOrd="2" destOrd="0" parTransId="{03A0B8C2-D6B5-48EE-A062-58AC13F5C2E3}" sibTransId="{8B766428-9F9D-433A-AA33-ADD20AE62922}"/>
    <dgm:cxn modelId="{1C80014A-138C-4332-81B3-04519D79CBCE}" type="presOf" srcId="{F7BF38A2-2949-4208-B7C4-9CD0FA83CA19}" destId="{47AE264F-948F-47BB-BD89-ED0ACAABF5B9}" srcOrd="1" destOrd="0" presId="urn:microsoft.com/office/officeart/2005/8/layout/list1"/>
    <dgm:cxn modelId="{B85749AE-BFE9-49D5-8072-71D9F97ED0A9}" type="presOf" srcId="{696700BC-9716-4621-9DEF-A16C83DD3C31}" destId="{5FEAB7FC-7206-4B3B-9337-EA57FA3E1A06}" srcOrd="0" destOrd="0" presId="urn:microsoft.com/office/officeart/2005/8/layout/list1"/>
    <dgm:cxn modelId="{0E4BA5FB-97FF-4F85-BA58-550C8642E241}" srcId="{6041B128-0B1B-4797-BC64-D4B94DD0550B}" destId="{696700BC-9716-4621-9DEF-A16C83DD3C31}" srcOrd="0" destOrd="0" parTransId="{488C5CAB-F0F7-48F1-85D3-248282AB1E3A}" sibTransId="{8D13E2CF-502D-4889-9EA5-85A89E3BA2D3}"/>
    <dgm:cxn modelId="{32ECC3AC-A523-4C55-8CC7-BF00AE3E664B}" srcId="{F7BF38A2-2949-4208-B7C4-9CD0FA83CA19}" destId="{5B12B199-BE39-4926-9A25-CD064187DE28}" srcOrd="1" destOrd="0" parTransId="{D86D60BF-1AD2-4AA1-8914-7115D123E976}" sibTransId="{A7913167-22E1-41EC-B9C3-67876BAD555C}"/>
    <dgm:cxn modelId="{003533AD-B21A-4923-8FB6-97CBEC1FFE7C}" srcId="{54892EC7-78C0-4727-9C78-17A34ABB5A6C}" destId="{5CBB6742-9103-4E35-A47C-2F04803B1B7E}" srcOrd="1" destOrd="0" parTransId="{D9181162-E180-4B6E-A650-128CAEEFBEBB}" sibTransId="{8592A30C-8ECC-4AAD-834A-7725E933B8A0}"/>
    <dgm:cxn modelId="{9483B841-E5F8-4817-BB20-C93BE47CB218}" type="presOf" srcId="{E146D816-E865-4F01-AEA6-B792DF0967D7}" destId="{5D57451E-8133-4895-AB0A-04C0238D7534}" srcOrd="0" destOrd="0" presId="urn:microsoft.com/office/officeart/2005/8/layout/list1"/>
    <dgm:cxn modelId="{978825F9-6CB7-4D70-BEB7-B775287CD65A}" srcId="{53A4F560-428B-4C0B-B970-9419BBFF406D}" destId="{6041B128-0B1B-4797-BC64-D4B94DD0550B}" srcOrd="1" destOrd="0" parTransId="{BD001175-4A25-4801-942A-E267D6FC8D30}" sibTransId="{5A62A4BD-E551-4475-864E-2A71312A85BD}"/>
    <dgm:cxn modelId="{D4904E38-FED5-4BE4-A9C6-2FD7692C96FA}" type="presOf" srcId="{AA36756C-95C3-475C-8370-6F9C42FC7C86}" destId="{CBDC5E26-7A59-4B76-8BA0-877C8F8BED97}" srcOrd="0" destOrd="0" presId="urn:microsoft.com/office/officeart/2005/8/layout/list1"/>
    <dgm:cxn modelId="{9FFFEA40-CFEC-419D-98B9-64F5D697A44F}" type="presOf" srcId="{22305100-6256-4B7D-B35B-301936012AF7}" destId="{5D57451E-8133-4895-AB0A-04C0238D7534}" srcOrd="0" destOrd="2" presId="urn:microsoft.com/office/officeart/2005/8/layout/list1"/>
    <dgm:cxn modelId="{2F6C47F7-4B31-40C5-954D-719E9B58EE82}" type="presOf" srcId="{F7BF38A2-2949-4208-B7C4-9CD0FA83CA19}" destId="{78D50E25-F6D0-4F99-BAFA-CB4640B3BEAD}" srcOrd="0" destOrd="0" presId="urn:microsoft.com/office/officeart/2005/8/layout/list1"/>
    <dgm:cxn modelId="{D8F4EDBC-8ECF-4427-A1AD-29EDF7F5D4E1}" srcId="{54892EC7-78C0-4727-9C78-17A34ABB5A6C}" destId="{AA36756C-95C3-475C-8370-6F9C42FC7C86}" srcOrd="0" destOrd="0" parTransId="{FF549E6A-54BE-489C-AD7E-A83456496F94}" sibTransId="{5B28AAD9-A669-4B72-AB5D-EC8E7E9CFF48}"/>
    <dgm:cxn modelId="{B372AA96-654D-4107-8FE7-E618200D81E4}" type="presOf" srcId="{6041B128-0B1B-4797-BC64-D4B94DD0550B}" destId="{28FB08B5-8676-44FA-9E6D-CE5328BAF304}" srcOrd="0" destOrd="0" presId="urn:microsoft.com/office/officeart/2005/8/layout/list1"/>
    <dgm:cxn modelId="{21240048-5EE8-4684-A54D-E57693D2AF8E}" srcId="{F7BF38A2-2949-4208-B7C4-9CD0FA83CA19}" destId="{E146D816-E865-4F01-AEA6-B792DF0967D7}" srcOrd="0" destOrd="0" parTransId="{63A7AF11-E221-46F3-AC33-28E9C2E59037}" sibTransId="{92AC4B30-42C4-4578-804A-40A7A3A581C0}"/>
    <dgm:cxn modelId="{EED6C99C-1E20-45D7-A68D-C108D058A17B}" type="presOf" srcId="{54892EC7-78C0-4727-9C78-17A34ABB5A6C}" destId="{AFBDB1D4-5D50-4526-B8CA-42D95DE1A697}" srcOrd="0" destOrd="0" presId="urn:microsoft.com/office/officeart/2005/8/layout/list1"/>
    <dgm:cxn modelId="{756B0933-C930-493E-8447-6B0CEA2CE7B9}" srcId="{53A4F560-428B-4C0B-B970-9419BBFF406D}" destId="{F7BF38A2-2949-4208-B7C4-9CD0FA83CA19}" srcOrd="2" destOrd="0" parTransId="{589DEB9F-778A-4CB7-A0E4-6F3D19233AF5}" sibTransId="{009CDD4F-5DEB-49FA-9C27-A3CEDDD6C952}"/>
    <dgm:cxn modelId="{E99FA534-78D9-48B1-9F55-544B6E151389}" type="presOf" srcId="{5B12B199-BE39-4926-9A25-CD064187DE28}" destId="{5D57451E-8133-4895-AB0A-04C0238D7534}" srcOrd="0" destOrd="1" presId="urn:microsoft.com/office/officeart/2005/8/layout/list1"/>
    <dgm:cxn modelId="{C457240A-E290-4BD4-BF1E-F8F7D42695F2}" type="presParOf" srcId="{52A2F7BA-FE50-457B-A42E-89D7787FA638}" destId="{8CEB9D9E-54E7-4962-B929-7206FF4203DD}" srcOrd="0" destOrd="0" presId="urn:microsoft.com/office/officeart/2005/8/layout/list1"/>
    <dgm:cxn modelId="{9D3AD6CC-574B-4E88-B3E6-FFAB3D1ADBDC}" type="presParOf" srcId="{8CEB9D9E-54E7-4962-B929-7206FF4203DD}" destId="{AFBDB1D4-5D50-4526-B8CA-42D95DE1A697}" srcOrd="0" destOrd="0" presId="urn:microsoft.com/office/officeart/2005/8/layout/list1"/>
    <dgm:cxn modelId="{7D159977-CAF4-4D49-BAA2-4D87598813BE}" type="presParOf" srcId="{8CEB9D9E-54E7-4962-B929-7206FF4203DD}" destId="{06407B24-B174-44D1-BED1-26CD4FBBCB88}" srcOrd="1" destOrd="0" presId="urn:microsoft.com/office/officeart/2005/8/layout/list1"/>
    <dgm:cxn modelId="{69079DB0-F3FE-4294-8491-6CF1D848134C}" type="presParOf" srcId="{52A2F7BA-FE50-457B-A42E-89D7787FA638}" destId="{640638E4-11A5-45C8-A2B0-49F51958ED8D}" srcOrd="1" destOrd="0" presId="urn:microsoft.com/office/officeart/2005/8/layout/list1"/>
    <dgm:cxn modelId="{3EF375F2-857F-4876-8189-F0DA55625CC8}" type="presParOf" srcId="{52A2F7BA-FE50-457B-A42E-89D7787FA638}" destId="{CBDC5E26-7A59-4B76-8BA0-877C8F8BED97}" srcOrd="2" destOrd="0" presId="urn:microsoft.com/office/officeart/2005/8/layout/list1"/>
    <dgm:cxn modelId="{C7E81405-C23B-4F2A-92B0-B3FD9E5FC55C}" type="presParOf" srcId="{52A2F7BA-FE50-457B-A42E-89D7787FA638}" destId="{D32016B2-71DF-4A20-88C4-6781AEC22542}" srcOrd="3" destOrd="0" presId="urn:microsoft.com/office/officeart/2005/8/layout/list1"/>
    <dgm:cxn modelId="{E5ABE5E6-AA79-4583-AC06-C481F64FF9B1}" type="presParOf" srcId="{52A2F7BA-FE50-457B-A42E-89D7787FA638}" destId="{6271F790-99A1-44A2-9439-65F19908A867}" srcOrd="4" destOrd="0" presId="urn:microsoft.com/office/officeart/2005/8/layout/list1"/>
    <dgm:cxn modelId="{4F83D995-FFEA-4B2A-B6B7-D4D9E1993338}" type="presParOf" srcId="{6271F790-99A1-44A2-9439-65F19908A867}" destId="{28FB08B5-8676-44FA-9E6D-CE5328BAF304}" srcOrd="0" destOrd="0" presId="urn:microsoft.com/office/officeart/2005/8/layout/list1"/>
    <dgm:cxn modelId="{05B3C75D-F556-47CA-BC27-8B6DAE2A06B2}" type="presParOf" srcId="{6271F790-99A1-44A2-9439-65F19908A867}" destId="{A7BB13B1-5276-42CD-96E0-605C3A0365EE}" srcOrd="1" destOrd="0" presId="urn:microsoft.com/office/officeart/2005/8/layout/list1"/>
    <dgm:cxn modelId="{3C9B0526-24B0-4F25-8092-17C74126739F}" type="presParOf" srcId="{52A2F7BA-FE50-457B-A42E-89D7787FA638}" destId="{274E1B13-571A-4429-A7FE-F7762744EEB6}" srcOrd="5" destOrd="0" presId="urn:microsoft.com/office/officeart/2005/8/layout/list1"/>
    <dgm:cxn modelId="{E0EFDAD4-3383-4646-A89D-813FCAF6409F}" type="presParOf" srcId="{52A2F7BA-FE50-457B-A42E-89D7787FA638}" destId="{5FEAB7FC-7206-4B3B-9337-EA57FA3E1A06}" srcOrd="6" destOrd="0" presId="urn:microsoft.com/office/officeart/2005/8/layout/list1"/>
    <dgm:cxn modelId="{13B0D2A0-CEB2-4FAF-9EF4-DFA3F6CE3B72}" type="presParOf" srcId="{52A2F7BA-FE50-457B-A42E-89D7787FA638}" destId="{E45F7BC7-3B23-4716-A907-E5A89A726587}" srcOrd="7" destOrd="0" presId="urn:microsoft.com/office/officeart/2005/8/layout/list1"/>
    <dgm:cxn modelId="{90BB56C9-6E95-42F9-9191-05DC4E8190FA}" type="presParOf" srcId="{52A2F7BA-FE50-457B-A42E-89D7787FA638}" destId="{89E8EAB7-A830-4AF7-AD1E-B6943CD9134E}" srcOrd="8" destOrd="0" presId="urn:microsoft.com/office/officeart/2005/8/layout/list1"/>
    <dgm:cxn modelId="{F58941CC-C57D-4C38-9CB9-CBF33E572ADE}" type="presParOf" srcId="{89E8EAB7-A830-4AF7-AD1E-B6943CD9134E}" destId="{78D50E25-F6D0-4F99-BAFA-CB4640B3BEAD}" srcOrd="0" destOrd="0" presId="urn:microsoft.com/office/officeart/2005/8/layout/list1"/>
    <dgm:cxn modelId="{409CE9D5-412A-4199-9C33-63A1547B910E}" type="presParOf" srcId="{89E8EAB7-A830-4AF7-AD1E-B6943CD9134E}" destId="{47AE264F-948F-47BB-BD89-ED0ACAABF5B9}" srcOrd="1" destOrd="0" presId="urn:microsoft.com/office/officeart/2005/8/layout/list1"/>
    <dgm:cxn modelId="{9A94F405-26C3-47DB-AF55-86E1C921DA55}" type="presParOf" srcId="{52A2F7BA-FE50-457B-A42E-89D7787FA638}" destId="{1329DECC-BEB0-459B-8BBF-6BBDE138962E}" srcOrd="9" destOrd="0" presId="urn:microsoft.com/office/officeart/2005/8/layout/list1"/>
    <dgm:cxn modelId="{4818E0DF-CFD2-412E-AC88-04C707364CCD}" type="presParOf" srcId="{52A2F7BA-FE50-457B-A42E-89D7787FA638}" destId="{5D57451E-8133-4895-AB0A-04C0238D7534}"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921CAA07-372A-442C-8EEB-4D78DFC065FD}">
      <dgm:prSet phldrT="[Text]" custT="1"/>
      <dgm:spPr/>
      <dgm:t>
        <a:bodyPr/>
        <a:lstStyle/>
        <a:p>
          <a:r>
            <a:rPr lang="en-US" sz="2000" b="1" dirty="0" smtClean="0"/>
            <a:t>Vulnerable Components Are Common</a:t>
          </a:r>
          <a:endParaRPr lang="en-US" sz="2000" b="1" dirty="0"/>
        </a:p>
      </dgm:t>
    </dgm:pt>
    <dgm:pt modelId="{94D3654C-CA11-4932-88FC-5BFC5FEAF4AF}" type="parTrans" cxnId="{B48A86E8-6D07-4C11-BA71-3955EEE600EE}">
      <dgm:prSet/>
      <dgm:spPr/>
      <dgm:t>
        <a:bodyPr/>
        <a:lstStyle/>
        <a:p>
          <a:endParaRPr lang="en-US" b="1"/>
        </a:p>
      </dgm:t>
    </dgm:pt>
    <dgm:pt modelId="{85866F3E-B42B-47FE-8498-795891432F28}" type="sibTrans" cxnId="{B48A86E8-6D07-4C11-BA71-3955EEE600EE}">
      <dgm:prSet/>
      <dgm:spPr/>
      <dgm:t>
        <a:bodyPr/>
        <a:lstStyle/>
        <a:p>
          <a:endParaRPr lang="en-US" b="1"/>
        </a:p>
      </dgm:t>
    </dgm:pt>
    <dgm:pt modelId="{36B659D2-1555-4DE8-89F6-F88932864E2D}">
      <dgm:prSet/>
      <dgm:spPr/>
      <dgm:t>
        <a:bodyPr/>
        <a:lstStyle/>
        <a:p>
          <a:r>
            <a:rPr lang="en-US" b="1" dirty="0" smtClean="0"/>
            <a:t>Some vulnerable components (e.g., framework libraries) can be identified and exploited with automated tools</a:t>
          </a:r>
        </a:p>
      </dgm:t>
    </dgm:pt>
    <dgm:pt modelId="{0B799272-71AE-45FA-8AAC-675BD31FE6F8}" type="parTrans" cxnId="{8188B2C3-322B-4C09-86F9-BC964BBA2BDB}">
      <dgm:prSet/>
      <dgm:spPr/>
      <dgm:t>
        <a:bodyPr/>
        <a:lstStyle/>
        <a:p>
          <a:endParaRPr lang="en-US" b="1"/>
        </a:p>
      </dgm:t>
    </dgm:pt>
    <dgm:pt modelId="{8EC9006A-E94C-462C-971D-ED946FA33354}" type="sibTrans" cxnId="{8188B2C3-322B-4C09-86F9-BC964BBA2BDB}">
      <dgm:prSet/>
      <dgm:spPr/>
      <dgm:t>
        <a:bodyPr/>
        <a:lstStyle/>
        <a:p>
          <a:endParaRPr lang="en-US" b="1"/>
        </a:p>
      </dgm:t>
    </dgm:pt>
    <dgm:pt modelId="{E90F77E3-7BD8-4006-B00E-34E43321C413}">
      <dgm:prSet custT="1"/>
      <dgm:spPr/>
      <dgm:t>
        <a:bodyPr/>
        <a:lstStyle/>
        <a:p>
          <a:r>
            <a:rPr lang="en-US" sz="2000" b="1" dirty="0" smtClean="0"/>
            <a:t>Widespread</a:t>
          </a:r>
        </a:p>
      </dgm:t>
    </dgm:pt>
    <dgm:pt modelId="{D4768BFD-E20F-48C3-9F20-31B0E18A5CA9}" type="parTrans" cxnId="{232889ED-3339-4288-AB83-B265134AB6C6}">
      <dgm:prSet/>
      <dgm:spPr/>
      <dgm:t>
        <a:bodyPr/>
        <a:lstStyle/>
        <a:p>
          <a:endParaRPr lang="en-US" b="1"/>
        </a:p>
      </dgm:t>
    </dgm:pt>
    <dgm:pt modelId="{67579B1A-589F-4CEA-BE98-BB1A3B5A2ED3}" type="sibTrans" cxnId="{232889ED-3339-4288-AB83-B265134AB6C6}">
      <dgm:prSet/>
      <dgm:spPr/>
      <dgm:t>
        <a:bodyPr/>
        <a:lstStyle/>
        <a:p>
          <a:endParaRPr lang="en-US" b="1"/>
        </a:p>
      </dgm:t>
    </dgm:pt>
    <dgm:pt modelId="{97614980-C798-4E21-A63F-78068A03D4CF}">
      <dgm:prSet/>
      <dgm:spPr/>
      <dgm:t>
        <a:bodyPr/>
        <a:lstStyle/>
        <a:p>
          <a:r>
            <a:rPr lang="en-GB" b="1" dirty="0" smtClean="0"/>
            <a:t>Virtually every application has these issues because most development teams don’t focus on ensuring their components/libraries are up to date</a:t>
          </a:r>
          <a:endParaRPr lang="en-US" b="1" dirty="0" smtClean="0"/>
        </a:p>
      </dgm:t>
    </dgm:pt>
    <dgm:pt modelId="{D0313E7C-0DDF-4C06-9A69-987DDA38517C}" type="parTrans" cxnId="{6EA2B77F-D808-4714-929C-8F4FD7025919}">
      <dgm:prSet/>
      <dgm:spPr/>
      <dgm:t>
        <a:bodyPr/>
        <a:lstStyle/>
        <a:p>
          <a:endParaRPr lang="en-US" b="1"/>
        </a:p>
      </dgm:t>
    </dgm:pt>
    <dgm:pt modelId="{304CD475-5837-4A8D-8067-684659AB4A44}" type="sibTrans" cxnId="{6EA2B77F-D808-4714-929C-8F4FD7025919}">
      <dgm:prSet/>
      <dgm:spPr/>
      <dgm:t>
        <a:bodyPr/>
        <a:lstStyle/>
        <a:p>
          <a:endParaRPr lang="en-US" b="1"/>
        </a:p>
      </dgm:t>
    </dgm:pt>
    <dgm:pt modelId="{ACD718EE-16B7-49AB-950A-0CE7C3F60711}">
      <dgm:prSet custT="1"/>
      <dgm:spPr/>
      <dgm:t>
        <a:bodyPr/>
        <a:lstStyle/>
        <a:p>
          <a:r>
            <a:rPr lang="en-US" sz="2000" b="1" dirty="0" smtClean="0"/>
            <a:t>Typical Impact</a:t>
          </a:r>
        </a:p>
      </dgm:t>
    </dgm:pt>
    <dgm:pt modelId="{0D69B4AF-2456-45D3-B878-B4AC373CB3FF}" type="parTrans" cxnId="{C6CAFB11-8BAE-422D-89C8-57072630FDD5}">
      <dgm:prSet/>
      <dgm:spPr/>
      <dgm:t>
        <a:bodyPr/>
        <a:lstStyle/>
        <a:p>
          <a:endParaRPr lang="en-US" b="1"/>
        </a:p>
      </dgm:t>
    </dgm:pt>
    <dgm:pt modelId="{D680E67F-B44F-4CDD-A1F7-CFFC2135D15F}" type="sibTrans" cxnId="{C6CAFB11-8BAE-422D-89C8-57072630FDD5}">
      <dgm:prSet/>
      <dgm:spPr/>
      <dgm:t>
        <a:bodyPr/>
        <a:lstStyle/>
        <a:p>
          <a:endParaRPr lang="en-US" b="1"/>
        </a:p>
      </dgm:t>
    </dgm:pt>
    <dgm:pt modelId="{5D8EF362-6786-4F15-80D1-A2291851F303}">
      <dgm:prSet/>
      <dgm:spPr/>
      <dgm:t>
        <a:bodyPr/>
        <a:lstStyle/>
        <a:p>
          <a:r>
            <a:rPr lang="en-GB" b="1" dirty="0" smtClean="0"/>
            <a:t>Full range of weaknesses is possible, including injection, broken access control, XSS ...</a:t>
          </a:r>
          <a:endParaRPr lang="en-US" b="1" dirty="0" smtClean="0"/>
        </a:p>
      </dgm:t>
    </dgm:pt>
    <dgm:pt modelId="{A095B9AF-EE29-41F7-B5E2-D55CE789295E}" type="parTrans" cxnId="{BF5C3125-4AFA-47D9-952A-174283FF6EBC}">
      <dgm:prSet/>
      <dgm:spPr/>
      <dgm:t>
        <a:bodyPr/>
        <a:lstStyle/>
        <a:p>
          <a:endParaRPr lang="en-US" b="1"/>
        </a:p>
      </dgm:t>
    </dgm:pt>
    <dgm:pt modelId="{70682F13-BA80-40C4-AFA1-34AEB796D75E}" type="sibTrans" cxnId="{BF5C3125-4AFA-47D9-952A-174283FF6EBC}">
      <dgm:prSet/>
      <dgm:spPr/>
      <dgm:t>
        <a:bodyPr/>
        <a:lstStyle/>
        <a:p>
          <a:endParaRPr lang="en-US" b="1"/>
        </a:p>
      </dgm:t>
    </dgm:pt>
    <dgm:pt modelId="{796BE580-ACB1-459B-84D6-821BE7A93704}">
      <dgm:prSet/>
      <dgm:spPr/>
      <dgm:t>
        <a:bodyPr/>
        <a:lstStyle/>
        <a:p>
          <a:r>
            <a:rPr lang="en-GB" b="1" dirty="0" smtClean="0"/>
            <a:t>In many cases,  the developers don’t even know all the components they are using, never mind their versions. Component dependencies make things even worse</a:t>
          </a:r>
          <a:endParaRPr lang="en-US" b="1" dirty="0" smtClean="0"/>
        </a:p>
      </dgm:t>
    </dgm:pt>
    <dgm:pt modelId="{1ED8E803-A693-4D36-B1E5-39754BC8AE10}" type="parTrans" cxnId="{62C73EAC-D607-49FF-8B6E-96BD7D7370C8}">
      <dgm:prSet/>
      <dgm:spPr/>
      <dgm:t>
        <a:bodyPr/>
        <a:lstStyle/>
        <a:p>
          <a:endParaRPr lang="en-US" b="1"/>
        </a:p>
      </dgm:t>
    </dgm:pt>
    <dgm:pt modelId="{E4ED501C-8461-46B0-A1D7-45FBE6916D22}" type="sibTrans" cxnId="{62C73EAC-D607-49FF-8B6E-96BD7D7370C8}">
      <dgm:prSet/>
      <dgm:spPr/>
      <dgm:t>
        <a:bodyPr/>
        <a:lstStyle/>
        <a:p>
          <a:endParaRPr lang="en-US" b="1"/>
        </a:p>
      </dgm:t>
    </dgm:pt>
    <dgm:pt modelId="{D57B90ED-8207-45FE-B706-DE62354EBD1A}">
      <dgm:prSet/>
      <dgm:spPr/>
      <dgm:t>
        <a:bodyPr/>
        <a:lstStyle/>
        <a:p>
          <a:r>
            <a:rPr lang="en-US" b="1" dirty="0" smtClean="0"/>
            <a:t>This expands the threat agent pool beyond targeted attackers to include chaotic actors</a:t>
          </a:r>
        </a:p>
      </dgm:t>
    </dgm:pt>
    <dgm:pt modelId="{5FDF55C9-F81E-4C6D-860D-A508C3781F69}" type="parTrans" cxnId="{D315CD59-19AB-4E85-BD3A-21D62A906D66}">
      <dgm:prSet/>
      <dgm:spPr/>
      <dgm:t>
        <a:bodyPr/>
        <a:lstStyle/>
        <a:p>
          <a:endParaRPr lang="en-US" b="1"/>
        </a:p>
      </dgm:t>
    </dgm:pt>
    <dgm:pt modelId="{BFCBDBB9-0E0E-4721-8081-16FF6B42B5D8}" type="sibTrans" cxnId="{D315CD59-19AB-4E85-BD3A-21D62A906D66}">
      <dgm:prSet/>
      <dgm:spPr/>
      <dgm:t>
        <a:bodyPr/>
        <a:lstStyle/>
        <a:p>
          <a:endParaRPr lang="en-US" b="1"/>
        </a:p>
      </dgm:t>
    </dgm:pt>
    <dgm:pt modelId="{99CFCBB4-C898-4C43-B4A8-67C1215225E0}">
      <dgm:prSet/>
      <dgm:spPr/>
      <dgm:t>
        <a:bodyPr/>
        <a:lstStyle/>
        <a:p>
          <a:r>
            <a:rPr lang="en-GB" b="1" dirty="0" smtClean="0"/>
            <a:t>The impact could range from minimal to complete host takeover and data compromise</a:t>
          </a:r>
          <a:endParaRPr lang="en-US" b="1" dirty="0" smtClean="0"/>
        </a:p>
      </dgm:t>
    </dgm:pt>
    <dgm:pt modelId="{D09F1553-1CE7-497B-9FFE-EAF204FDE712}" type="parTrans" cxnId="{9756A196-0C22-4FA2-97B5-613634A6FC7B}">
      <dgm:prSet/>
      <dgm:spPr/>
      <dgm:t>
        <a:bodyPr/>
        <a:lstStyle/>
        <a:p>
          <a:endParaRPr lang="en-US" b="1"/>
        </a:p>
      </dgm:t>
    </dgm:pt>
    <dgm:pt modelId="{2D8F33EF-0B99-49B3-850E-207978A90EBF}" type="sibTrans" cxnId="{9756A196-0C22-4FA2-97B5-613634A6FC7B}">
      <dgm:prSet/>
      <dgm:spPr/>
      <dgm:t>
        <a:bodyPr/>
        <a:lstStyle/>
        <a:p>
          <a:endParaRPr lang="en-US" b="1"/>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t>
        <a:bodyPr/>
        <a:lstStyle/>
        <a:p>
          <a:endParaRPr lang="en-GB"/>
        </a:p>
      </dgm:t>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t>
        <a:bodyPr/>
        <a:lstStyle/>
        <a:p>
          <a:endParaRPr lang="en-GB"/>
        </a:p>
      </dgm:t>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t>
        <a:bodyPr/>
        <a:lstStyle/>
        <a:p>
          <a:endParaRPr lang="en-GB"/>
        </a:p>
      </dgm:t>
    </dgm:pt>
    <dgm:pt modelId="{04665652-1E69-46EB-9233-4EC9EAE6D3EB}" type="pres">
      <dgm:prSet presAssocID="{E90F77E3-7BD8-4006-B00E-34E43321C413}" presName="parentLin" presStyleCnt="0"/>
      <dgm:spPr/>
      <dgm:t>
        <a:bodyPr/>
        <a:lstStyle/>
        <a:p>
          <a:endParaRPr lang="en-GB"/>
        </a:p>
      </dgm:t>
    </dgm:pt>
    <dgm:pt modelId="{0E4700F7-DB03-465B-9D0F-26E463512BE8}" type="pres">
      <dgm:prSet presAssocID="{E90F77E3-7BD8-4006-B00E-34E43321C413}" presName="parentLeftMargin" presStyleLbl="node1" presStyleIdx="0" presStyleCnt="3"/>
      <dgm:spPr/>
      <dgm:t>
        <a:bodyPr/>
        <a:lstStyle/>
        <a:p>
          <a:endParaRPr lang="en-US"/>
        </a:p>
      </dgm:t>
    </dgm:pt>
    <dgm:pt modelId="{113676CA-F308-4C84-A887-F499B3FF5A9B}" type="pres">
      <dgm:prSet presAssocID="{E90F77E3-7BD8-4006-B00E-34E43321C413}" presName="parentText" presStyleLbl="node1" presStyleIdx="1" presStyleCnt="3">
        <dgm:presLayoutVars>
          <dgm:chMax val="0"/>
          <dgm:bulletEnabled val="1"/>
        </dgm:presLayoutVars>
      </dgm:prSet>
      <dgm:spPr/>
      <dgm:t>
        <a:bodyPr/>
        <a:lstStyle/>
        <a:p>
          <a:endParaRPr lang="en-US"/>
        </a:p>
      </dgm:t>
    </dgm:pt>
    <dgm:pt modelId="{E4C4F2CF-0AEB-4902-AF42-02193A2A0C92}" type="pres">
      <dgm:prSet presAssocID="{E90F77E3-7BD8-4006-B00E-34E43321C413}" presName="negativeSpace" presStyleCnt="0"/>
      <dgm:spPr/>
      <dgm:t>
        <a:bodyPr/>
        <a:lstStyle/>
        <a:p>
          <a:endParaRPr lang="en-GB"/>
        </a:p>
      </dgm:t>
    </dgm:pt>
    <dgm:pt modelId="{283E2ADF-9E12-4337-96DE-E31FAE70CFE0}" type="pres">
      <dgm:prSet presAssocID="{E90F77E3-7BD8-4006-B00E-34E43321C413}" presName="childText" presStyleLbl="conFgAcc1" presStyleIdx="1" presStyleCnt="3">
        <dgm:presLayoutVars>
          <dgm:bulletEnabled val="1"/>
        </dgm:presLayoutVars>
      </dgm:prSet>
      <dgm:spPr/>
      <dgm:t>
        <a:bodyPr/>
        <a:lstStyle/>
        <a:p>
          <a:endParaRPr lang="en-US"/>
        </a:p>
      </dgm:t>
    </dgm:pt>
    <dgm:pt modelId="{1295F5BD-F977-49D6-96E6-F6E1F534E57D}" type="pres">
      <dgm:prSet presAssocID="{67579B1A-589F-4CEA-BE98-BB1A3B5A2ED3}" presName="spaceBetweenRectangles" presStyleCnt="0"/>
      <dgm:spPr/>
      <dgm:t>
        <a:bodyPr/>
        <a:lstStyle/>
        <a:p>
          <a:endParaRPr lang="en-GB"/>
        </a:p>
      </dgm:t>
    </dgm:pt>
    <dgm:pt modelId="{9C726ADF-69A1-42F2-BEEC-C26E1AC6C767}" type="pres">
      <dgm:prSet presAssocID="{ACD718EE-16B7-49AB-950A-0CE7C3F60711}" presName="parentLin" presStyleCnt="0"/>
      <dgm:spPr/>
      <dgm:t>
        <a:bodyPr/>
        <a:lstStyle/>
        <a:p>
          <a:endParaRPr lang="en-GB"/>
        </a:p>
      </dgm:t>
    </dgm:pt>
    <dgm:pt modelId="{491EF20B-4B96-4975-A899-4C4F423BB968}" type="pres">
      <dgm:prSet presAssocID="{ACD718EE-16B7-49AB-950A-0CE7C3F60711}" presName="parentLeftMargin" presStyleLbl="node1" presStyleIdx="1" presStyleCnt="3"/>
      <dgm:spPr/>
      <dgm:t>
        <a:bodyPr/>
        <a:lstStyle/>
        <a:p>
          <a:endParaRPr lang="en-US"/>
        </a:p>
      </dgm:t>
    </dgm:pt>
    <dgm:pt modelId="{16705340-0965-4EB0-9C8F-0B8BAEF7B685}" type="pres">
      <dgm:prSet presAssocID="{ACD718EE-16B7-49AB-950A-0CE7C3F60711}" presName="parentText" presStyleLbl="node1" presStyleIdx="2" presStyleCnt="3">
        <dgm:presLayoutVars>
          <dgm:chMax val="0"/>
          <dgm:bulletEnabled val="1"/>
        </dgm:presLayoutVars>
      </dgm:prSet>
      <dgm:spPr/>
      <dgm:t>
        <a:bodyPr/>
        <a:lstStyle/>
        <a:p>
          <a:endParaRPr lang="en-US"/>
        </a:p>
      </dgm:t>
    </dgm:pt>
    <dgm:pt modelId="{F51154E8-020F-49DA-9CA7-16BD2698B012}" type="pres">
      <dgm:prSet presAssocID="{ACD718EE-16B7-49AB-950A-0CE7C3F60711}" presName="negativeSpace" presStyleCnt="0"/>
      <dgm:spPr/>
      <dgm:t>
        <a:bodyPr/>
        <a:lstStyle/>
        <a:p>
          <a:endParaRPr lang="en-GB"/>
        </a:p>
      </dgm:t>
    </dgm:pt>
    <dgm:pt modelId="{3EE93D49-400E-44AF-8E6B-7B9430869BBE}" type="pres">
      <dgm:prSet presAssocID="{ACD718EE-16B7-49AB-950A-0CE7C3F60711}" presName="childText" presStyleLbl="conFgAcc1" presStyleIdx="2" presStyleCnt="3">
        <dgm:presLayoutVars>
          <dgm:bulletEnabled val="1"/>
        </dgm:presLayoutVars>
      </dgm:prSet>
      <dgm:spPr/>
      <dgm:t>
        <a:bodyPr/>
        <a:lstStyle/>
        <a:p>
          <a:endParaRPr lang="en-US"/>
        </a:p>
      </dgm:t>
    </dgm:pt>
  </dgm:ptLst>
  <dgm:cxnLst>
    <dgm:cxn modelId="{6EA2B77F-D808-4714-929C-8F4FD7025919}" srcId="{E90F77E3-7BD8-4006-B00E-34E43321C413}" destId="{97614980-C798-4E21-A63F-78068A03D4CF}" srcOrd="0" destOrd="0" parTransId="{D0313E7C-0DDF-4C06-9A69-987DDA38517C}" sibTransId="{304CD475-5837-4A8D-8067-684659AB4A44}"/>
    <dgm:cxn modelId="{BEABFB35-FCD6-4CE3-9019-9A301CE4AA3D}" type="presOf" srcId="{5D8EF362-6786-4F15-80D1-A2291851F303}" destId="{3EE93D49-400E-44AF-8E6B-7B9430869BBE}" srcOrd="0" destOrd="0" presId="urn:microsoft.com/office/officeart/2005/8/layout/list1"/>
    <dgm:cxn modelId="{C4C5DEF2-3565-45EF-9D3E-0B5BE7038FAB}" type="presOf" srcId="{E90F77E3-7BD8-4006-B00E-34E43321C413}" destId="{0E4700F7-DB03-465B-9D0F-26E463512BE8}" srcOrd="0" destOrd="0" presId="urn:microsoft.com/office/officeart/2005/8/layout/list1"/>
    <dgm:cxn modelId="{967398C0-D27C-4E9B-B339-DCBE2753A3B3}" type="presOf" srcId="{796BE580-ACB1-459B-84D6-821BE7A93704}" destId="{283E2ADF-9E12-4337-96DE-E31FAE70CFE0}" srcOrd="0" destOrd="1" presId="urn:microsoft.com/office/officeart/2005/8/layout/list1"/>
    <dgm:cxn modelId="{D315CD59-19AB-4E85-BD3A-21D62A906D66}" srcId="{921CAA07-372A-442C-8EEB-4D78DFC065FD}" destId="{D57B90ED-8207-45FE-B706-DE62354EBD1A}" srcOrd="1" destOrd="0" parTransId="{5FDF55C9-F81E-4C6D-860D-A508C3781F69}" sibTransId="{BFCBDBB9-0E0E-4721-8081-16FF6B42B5D8}"/>
    <dgm:cxn modelId="{232889ED-3339-4288-AB83-B265134AB6C6}" srcId="{4D770AC2-7F77-4CBE-AC66-DCB51983D4F8}" destId="{E90F77E3-7BD8-4006-B00E-34E43321C413}" srcOrd="1" destOrd="0" parTransId="{D4768BFD-E20F-48C3-9F20-31B0E18A5CA9}" sibTransId="{67579B1A-589F-4CEA-BE98-BB1A3B5A2ED3}"/>
    <dgm:cxn modelId="{02FCB3F2-0D8A-4B35-8B6F-000F8707B53A}" type="presOf" srcId="{E90F77E3-7BD8-4006-B00E-34E43321C413}" destId="{113676CA-F308-4C84-A887-F499B3FF5A9B}" srcOrd="1" destOrd="0" presId="urn:microsoft.com/office/officeart/2005/8/layout/list1"/>
    <dgm:cxn modelId="{62C73EAC-D607-49FF-8B6E-96BD7D7370C8}" srcId="{E90F77E3-7BD8-4006-B00E-34E43321C413}" destId="{796BE580-ACB1-459B-84D6-821BE7A93704}" srcOrd="1" destOrd="0" parTransId="{1ED8E803-A693-4D36-B1E5-39754BC8AE10}" sibTransId="{E4ED501C-8461-46B0-A1D7-45FBE6916D22}"/>
    <dgm:cxn modelId="{9586B483-231F-4BFB-B433-194C7B3FC9F1}" type="presOf" srcId="{ACD718EE-16B7-49AB-950A-0CE7C3F60711}" destId="{16705340-0965-4EB0-9C8F-0B8BAEF7B685}" srcOrd="1" destOrd="0" presId="urn:microsoft.com/office/officeart/2005/8/layout/list1"/>
    <dgm:cxn modelId="{B48A86E8-6D07-4C11-BA71-3955EEE600EE}" srcId="{4D770AC2-7F77-4CBE-AC66-DCB51983D4F8}" destId="{921CAA07-372A-442C-8EEB-4D78DFC065FD}" srcOrd="0" destOrd="0" parTransId="{94D3654C-CA11-4932-88FC-5BFC5FEAF4AF}" sibTransId="{85866F3E-B42B-47FE-8498-795891432F28}"/>
    <dgm:cxn modelId="{5E53B448-A0AF-4DED-A24F-ABE135669E09}" type="presOf" srcId="{921CAA07-372A-442C-8EEB-4D78DFC065FD}" destId="{81A8D53A-045C-48B3-8F34-733007B211D3}" srcOrd="1" destOrd="0" presId="urn:microsoft.com/office/officeart/2005/8/layout/list1"/>
    <dgm:cxn modelId="{32B63566-F91B-4EEB-B3C2-B3A71651FB79}" type="presOf" srcId="{97614980-C798-4E21-A63F-78068A03D4CF}" destId="{283E2ADF-9E12-4337-96DE-E31FAE70CFE0}" srcOrd="0" destOrd="0" presId="urn:microsoft.com/office/officeart/2005/8/layout/list1"/>
    <dgm:cxn modelId="{F5AE95D3-4D3B-4D61-8C0E-B6301E14185E}" type="presOf" srcId="{36B659D2-1555-4DE8-89F6-F88932864E2D}" destId="{64F40EA1-93B0-41A9-AB58-A512C231CA02}" srcOrd="0" destOrd="0" presId="urn:microsoft.com/office/officeart/2005/8/layout/list1"/>
    <dgm:cxn modelId="{BF5C3125-4AFA-47D9-952A-174283FF6EBC}" srcId="{ACD718EE-16B7-49AB-950A-0CE7C3F60711}" destId="{5D8EF362-6786-4F15-80D1-A2291851F303}" srcOrd="0" destOrd="0" parTransId="{A095B9AF-EE29-41F7-B5E2-D55CE789295E}" sibTransId="{70682F13-BA80-40C4-AFA1-34AEB796D75E}"/>
    <dgm:cxn modelId="{C6CAFB11-8BAE-422D-89C8-57072630FDD5}" srcId="{4D770AC2-7F77-4CBE-AC66-DCB51983D4F8}" destId="{ACD718EE-16B7-49AB-950A-0CE7C3F60711}" srcOrd="2" destOrd="0" parTransId="{0D69B4AF-2456-45D3-B878-B4AC373CB3FF}" sibTransId="{D680E67F-B44F-4CDD-A1F7-CFFC2135D15F}"/>
    <dgm:cxn modelId="{2B6F6EEB-B49B-48AD-823A-304D4B66560A}" type="presOf" srcId="{4D770AC2-7F77-4CBE-AC66-DCB51983D4F8}" destId="{9CD7385B-C819-4000-96A3-B26CE6417179}" srcOrd="0" destOrd="0" presId="urn:microsoft.com/office/officeart/2005/8/layout/list1"/>
    <dgm:cxn modelId="{14A10981-A758-4973-B1AA-9D4265C33E50}" type="presOf" srcId="{921CAA07-372A-442C-8EEB-4D78DFC065FD}" destId="{7AFB2E35-15E8-4828-8771-2FD506670641}" srcOrd="0" destOrd="0" presId="urn:microsoft.com/office/officeart/2005/8/layout/list1"/>
    <dgm:cxn modelId="{933E1F52-09F7-40F8-92AD-C75F6301C3EC}" type="presOf" srcId="{ACD718EE-16B7-49AB-950A-0CE7C3F60711}" destId="{491EF20B-4B96-4975-A899-4C4F423BB968}" srcOrd="0" destOrd="0" presId="urn:microsoft.com/office/officeart/2005/8/layout/list1"/>
    <dgm:cxn modelId="{8188B2C3-322B-4C09-86F9-BC964BBA2BDB}" srcId="{921CAA07-372A-442C-8EEB-4D78DFC065FD}" destId="{36B659D2-1555-4DE8-89F6-F88932864E2D}" srcOrd="0" destOrd="0" parTransId="{0B799272-71AE-45FA-8AAC-675BD31FE6F8}" sibTransId="{8EC9006A-E94C-462C-971D-ED946FA33354}"/>
    <dgm:cxn modelId="{14CD47D1-9320-4C4D-B6BB-B54288F66338}" type="presOf" srcId="{99CFCBB4-C898-4C43-B4A8-67C1215225E0}" destId="{3EE93D49-400E-44AF-8E6B-7B9430869BBE}" srcOrd="0" destOrd="1" presId="urn:microsoft.com/office/officeart/2005/8/layout/list1"/>
    <dgm:cxn modelId="{9756A196-0C22-4FA2-97B5-613634A6FC7B}" srcId="{ACD718EE-16B7-49AB-950A-0CE7C3F60711}" destId="{99CFCBB4-C898-4C43-B4A8-67C1215225E0}" srcOrd="1" destOrd="0" parTransId="{D09F1553-1CE7-497B-9FFE-EAF204FDE712}" sibTransId="{2D8F33EF-0B99-49B3-850E-207978A90EBF}"/>
    <dgm:cxn modelId="{ADF95451-A02A-4E6C-86D5-26FB94ED52EE}" type="presOf" srcId="{D57B90ED-8207-45FE-B706-DE62354EBD1A}" destId="{64F40EA1-93B0-41A9-AB58-A512C231CA02}" srcOrd="0" destOrd="1" presId="urn:microsoft.com/office/officeart/2005/8/layout/list1"/>
    <dgm:cxn modelId="{F803E183-3630-4A6E-8A86-EBC80CEE1F56}" type="presParOf" srcId="{9CD7385B-C819-4000-96A3-B26CE6417179}" destId="{EFDF76DC-FCD9-4393-982B-BC9E6E2C4928}" srcOrd="0" destOrd="0" presId="urn:microsoft.com/office/officeart/2005/8/layout/list1"/>
    <dgm:cxn modelId="{36BA1292-8868-45CB-A757-EAB887C6ABDC}" type="presParOf" srcId="{EFDF76DC-FCD9-4393-982B-BC9E6E2C4928}" destId="{7AFB2E35-15E8-4828-8771-2FD506670641}" srcOrd="0" destOrd="0" presId="urn:microsoft.com/office/officeart/2005/8/layout/list1"/>
    <dgm:cxn modelId="{0C67BAB2-A004-425F-9570-8EE9EBEB163F}" type="presParOf" srcId="{EFDF76DC-FCD9-4393-982B-BC9E6E2C4928}" destId="{81A8D53A-045C-48B3-8F34-733007B211D3}" srcOrd="1" destOrd="0" presId="urn:microsoft.com/office/officeart/2005/8/layout/list1"/>
    <dgm:cxn modelId="{2464280F-9538-4BAF-B06C-250071A0726C}" type="presParOf" srcId="{9CD7385B-C819-4000-96A3-B26CE6417179}" destId="{1537CA45-9F49-4708-9891-64C4DAACA661}" srcOrd="1" destOrd="0" presId="urn:microsoft.com/office/officeart/2005/8/layout/list1"/>
    <dgm:cxn modelId="{2CACD944-4461-4C2B-96F6-B6945CE645A1}" type="presParOf" srcId="{9CD7385B-C819-4000-96A3-B26CE6417179}" destId="{64F40EA1-93B0-41A9-AB58-A512C231CA02}" srcOrd="2" destOrd="0" presId="urn:microsoft.com/office/officeart/2005/8/layout/list1"/>
    <dgm:cxn modelId="{F3320DD6-080F-4EE7-813C-5F72E6C4EAC1}" type="presParOf" srcId="{9CD7385B-C819-4000-96A3-B26CE6417179}" destId="{3EBB101F-08AB-402B-B78A-27E5B8D17D36}" srcOrd="3" destOrd="0" presId="urn:microsoft.com/office/officeart/2005/8/layout/list1"/>
    <dgm:cxn modelId="{BC1374EA-D5E7-466D-BDF0-58ADEFF3B1EE}" type="presParOf" srcId="{9CD7385B-C819-4000-96A3-B26CE6417179}" destId="{04665652-1E69-46EB-9233-4EC9EAE6D3EB}" srcOrd="4" destOrd="0" presId="urn:microsoft.com/office/officeart/2005/8/layout/list1"/>
    <dgm:cxn modelId="{4A272AE0-0B71-426C-8B2A-76B30F947AE6}" type="presParOf" srcId="{04665652-1E69-46EB-9233-4EC9EAE6D3EB}" destId="{0E4700F7-DB03-465B-9D0F-26E463512BE8}" srcOrd="0" destOrd="0" presId="urn:microsoft.com/office/officeart/2005/8/layout/list1"/>
    <dgm:cxn modelId="{773DD40D-2CDC-4F4A-9F56-60DD6BFDBB55}" type="presParOf" srcId="{04665652-1E69-46EB-9233-4EC9EAE6D3EB}" destId="{113676CA-F308-4C84-A887-F499B3FF5A9B}" srcOrd="1" destOrd="0" presId="urn:microsoft.com/office/officeart/2005/8/layout/list1"/>
    <dgm:cxn modelId="{8353A565-B76C-4999-AE03-A8AC24A7F891}" type="presParOf" srcId="{9CD7385B-C819-4000-96A3-B26CE6417179}" destId="{E4C4F2CF-0AEB-4902-AF42-02193A2A0C92}" srcOrd="5" destOrd="0" presId="urn:microsoft.com/office/officeart/2005/8/layout/list1"/>
    <dgm:cxn modelId="{27CD337D-4E4B-4477-ACC2-BF919BE25683}" type="presParOf" srcId="{9CD7385B-C819-4000-96A3-B26CE6417179}" destId="{283E2ADF-9E12-4337-96DE-E31FAE70CFE0}" srcOrd="6" destOrd="0" presId="urn:microsoft.com/office/officeart/2005/8/layout/list1"/>
    <dgm:cxn modelId="{463B7D3B-C84C-4E26-99E8-4BEA716D20C6}" type="presParOf" srcId="{9CD7385B-C819-4000-96A3-B26CE6417179}" destId="{1295F5BD-F977-49D6-96E6-F6E1F534E57D}" srcOrd="7" destOrd="0" presId="urn:microsoft.com/office/officeart/2005/8/layout/list1"/>
    <dgm:cxn modelId="{F9A44EC2-904D-4E77-9782-ECD42D0787DF}" type="presParOf" srcId="{9CD7385B-C819-4000-96A3-B26CE6417179}" destId="{9C726ADF-69A1-42F2-BEEC-C26E1AC6C767}" srcOrd="8" destOrd="0" presId="urn:microsoft.com/office/officeart/2005/8/layout/list1"/>
    <dgm:cxn modelId="{860C3908-B22C-49CE-9EEF-94CBA4403DD0}" type="presParOf" srcId="{9C726ADF-69A1-42F2-BEEC-C26E1AC6C767}" destId="{491EF20B-4B96-4975-A899-4C4F423BB968}" srcOrd="0" destOrd="0" presId="urn:microsoft.com/office/officeart/2005/8/layout/list1"/>
    <dgm:cxn modelId="{2863EE55-CD04-43FF-9983-FF2FA53B63E8}" type="presParOf" srcId="{9C726ADF-69A1-42F2-BEEC-C26E1AC6C767}" destId="{16705340-0965-4EB0-9C8F-0B8BAEF7B685}" srcOrd="1" destOrd="0" presId="urn:microsoft.com/office/officeart/2005/8/layout/list1"/>
    <dgm:cxn modelId="{E6107B40-3439-44B9-8695-27505D8E22F1}" type="presParOf" srcId="{9CD7385B-C819-4000-96A3-B26CE6417179}" destId="{F51154E8-020F-49DA-9CA7-16BD2698B012}" srcOrd="9" destOrd="0" presId="urn:microsoft.com/office/officeart/2005/8/layout/list1"/>
    <dgm:cxn modelId="{45A459FD-7358-486A-AEE6-C4EE727B2575}" type="presParOf" srcId="{9CD7385B-C819-4000-96A3-B26CE6417179}" destId="{3EE93D49-400E-44AF-8E6B-7B9430869BB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921CAA07-372A-442C-8EEB-4D78DFC065FD}">
      <dgm:prSet phldrT="[Text]" custT="1"/>
      <dgm:spPr/>
      <dgm:t>
        <a:bodyPr/>
        <a:lstStyle/>
        <a:p>
          <a:r>
            <a:rPr lang="en-US" sz="2000" b="1" dirty="0" smtClean="0"/>
            <a:t>Ideal</a:t>
          </a:r>
          <a:endParaRPr lang="en-US" sz="2000" b="1" dirty="0"/>
        </a:p>
      </dgm:t>
    </dgm:pt>
    <dgm:pt modelId="{94D3654C-CA11-4932-88FC-5BFC5FEAF4AF}" type="parTrans" cxnId="{B48A86E8-6D07-4C11-BA71-3955EEE600EE}">
      <dgm:prSet/>
      <dgm:spPr/>
      <dgm:t>
        <a:bodyPr/>
        <a:lstStyle/>
        <a:p>
          <a:endParaRPr lang="en-US" b="1"/>
        </a:p>
      </dgm:t>
    </dgm:pt>
    <dgm:pt modelId="{85866F3E-B42B-47FE-8498-795891432F28}" type="sibTrans" cxnId="{B48A86E8-6D07-4C11-BA71-3955EEE600EE}">
      <dgm:prSet/>
      <dgm:spPr/>
      <dgm:t>
        <a:bodyPr/>
        <a:lstStyle/>
        <a:p>
          <a:endParaRPr lang="en-US" b="1"/>
        </a:p>
      </dgm:t>
    </dgm:pt>
    <dgm:pt modelId="{10FFDDD2-B7F3-4C74-B476-B126B72C0EA0}">
      <dgm:prSet/>
      <dgm:spPr/>
      <dgm:t>
        <a:bodyPr/>
        <a:lstStyle/>
        <a:p>
          <a:r>
            <a:rPr lang="en-US" b="1" smtClean="0"/>
            <a:t>Automation checks periodically (e.g., nightly build) to see if your libraries are out of date</a:t>
          </a:r>
          <a:endParaRPr lang="en-US" b="1" dirty="0" smtClean="0"/>
        </a:p>
      </dgm:t>
    </dgm:pt>
    <dgm:pt modelId="{1954CB19-91C2-41D3-BBEF-29DCE33045E8}" type="parTrans" cxnId="{69F63649-DC4A-4E86-A65F-AF4768F43CA7}">
      <dgm:prSet/>
      <dgm:spPr/>
      <dgm:t>
        <a:bodyPr/>
        <a:lstStyle/>
        <a:p>
          <a:endParaRPr lang="en-US"/>
        </a:p>
      </dgm:t>
    </dgm:pt>
    <dgm:pt modelId="{490F2827-45B1-41E7-B3E0-67C3FD2E20C5}" type="sibTrans" cxnId="{69F63649-DC4A-4E86-A65F-AF4768F43CA7}">
      <dgm:prSet/>
      <dgm:spPr/>
      <dgm:t>
        <a:bodyPr/>
        <a:lstStyle/>
        <a:p>
          <a:endParaRPr lang="en-US"/>
        </a:p>
      </dgm:t>
    </dgm:pt>
    <dgm:pt modelId="{E72AD9F8-D6C0-4749-87B2-C173402247EC}">
      <dgm:prSet/>
      <dgm:spPr/>
      <dgm:t>
        <a:bodyPr/>
        <a:lstStyle/>
        <a:p>
          <a:r>
            <a:rPr lang="en-US" b="1" dirty="0" smtClean="0"/>
            <a:t>Even better, automation also tells you about </a:t>
          </a:r>
          <a:r>
            <a:rPr lang="en-US" b="1" u="sng" dirty="0" smtClean="0"/>
            <a:t>known vulnerabilities</a:t>
          </a:r>
          <a:endParaRPr lang="en-US" b="1" u="sng" dirty="0"/>
        </a:p>
      </dgm:t>
    </dgm:pt>
    <dgm:pt modelId="{74369DA6-F8E9-4228-8F6E-025B4FA7B1F9}" type="parTrans" cxnId="{60AD7B1B-A173-46F6-971A-8DD914D2C96A}">
      <dgm:prSet/>
      <dgm:spPr/>
      <dgm:t>
        <a:bodyPr/>
        <a:lstStyle/>
        <a:p>
          <a:endParaRPr lang="en-US"/>
        </a:p>
      </dgm:t>
    </dgm:pt>
    <dgm:pt modelId="{A16342C7-454C-4C26-92F3-CC30E6F9ACFA}" type="sibTrans" cxnId="{60AD7B1B-A173-46F6-971A-8DD914D2C96A}">
      <dgm:prSet/>
      <dgm:spPr/>
      <dgm:t>
        <a:bodyPr/>
        <a:lstStyle/>
        <a:p>
          <a:endParaRPr lang="en-US"/>
        </a:p>
      </dgm:t>
    </dgm:pt>
    <dgm:pt modelId="{DB2BD879-ACCB-4220-98CB-65CEE05D1F25}">
      <dgm:prSet custT="1"/>
      <dgm:spPr/>
      <dgm:t>
        <a:bodyPr/>
        <a:lstStyle/>
        <a:p>
          <a:r>
            <a:rPr lang="en-US" sz="2000" b="1" smtClean="0"/>
            <a:t>Minimum</a:t>
          </a:r>
          <a:endParaRPr lang="en-US" sz="2000" b="1" dirty="0" smtClean="0"/>
        </a:p>
      </dgm:t>
    </dgm:pt>
    <dgm:pt modelId="{67855706-C708-4495-9BF8-92D3B66E902E}" type="parTrans" cxnId="{33F267F0-0E9A-4981-AE49-18295E2A3B4B}">
      <dgm:prSet/>
      <dgm:spPr/>
      <dgm:t>
        <a:bodyPr/>
        <a:lstStyle/>
        <a:p>
          <a:endParaRPr lang="en-US"/>
        </a:p>
      </dgm:t>
    </dgm:pt>
    <dgm:pt modelId="{AB0CFF39-6BF7-41CA-A1D3-24B3F0A6B036}" type="sibTrans" cxnId="{33F267F0-0E9A-4981-AE49-18295E2A3B4B}">
      <dgm:prSet/>
      <dgm:spPr/>
      <dgm:t>
        <a:bodyPr/>
        <a:lstStyle/>
        <a:p>
          <a:endParaRPr lang="en-US"/>
        </a:p>
      </dgm:t>
    </dgm:pt>
    <dgm:pt modelId="{5AA82C9B-49E6-44B9-8A44-9DF5F54296B3}">
      <dgm:prSet/>
      <dgm:spPr/>
      <dgm:t>
        <a:bodyPr/>
        <a:lstStyle/>
        <a:p>
          <a:r>
            <a:rPr lang="en-US" b="1" smtClean="0"/>
            <a:t>By hand, periodically check to see if your libraries are out of date and upgrade those that are</a:t>
          </a:r>
          <a:endParaRPr lang="en-US" b="1" dirty="0" smtClean="0"/>
        </a:p>
      </dgm:t>
    </dgm:pt>
    <dgm:pt modelId="{2D449571-04DB-4745-993A-15C54C6C75A0}" type="parTrans" cxnId="{01F19EEF-3831-4D20-820E-0CD7C2253B8E}">
      <dgm:prSet/>
      <dgm:spPr/>
      <dgm:t>
        <a:bodyPr/>
        <a:lstStyle/>
        <a:p>
          <a:endParaRPr lang="en-US"/>
        </a:p>
      </dgm:t>
    </dgm:pt>
    <dgm:pt modelId="{0904330D-74AF-490F-A680-EF390A065C1E}" type="sibTrans" cxnId="{01F19EEF-3831-4D20-820E-0CD7C2253B8E}">
      <dgm:prSet/>
      <dgm:spPr/>
      <dgm:t>
        <a:bodyPr/>
        <a:lstStyle/>
        <a:p>
          <a:endParaRPr lang="en-US"/>
        </a:p>
      </dgm:t>
    </dgm:pt>
    <dgm:pt modelId="{07BAEC18-C1F0-4CBC-ACAB-A5C4F0FD83B6}">
      <dgm:prSet/>
      <dgm:spPr/>
      <dgm:t>
        <a:bodyPr/>
        <a:lstStyle/>
        <a:p>
          <a:r>
            <a:rPr lang="en-US" b="1" smtClean="0"/>
            <a:t>If any are out of date, but you really don’t want to upgrade, check to see if there are any known security issues with these out of data libraries</a:t>
          </a:r>
          <a:endParaRPr lang="en-US" b="1" dirty="0" smtClean="0"/>
        </a:p>
      </dgm:t>
    </dgm:pt>
    <dgm:pt modelId="{53C0A144-8F18-4878-A58B-9052A13FCA5D}" type="parTrans" cxnId="{C09C4C0B-45D5-46C7-B1C8-51225CFF1C51}">
      <dgm:prSet/>
      <dgm:spPr/>
      <dgm:t>
        <a:bodyPr/>
        <a:lstStyle/>
        <a:p>
          <a:endParaRPr lang="en-US"/>
        </a:p>
      </dgm:t>
    </dgm:pt>
    <dgm:pt modelId="{71B09564-E94C-44E9-AA2B-EA835D12373A}" type="sibTrans" cxnId="{C09C4C0B-45D5-46C7-B1C8-51225CFF1C51}">
      <dgm:prSet/>
      <dgm:spPr/>
      <dgm:t>
        <a:bodyPr/>
        <a:lstStyle/>
        <a:p>
          <a:endParaRPr lang="en-US"/>
        </a:p>
      </dgm:t>
    </dgm:pt>
    <dgm:pt modelId="{EBAE4884-C6A8-44F8-87C0-E239788A910B}">
      <dgm:prSet/>
      <dgm:spPr/>
      <dgm:t>
        <a:bodyPr/>
        <a:lstStyle/>
        <a:p>
          <a:r>
            <a:rPr lang="en-US" b="1" smtClean="0"/>
            <a:t>If so, upgrade those</a:t>
          </a:r>
          <a:endParaRPr lang="en-US" b="1" dirty="0" smtClean="0"/>
        </a:p>
      </dgm:t>
    </dgm:pt>
    <dgm:pt modelId="{FDA6C7ED-7FE8-45AC-8EA4-B386696D3E91}" type="parTrans" cxnId="{AFE6FBB7-F44F-458A-BAB9-C8BFA1411F69}">
      <dgm:prSet/>
      <dgm:spPr/>
      <dgm:t>
        <a:bodyPr/>
        <a:lstStyle/>
        <a:p>
          <a:endParaRPr lang="en-US"/>
        </a:p>
      </dgm:t>
    </dgm:pt>
    <dgm:pt modelId="{92CF5C11-0C51-4B02-ADFF-176D68B048BE}" type="sibTrans" cxnId="{AFE6FBB7-F44F-458A-BAB9-C8BFA1411F69}">
      <dgm:prSet/>
      <dgm:spPr/>
      <dgm:t>
        <a:bodyPr/>
        <a:lstStyle/>
        <a:p>
          <a:endParaRPr lang="en-US"/>
        </a:p>
      </dgm:t>
    </dgm:pt>
    <dgm:pt modelId="{03A4DD16-FAD4-4552-B24E-8663CD64C03C}">
      <dgm:prSet custT="1"/>
      <dgm:spPr/>
      <dgm:t>
        <a:bodyPr/>
        <a:lstStyle/>
        <a:p>
          <a:r>
            <a:rPr lang="en-US" sz="2000" b="1" dirty="0" smtClean="0"/>
            <a:t>Could also</a:t>
          </a:r>
        </a:p>
      </dgm:t>
    </dgm:pt>
    <dgm:pt modelId="{8EBA16A0-D5E2-4739-AB51-5DBC33B6C035}" type="parTrans" cxnId="{BBAB7CDB-FD95-454A-95BF-31A544302675}">
      <dgm:prSet/>
      <dgm:spPr/>
      <dgm:t>
        <a:bodyPr/>
        <a:lstStyle/>
        <a:p>
          <a:endParaRPr lang="en-US"/>
        </a:p>
      </dgm:t>
    </dgm:pt>
    <dgm:pt modelId="{A96AF0AB-82ED-4792-B352-F1B18AE2DFD5}" type="sibTrans" cxnId="{BBAB7CDB-FD95-454A-95BF-31A544302675}">
      <dgm:prSet/>
      <dgm:spPr/>
      <dgm:t>
        <a:bodyPr/>
        <a:lstStyle/>
        <a:p>
          <a:endParaRPr lang="en-US"/>
        </a:p>
      </dgm:t>
    </dgm:pt>
    <dgm:pt modelId="{D5DD959B-8D1E-4EC6-9E0E-60F6E8A5344B}">
      <dgm:prSet/>
      <dgm:spPr/>
      <dgm:t>
        <a:bodyPr/>
        <a:lstStyle/>
        <a:p>
          <a:r>
            <a:rPr lang="en-US" b="1" smtClean="0"/>
            <a:t>By hand, periodically check to see if any of your libraries have any known vulnerabilities at this time</a:t>
          </a:r>
          <a:endParaRPr lang="en-US" b="1" dirty="0" smtClean="0"/>
        </a:p>
      </dgm:t>
    </dgm:pt>
    <dgm:pt modelId="{2917D149-441A-45B0-9186-88FDEB70EB32}" type="parTrans" cxnId="{3D367E97-6254-4AC8-BE41-8317D54B9F8A}">
      <dgm:prSet/>
      <dgm:spPr/>
      <dgm:t>
        <a:bodyPr/>
        <a:lstStyle/>
        <a:p>
          <a:endParaRPr lang="en-US"/>
        </a:p>
      </dgm:t>
    </dgm:pt>
    <dgm:pt modelId="{A6E3B99B-FCAB-46D0-A210-B8CE640EAC31}" type="sibTrans" cxnId="{3D367E97-6254-4AC8-BE41-8317D54B9F8A}">
      <dgm:prSet/>
      <dgm:spPr/>
      <dgm:t>
        <a:bodyPr/>
        <a:lstStyle/>
        <a:p>
          <a:endParaRPr lang="en-US"/>
        </a:p>
      </dgm:t>
    </dgm:pt>
    <dgm:pt modelId="{1FEACA6F-1AD6-4DD5-B06B-1D85233D203A}">
      <dgm:prSet/>
      <dgm:spPr/>
      <dgm:t>
        <a:bodyPr/>
        <a:lstStyle/>
        <a:p>
          <a:r>
            <a:rPr lang="en-US" b="1" smtClean="0"/>
            <a:t>Check CVE, other vuln repositories</a:t>
          </a:r>
          <a:endParaRPr lang="en-US" b="1" dirty="0" smtClean="0"/>
        </a:p>
      </dgm:t>
    </dgm:pt>
    <dgm:pt modelId="{23523B6F-4A75-4EDC-A807-81C687FDE176}" type="parTrans" cxnId="{3C1F62DC-59C7-41EE-B0C6-5CD66FA37125}">
      <dgm:prSet/>
      <dgm:spPr/>
      <dgm:t>
        <a:bodyPr/>
        <a:lstStyle/>
        <a:p>
          <a:endParaRPr lang="en-US"/>
        </a:p>
      </dgm:t>
    </dgm:pt>
    <dgm:pt modelId="{92022ECE-469A-409E-AA4C-453ACC84389C}" type="sibTrans" cxnId="{3C1F62DC-59C7-41EE-B0C6-5CD66FA37125}">
      <dgm:prSet/>
      <dgm:spPr/>
      <dgm:t>
        <a:bodyPr/>
        <a:lstStyle/>
        <a:p>
          <a:endParaRPr lang="en-US"/>
        </a:p>
      </dgm:t>
    </dgm:pt>
    <dgm:pt modelId="{07F9C654-5E97-432D-8E7D-2DED80FA2AB6}">
      <dgm:prSet/>
      <dgm:spPr/>
      <dgm:t>
        <a:bodyPr/>
        <a:lstStyle/>
        <a:p>
          <a:r>
            <a:rPr lang="en-US" b="1" smtClean="0"/>
            <a:t>If any do, update at least these</a:t>
          </a:r>
          <a:endParaRPr lang="en-US" b="1" dirty="0" smtClean="0"/>
        </a:p>
      </dgm:t>
    </dgm:pt>
    <dgm:pt modelId="{64B9644E-1AC0-4E00-8717-F0A0C274B61A}" type="parTrans" cxnId="{A8FC2E2D-A4BB-48C6-AD2B-E07B008ED4AF}">
      <dgm:prSet/>
      <dgm:spPr/>
      <dgm:t>
        <a:bodyPr/>
        <a:lstStyle/>
        <a:p>
          <a:endParaRPr lang="en-US"/>
        </a:p>
      </dgm:t>
    </dgm:pt>
    <dgm:pt modelId="{528BA3C3-4568-4C6D-A79E-15AB2F282BC6}" type="sibTrans" cxnId="{A8FC2E2D-A4BB-48C6-AD2B-E07B008ED4AF}">
      <dgm:prSet/>
      <dgm:spPr/>
      <dgm:t>
        <a:bodyPr/>
        <a:lstStyle/>
        <a:p>
          <a:endParaRPr lang="en-US"/>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t>
        <a:bodyPr/>
        <a:lstStyle/>
        <a:p>
          <a:endParaRPr lang="en-GB"/>
        </a:p>
      </dgm:t>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t>
        <a:bodyPr/>
        <a:lstStyle/>
        <a:p>
          <a:endParaRPr lang="en-GB"/>
        </a:p>
      </dgm:t>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t>
        <a:bodyPr/>
        <a:lstStyle/>
        <a:p>
          <a:endParaRPr lang="en-GB"/>
        </a:p>
      </dgm:t>
    </dgm:pt>
    <dgm:pt modelId="{0FC4F7F4-D9DB-4701-9E5F-2DEE2051F4B6}" type="pres">
      <dgm:prSet presAssocID="{DB2BD879-ACCB-4220-98CB-65CEE05D1F25}" presName="parentLin" presStyleCnt="0"/>
      <dgm:spPr/>
    </dgm:pt>
    <dgm:pt modelId="{AE6065C6-123C-4C79-A645-8DFFD8C08E1A}" type="pres">
      <dgm:prSet presAssocID="{DB2BD879-ACCB-4220-98CB-65CEE05D1F25}" presName="parentLeftMargin" presStyleLbl="node1" presStyleIdx="0" presStyleCnt="3"/>
      <dgm:spPr/>
      <dgm:t>
        <a:bodyPr/>
        <a:lstStyle/>
        <a:p>
          <a:endParaRPr lang="en-US"/>
        </a:p>
      </dgm:t>
    </dgm:pt>
    <dgm:pt modelId="{F5FE93B4-108C-4801-9751-FD3BCE1C8BD3}" type="pres">
      <dgm:prSet presAssocID="{DB2BD879-ACCB-4220-98CB-65CEE05D1F25}" presName="parentText" presStyleLbl="node1" presStyleIdx="1" presStyleCnt="3">
        <dgm:presLayoutVars>
          <dgm:chMax val="0"/>
          <dgm:bulletEnabled val="1"/>
        </dgm:presLayoutVars>
      </dgm:prSet>
      <dgm:spPr/>
      <dgm:t>
        <a:bodyPr/>
        <a:lstStyle/>
        <a:p>
          <a:endParaRPr lang="en-US"/>
        </a:p>
      </dgm:t>
    </dgm:pt>
    <dgm:pt modelId="{8A751FD5-1503-4892-A1E6-D96FF900B69D}" type="pres">
      <dgm:prSet presAssocID="{DB2BD879-ACCB-4220-98CB-65CEE05D1F25}" presName="negativeSpace" presStyleCnt="0"/>
      <dgm:spPr/>
    </dgm:pt>
    <dgm:pt modelId="{AD456D58-9675-4BEA-BBBB-8630EE44AB0F}" type="pres">
      <dgm:prSet presAssocID="{DB2BD879-ACCB-4220-98CB-65CEE05D1F25}" presName="childText" presStyleLbl="conFgAcc1" presStyleIdx="1" presStyleCnt="3">
        <dgm:presLayoutVars>
          <dgm:bulletEnabled val="1"/>
        </dgm:presLayoutVars>
      </dgm:prSet>
      <dgm:spPr/>
      <dgm:t>
        <a:bodyPr/>
        <a:lstStyle/>
        <a:p>
          <a:endParaRPr lang="en-US"/>
        </a:p>
      </dgm:t>
    </dgm:pt>
    <dgm:pt modelId="{339520D3-112F-4F61-94FA-2DD8EB946171}" type="pres">
      <dgm:prSet presAssocID="{AB0CFF39-6BF7-41CA-A1D3-24B3F0A6B036}" presName="spaceBetweenRectangles" presStyleCnt="0"/>
      <dgm:spPr/>
    </dgm:pt>
    <dgm:pt modelId="{C10CCFEE-BE15-427D-A871-10BF71241F37}" type="pres">
      <dgm:prSet presAssocID="{03A4DD16-FAD4-4552-B24E-8663CD64C03C}" presName="parentLin" presStyleCnt="0"/>
      <dgm:spPr/>
    </dgm:pt>
    <dgm:pt modelId="{C93C6281-2A57-404A-8544-B8B23C9F03EE}" type="pres">
      <dgm:prSet presAssocID="{03A4DD16-FAD4-4552-B24E-8663CD64C03C}" presName="parentLeftMargin" presStyleLbl="node1" presStyleIdx="1" presStyleCnt="3"/>
      <dgm:spPr/>
      <dgm:t>
        <a:bodyPr/>
        <a:lstStyle/>
        <a:p>
          <a:endParaRPr lang="en-US"/>
        </a:p>
      </dgm:t>
    </dgm:pt>
    <dgm:pt modelId="{A2947B4D-DB68-4AA7-9DBD-5CCF4E52A136}" type="pres">
      <dgm:prSet presAssocID="{03A4DD16-FAD4-4552-B24E-8663CD64C03C}" presName="parentText" presStyleLbl="node1" presStyleIdx="2" presStyleCnt="3">
        <dgm:presLayoutVars>
          <dgm:chMax val="0"/>
          <dgm:bulletEnabled val="1"/>
        </dgm:presLayoutVars>
      </dgm:prSet>
      <dgm:spPr/>
      <dgm:t>
        <a:bodyPr/>
        <a:lstStyle/>
        <a:p>
          <a:endParaRPr lang="en-US"/>
        </a:p>
      </dgm:t>
    </dgm:pt>
    <dgm:pt modelId="{09C1D383-6F52-4041-930F-9DD335B3E11D}" type="pres">
      <dgm:prSet presAssocID="{03A4DD16-FAD4-4552-B24E-8663CD64C03C}" presName="negativeSpace" presStyleCnt="0"/>
      <dgm:spPr/>
    </dgm:pt>
    <dgm:pt modelId="{0B4B241D-3FD6-4EEE-BDDA-413913EE0C6D}" type="pres">
      <dgm:prSet presAssocID="{03A4DD16-FAD4-4552-B24E-8663CD64C03C}" presName="childText" presStyleLbl="conFgAcc1" presStyleIdx="2" presStyleCnt="3">
        <dgm:presLayoutVars>
          <dgm:bulletEnabled val="1"/>
        </dgm:presLayoutVars>
      </dgm:prSet>
      <dgm:spPr/>
      <dgm:t>
        <a:bodyPr/>
        <a:lstStyle/>
        <a:p>
          <a:endParaRPr lang="en-US"/>
        </a:p>
      </dgm:t>
    </dgm:pt>
  </dgm:ptLst>
  <dgm:cxnLst>
    <dgm:cxn modelId="{29762DA3-EFBF-4C9A-9E93-CEE612B65350}" type="presOf" srcId="{1FEACA6F-1AD6-4DD5-B06B-1D85233D203A}" destId="{0B4B241D-3FD6-4EEE-BDDA-413913EE0C6D}" srcOrd="0" destOrd="1" presId="urn:microsoft.com/office/officeart/2005/8/layout/list1"/>
    <dgm:cxn modelId="{01F19EEF-3831-4D20-820E-0CD7C2253B8E}" srcId="{DB2BD879-ACCB-4220-98CB-65CEE05D1F25}" destId="{5AA82C9B-49E6-44B9-8A44-9DF5F54296B3}" srcOrd="0" destOrd="0" parTransId="{2D449571-04DB-4745-993A-15C54C6C75A0}" sibTransId="{0904330D-74AF-490F-A680-EF390A065C1E}"/>
    <dgm:cxn modelId="{F94D77EE-9383-44B8-B57E-3C20EE148BDD}" type="presOf" srcId="{03A4DD16-FAD4-4552-B24E-8663CD64C03C}" destId="{A2947B4D-DB68-4AA7-9DBD-5CCF4E52A136}" srcOrd="1" destOrd="0" presId="urn:microsoft.com/office/officeart/2005/8/layout/list1"/>
    <dgm:cxn modelId="{4BA63343-E531-4C48-83B8-48B079EB39FE}" type="presOf" srcId="{4D770AC2-7F77-4CBE-AC66-DCB51983D4F8}" destId="{9CD7385B-C819-4000-96A3-B26CE6417179}" srcOrd="0" destOrd="0" presId="urn:microsoft.com/office/officeart/2005/8/layout/list1"/>
    <dgm:cxn modelId="{DC960857-32B5-42FD-8811-B4C710B07BD0}" type="presOf" srcId="{921CAA07-372A-442C-8EEB-4D78DFC065FD}" destId="{7AFB2E35-15E8-4828-8771-2FD506670641}" srcOrd="0" destOrd="0" presId="urn:microsoft.com/office/officeart/2005/8/layout/list1"/>
    <dgm:cxn modelId="{BBAB7CDB-FD95-454A-95BF-31A544302675}" srcId="{4D770AC2-7F77-4CBE-AC66-DCB51983D4F8}" destId="{03A4DD16-FAD4-4552-B24E-8663CD64C03C}" srcOrd="2" destOrd="0" parTransId="{8EBA16A0-D5E2-4739-AB51-5DBC33B6C035}" sibTransId="{A96AF0AB-82ED-4792-B352-F1B18AE2DFD5}"/>
    <dgm:cxn modelId="{0DEA30BA-622A-488B-9722-CA6CF7B9821F}" type="presOf" srcId="{07BAEC18-C1F0-4CBC-ACAB-A5C4F0FD83B6}" destId="{AD456D58-9675-4BEA-BBBB-8630EE44AB0F}" srcOrd="0" destOrd="1" presId="urn:microsoft.com/office/officeart/2005/8/layout/list1"/>
    <dgm:cxn modelId="{8491AAA6-AA05-4071-BC4A-6A7B71A0D230}" type="presOf" srcId="{E72AD9F8-D6C0-4749-87B2-C173402247EC}" destId="{64F40EA1-93B0-41A9-AB58-A512C231CA02}" srcOrd="0" destOrd="1" presId="urn:microsoft.com/office/officeart/2005/8/layout/list1"/>
    <dgm:cxn modelId="{AFE6FBB7-F44F-458A-BAB9-C8BFA1411F69}" srcId="{07BAEC18-C1F0-4CBC-ACAB-A5C4F0FD83B6}" destId="{EBAE4884-C6A8-44F8-87C0-E239788A910B}" srcOrd="0" destOrd="0" parTransId="{FDA6C7ED-7FE8-45AC-8EA4-B386696D3E91}" sibTransId="{92CF5C11-0C51-4B02-ADFF-176D68B048BE}"/>
    <dgm:cxn modelId="{FF1314D9-4648-4ABA-BB8D-39EC8B69DEEB}" type="presOf" srcId="{DB2BD879-ACCB-4220-98CB-65CEE05D1F25}" destId="{F5FE93B4-108C-4801-9751-FD3BCE1C8BD3}" srcOrd="1" destOrd="0" presId="urn:microsoft.com/office/officeart/2005/8/layout/list1"/>
    <dgm:cxn modelId="{99AF8445-39DA-4938-A3D0-A1DDC4317704}" type="presOf" srcId="{921CAA07-372A-442C-8EEB-4D78DFC065FD}" destId="{81A8D53A-045C-48B3-8F34-733007B211D3}" srcOrd="1" destOrd="0" presId="urn:microsoft.com/office/officeart/2005/8/layout/list1"/>
    <dgm:cxn modelId="{B48A86E8-6D07-4C11-BA71-3955EEE600EE}" srcId="{4D770AC2-7F77-4CBE-AC66-DCB51983D4F8}" destId="{921CAA07-372A-442C-8EEB-4D78DFC065FD}" srcOrd="0" destOrd="0" parTransId="{94D3654C-CA11-4932-88FC-5BFC5FEAF4AF}" sibTransId="{85866F3E-B42B-47FE-8498-795891432F28}"/>
    <dgm:cxn modelId="{A8FC2E2D-A4BB-48C6-AD2B-E07B008ED4AF}" srcId="{D5DD959B-8D1E-4EC6-9E0E-60F6E8A5344B}" destId="{07F9C654-5E97-432D-8E7D-2DED80FA2AB6}" srcOrd="1" destOrd="0" parTransId="{64B9644E-1AC0-4E00-8717-F0A0C274B61A}" sibTransId="{528BA3C3-4568-4C6D-A79E-15AB2F282BC6}"/>
    <dgm:cxn modelId="{3FE21694-547B-410F-A6C7-7B85BE9D0FCF}" type="presOf" srcId="{07F9C654-5E97-432D-8E7D-2DED80FA2AB6}" destId="{0B4B241D-3FD6-4EEE-BDDA-413913EE0C6D}" srcOrd="0" destOrd="2" presId="urn:microsoft.com/office/officeart/2005/8/layout/list1"/>
    <dgm:cxn modelId="{3D367E97-6254-4AC8-BE41-8317D54B9F8A}" srcId="{03A4DD16-FAD4-4552-B24E-8663CD64C03C}" destId="{D5DD959B-8D1E-4EC6-9E0E-60F6E8A5344B}" srcOrd="0" destOrd="0" parTransId="{2917D149-441A-45B0-9186-88FDEB70EB32}" sibTransId="{A6E3B99B-FCAB-46D0-A210-B8CE640EAC31}"/>
    <dgm:cxn modelId="{2032F65D-16CB-4924-86D3-E3BB2823A2EA}" type="presOf" srcId="{D5DD959B-8D1E-4EC6-9E0E-60F6E8A5344B}" destId="{0B4B241D-3FD6-4EEE-BDDA-413913EE0C6D}" srcOrd="0" destOrd="0" presId="urn:microsoft.com/office/officeart/2005/8/layout/list1"/>
    <dgm:cxn modelId="{60AD7B1B-A173-46F6-971A-8DD914D2C96A}" srcId="{921CAA07-372A-442C-8EEB-4D78DFC065FD}" destId="{E72AD9F8-D6C0-4749-87B2-C173402247EC}" srcOrd="1" destOrd="0" parTransId="{74369DA6-F8E9-4228-8F6E-025B4FA7B1F9}" sibTransId="{A16342C7-454C-4C26-92F3-CC30E6F9ACFA}"/>
    <dgm:cxn modelId="{C09C4C0B-45D5-46C7-B1C8-51225CFF1C51}" srcId="{DB2BD879-ACCB-4220-98CB-65CEE05D1F25}" destId="{07BAEC18-C1F0-4CBC-ACAB-A5C4F0FD83B6}" srcOrd="1" destOrd="0" parTransId="{53C0A144-8F18-4878-A58B-9052A13FCA5D}" sibTransId="{71B09564-E94C-44E9-AA2B-EA835D12373A}"/>
    <dgm:cxn modelId="{34E5771D-DC11-4925-B5A8-1841CE53D26B}" type="presOf" srcId="{5AA82C9B-49E6-44B9-8A44-9DF5F54296B3}" destId="{AD456D58-9675-4BEA-BBBB-8630EE44AB0F}" srcOrd="0" destOrd="0" presId="urn:microsoft.com/office/officeart/2005/8/layout/list1"/>
    <dgm:cxn modelId="{33F267F0-0E9A-4981-AE49-18295E2A3B4B}" srcId="{4D770AC2-7F77-4CBE-AC66-DCB51983D4F8}" destId="{DB2BD879-ACCB-4220-98CB-65CEE05D1F25}" srcOrd="1" destOrd="0" parTransId="{67855706-C708-4495-9BF8-92D3B66E902E}" sibTransId="{AB0CFF39-6BF7-41CA-A1D3-24B3F0A6B036}"/>
    <dgm:cxn modelId="{A2B782CC-1156-457C-8EC4-38BE34494468}" type="presOf" srcId="{03A4DD16-FAD4-4552-B24E-8663CD64C03C}" destId="{C93C6281-2A57-404A-8544-B8B23C9F03EE}" srcOrd="0" destOrd="0" presId="urn:microsoft.com/office/officeart/2005/8/layout/list1"/>
    <dgm:cxn modelId="{82E3AB5F-31D5-45D1-8957-27DBE1D42189}" type="presOf" srcId="{EBAE4884-C6A8-44F8-87C0-E239788A910B}" destId="{AD456D58-9675-4BEA-BBBB-8630EE44AB0F}" srcOrd="0" destOrd="2" presId="urn:microsoft.com/office/officeart/2005/8/layout/list1"/>
    <dgm:cxn modelId="{3C1F62DC-59C7-41EE-B0C6-5CD66FA37125}" srcId="{D5DD959B-8D1E-4EC6-9E0E-60F6E8A5344B}" destId="{1FEACA6F-1AD6-4DD5-B06B-1D85233D203A}" srcOrd="0" destOrd="0" parTransId="{23523B6F-4A75-4EDC-A807-81C687FDE176}" sibTransId="{92022ECE-469A-409E-AA4C-453ACC84389C}"/>
    <dgm:cxn modelId="{32F3BF8E-28DE-40BF-89CA-A6E55E2C8E06}" type="presOf" srcId="{10FFDDD2-B7F3-4C74-B476-B126B72C0EA0}" destId="{64F40EA1-93B0-41A9-AB58-A512C231CA02}" srcOrd="0" destOrd="0" presId="urn:microsoft.com/office/officeart/2005/8/layout/list1"/>
    <dgm:cxn modelId="{69F63649-DC4A-4E86-A65F-AF4768F43CA7}" srcId="{921CAA07-372A-442C-8EEB-4D78DFC065FD}" destId="{10FFDDD2-B7F3-4C74-B476-B126B72C0EA0}" srcOrd="0" destOrd="0" parTransId="{1954CB19-91C2-41D3-BBEF-29DCE33045E8}" sibTransId="{490F2827-45B1-41E7-B3E0-67C3FD2E20C5}"/>
    <dgm:cxn modelId="{D0E6CFD4-1983-4ED2-BB90-403168474A02}" type="presOf" srcId="{DB2BD879-ACCB-4220-98CB-65CEE05D1F25}" destId="{AE6065C6-123C-4C79-A645-8DFFD8C08E1A}" srcOrd="0" destOrd="0" presId="urn:microsoft.com/office/officeart/2005/8/layout/list1"/>
    <dgm:cxn modelId="{09346BD9-E7C6-4474-8D65-9961F2C84139}" type="presParOf" srcId="{9CD7385B-C819-4000-96A3-B26CE6417179}" destId="{EFDF76DC-FCD9-4393-982B-BC9E6E2C4928}" srcOrd="0" destOrd="0" presId="urn:microsoft.com/office/officeart/2005/8/layout/list1"/>
    <dgm:cxn modelId="{F1E2915F-9E67-4237-89A1-3BECDB995F5D}" type="presParOf" srcId="{EFDF76DC-FCD9-4393-982B-BC9E6E2C4928}" destId="{7AFB2E35-15E8-4828-8771-2FD506670641}" srcOrd="0" destOrd="0" presId="urn:microsoft.com/office/officeart/2005/8/layout/list1"/>
    <dgm:cxn modelId="{38632756-0D7D-4DB6-8338-7EB031AC4B43}" type="presParOf" srcId="{EFDF76DC-FCD9-4393-982B-BC9E6E2C4928}" destId="{81A8D53A-045C-48B3-8F34-733007B211D3}" srcOrd="1" destOrd="0" presId="urn:microsoft.com/office/officeart/2005/8/layout/list1"/>
    <dgm:cxn modelId="{3BA39DCA-1F05-4FD3-BDED-E4410F79FCCC}" type="presParOf" srcId="{9CD7385B-C819-4000-96A3-B26CE6417179}" destId="{1537CA45-9F49-4708-9891-64C4DAACA661}" srcOrd="1" destOrd="0" presId="urn:microsoft.com/office/officeart/2005/8/layout/list1"/>
    <dgm:cxn modelId="{652B3A8E-2FD8-4C1B-AE86-4DD1269424A7}" type="presParOf" srcId="{9CD7385B-C819-4000-96A3-B26CE6417179}" destId="{64F40EA1-93B0-41A9-AB58-A512C231CA02}" srcOrd="2" destOrd="0" presId="urn:microsoft.com/office/officeart/2005/8/layout/list1"/>
    <dgm:cxn modelId="{9206F538-5AFA-49CC-9624-37E7D702D47B}" type="presParOf" srcId="{9CD7385B-C819-4000-96A3-B26CE6417179}" destId="{3EBB101F-08AB-402B-B78A-27E5B8D17D36}" srcOrd="3" destOrd="0" presId="urn:microsoft.com/office/officeart/2005/8/layout/list1"/>
    <dgm:cxn modelId="{E143BF4F-BA42-4724-B580-52B3EDA49D92}" type="presParOf" srcId="{9CD7385B-C819-4000-96A3-B26CE6417179}" destId="{0FC4F7F4-D9DB-4701-9E5F-2DEE2051F4B6}" srcOrd="4" destOrd="0" presId="urn:microsoft.com/office/officeart/2005/8/layout/list1"/>
    <dgm:cxn modelId="{3D1B73D2-D1A8-48D4-9F16-B1C4C69BA571}" type="presParOf" srcId="{0FC4F7F4-D9DB-4701-9E5F-2DEE2051F4B6}" destId="{AE6065C6-123C-4C79-A645-8DFFD8C08E1A}" srcOrd="0" destOrd="0" presId="urn:microsoft.com/office/officeart/2005/8/layout/list1"/>
    <dgm:cxn modelId="{FCA7B5B7-F36A-4661-BED3-DE912565827A}" type="presParOf" srcId="{0FC4F7F4-D9DB-4701-9E5F-2DEE2051F4B6}" destId="{F5FE93B4-108C-4801-9751-FD3BCE1C8BD3}" srcOrd="1" destOrd="0" presId="urn:microsoft.com/office/officeart/2005/8/layout/list1"/>
    <dgm:cxn modelId="{CB836D73-33FE-46DE-9D43-B0A69A50F852}" type="presParOf" srcId="{9CD7385B-C819-4000-96A3-B26CE6417179}" destId="{8A751FD5-1503-4892-A1E6-D96FF900B69D}" srcOrd="5" destOrd="0" presId="urn:microsoft.com/office/officeart/2005/8/layout/list1"/>
    <dgm:cxn modelId="{C46E04AE-CAAA-4A6B-B5D7-37F248F9BD78}" type="presParOf" srcId="{9CD7385B-C819-4000-96A3-B26CE6417179}" destId="{AD456D58-9675-4BEA-BBBB-8630EE44AB0F}" srcOrd="6" destOrd="0" presId="urn:microsoft.com/office/officeart/2005/8/layout/list1"/>
    <dgm:cxn modelId="{5B6D119B-F58D-499A-8D2E-A7529C187EF8}" type="presParOf" srcId="{9CD7385B-C819-4000-96A3-B26CE6417179}" destId="{339520D3-112F-4F61-94FA-2DD8EB946171}" srcOrd="7" destOrd="0" presId="urn:microsoft.com/office/officeart/2005/8/layout/list1"/>
    <dgm:cxn modelId="{2B04A72D-8FF4-427D-AA7A-C8A9DC2880D2}" type="presParOf" srcId="{9CD7385B-C819-4000-96A3-B26CE6417179}" destId="{C10CCFEE-BE15-427D-A871-10BF71241F37}" srcOrd="8" destOrd="0" presId="urn:microsoft.com/office/officeart/2005/8/layout/list1"/>
    <dgm:cxn modelId="{F4292B2E-F7AD-4ADB-ABB1-CBE40CD0F1FE}" type="presParOf" srcId="{C10CCFEE-BE15-427D-A871-10BF71241F37}" destId="{C93C6281-2A57-404A-8544-B8B23C9F03EE}" srcOrd="0" destOrd="0" presId="urn:microsoft.com/office/officeart/2005/8/layout/list1"/>
    <dgm:cxn modelId="{2BB4801A-B679-4043-AC2C-285144CE2D79}" type="presParOf" srcId="{C10CCFEE-BE15-427D-A871-10BF71241F37}" destId="{A2947B4D-DB68-4AA7-9DBD-5CCF4E52A136}" srcOrd="1" destOrd="0" presId="urn:microsoft.com/office/officeart/2005/8/layout/list1"/>
    <dgm:cxn modelId="{AED3E8D9-663B-48E4-9CE0-F422F61D336A}" type="presParOf" srcId="{9CD7385B-C819-4000-96A3-B26CE6417179}" destId="{09C1D383-6F52-4041-930F-9DD335B3E11D}" srcOrd="9" destOrd="0" presId="urn:microsoft.com/office/officeart/2005/8/layout/list1"/>
    <dgm:cxn modelId="{0177C6DD-41BB-4237-841E-0B92CD3AE845}" type="presParOf" srcId="{9CD7385B-C819-4000-96A3-B26CE6417179}" destId="{0B4B241D-3FD6-4EEE-BDDA-413913EE0C6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921CAA07-372A-442C-8EEB-4D78DFC065FD}">
      <dgm:prSet phldrT="[Text]"/>
      <dgm:spPr/>
      <dgm:t>
        <a:bodyPr/>
        <a:lstStyle/>
        <a:p>
          <a:r>
            <a:rPr lang="en-US" b="1" dirty="0" smtClean="0"/>
            <a:t>Web application redirects are very common</a:t>
          </a:r>
          <a:endParaRPr lang="en-US" b="1" dirty="0"/>
        </a:p>
      </dgm:t>
    </dgm:pt>
    <dgm:pt modelId="{94D3654C-CA11-4932-88FC-5BFC5FEAF4AF}" type="parTrans" cxnId="{B48A86E8-6D07-4C11-BA71-3955EEE600EE}">
      <dgm:prSet/>
      <dgm:spPr/>
      <dgm:t>
        <a:bodyPr/>
        <a:lstStyle/>
        <a:p>
          <a:endParaRPr lang="en-US" b="1"/>
        </a:p>
      </dgm:t>
    </dgm:pt>
    <dgm:pt modelId="{85866F3E-B42B-47FE-8498-795891432F28}" type="sibTrans" cxnId="{B48A86E8-6D07-4C11-BA71-3955EEE600EE}">
      <dgm:prSet/>
      <dgm:spPr/>
      <dgm:t>
        <a:bodyPr/>
        <a:lstStyle/>
        <a:p>
          <a:endParaRPr lang="en-US" b="1"/>
        </a:p>
      </dgm:t>
    </dgm:pt>
    <dgm:pt modelId="{36B659D2-1555-4DE8-89F6-F88932864E2D}">
      <dgm:prSet/>
      <dgm:spPr/>
      <dgm:t>
        <a:bodyPr/>
        <a:lstStyle/>
        <a:p>
          <a:r>
            <a:rPr lang="en-US" b="1" dirty="0" smtClean="0"/>
            <a:t>And frequently include user supplied parameters in the destination URL</a:t>
          </a:r>
        </a:p>
      </dgm:t>
    </dgm:pt>
    <dgm:pt modelId="{0B799272-71AE-45FA-8AAC-675BD31FE6F8}" type="parTrans" cxnId="{8188B2C3-322B-4C09-86F9-BC964BBA2BDB}">
      <dgm:prSet/>
      <dgm:spPr/>
      <dgm:t>
        <a:bodyPr/>
        <a:lstStyle/>
        <a:p>
          <a:endParaRPr lang="en-US" b="1"/>
        </a:p>
      </dgm:t>
    </dgm:pt>
    <dgm:pt modelId="{8EC9006A-E94C-462C-971D-ED946FA33354}" type="sibTrans" cxnId="{8188B2C3-322B-4C09-86F9-BC964BBA2BDB}">
      <dgm:prSet/>
      <dgm:spPr/>
      <dgm:t>
        <a:bodyPr/>
        <a:lstStyle/>
        <a:p>
          <a:endParaRPr lang="en-US" b="1"/>
        </a:p>
      </dgm:t>
    </dgm:pt>
    <dgm:pt modelId="{42D9F7D2-4CD4-4595-966E-E6EFEAF417AB}">
      <dgm:prSet/>
      <dgm:spPr/>
      <dgm:t>
        <a:bodyPr/>
        <a:lstStyle/>
        <a:p>
          <a:r>
            <a:rPr lang="en-US" b="1" dirty="0" smtClean="0"/>
            <a:t>If they aren’t validated, attacker can send victim to a site of their choice</a:t>
          </a:r>
        </a:p>
      </dgm:t>
    </dgm:pt>
    <dgm:pt modelId="{9B091BDB-DBC4-48F3-AE7C-12486CB28094}" type="parTrans" cxnId="{3C2E0EB9-C361-4FE8-9D4B-05910113D0B2}">
      <dgm:prSet/>
      <dgm:spPr/>
      <dgm:t>
        <a:bodyPr/>
        <a:lstStyle/>
        <a:p>
          <a:endParaRPr lang="en-US" b="1"/>
        </a:p>
      </dgm:t>
    </dgm:pt>
    <dgm:pt modelId="{8FF3B180-6974-4B13-8EFB-FC4FA55D3A5C}" type="sibTrans" cxnId="{3C2E0EB9-C361-4FE8-9D4B-05910113D0B2}">
      <dgm:prSet/>
      <dgm:spPr/>
      <dgm:t>
        <a:bodyPr/>
        <a:lstStyle/>
        <a:p>
          <a:endParaRPr lang="en-US" b="1"/>
        </a:p>
      </dgm:t>
    </dgm:pt>
    <dgm:pt modelId="{E90F77E3-7BD8-4006-B00E-34E43321C413}">
      <dgm:prSet custT="1"/>
      <dgm:spPr/>
      <dgm:t>
        <a:bodyPr/>
        <a:lstStyle/>
        <a:p>
          <a:r>
            <a:rPr lang="en-US" sz="1800" b="1" dirty="0" smtClean="0"/>
            <a:t>Forwards (</a:t>
          </a:r>
          <a:r>
            <a:rPr lang="en-US" sz="1400" b="1" dirty="0" smtClean="0"/>
            <a:t>aka Transfer in .NET</a:t>
          </a:r>
          <a:r>
            <a:rPr lang="en-US" sz="1800" b="1" dirty="0" smtClean="0"/>
            <a:t>) are common too</a:t>
          </a:r>
        </a:p>
      </dgm:t>
    </dgm:pt>
    <dgm:pt modelId="{D4768BFD-E20F-48C3-9F20-31B0E18A5CA9}" type="parTrans" cxnId="{232889ED-3339-4288-AB83-B265134AB6C6}">
      <dgm:prSet/>
      <dgm:spPr/>
      <dgm:t>
        <a:bodyPr/>
        <a:lstStyle/>
        <a:p>
          <a:endParaRPr lang="en-US" b="1"/>
        </a:p>
      </dgm:t>
    </dgm:pt>
    <dgm:pt modelId="{67579B1A-589F-4CEA-BE98-BB1A3B5A2ED3}" type="sibTrans" cxnId="{232889ED-3339-4288-AB83-B265134AB6C6}">
      <dgm:prSet/>
      <dgm:spPr/>
      <dgm:t>
        <a:bodyPr/>
        <a:lstStyle/>
        <a:p>
          <a:endParaRPr lang="en-US" b="1"/>
        </a:p>
      </dgm:t>
    </dgm:pt>
    <dgm:pt modelId="{97614980-C798-4E21-A63F-78068A03D4CF}">
      <dgm:prSet/>
      <dgm:spPr/>
      <dgm:t>
        <a:bodyPr/>
        <a:lstStyle/>
        <a:p>
          <a:r>
            <a:rPr lang="en-US" b="1" dirty="0" smtClean="0"/>
            <a:t>They internally send the request to a new page in the same application</a:t>
          </a:r>
        </a:p>
      </dgm:t>
    </dgm:pt>
    <dgm:pt modelId="{D0313E7C-0DDF-4C06-9A69-987DDA38517C}" type="parTrans" cxnId="{6EA2B77F-D808-4714-929C-8F4FD7025919}">
      <dgm:prSet/>
      <dgm:spPr/>
      <dgm:t>
        <a:bodyPr/>
        <a:lstStyle/>
        <a:p>
          <a:endParaRPr lang="en-US" b="1"/>
        </a:p>
      </dgm:t>
    </dgm:pt>
    <dgm:pt modelId="{304CD475-5837-4A8D-8067-684659AB4A44}" type="sibTrans" cxnId="{6EA2B77F-D808-4714-929C-8F4FD7025919}">
      <dgm:prSet/>
      <dgm:spPr/>
      <dgm:t>
        <a:bodyPr/>
        <a:lstStyle/>
        <a:p>
          <a:endParaRPr lang="en-US" b="1"/>
        </a:p>
      </dgm:t>
    </dgm:pt>
    <dgm:pt modelId="{B1BC917F-AFEF-450D-AF52-F37E9809B6C3}">
      <dgm:prSet/>
      <dgm:spPr/>
      <dgm:t>
        <a:bodyPr/>
        <a:lstStyle/>
        <a:p>
          <a:r>
            <a:rPr lang="en-US" b="1" dirty="0" smtClean="0"/>
            <a:t>Sometimes parameters define the target page</a:t>
          </a:r>
        </a:p>
      </dgm:t>
    </dgm:pt>
    <dgm:pt modelId="{3D772109-5CAD-4DC6-8776-F9BF576B6A95}" type="parTrans" cxnId="{9A0AF3F1-92D7-49D1-8360-125B153FC367}">
      <dgm:prSet/>
      <dgm:spPr/>
      <dgm:t>
        <a:bodyPr/>
        <a:lstStyle/>
        <a:p>
          <a:endParaRPr lang="en-US" b="1"/>
        </a:p>
      </dgm:t>
    </dgm:pt>
    <dgm:pt modelId="{F1E1530A-4A93-42AA-A590-F87C493349C9}" type="sibTrans" cxnId="{9A0AF3F1-92D7-49D1-8360-125B153FC367}">
      <dgm:prSet/>
      <dgm:spPr/>
      <dgm:t>
        <a:bodyPr/>
        <a:lstStyle/>
        <a:p>
          <a:endParaRPr lang="en-US" b="1"/>
        </a:p>
      </dgm:t>
    </dgm:pt>
    <dgm:pt modelId="{4F062FF8-DA3B-42BD-8EF5-92D1B1DBC446}">
      <dgm:prSet/>
      <dgm:spPr/>
      <dgm:t>
        <a:bodyPr/>
        <a:lstStyle/>
        <a:p>
          <a:r>
            <a:rPr lang="en-US" b="1" dirty="0" smtClean="0"/>
            <a:t>If not validated, attacker may be able to use </a:t>
          </a:r>
          <a:r>
            <a:rPr lang="en-US" b="1" dirty="0" err="1" smtClean="0"/>
            <a:t>unvalidated</a:t>
          </a:r>
          <a:r>
            <a:rPr lang="en-US" b="1" dirty="0" smtClean="0"/>
            <a:t> forward to bypass authentication or authorization checks</a:t>
          </a:r>
        </a:p>
      </dgm:t>
    </dgm:pt>
    <dgm:pt modelId="{2A6785BC-15F7-4B6B-8E51-826159EB5B4B}" type="parTrans" cxnId="{9BEAD05D-601C-40FF-BE48-E3A1D1317666}">
      <dgm:prSet/>
      <dgm:spPr/>
      <dgm:t>
        <a:bodyPr/>
        <a:lstStyle/>
        <a:p>
          <a:endParaRPr lang="en-US" b="1"/>
        </a:p>
      </dgm:t>
    </dgm:pt>
    <dgm:pt modelId="{BE8416F2-12DB-41DC-9812-3DE08419F5A6}" type="sibTrans" cxnId="{9BEAD05D-601C-40FF-BE48-E3A1D1317666}">
      <dgm:prSet/>
      <dgm:spPr/>
      <dgm:t>
        <a:bodyPr/>
        <a:lstStyle/>
        <a:p>
          <a:endParaRPr lang="en-US" b="1"/>
        </a:p>
      </dgm:t>
    </dgm:pt>
    <dgm:pt modelId="{ACD718EE-16B7-49AB-950A-0CE7C3F60711}">
      <dgm:prSet/>
      <dgm:spPr/>
      <dgm:t>
        <a:bodyPr/>
        <a:lstStyle/>
        <a:p>
          <a:r>
            <a:rPr lang="en-US" b="1" dirty="0" smtClean="0"/>
            <a:t>Typical Impact</a:t>
          </a:r>
        </a:p>
      </dgm:t>
    </dgm:pt>
    <dgm:pt modelId="{0D69B4AF-2456-45D3-B878-B4AC373CB3FF}" type="parTrans" cxnId="{C6CAFB11-8BAE-422D-89C8-57072630FDD5}">
      <dgm:prSet/>
      <dgm:spPr/>
      <dgm:t>
        <a:bodyPr/>
        <a:lstStyle/>
        <a:p>
          <a:endParaRPr lang="en-US" b="1"/>
        </a:p>
      </dgm:t>
    </dgm:pt>
    <dgm:pt modelId="{D680E67F-B44F-4CDD-A1F7-CFFC2135D15F}" type="sibTrans" cxnId="{C6CAFB11-8BAE-422D-89C8-57072630FDD5}">
      <dgm:prSet/>
      <dgm:spPr/>
      <dgm:t>
        <a:bodyPr/>
        <a:lstStyle/>
        <a:p>
          <a:endParaRPr lang="en-US" b="1"/>
        </a:p>
      </dgm:t>
    </dgm:pt>
    <dgm:pt modelId="{5D8EF362-6786-4F15-80D1-A2291851F303}">
      <dgm:prSet/>
      <dgm:spPr/>
      <dgm:t>
        <a:bodyPr/>
        <a:lstStyle/>
        <a:p>
          <a:r>
            <a:rPr lang="en-US" b="1" dirty="0" smtClean="0"/>
            <a:t>Redirect victim to phishing or malware site</a:t>
          </a:r>
        </a:p>
      </dgm:t>
    </dgm:pt>
    <dgm:pt modelId="{A095B9AF-EE29-41F7-B5E2-D55CE789295E}" type="parTrans" cxnId="{BF5C3125-4AFA-47D9-952A-174283FF6EBC}">
      <dgm:prSet/>
      <dgm:spPr/>
      <dgm:t>
        <a:bodyPr/>
        <a:lstStyle/>
        <a:p>
          <a:endParaRPr lang="en-US" b="1"/>
        </a:p>
      </dgm:t>
    </dgm:pt>
    <dgm:pt modelId="{70682F13-BA80-40C4-AFA1-34AEB796D75E}" type="sibTrans" cxnId="{BF5C3125-4AFA-47D9-952A-174283FF6EBC}">
      <dgm:prSet/>
      <dgm:spPr/>
      <dgm:t>
        <a:bodyPr/>
        <a:lstStyle/>
        <a:p>
          <a:endParaRPr lang="en-US" b="1"/>
        </a:p>
      </dgm:t>
    </dgm:pt>
    <dgm:pt modelId="{D4C5227B-1A15-4436-9822-3694C5D6F4AE}">
      <dgm:prSet/>
      <dgm:spPr/>
      <dgm:t>
        <a:bodyPr/>
        <a:lstStyle/>
        <a:p>
          <a:r>
            <a:rPr lang="en-US" b="1" dirty="0" smtClean="0"/>
            <a:t>Attacker’s request is forwarded past security checks, allowing unauthorized function or data access</a:t>
          </a:r>
          <a:endParaRPr lang="en-US" b="1" dirty="0"/>
        </a:p>
      </dgm:t>
    </dgm:pt>
    <dgm:pt modelId="{F0BF14A2-A8C4-4B7C-9D69-38F1AAC22091}" type="parTrans" cxnId="{0CA3F38A-2177-4C72-91D8-CFCB9FA4CFE1}">
      <dgm:prSet/>
      <dgm:spPr/>
      <dgm:t>
        <a:bodyPr/>
        <a:lstStyle/>
        <a:p>
          <a:endParaRPr lang="en-US" b="1"/>
        </a:p>
      </dgm:t>
    </dgm:pt>
    <dgm:pt modelId="{C6A730C6-0961-47AF-B107-E37EA30FBD14}" type="sibTrans" cxnId="{0CA3F38A-2177-4C72-91D8-CFCB9FA4CFE1}">
      <dgm:prSet/>
      <dgm:spPr/>
      <dgm:t>
        <a:bodyPr/>
        <a:lstStyle/>
        <a:p>
          <a:endParaRPr lang="en-US" b="1"/>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t>
        <a:bodyPr/>
        <a:lstStyle/>
        <a:p>
          <a:endParaRPr lang="en-GB"/>
        </a:p>
      </dgm:t>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t>
        <a:bodyPr/>
        <a:lstStyle/>
        <a:p>
          <a:endParaRPr lang="en-GB"/>
        </a:p>
      </dgm:t>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t>
        <a:bodyPr/>
        <a:lstStyle/>
        <a:p>
          <a:endParaRPr lang="en-GB"/>
        </a:p>
      </dgm:t>
    </dgm:pt>
    <dgm:pt modelId="{04665652-1E69-46EB-9233-4EC9EAE6D3EB}" type="pres">
      <dgm:prSet presAssocID="{E90F77E3-7BD8-4006-B00E-34E43321C413}" presName="parentLin" presStyleCnt="0"/>
      <dgm:spPr/>
      <dgm:t>
        <a:bodyPr/>
        <a:lstStyle/>
        <a:p>
          <a:endParaRPr lang="en-GB"/>
        </a:p>
      </dgm:t>
    </dgm:pt>
    <dgm:pt modelId="{0E4700F7-DB03-465B-9D0F-26E463512BE8}" type="pres">
      <dgm:prSet presAssocID="{E90F77E3-7BD8-4006-B00E-34E43321C413}" presName="parentLeftMargin" presStyleLbl="node1" presStyleIdx="0" presStyleCnt="3"/>
      <dgm:spPr/>
      <dgm:t>
        <a:bodyPr/>
        <a:lstStyle/>
        <a:p>
          <a:endParaRPr lang="en-US"/>
        </a:p>
      </dgm:t>
    </dgm:pt>
    <dgm:pt modelId="{113676CA-F308-4C84-A887-F499B3FF5A9B}" type="pres">
      <dgm:prSet presAssocID="{E90F77E3-7BD8-4006-B00E-34E43321C413}" presName="parentText" presStyleLbl="node1" presStyleIdx="1" presStyleCnt="3">
        <dgm:presLayoutVars>
          <dgm:chMax val="0"/>
          <dgm:bulletEnabled val="1"/>
        </dgm:presLayoutVars>
      </dgm:prSet>
      <dgm:spPr/>
      <dgm:t>
        <a:bodyPr/>
        <a:lstStyle/>
        <a:p>
          <a:endParaRPr lang="en-US"/>
        </a:p>
      </dgm:t>
    </dgm:pt>
    <dgm:pt modelId="{E4C4F2CF-0AEB-4902-AF42-02193A2A0C92}" type="pres">
      <dgm:prSet presAssocID="{E90F77E3-7BD8-4006-B00E-34E43321C413}" presName="negativeSpace" presStyleCnt="0"/>
      <dgm:spPr/>
      <dgm:t>
        <a:bodyPr/>
        <a:lstStyle/>
        <a:p>
          <a:endParaRPr lang="en-GB"/>
        </a:p>
      </dgm:t>
    </dgm:pt>
    <dgm:pt modelId="{283E2ADF-9E12-4337-96DE-E31FAE70CFE0}" type="pres">
      <dgm:prSet presAssocID="{E90F77E3-7BD8-4006-B00E-34E43321C413}" presName="childText" presStyleLbl="conFgAcc1" presStyleIdx="1" presStyleCnt="3">
        <dgm:presLayoutVars>
          <dgm:bulletEnabled val="1"/>
        </dgm:presLayoutVars>
      </dgm:prSet>
      <dgm:spPr/>
      <dgm:t>
        <a:bodyPr/>
        <a:lstStyle/>
        <a:p>
          <a:endParaRPr lang="en-US"/>
        </a:p>
      </dgm:t>
    </dgm:pt>
    <dgm:pt modelId="{1295F5BD-F977-49D6-96E6-F6E1F534E57D}" type="pres">
      <dgm:prSet presAssocID="{67579B1A-589F-4CEA-BE98-BB1A3B5A2ED3}" presName="spaceBetweenRectangles" presStyleCnt="0"/>
      <dgm:spPr/>
      <dgm:t>
        <a:bodyPr/>
        <a:lstStyle/>
        <a:p>
          <a:endParaRPr lang="en-GB"/>
        </a:p>
      </dgm:t>
    </dgm:pt>
    <dgm:pt modelId="{9C726ADF-69A1-42F2-BEEC-C26E1AC6C767}" type="pres">
      <dgm:prSet presAssocID="{ACD718EE-16B7-49AB-950A-0CE7C3F60711}" presName="parentLin" presStyleCnt="0"/>
      <dgm:spPr/>
      <dgm:t>
        <a:bodyPr/>
        <a:lstStyle/>
        <a:p>
          <a:endParaRPr lang="en-GB"/>
        </a:p>
      </dgm:t>
    </dgm:pt>
    <dgm:pt modelId="{491EF20B-4B96-4975-A899-4C4F423BB968}" type="pres">
      <dgm:prSet presAssocID="{ACD718EE-16B7-49AB-950A-0CE7C3F60711}" presName="parentLeftMargin" presStyleLbl="node1" presStyleIdx="1" presStyleCnt="3"/>
      <dgm:spPr/>
      <dgm:t>
        <a:bodyPr/>
        <a:lstStyle/>
        <a:p>
          <a:endParaRPr lang="en-US"/>
        </a:p>
      </dgm:t>
    </dgm:pt>
    <dgm:pt modelId="{16705340-0965-4EB0-9C8F-0B8BAEF7B685}" type="pres">
      <dgm:prSet presAssocID="{ACD718EE-16B7-49AB-950A-0CE7C3F60711}" presName="parentText" presStyleLbl="node1" presStyleIdx="2" presStyleCnt="3">
        <dgm:presLayoutVars>
          <dgm:chMax val="0"/>
          <dgm:bulletEnabled val="1"/>
        </dgm:presLayoutVars>
      </dgm:prSet>
      <dgm:spPr/>
      <dgm:t>
        <a:bodyPr/>
        <a:lstStyle/>
        <a:p>
          <a:endParaRPr lang="en-US"/>
        </a:p>
      </dgm:t>
    </dgm:pt>
    <dgm:pt modelId="{F51154E8-020F-49DA-9CA7-16BD2698B012}" type="pres">
      <dgm:prSet presAssocID="{ACD718EE-16B7-49AB-950A-0CE7C3F60711}" presName="negativeSpace" presStyleCnt="0"/>
      <dgm:spPr/>
      <dgm:t>
        <a:bodyPr/>
        <a:lstStyle/>
        <a:p>
          <a:endParaRPr lang="en-GB"/>
        </a:p>
      </dgm:t>
    </dgm:pt>
    <dgm:pt modelId="{3EE93D49-400E-44AF-8E6B-7B9430869BBE}" type="pres">
      <dgm:prSet presAssocID="{ACD718EE-16B7-49AB-950A-0CE7C3F60711}" presName="childText" presStyleLbl="conFgAcc1" presStyleIdx="2" presStyleCnt="3">
        <dgm:presLayoutVars>
          <dgm:bulletEnabled val="1"/>
        </dgm:presLayoutVars>
      </dgm:prSet>
      <dgm:spPr/>
      <dgm:t>
        <a:bodyPr/>
        <a:lstStyle/>
        <a:p>
          <a:endParaRPr lang="en-US"/>
        </a:p>
      </dgm:t>
    </dgm:pt>
  </dgm:ptLst>
  <dgm:cxnLst>
    <dgm:cxn modelId="{9BEAD05D-601C-40FF-BE48-E3A1D1317666}" srcId="{E90F77E3-7BD8-4006-B00E-34E43321C413}" destId="{4F062FF8-DA3B-42BD-8EF5-92D1B1DBC446}" srcOrd="2" destOrd="0" parTransId="{2A6785BC-15F7-4B6B-8E51-826159EB5B4B}" sibTransId="{BE8416F2-12DB-41DC-9812-3DE08419F5A6}"/>
    <dgm:cxn modelId="{EAEC63B2-832F-4722-A3DB-151D5A474BBE}" type="presOf" srcId="{42D9F7D2-4CD4-4595-966E-E6EFEAF417AB}" destId="{64F40EA1-93B0-41A9-AB58-A512C231CA02}" srcOrd="0" destOrd="1" presId="urn:microsoft.com/office/officeart/2005/8/layout/list1"/>
    <dgm:cxn modelId="{4A3185B8-B780-49CE-A8F1-6BE7D217BE2E}" type="presOf" srcId="{36B659D2-1555-4DE8-89F6-F88932864E2D}" destId="{64F40EA1-93B0-41A9-AB58-A512C231CA02}" srcOrd="0" destOrd="0" presId="urn:microsoft.com/office/officeart/2005/8/layout/list1"/>
    <dgm:cxn modelId="{B58D58DE-7939-46B8-826C-2069D428879B}" type="presOf" srcId="{ACD718EE-16B7-49AB-950A-0CE7C3F60711}" destId="{16705340-0965-4EB0-9C8F-0B8BAEF7B685}" srcOrd="1" destOrd="0" presId="urn:microsoft.com/office/officeart/2005/8/layout/list1"/>
    <dgm:cxn modelId="{3C2E0EB9-C361-4FE8-9D4B-05910113D0B2}" srcId="{921CAA07-372A-442C-8EEB-4D78DFC065FD}" destId="{42D9F7D2-4CD4-4595-966E-E6EFEAF417AB}" srcOrd="1" destOrd="0" parTransId="{9B091BDB-DBC4-48F3-AE7C-12486CB28094}" sibTransId="{8FF3B180-6974-4B13-8EFB-FC4FA55D3A5C}"/>
    <dgm:cxn modelId="{416D2B6E-5943-421F-9577-E6B0C66EA2AD}" type="presOf" srcId="{5D8EF362-6786-4F15-80D1-A2291851F303}" destId="{3EE93D49-400E-44AF-8E6B-7B9430869BBE}" srcOrd="0" destOrd="0" presId="urn:microsoft.com/office/officeart/2005/8/layout/list1"/>
    <dgm:cxn modelId="{0A01371E-B0BF-4E6C-9DFF-40FC1D3534D9}" type="presOf" srcId="{E90F77E3-7BD8-4006-B00E-34E43321C413}" destId="{0E4700F7-DB03-465B-9D0F-26E463512BE8}" srcOrd="0" destOrd="0" presId="urn:microsoft.com/office/officeart/2005/8/layout/list1"/>
    <dgm:cxn modelId="{6EA2B77F-D808-4714-929C-8F4FD7025919}" srcId="{E90F77E3-7BD8-4006-B00E-34E43321C413}" destId="{97614980-C798-4E21-A63F-78068A03D4CF}" srcOrd="0" destOrd="0" parTransId="{D0313E7C-0DDF-4C06-9A69-987DDA38517C}" sibTransId="{304CD475-5837-4A8D-8067-684659AB4A44}"/>
    <dgm:cxn modelId="{EC55AA4B-98B7-4D75-A58D-B55CA5B27488}" type="presOf" srcId="{4D770AC2-7F77-4CBE-AC66-DCB51983D4F8}" destId="{9CD7385B-C819-4000-96A3-B26CE6417179}" srcOrd="0" destOrd="0" presId="urn:microsoft.com/office/officeart/2005/8/layout/list1"/>
    <dgm:cxn modelId="{E55677BF-093F-42A1-A13A-EEB91BB4AC16}" type="presOf" srcId="{4F062FF8-DA3B-42BD-8EF5-92D1B1DBC446}" destId="{283E2ADF-9E12-4337-96DE-E31FAE70CFE0}" srcOrd="0" destOrd="2" presId="urn:microsoft.com/office/officeart/2005/8/layout/list1"/>
    <dgm:cxn modelId="{232889ED-3339-4288-AB83-B265134AB6C6}" srcId="{4D770AC2-7F77-4CBE-AC66-DCB51983D4F8}" destId="{E90F77E3-7BD8-4006-B00E-34E43321C413}" srcOrd="1" destOrd="0" parTransId="{D4768BFD-E20F-48C3-9F20-31B0E18A5CA9}" sibTransId="{67579B1A-589F-4CEA-BE98-BB1A3B5A2ED3}"/>
    <dgm:cxn modelId="{C6CAFB11-8BAE-422D-89C8-57072630FDD5}" srcId="{4D770AC2-7F77-4CBE-AC66-DCB51983D4F8}" destId="{ACD718EE-16B7-49AB-950A-0CE7C3F60711}" srcOrd="2" destOrd="0" parTransId="{0D69B4AF-2456-45D3-B878-B4AC373CB3FF}" sibTransId="{D680E67F-B44F-4CDD-A1F7-CFFC2135D15F}"/>
    <dgm:cxn modelId="{2FCD4176-C775-47EB-9389-427C3B5D1F12}" type="presOf" srcId="{D4C5227B-1A15-4436-9822-3694C5D6F4AE}" destId="{3EE93D49-400E-44AF-8E6B-7B9430869BBE}" srcOrd="0" destOrd="1" presId="urn:microsoft.com/office/officeart/2005/8/layout/list1"/>
    <dgm:cxn modelId="{BDF75C13-770F-485A-A0CE-248FF6176B7D}" type="presOf" srcId="{B1BC917F-AFEF-450D-AF52-F37E9809B6C3}" destId="{283E2ADF-9E12-4337-96DE-E31FAE70CFE0}" srcOrd="0" destOrd="1" presId="urn:microsoft.com/office/officeart/2005/8/layout/list1"/>
    <dgm:cxn modelId="{A4294362-EBA4-49D7-8870-D542FA5B1FBD}" type="presOf" srcId="{921CAA07-372A-442C-8EEB-4D78DFC065FD}" destId="{81A8D53A-045C-48B3-8F34-733007B211D3}" srcOrd="1" destOrd="0" presId="urn:microsoft.com/office/officeart/2005/8/layout/list1"/>
    <dgm:cxn modelId="{1FE38C5E-F4EE-4CE1-A22A-FF048FAEB6CF}" type="presOf" srcId="{E90F77E3-7BD8-4006-B00E-34E43321C413}" destId="{113676CA-F308-4C84-A887-F499B3FF5A9B}" srcOrd="1" destOrd="0" presId="urn:microsoft.com/office/officeart/2005/8/layout/list1"/>
    <dgm:cxn modelId="{56E513EA-1F5F-432E-AAA8-332653AFD954}" type="presOf" srcId="{ACD718EE-16B7-49AB-950A-0CE7C3F60711}" destId="{491EF20B-4B96-4975-A899-4C4F423BB968}" srcOrd="0" destOrd="0" presId="urn:microsoft.com/office/officeart/2005/8/layout/list1"/>
    <dgm:cxn modelId="{BF5C3125-4AFA-47D9-952A-174283FF6EBC}" srcId="{ACD718EE-16B7-49AB-950A-0CE7C3F60711}" destId="{5D8EF362-6786-4F15-80D1-A2291851F303}" srcOrd="0" destOrd="0" parTransId="{A095B9AF-EE29-41F7-B5E2-D55CE789295E}" sibTransId="{70682F13-BA80-40C4-AFA1-34AEB796D75E}"/>
    <dgm:cxn modelId="{B48A86E8-6D07-4C11-BA71-3955EEE600EE}" srcId="{4D770AC2-7F77-4CBE-AC66-DCB51983D4F8}" destId="{921CAA07-372A-442C-8EEB-4D78DFC065FD}" srcOrd="0" destOrd="0" parTransId="{94D3654C-CA11-4932-88FC-5BFC5FEAF4AF}" sibTransId="{85866F3E-B42B-47FE-8498-795891432F28}"/>
    <dgm:cxn modelId="{8188B2C3-322B-4C09-86F9-BC964BBA2BDB}" srcId="{921CAA07-372A-442C-8EEB-4D78DFC065FD}" destId="{36B659D2-1555-4DE8-89F6-F88932864E2D}" srcOrd="0" destOrd="0" parTransId="{0B799272-71AE-45FA-8AAC-675BD31FE6F8}" sibTransId="{8EC9006A-E94C-462C-971D-ED946FA33354}"/>
    <dgm:cxn modelId="{9A0AF3F1-92D7-49D1-8360-125B153FC367}" srcId="{E90F77E3-7BD8-4006-B00E-34E43321C413}" destId="{B1BC917F-AFEF-450D-AF52-F37E9809B6C3}" srcOrd="1" destOrd="0" parTransId="{3D772109-5CAD-4DC6-8776-F9BF576B6A95}" sibTransId="{F1E1530A-4A93-42AA-A590-F87C493349C9}"/>
    <dgm:cxn modelId="{62263055-1345-449E-856E-2AF027319519}" type="presOf" srcId="{921CAA07-372A-442C-8EEB-4D78DFC065FD}" destId="{7AFB2E35-15E8-4828-8771-2FD506670641}" srcOrd="0" destOrd="0" presId="urn:microsoft.com/office/officeart/2005/8/layout/list1"/>
    <dgm:cxn modelId="{0CA3F38A-2177-4C72-91D8-CFCB9FA4CFE1}" srcId="{ACD718EE-16B7-49AB-950A-0CE7C3F60711}" destId="{D4C5227B-1A15-4436-9822-3694C5D6F4AE}" srcOrd="1" destOrd="0" parTransId="{F0BF14A2-A8C4-4B7C-9D69-38F1AAC22091}" sibTransId="{C6A730C6-0961-47AF-B107-E37EA30FBD14}"/>
    <dgm:cxn modelId="{924A0526-9285-448D-BFEF-A5A936EFB51C}" type="presOf" srcId="{97614980-C798-4E21-A63F-78068A03D4CF}" destId="{283E2ADF-9E12-4337-96DE-E31FAE70CFE0}" srcOrd="0" destOrd="0" presId="urn:microsoft.com/office/officeart/2005/8/layout/list1"/>
    <dgm:cxn modelId="{C5CD35C1-00DA-4EFB-9197-FD91AFB328FD}" type="presParOf" srcId="{9CD7385B-C819-4000-96A3-B26CE6417179}" destId="{EFDF76DC-FCD9-4393-982B-BC9E6E2C4928}" srcOrd="0" destOrd="0" presId="urn:microsoft.com/office/officeart/2005/8/layout/list1"/>
    <dgm:cxn modelId="{93B0C337-8951-489B-BC9E-70F2B66988AB}" type="presParOf" srcId="{EFDF76DC-FCD9-4393-982B-BC9E6E2C4928}" destId="{7AFB2E35-15E8-4828-8771-2FD506670641}" srcOrd="0" destOrd="0" presId="urn:microsoft.com/office/officeart/2005/8/layout/list1"/>
    <dgm:cxn modelId="{A2853D4F-377F-41C1-9C1B-7484B23C6D04}" type="presParOf" srcId="{EFDF76DC-FCD9-4393-982B-BC9E6E2C4928}" destId="{81A8D53A-045C-48B3-8F34-733007B211D3}" srcOrd="1" destOrd="0" presId="urn:microsoft.com/office/officeart/2005/8/layout/list1"/>
    <dgm:cxn modelId="{2D14EAD9-9C04-4EEF-A222-93332C38CA5B}" type="presParOf" srcId="{9CD7385B-C819-4000-96A3-B26CE6417179}" destId="{1537CA45-9F49-4708-9891-64C4DAACA661}" srcOrd="1" destOrd="0" presId="urn:microsoft.com/office/officeart/2005/8/layout/list1"/>
    <dgm:cxn modelId="{5AD9ACEB-952D-4D15-A9D9-7860DF9CB581}" type="presParOf" srcId="{9CD7385B-C819-4000-96A3-B26CE6417179}" destId="{64F40EA1-93B0-41A9-AB58-A512C231CA02}" srcOrd="2" destOrd="0" presId="urn:microsoft.com/office/officeart/2005/8/layout/list1"/>
    <dgm:cxn modelId="{D2512398-F0FA-436E-BAD3-467043554F62}" type="presParOf" srcId="{9CD7385B-C819-4000-96A3-B26CE6417179}" destId="{3EBB101F-08AB-402B-B78A-27E5B8D17D36}" srcOrd="3" destOrd="0" presId="urn:microsoft.com/office/officeart/2005/8/layout/list1"/>
    <dgm:cxn modelId="{8363CE06-CC1E-4339-AC75-BF3B34789D0E}" type="presParOf" srcId="{9CD7385B-C819-4000-96A3-B26CE6417179}" destId="{04665652-1E69-46EB-9233-4EC9EAE6D3EB}" srcOrd="4" destOrd="0" presId="urn:microsoft.com/office/officeart/2005/8/layout/list1"/>
    <dgm:cxn modelId="{52C456DE-4235-4765-9676-5CB7465D3AAE}" type="presParOf" srcId="{04665652-1E69-46EB-9233-4EC9EAE6D3EB}" destId="{0E4700F7-DB03-465B-9D0F-26E463512BE8}" srcOrd="0" destOrd="0" presId="urn:microsoft.com/office/officeart/2005/8/layout/list1"/>
    <dgm:cxn modelId="{8C8237C2-A8E0-4309-9480-15A7E3AEB379}" type="presParOf" srcId="{04665652-1E69-46EB-9233-4EC9EAE6D3EB}" destId="{113676CA-F308-4C84-A887-F499B3FF5A9B}" srcOrd="1" destOrd="0" presId="urn:microsoft.com/office/officeart/2005/8/layout/list1"/>
    <dgm:cxn modelId="{1C4B4451-E1D3-4CB9-92A1-5689A0F71161}" type="presParOf" srcId="{9CD7385B-C819-4000-96A3-B26CE6417179}" destId="{E4C4F2CF-0AEB-4902-AF42-02193A2A0C92}" srcOrd="5" destOrd="0" presId="urn:microsoft.com/office/officeart/2005/8/layout/list1"/>
    <dgm:cxn modelId="{D58127BE-6EB1-4E87-A8FE-0F8A0B5A993C}" type="presParOf" srcId="{9CD7385B-C819-4000-96A3-B26CE6417179}" destId="{283E2ADF-9E12-4337-96DE-E31FAE70CFE0}" srcOrd="6" destOrd="0" presId="urn:microsoft.com/office/officeart/2005/8/layout/list1"/>
    <dgm:cxn modelId="{898A3884-B3FF-44FD-8F4D-D593B8A7158B}" type="presParOf" srcId="{9CD7385B-C819-4000-96A3-B26CE6417179}" destId="{1295F5BD-F977-49D6-96E6-F6E1F534E57D}" srcOrd="7" destOrd="0" presId="urn:microsoft.com/office/officeart/2005/8/layout/list1"/>
    <dgm:cxn modelId="{6502C332-F182-40CF-90C9-09A24628B9E4}" type="presParOf" srcId="{9CD7385B-C819-4000-96A3-B26CE6417179}" destId="{9C726ADF-69A1-42F2-BEEC-C26E1AC6C767}" srcOrd="8" destOrd="0" presId="urn:microsoft.com/office/officeart/2005/8/layout/list1"/>
    <dgm:cxn modelId="{736853C0-2F4E-48E6-83C7-04239CD1DAF8}" type="presParOf" srcId="{9C726ADF-69A1-42F2-BEEC-C26E1AC6C767}" destId="{491EF20B-4B96-4975-A899-4C4F423BB968}" srcOrd="0" destOrd="0" presId="urn:microsoft.com/office/officeart/2005/8/layout/list1"/>
    <dgm:cxn modelId="{B4BCEE90-E641-4D63-9A52-B076D0F097F0}" type="presParOf" srcId="{9C726ADF-69A1-42F2-BEEC-C26E1AC6C767}" destId="{16705340-0965-4EB0-9C8F-0B8BAEF7B685}" srcOrd="1" destOrd="0" presId="urn:microsoft.com/office/officeart/2005/8/layout/list1"/>
    <dgm:cxn modelId="{64B456AF-EC33-4362-B179-ADBF9CC85792}" type="presParOf" srcId="{9CD7385B-C819-4000-96A3-B26CE6417179}" destId="{F51154E8-020F-49DA-9CA7-16BD2698B012}" srcOrd="9" destOrd="0" presId="urn:microsoft.com/office/officeart/2005/8/layout/list1"/>
    <dgm:cxn modelId="{49DCFF4E-FC65-45C6-BEDC-F97FAAAB9C85}" type="presParOf" srcId="{9CD7385B-C819-4000-96A3-B26CE6417179}" destId="{3EE93D49-400E-44AF-8E6B-7B9430869BB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281CF-8B67-4D2B-AFDC-72ADEAA7440C}" type="doc">
      <dgm:prSet loTypeId="urn:microsoft.com/office/officeart/2005/8/layout/default#2" loCatId="list" qsTypeId="urn:microsoft.com/office/officeart/2005/8/quickstyle/3d6" qsCatId="3D" csTypeId="urn:microsoft.com/office/officeart/2005/8/colors/colorful4" csCatId="colorful" phldr="1"/>
      <dgm:spPr/>
      <dgm:t>
        <a:bodyPr/>
        <a:lstStyle/>
        <a:p>
          <a:endParaRPr lang="en-US"/>
        </a:p>
      </dgm:t>
    </dgm:pt>
    <dgm:pt modelId="{64169CBD-621B-41AC-8098-190EB836285B}">
      <dgm:prSet phldrT="[Text]" custT="1"/>
      <dgm:spPr/>
      <dgm:t>
        <a:bodyPr/>
        <a:lstStyle/>
        <a:p>
          <a:pPr rtl="0"/>
          <a:r>
            <a:rPr kumimoji="0" lang="en-US" sz="2000" b="1" i="0" u="none" strike="noStrike" cap="none" spc="0" normalizeH="0" baseline="0" noProof="0" dirty="0" smtClean="0">
              <a:ln/>
              <a:effectLst/>
              <a:uLnTx/>
              <a:uFillTx/>
              <a:latin typeface="+mn-lt"/>
            </a:rPr>
            <a:t>A1: Injection</a:t>
          </a:r>
          <a:endParaRPr lang="en-US" sz="2000" b="1" dirty="0"/>
        </a:p>
      </dgm:t>
    </dgm:pt>
    <dgm:pt modelId="{C2478B4C-85CC-4B56-8035-A1D085B2572C}" type="parTrans" cxnId="{E8FA1B3E-891C-44F5-8B95-213F7D5CE5C0}">
      <dgm:prSet/>
      <dgm:spPr/>
      <dgm:t>
        <a:bodyPr/>
        <a:lstStyle/>
        <a:p>
          <a:endParaRPr lang="en-US" sz="2000"/>
        </a:p>
      </dgm:t>
    </dgm:pt>
    <dgm:pt modelId="{55DCDCCE-3CAF-428A-ABFC-A8BC8FEF6AA5}" type="sibTrans" cxnId="{E8FA1B3E-891C-44F5-8B95-213F7D5CE5C0}">
      <dgm:prSet/>
      <dgm:spPr/>
      <dgm:t>
        <a:bodyPr/>
        <a:lstStyle/>
        <a:p>
          <a:endParaRPr lang="en-US" sz="2000"/>
        </a:p>
      </dgm:t>
    </dgm:pt>
    <dgm:pt modelId="{231AA091-BC50-4CB1-B212-84DF97C37E43}">
      <dgm:prSet custT="1"/>
      <dgm:spPr/>
      <dgm:t>
        <a:bodyPr/>
        <a:lstStyle/>
        <a:p>
          <a:r>
            <a:rPr lang="en-US" sz="2000" b="1" dirty="0" smtClean="0"/>
            <a:t>A10: </a:t>
          </a:r>
          <a:r>
            <a:rPr lang="en-US" altLang="ja-JP" sz="2000" b="1" dirty="0" err="1" smtClean="0">
              <a:ea typeface="ＭＳ Ｐゴシック" pitchFamily="1" charset="-128"/>
            </a:rPr>
            <a:t>Unvalidated</a:t>
          </a:r>
          <a:r>
            <a:rPr lang="en-US" altLang="ja-JP" sz="2000" b="1" dirty="0" smtClean="0">
              <a:ea typeface="ＭＳ Ｐゴシック" pitchFamily="1" charset="-128"/>
            </a:rPr>
            <a:t> Redirects and Forwards</a:t>
          </a:r>
          <a:endParaRPr lang="en-US" sz="2000" b="1" dirty="0"/>
        </a:p>
      </dgm:t>
    </dgm:pt>
    <dgm:pt modelId="{A9F48C2C-FB58-44F1-8762-0ACF43D4AFFD}" type="sibTrans" cxnId="{395778C8-53B7-4ABA-B003-A8A213D8106E}">
      <dgm:prSet/>
      <dgm:spPr/>
      <dgm:t>
        <a:bodyPr/>
        <a:lstStyle/>
        <a:p>
          <a:endParaRPr lang="en-US" sz="2000"/>
        </a:p>
      </dgm:t>
    </dgm:pt>
    <dgm:pt modelId="{DFD4E4B3-889C-44E4-98F7-CDE5F5A9E369}" type="parTrans" cxnId="{395778C8-53B7-4ABA-B003-A8A213D8106E}">
      <dgm:prSet/>
      <dgm:spPr/>
      <dgm:t>
        <a:bodyPr/>
        <a:lstStyle/>
        <a:p>
          <a:endParaRPr lang="en-US" sz="2000"/>
        </a:p>
      </dgm:t>
    </dgm:pt>
    <dgm:pt modelId="{C1059736-A6E2-4762-8F49-0456CD8B7C69}">
      <dgm:prSet custT="1"/>
      <dgm:spPr/>
      <dgm:t>
        <a:bodyPr/>
        <a:lstStyle/>
        <a:p>
          <a:pPr rtl="0"/>
          <a:r>
            <a:rPr lang="en-US" sz="2000" b="1" dirty="0" smtClean="0"/>
            <a:t>A5: Security Misconfiguration</a:t>
          </a:r>
          <a:endParaRPr kumimoji="0" lang="en-US" sz="2000" b="1" i="0" u="none" strike="noStrike" cap="none" spc="0" normalizeH="0" baseline="0" noProof="0" dirty="0">
            <a:ln/>
            <a:effectLst/>
            <a:uLnTx/>
            <a:uFillTx/>
            <a:latin typeface="+mn-lt"/>
          </a:endParaRPr>
        </a:p>
      </dgm:t>
    </dgm:pt>
    <dgm:pt modelId="{C998CC39-D1D3-43DE-8252-4B94A9279E42}" type="sibTrans" cxnId="{63E0B01F-E6B0-4341-846D-AEB7BCF19307}">
      <dgm:prSet/>
      <dgm:spPr/>
      <dgm:t>
        <a:bodyPr/>
        <a:lstStyle/>
        <a:p>
          <a:endParaRPr lang="en-US" sz="2000"/>
        </a:p>
      </dgm:t>
    </dgm:pt>
    <dgm:pt modelId="{DBCB215F-2702-4FBF-9B10-EE479A00694C}" type="parTrans" cxnId="{63E0B01F-E6B0-4341-846D-AEB7BCF19307}">
      <dgm:prSet/>
      <dgm:spPr/>
      <dgm:t>
        <a:bodyPr/>
        <a:lstStyle/>
        <a:p>
          <a:endParaRPr lang="en-US" sz="2000"/>
        </a:p>
      </dgm:t>
    </dgm:pt>
    <dgm:pt modelId="{7FBC627C-7A5D-4F89-A1E1-F66E815CA8A7}">
      <dgm:prSet custT="1"/>
      <dgm:spPr/>
      <dgm:t>
        <a:bodyPr/>
        <a:lstStyle/>
        <a:p>
          <a:pPr rtl="0"/>
          <a:r>
            <a:rPr kumimoji="0" lang="en-US" sz="2000" b="1" i="0" u="none" strike="noStrike" cap="none" spc="0" normalizeH="0" baseline="0" noProof="0" dirty="0" smtClean="0">
              <a:ln/>
              <a:effectLst/>
              <a:uLnTx/>
              <a:uFillTx/>
              <a:latin typeface="+mn-lt"/>
            </a:rPr>
            <a:t>A3: Cross-Site Scripting (XSS)</a:t>
          </a:r>
        </a:p>
      </dgm:t>
    </dgm:pt>
    <dgm:pt modelId="{678EE478-5D87-49D0-AC29-0A904E85A9CD}" type="sibTrans" cxnId="{62F5A9D3-EBF9-4BEC-9613-FD255126CCE1}">
      <dgm:prSet/>
      <dgm:spPr/>
      <dgm:t>
        <a:bodyPr/>
        <a:lstStyle/>
        <a:p>
          <a:endParaRPr lang="en-US" sz="2000"/>
        </a:p>
      </dgm:t>
    </dgm:pt>
    <dgm:pt modelId="{C77C0D7A-4688-41D5-A7B6-ECC1745C80BA}" type="parTrans" cxnId="{62F5A9D3-EBF9-4BEC-9613-FD255126CCE1}">
      <dgm:prSet/>
      <dgm:spPr/>
      <dgm:t>
        <a:bodyPr/>
        <a:lstStyle/>
        <a:p>
          <a:endParaRPr lang="en-US" sz="2000"/>
        </a:p>
      </dgm:t>
    </dgm:pt>
    <dgm:pt modelId="{05B6A14E-A58A-427E-80F5-495E20005676}">
      <dgm:prSet custT="1"/>
      <dgm:spPr/>
      <dgm:t>
        <a:bodyPr/>
        <a:lstStyle/>
        <a:p>
          <a:pPr rtl="0"/>
          <a:r>
            <a:rPr kumimoji="0" lang="en-US" sz="2000" b="1" i="0" u="none" strike="noStrike" cap="none" spc="0" normalizeH="0" baseline="0" noProof="0" dirty="0" smtClean="0">
              <a:ln/>
              <a:effectLst/>
              <a:uLnTx/>
              <a:uFillTx/>
              <a:latin typeface="+mn-lt"/>
            </a:rPr>
            <a:t>A2: </a:t>
          </a:r>
          <a:r>
            <a:rPr lang="en-US" altLang="ja-JP" sz="2000" b="1" dirty="0" smtClean="0">
              <a:ea typeface="ＭＳ Ｐゴシック" pitchFamily="1" charset="-128"/>
            </a:rPr>
            <a:t>Broken Authentication and Session Management</a:t>
          </a:r>
          <a:endParaRPr kumimoji="0" lang="en-US" sz="2000" b="1" i="0" u="none" strike="noStrike" cap="none" spc="0" normalizeH="0" baseline="0" noProof="0" dirty="0" smtClean="0">
            <a:ln/>
            <a:effectLst/>
            <a:uLnTx/>
            <a:uFillTx/>
            <a:latin typeface="+mn-lt"/>
          </a:endParaRPr>
        </a:p>
      </dgm:t>
    </dgm:pt>
    <dgm:pt modelId="{E232C4F9-D265-42B7-A469-2C93E3FE3984}" type="sibTrans" cxnId="{AE4E6705-38DF-4ECA-80E1-760699C4E255}">
      <dgm:prSet/>
      <dgm:spPr/>
      <dgm:t>
        <a:bodyPr/>
        <a:lstStyle/>
        <a:p>
          <a:endParaRPr lang="en-US" sz="2000"/>
        </a:p>
      </dgm:t>
    </dgm:pt>
    <dgm:pt modelId="{2F9BC56F-924A-4353-9F8F-40E52BE6F39F}" type="parTrans" cxnId="{AE4E6705-38DF-4ECA-80E1-760699C4E255}">
      <dgm:prSet/>
      <dgm:spPr/>
      <dgm:t>
        <a:bodyPr/>
        <a:lstStyle/>
        <a:p>
          <a:endParaRPr lang="en-US" sz="2000"/>
        </a:p>
      </dgm:t>
    </dgm:pt>
    <dgm:pt modelId="{612007B8-8546-4F29-8566-2D3A5E6A0E13}">
      <dgm:prSet custT="1"/>
      <dgm:spPr/>
      <dgm:t>
        <a:bodyPr/>
        <a:lstStyle/>
        <a:p>
          <a:pPr rtl="0"/>
          <a:r>
            <a:rPr kumimoji="0" lang="en-US" sz="2000" b="1" i="0" u="none" strike="noStrike" cap="none" spc="0" normalizeH="0" baseline="0" noProof="0" smtClean="0">
              <a:ln/>
              <a:effectLst/>
              <a:uLnTx/>
              <a:uFillTx/>
              <a:latin typeface="+mn-lt"/>
            </a:rPr>
            <a:t>A4</a:t>
          </a:r>
          <a:r>
            <a:rPr kumimoji="0" lang="en-US" sz="2000" b="1" i="0" u="none" strike="noStrike" cap="none" spc="0" normalizeH="0" baseline="0" noProof="0" dirty="0" smtClean="0">
              <a:ln/>
              <a:effectLst/>
              <a:uLnTx/>
              <a:uFillTx/>
              <a:latin typeface="+mn-lt"/>
            </a:rPr>
            <a:t>: </a:t>
          </a:r>
          <a:r>
            <a:rPr kumimoji="0" lang="en-US" altLang="ja-JP" sz="2000" b="1" i="0" u="none" strike="noStrike" cap="none" spc="0" normalizeH="0" baseline="0" noProof="0" dirty="0" smtClean="0">
              <a:ln/>
              <a:effectLst/>
              <a:uLnTx/>
              <a:uFillTx/>
              <a:latin typeface="+mn-lt"/>
              <a:ea typeface="ＭＳ Ｐゴシック" pitchFamily="1" charset="-128"/>
            </a:rPr>
            <a:t>Insecure Direct Object References </a:t>
          </a:r>
          <a:endParaRPr kumimoji="0" lang="en-US" sz="2000" b="1" i="0" u="none" strike="noStrike" cap="none" spc="0" normalizeH="0" baseline="0" noProof="0" dirty="0" smtClean="0">
            <a:ln/>
            <a:effectLst/>
            <a:uLnTx/>
            <a:uFillTx/>
            <a:latin typeface="+mn-lt"/>
          </a:endParaRPr>
        </a:p>
      </dgm:t>
    </dgm:pt>
    <dgm:pt modelId="{B2C66789-85B1-4DEA-99D3-EE1EE6047C79}" type="parTrans" cxnId="{07930510-0312-411D-AF83-BF65AF6FF61A}">
      <dgm:prSet/>
      <dgm:spPr/>
      <dgm:t>
        <a:bodyPr/>
        <a:lstStyle/>
        <a:p>
          <a:endParaRPr lang="en-GB" sz="2000"/>
        </a:p>
      </dgm:t>
    </dgm:pt>
    <dgm:pt modelId="{5275B559-D302-4AB5-AEBD-D60C613E6CD7}" type="sibTrans" cxnId="{07930510-0312-411D-AF83-BF65AF6FF61A}">
      <dgm:prSet/>
      <dgm:spPr/>
      <dgm:t>
        <a:bodyPr/>
        <a:lstStyle/>
        <a:p>
          <a:endParaRPr lang="en-GB" sz="2000"/>
        </a:p>
      </dgm:t>
    </dgm:pt>
    <dgm:pt modelId="{46B9D804-FF29-457F-BCED-346AF8464375}">
      <dgm:prSet custT="1"/>
      <dgm:spPr/>
      <dgm:t>
        <a:bodyPr/>
        <a:lstStyle/>
        <a:p>
          <a:pPr rtl="0"/>
          <a:r>
            <a:rPr kumimoji="0" lang="en-US" sz="2000" b="1" i="0" u="none" strike="noStrike" cap="none" spc="0" normalizeH="0" baseline="0" noProof="0" dirty="0" smtClean="0">
              <a:ln/>
              <a:effectLst/>
              <a:uLnTx/>
              <a:uFillTx/>
              <a:latin typeface="+mn-lt"/>
            </a:rPr>
            <a:t>A7: </a:t>
          </a:r>
          <a:r>
            <a:rPr kumimoji="0" lang="en-GB" sz="2000" b="1" i="0" u="none" strike="noStrike" cap="none" spc="0" normalizeH="0" baseline="0" noProof="0" dirty="0" smtClean="0">
              <a:ln/>
              <a:effectLst/>
              <a:uLnTx/>
              <a:uFillTx/>
              <a:latin typeface="+mn-lt"/>
            </a:rPr>
            <a:t> Missing Function Level Access Control</a:t>
          </a:r>
          <a:endParaRPr kumimoji="0" lang="en-US" sz="2000" b="1" i="0" u="none" strike="noStrike" cap="none" spc="0" normalizeH="0" baseline="0" noProof="0" dirty="0">
            <a:ln/>
            <a:effectLst/>
            <a:uLnTx/>
            <a:uFillTx/>
            <a:latin typeface="+mn-lt"/>
          </a:endParaRPr>
        </a:p>
      </dgm:t>
    </dgm:pt>
    <dgm:pt modelId="{6D72ED69-2D18-43DC-B4B3-CC07C84725FA}" type="parTrans" cxnId="{5160490B-30B5-4BC8-8353-C73FDCEAB94D}">
      <dgm:prSet/>
      <dgm:spPr/>
      <dgm:t>
        <a:bodyPr/>
        <a:lstStyle/>
        <a:p>
          <a:endParaRPr lang="en-GB" sz="2000"/>
        </a:p>
      </dgm:t>
    </dgm:pt>
    <dgm:pt modelId="{64941BF5-DD7A-45EE-B676-544B2D4EE4A4}" type="sibTrans" cxnId="{5160490B-30B5-4BC8-8353-C73FDCEAB94D}">
      <dgm:prSet/>
      <dgm:spPr/>
      <dgm:t>
        <a:bodyPr/>
        <a:lstStyle/>
        <a:p>
          <a:endParaRPr lang="en-GB" sz="2000"/>
        </a:p>
      </dgm:t>
    </dgm:pt>
    <dgm:pt modelId="{0A8A3DAD-DEA7-4D65-911B-8A3E28473A85}">
      <dgm:prSet custT="1"/>
      <dgm:spPr/>
      <dgm:t>
        <a:bodyPr/>
        <a:lstStyle/>
        <a:p>
          <a:pPr rtl="0"/>
          <a:r>
            <a:rPr kumimoji="0" lang="en-US" sz="2000" b="1" i="0" u="none" strike="noStrike" cap="none" spc="0" normalizeH="0" baseline="0" noProof="0" dirty="0" smtClean="0">
              <a:ln/>
              <a:effectLst/>
              <a:uLnTx/>
              <a:uFillTx/>
              <a:latin typeface="+mn-lt"/>
            </a:rPr>
            <a:t>A6: </a:t>
          </a:r>
          <a:r>
            <a:rPr kumimoji="0" lang="en-GB" sz="2000" b="1" i="0" u="none" strike="noStrike" cap="none" spc="0" normalizeH="0" baseline="0" noProof="0" dirty="0" smtClean="0">
              <a:ln/>
              <a:effectLst/>
              <a:uLnTx/>
              <a:uFillTx/>
              <a:latin typeface="+mn-lt"/>
            </a:rPr>
            <a:t>Sensitive Data Exposure</a:t>
          </a:r>
          <a:endParaRPr kumimoji="0" lang="en-US" sz="2000" b="1" i="0" u="none" strike="noStrike" cap="none" spc="0" normalizeH="0" baseline="0" noProof="0" dirty="0">
            <a:ln/>
            <a:effectLst/>
            <a:uLnTx/>
            <a:uFillTx/>
            <a:latin typeface="+mn-lt"/>
          </a:endParaRPr>
        </a:p>
      </dgm:t>
    </dgm:pt>
    <dgm:pt modelId="{6351F65D-D2EB-47D4-9A72-1293010D2EF2}" type="parTrans" cxnId="{74914C63-D094-4D58-9F0F-EF427C7629D1}">
      <dgm:prSet/>
      <dgm:spPr/>
      <dgm:t>
        <a:bodyPr/>
        <a:lstStyle/>
        <a:p>
          <a:endParaRPr lang="en-GB" sz="2000"/>
        </a:p>
      </dgm:t>
    </dgm:pt>
    <dgm:pt modelId="{AEE688A1-9D64-4205-AB1C-FB4631414487}" type="sibTrans" cxnId="{74914C63-D094-4D58-9F0F-EF427C7629D1}">
      <dgm:prSet/>
      <dgm:spPr/>
      <dgm:t>
        <a:bodyPr/>
        <a:lstStyle/>
        <a:p>
          <a:endParaRPr lang="en-GB" sz="2000"/>
        </a:p>
      </dgm:t>
    </dgm:pt>
    <dgm:pt modelId="{F977D8BD-EA13-4B0E-B094-A138093AD07F}">
      <dgm:prSet custT="1"/>
      <dgm:spPr/>
      <dgm:t>
        <a:bodyPr/>
        <a:lstStyle/>
        <a:p>
          <a:pPr rtl="0"/>
          <a:r>
            <a:rPr kumimoji="0" lang="en-US" sz="2000" b="1" i="0" u="none" strike="noStrike" cap="none" spc="0" normalizeH="0" baseline="0" noProof="0" dirty="0" smtClean="0">
              <a:ln/>
              <a:effectLst/>
              <a:uLnTx/>
              <a:uFillTx/>
              <a:latin typeface="+mn-lt"/>
            </a:rPr>
            <a:t>A8: </a:t>
          </a:r>
          <a:r>
            <a:rPr kumimoji="0" lang="en-US" altLang="ja-JP" sz="2000" b="1" i="0" u="none" strike="noStrike" cap="none" spc="0" normalizeH="0" baseline="0" noProof="0" dirty="0" smtClean="0">
              <a:ln/>
              <a:effectLst/>
              <a:uLnTx/>
              <a:uFillTx/>
              <a:latin typeface="+mn-lt"/>
              <a:ea typeface="ＭＳ Ｐゴシック" pitchFamily="1" charset="-128"/>
            </a:rPr>
            <a:t>Cross Site Request Forgery (CSRF)</a:t>
          </a:r>
          <a:endParaRPr kumimoji="0" lang="en-US" sz="2000" b="1" i="0" u="none" strike="noStrike" cap="none" spc="0" normalizeH="0" baseline="0" noProof="0" dirty="0">
            <a:ln/>
            <a:effectLst/>
            <a:uLnTx/>
            <a:uFillTx/>
            <a:latin typeface="+mn-lt"/>
          </a:endParaRPr>
        </a:p>
      </dgm:t>
    </dgm:pt>
    <dgm:pt modelId="{816F569F-92A3-458D-ADDF-2632F412238B}" type="parTrans" cxnId="{A8C95571-758F-487A-B3FF-9FB85AACC72F}">
      <dgm:prSet/>
      <dgm:spPr/>
      <dgm:t>
        <a:bodyPr/>
        <a:lstStyle/>
        <a:p>
          <a:endParaRPr lang="en-GB" sz="2000"/>
        </a:p>
      </dgm:t>
    </dgm:pt>
    <dgm:pt modelId="{48212937-C659-41D8-94B9-45657A45F3D4}" type="sibTrans" cxnId="{A8C95571-758F-487A-B3FF-9FB85AACC72F}">
      <dgm:prSet/>
      <dgm:spPr/>
      <dgm:t>
        <a:bodyPr/>
        <a:lstStyle/>
        <a:p>
          <a:endParaRPr lang="en-GB" sz="2000"/>
        </a:p>
      </dgm:t>
    </dgm:pt>
    <dgm:pt modelId="{85F6E29B-C4B8-48BE-9B88-FA3493C4C603}">
      <dgm:prSet custT="1"/>
      <dgm:spPr/>
      <dgm:t>
        <a:bodyPr/>
        <a:lstStyle/>
        <a:p>
          <a:pPr rtl="0"/>
          <a:r>
            <a:rPr kumimoji="0" lang="en-US" sz="2000" b="1" i="0" u="none" strike="noStrike" cap="none" spc="0" normalizeH="0" baseline="0" noProof="0" dirty="0" smtClean="0">
              <a:ln/>
              <a:effectLst/>
              <a:uLnTx/>
              <a:uFillTx/>
              <a:latin typeface="+mn-lt"/>
            </a:rPr>
            <a:t>A9: </a:t>
          </a:r>
          <a:r>
            <a:rPr kumimoji="0" lang="en-GB" sz="2000" b="1" i="0" u="none" strike="noStrike" cap="none" spc="0" normalizeH="0" baseline="0" noProof="0" dirty="0" smtClean="0">
              <a:ln/>
              <a:effectLst/>
              <a:uLnTx/>
              <a:uFillTx/>
              <a:latin typeface="+mn-lt"/>
            </a:rPr>
            <a:t>Using Known Vulnerable Components</a:t>
          </a:r>
          <a:endParaRPr kumimoji="0" lang="en-US" sz="2000" b="1" i="0" u="none" strike="noStrike" cap="none" spc="0" normalizeH="0" baseline="0" noProof="0" dirty="0">
            <a:ln/>
            <a:effectLst/>
            <a:uLnTx/>
            <a:uFillTx/>
            <a:latin typeface="+mn-lt"/>
          </a:endParaRPr>
        </a:p>
      </dgm:t>
    </dgm:pt>
    <dgm:pt modelId="{5E29700A-435A-4D0C-A3EC-5C6849A6CB58}" type="parTrans" cxnId="{3B66A44C-4634-4578-848B-446770CBFA96}">
      <dgm:prSet/>
      <dgm:spPr/>
      <dgm:t>
        <a:bodyPr/>
        <a:lstStyle/>
        <a:p>
          <a:endParaRPr lang="en-GB" sz="2000"/>
        </a:p>
      </dgm:t>
    </dgm:pt>
    <dgm:pt modelId="{DCEB2E2B-16CD-44BC-B6FA-F8D7196F1103}" type="sibTrans" cxnId="{3B66A44C-4634-4578-848B-446770CBFA96}">
      <dgm:prSet/>
      <dgm:spPr/>
      <dgm:t>
        <a:bodyPr/>
        <a:lstStyle/>
        <a:p>
          <a:endParaRPr lang="en-GB" sz="2000"/>
        </a:p>
      </dgm:t>
    </dgm:pt>
    <dgm:pt modelId="{E1CE3EE4-2936-4D8B-92A3-E104BE0FAA24}" type="pres">
      <dgm:prSet presAssocID="{267281CF-8B67-4D2B-AFDC-72ADEAA7440C}" presName="diagram" presStyleCnt="0">
        <dgm:presLayoutVars>
          <dgm:dir/>
          <dgm:resizeHandles val="exact"/>
        </dgm:presLayoutVars>
      </dgm:prSet>
      <dgm:spPr/>
      <dgm:t>
        <a:bodyPr/>
        <a:lstStyle/>
        <a:p>
          <a:endParaRPr lang="en-US"/>
        </a:p>
      </dgm:t>
    </dgm:pt>
    <dgm:pt modelId="{AD2E9B06-A06B-443C-83A3-58564550A9C4}" type="pres">
      <dgm:prSet presAssocID="{64169CBD-621B-41AC-8098-190EB836285B}" presName="node" presStyleLbl="node1" presStyleIdx="0" presStyleCnt="10">
        <dgm:presLayoutVars>
          <dgm:bulletEnabled val="1"/>
        </dgm:presLayoutVars>
      </dgm:prSet>
      <dgm:spPr/>
      <dgm:t>
        <a:bodyPr/>
        <a:lstStyle/>
        <a:p>
          <a:endParaRPr lang="en-US"/>
        </a:p>
      </dgm:t>
    </dgm:pt>
    <dgm:pt modelId="{A30A05D7-A3A0-471E-BE40-D9A5641B2C43}" type="pres">
      <dgm:prSet presAssocID="{55DCDCCE-3CAF-428A-ABFC-A8BC8FEF6AA5}" presName="sibTrans" presStyleCnt="0"/>
      <dgm:spPr/>
      <dgm:t>
        <a:bodyPr/>
        <a:lstStyle/>
        <a:p>
          <a:endParaRPr lang="en-GB"/>
        </a:p>
      </dgm:t>
    </dgm:pt>
    <dgm:pt modelId="{049F4145-C84A-42C6-8C4A-A73F5D1F13B1}" type="pres">
      <dgm:prSet presAssocID="{05B6A14E-A58A-427E-80F5-495E20005676}" presName="node" presStyleLbl="node1" presStyleIdx="1" presStyleCnt="10" custLinFactNeighborX="-163" custLinFactNeighborY="208">
        <dgm:presLayoutVars>
          <dgm:bulletEnabled val="1"/>
        </dgm:presLayoutVars>
      </dgm:prSet>
      <dgm:spPr/>
      <dgm:t>
        <a:bodyPr/>
        <a:lstStyle/>
        <a:p>
          <a:endParaRPr lang="en-US"/>
        </a:p>
      </dgm:t>
    </dgm:pt>
    <dgm:pt modelId="{83238806-E393-4882-A18C-F18C628330C0}" type="pres">
      <dgm:prSet presAssocID="{E232C4F9-D265-42B7-A469-2C93E3FE3984}" presName="sibTrans" presStyleCnt="0"/>
      <dgm:spPr/>
      <dgm:t>
        <a:bodyPr/>
        <a:lstStyle/>
        <a:p>
          <a:endParaRPr lang="en-GB"/>
        </a:p>
      </dgm:t>
    </dgm:pt>
    <dgm:pt modelId="{C3E7A39C-1CAB-4280-9674-550D9EBD3664}" type="pres">
      <dgm:prSet presAssocID="{7FBC627C-7A5D-4F89-A1E1-F66E815CA8A7}" presName="node" presStyleLbl="node1" presStyleIdx="2" presStyleCnt="10" custLinFactNeighborY="-1132">
        <dgm:presLayoutVars>
          <dgm:bulletEnabled val="1"/>
        </dgm:presLayoutVars>
      </dgm:prSet>
      <dgm:spPr/>
      <dgm:t>
        <a:bodyPr/>
        <a:lstStyle/>
        <a:p>
          <a:endParaRPr lang="en-US"/>
        </a:p>
      </dgm:t>
    </dgm:pt>
    <dgm:pt modelId="{931C115E-C0A7-4720-AB3F-606E25B53088}" type="pres">
      <dgm:prSet presAssocID="{678EE478-5D87-49D0-AC29-0A904E85A9CD}" presName="sibTrans" presStyleCnt="0"/>
      <dgm:spPr/>
      <dgm:t>
        <a:bodyPr/>
        <a:lstStyle/>
        <a:p>
          <a:endParaRPr lang="en-GB"/>
        </a:p>
      </dgm:t>
    </dgm:pt>
    <dgm:pt modelId="{E8C025AC-D346-4996-A766-7B95C12CD05B}" type="pres">
      <dgm:prSet presAssocID="{612007B8-8546-4F29-8566-2D3A5E6A0E13}" presName="node" presStyleLbl="node1" presStyleIdx="3" presStyleCnt="10">
        <dgm:presLayoutVars>
          <dgm:bulletEnabled val="1"/>
        </dgm:presLayoutVars>
      </dgm:prSet>
      <dgm:spPr/>
      <dgm:t>
        <a:bodyPr/>
        <a:lstStyle/>
        <a:p>
          <a:endParaRPr lang="en-GB"/>
        </a:p>
      </dgm:t>
    </dgm:pt>
    <dgm:pt modelId="{E96477BF-5B73-472A-919C-7329A585FDF6}" type="pres">
      <dgm:prSet presAssocID="{5275B559-D302-4AB5-AEBD-D60C613E6CD7}" presName="sibTrans" presStyleCnt="0"/>
      <dgm:spPr/>
    </dgm:pt>
    <dgm:pt modelId="{E75F8F30-3FA0-429A-A777-BC11F620C600}" type="pres">
      <dgm:prSet presAssocID="{C1059736-A6E2-4762-8F49-0456CD8B7C69}" presName="node" presStyleLbl="node1" presStyleIdx="4" presStyleCnt="10">
        <dgm:presLayoutVars>
          <dgm:bulletEnabled val="1"/>
        </dgm:presLayoutVars>
      </dgm:prSet>
      <dgm:spPr/>
      <dgm:t>
        <a:bodyPr/>
        <a:lstStyle/>
        <a:p>
          <a:endParaRPr lang="en-US"/>
        </a:p>
      </dgm:t>
    </dgm:pt>
    <dgm:pt modelId="{52B5463B-623E-4AEB-A7DB-47178B6C71AF}" type="pres">
      <dgm:prSet presAssocID="{C998CC39-D1D3-43DE-8252-4B94A9279E42}" presName="sibTrans" presStyleCnt="0"/>
      <dgm:spPr/>
      <dgm:t>
        <a:bodyPr/>
        <a:lstStyle/>
        <a:p>
          <a:endParaRPr lang="en-GB"/>
        </a:p>
      </dgm:t>
    </dgm:pt>
    <dgm:pt modelId="{DB0C875D-FE74-43CF-93AC-5786FA5B1F14}" type="pres">
      <dgm:prSet presAssocID="{0A8A3DAD-DEA7-4D65-911B-8A3E28473A85}" presName="node" presStyleLbl="node1" presStyleIdx="5" presStyleCnt="10">
        <dgm:presLayoutVars>
          <dgm:bulletEnabled val="1"/>
        </dgm:presLayoutVars>
      </dgm:prSet>
      <dgm:spPr/>
      <dgm:t>
        <a:bodyPr/>
        <a:lstStyle/>
        <a:p>
          <a:endParaRPr lang="en-GB"/>
        </a:p>
      </dgm:t>
    </dgm:pt>
    <dgm:pt modelId="{EE972C07-CCE2-4853-8C2D-A707398F1C0F}" type="pres">
      <dgm:prSet presAssocID="{AEE688A1-9D64-4205-AB1C-FB4631414487}" presName="sibTrans" presStyleCnt="0"/>
      <dgm:spPr/>
    </dgm:pt>
    <dgm:pt modelId="{8BBDA470-83FD-473A-8CA2-0613FB964C29}" type="pres">
      <dgm:prSet presAssocID="{46B9D804-FF29-457F-BCED-346AF8464375}" presName="node" presStyleLbl="node1" presStyleIdx="6" presStyleCnt="10">
        <dgm:presLayoutVars>
          <dgm:bulletEnabled val="1"/>
        </dgm:presLayoutVars>
      </dgm:prSet>
      <dgm:spPr/>
      <dgm:t>
        <a:bodyPr/>
        <a:lstStyle/>
        <a:p>
          <a:endParaRPr lang="en-GB"/>
        </a:p>
      </dgm:t>
    </dgm:pt>
    <dgm:pt modelId="{A35F7828-DFE8-461B-BD5F-130A0F9AF4D9}" type="pres">
      <dgm:prSet presAssocID="{64941BF5-DD7A-45EE-B676-544B2D4EE4A4}" presName="sibTrans" presStyleCnt="0"/>
      <dgm:spPr/>
    </dgm:pt>
    <dgm:pt modelId="{59DD1C5D-599E-4CCD-9219-47AAF377CCFF}" type="pres">
      <dgm:prSet presAssocID="{F977D8BD-EA13-4B0E-B094-A138093AD07F}" presName="node" presStyleLbl="node1" presStyleIdx="7" presStyleCnt="10">
        <dgm:presLayoutVars>
          <dgm:bulletEnabled val="1"/>
        </dgm:presLayoutVars>
      </dgm:prSet>
      <dgm:spPr/>
      <dgm:t>
        <a:bodyPr/>
        <a:lstStyle/>
        <a:p>
          <a:endParaRPr lang="en-GB"/>
        </a:p>
      </dgm:t>
    </dgm:pt>
    <dgm:pt modelId="{D4EE704B-71A7-4D2A-A64B-721C915258CB}" type="pres">
      <dgm:prSet presAssocID="{48212937-C659-41D8-94B9-45657A45F3D4}" presName="sibTrans" presStyleCnt="0"/>
      <dgm:spPr/>
    </dgm:pt>
    <dgm:pt modelId="{05902CD6-3368-4AEF-857F-AE64CE7F66E4}" type="pres">
      <dgm:prSet presAssocID="{85F6E29B-C4B8-48BE-9B88-FA3493C4C603}" presName="node" presStyleLbl="node1" presStyleIdx="8" presStyleCnt="10">
        <dgm:presLayoutVars>
          <dgm:bulletEnabled val="1"/>
        </dgm:presLayoutVars>
      </dgm:prSet>
      <dgm:spPr/>
      <dgm:t>
        <a:bodyPr/>
        <a:lstStyle/>
        <a:p>
          <a:endParaRPr lang="en-GB"/>
        </a:p>
      </dgm:t>
    </dgm:pt>
    <dgm:pt modelId="{A91423D8-DCF5-4E94-8C47-EFE9233E577F}" type="pres">
      <dgm:prSet presAssocID="{DCEB2E2B-16CD-44BC-B6FA-F8D7196F1103}" presName="sibTrans" presStyleCnt="0"/>
      <dgm:spPr/>
    </dgm:pt>
    <dgm:pt modelId="{AB8EC8CA-2DD9-43B0-BAC8-DBF5D6A86196}" type="pres">
      <dgm:prSet presAssocID="{231AA091-BC50-4CB1-B212-84DF97C37E43}" presName="node" presStyleLbl="node1" presStyleIdx="9" presStyleCnt="10">
        <dgm:presLayoutVars>
          <dgm:bulletEnabled val="1"/>
        </dgm:presLayoutVars>
      </dgm:prSet>
      <dgm:spPr/>
      <dgm:t>
        <a:bodyPr/>
        <a:lstStyle/>
        <a:p>
          <a:endParaRPr lang="en-US"/>
        </a:p>
      </dgm:t>
    </dgm:pt>
  </dgm:ptLst>
  <dgm:cxnLst>
    <dgm:cxn modelId="{A8C95571-758F-487A-B3FF-9FB85AACC72F}" srcId="{267281CF-8B67-4D2B-AFDC-72ADEAA7440C}" destId="{F977D8BD-EA13-4B0E-B094-A138093AD07F}" srcOrd="7" destOrd="0" parTransId="{816F569F-92A3-458D-ADDF-2632F412238B}" sibTransId="{48212937-C659-41D8-94B9-45657A45F3D4}"/>
    <dgm:cxn modelId="{C4D0C134-F6C0-4A26-8194-F0A70DEC835B}" type="presOf" srcId="{231AA091-BC50-4CB1-B212-84DF97C37E43}" destId="{AB8EC8CA-2DD9-43B0-BAC8-DBF5D6A86196}" srcOrd="0" destOrd="0" presId="urn:microsoft.com/office/officeart/2005/8/layout/default#2"/>
    <dgm:cxn modelId="{CE6D367A-FFD4-400B-AE54-6C1A9392EFBD}" type="presOf" srcId="{C1059736-A6E2-4762-8F49-0456CD8B7C69}" destId="{E75F8F30-3FA0-429A-A777-BC11F620C600}" srcOrd="0" destOrd="0" presId="urn:microsoft.com/office/officeart/2005/8/layout/default#2"/>
    <dgm:cxn modelId="{AE4E6705-38DF-4ECA-80E1-760699C4E255}" srcId="{267281CF-8B67-4D2B-AFDC-72ADEAA7440C}" destId="{05B6A14E-A58A-427E-80F5-495E20005676}" srcOrd="1" destOrd="0" parTransId="{2F9BC56F-924A-4353-9F8F-40E52BE6F39F}" sibTransId="{E232C4F9-D265-42B7-A469-2C93E3FE3984}"/>
    <dgm:cxn modelId="{8D4CFB84-C4F6-4124-90A8-26CC50E64215}" type="presOf" srcId="{F977D8BD-EA13-4B0E-B094-A138093AD07F}" destId="{59DD1C5D-599E-4CCD-9219-47AAF377CCFF}" srcOrd="0" destOrd="0" presId="urn:microsoft.com/office/officeart/2005/8/layout/default#2"/>
    <dgm:cxn modelId="{E8FA1B3E-891C-44F5-8B95-213F7D5CE5C0}" srcId="{267281CF-8B67-4D2B-AFDC-72ADEAA7440C}" destId="{64169CBD-621B-41AC-8098-190EB836285B}" srcOrd="0" destOrd="0" parTransId="{C2478B4C-85CC-4B56-8035-A1D085B2572C}" sibTransId="{55DCDCCE-3CAF-428A-ABFC-A8BC8FEF6AA5}"/>
    <dgm:cxn modelId="{0FCCCC45-3B64-4C3E-8C00-43A853EF072A}" type="presOf" srcId="{64169CBD-621B-41AC-8098-190EB836285B}" destId="{AD2E9B06-A06B-443C-83A3-58564550A9C4}" srcOrd="0" destOrd="0" presId="urn:microsoft.com/office/officeart/2005/8/layout/default#2"/>
    <dgm:cxn modelId="{0F480011-4146-4164-8F11-70C9DC866631}" type="presOf" srcId="{267281CF-8B67-4D2B-AFDC-72ADEAA7440C}" destId="{E1CE3EE4-2936-4D8B-92A3-E104BE0FAA24}" srcOrd="0" destOrd="0" presId="urn:microsoft.com/office/officeart/2005/8/layout/default#2"/>
    <dgm:cxn modelId="{DD191027-8117-4E70-B8B2-2C52619FB55E}" type="presOf" srcId="{46B9D804-FF29-457F-BCED-346AF8464375}" destId="{8BBDA470-83FD-473A-8CA2-0613FB964C29}" srcOrd="0" destOrd="0" presId="urn:microsoft.com/office/officeart/2005/8/layout/default#2"/>
    <dgm:cxn modelId="{BC8D60F8-8521-4FAF-8970-7292F710BDE7}" type="presOf" srcId="{85F6E29B-C4B8-48BE-9B88-FA3493C4C603}" destId="{05902CD6-3368-4AEF-857F-AE64CE7F66E4}" srcOrd="0" destOrd="0" presId="urn:microsoft.com/office/officeart/2005/8/layout/default#2"/>
    <dgm:cxn modelId="{07930510-0312-411D-AF83-BF65AF6FF61A}" srcId="{267281CF-8B67-4D2B-AFDC-72ADEAA7440C}" destId="{612007B8-8546-4F29-8566-2D3A5E6A0E13}" srcOrd="3" destOrd="0" parTransId="{B2C66789-85B1-4DEA-99D3-EE1EE6047C79}" sibTransId="{5275B559-D302-4AB5-AEBD-D60C613E6CD7}"/>
    <dgm:cxn modelId="{395778C8-53B7-4ABA-B003-A8A213D8106E}" srcId="{267281CF-8B67-4D2B-AFDC-72ADEAA7440C}" destId="{231AA091-BC50-4CB1-B212-84DF97C37E43}" srcOrd="9" destOrd="0" parTransId="{DFD4E4B3-889C-44E4-98F7-CDE5F5A9E369}" sibTransId="{A9F48C2C-FB58-44F1-8762-0ACF43D4AFFD}"/>
    <dgm:cxn modelId="{62F5A9D3-EBF9-4BEC-9613-FD255126CCE1}" srcId="{267281CF-8B67-4D2B-AFDC-72ADEAA7440C}" destId="{7FBC627C-7A5D-4F89-A1E1-F66E815CA8A7}" srcOrd="2" destOrd="0" parTransId="{C77C0D7A-4688-41D5-A7B6-ECC1745C80BA}" sibTransId="{678EE478-5D87-49D0-AC29-0A904E85A9CD}"/>
    <dgm:cxn modelId="{2E976421-44BA-4078-86CD-9AE8B0455758}" type="presOf" srcId="{7FBC627C-7A5D-4F89-A1E1-F66E815CA8A7}" destId="{C3E7A39C-1CAB-4280-9674-550D9EBD3664}" srcOrd="0" destOrd="0" presId="urn:microsoft.com/office/officeart/2005/8/layout/default#2"/>
    <dgm:cxn modelId="{3B66A44C-4634-4578-848B-446770CBFA96}" srcId="{267281CF-8B67-4D2B-AFDC-72ADEAA7440C}" destId="{85F6E29B-C4B8-48BE-9B88-FA3493C4C603}" srcOrd="8" destOrd="0" parTransId="{5E29700A-435A-4D0C-A3EC-5C6849A6CB58}" sibTransId="{DCEB2E2B-16CD-44BC-B6FA-F8D7196F1103}"/>
    <dgm:cxn modelId="{74914C63-D094-4D58-9F0F-EF427C7629D1}" srcId="{267281CF-8B67-4D2B-AFDC-72ADEAA7440C}" destId="{0A8A3DAD-DEA7-4D65-911B-8A3E28473A85}" srcOrd="5" destOrd="0" parTransId="{6351F65D-D2EB-47D4-9A72-1293010D2EF2}" sibTransId="{AEE688A1-9D64-4205-AB1C-FB4631414487}"/>
    <dgm:cxn modelId="{B4A51FE2-693E-434B-8D48-B0FDDC711786}" type="presOf" srcId="{05B6A14E-A58A-427E-80F5-495E20005676}" destId="{049F4145-C84A-42C6-8C4A-A73F5D1F13B1}" srcOrd="0" destOrd="0" presId="urn:microsoft.com/office/officeart/2005/8/layout/default#2"/>
    <dgm:cxn modelId="{5160490B-30B5-4BC8-8353-C73FDCEAB94D}" srcId="{267281CF-8B67-4D2B-AFDC-72ADEAA7440C}" destId="{46B9D804-FF29-457F-BCED-346AF8464375}" srcOrd="6" destOrd="0" parTransId="{6D72ED69-2D18-43DC-B4B3-CC07C84725FA}" sibTransId="{64941BF5-DD7A-45EE-B676-544B2D4EE4A4}"/>
    <dgm:cxn modelId="{A143E42D-7056-4620-8273-5F92B779A353}" type="presOf" srcId="{0A8A3DAD-DEA7-4D65-911B-8A3E28473A85}" destId="{DB0C875D-FE74-43CF-93AC-5786FA5B1F14}" srcOrd="0" destOrd="0" presId="urn:microsoft.com/office/officeart/2005/8/layout/default#2"/>
    <dgm:cxn modelId="{828B4993-187A-4C8C-880D-30CC9238FEC0}" type="presOf" srcId="{612007B8-8546-4F29-8566-2D3A5E6A0E13}" destId="{E8C025AC-D346-4996-A766-7B95C12CD05B}" srcOrd="0" destOrd="0" presId="urn:microsoft.com/office/officeart/2005/8/layout/default#2"/>
    <dgm:cxn modelId="{63E0B01F-E6B0-4341-846D-AEB7BCF19307}" srcId="{267281CF-8B67-4D2B-AFDC-72ADEAA7440C}" destId="{C1059736-A6E2-4762-8F49-0456CD8B7C69}" srcOrd="4" destOrd="0" parTransId="{DBCB215F-2702-4FBF-9B10-EE479A00694C}" sibTransId="{C998CC39-D1D3-43DE-8252-4B94A9279E42}"/>
    <dgm:cxn modelId="{843456F9-BA64-4E42-9F06-6AD0EDCFB862}" type="presParOf" srcId="{E1CE3EE4-2936-4D8B-92A3-E104BE0FAA24}" destId="{AD2E9B06-A06B-443C-83A3-58564550A9C4}" srcOrd="0" destOrd="0" presId="urn:microsoft.com/office/officeart/2005/8/layout/default#2"/>
    <dgm:cxn modelId="{D55B46AD-6F44-402A-A328-A127747F0B0D}" type="presParOf" srcId="{E1CE3EE4-2936-4D8B-92A3-E104BE0FAA24}" destId="{A30A05D7-A3A0-471E-BE40-D9A5641B2C43}" srcOrd="1" destOrd="0" presId="urn:microsoft.com/office/officeart/2005/8/layout/default#2"/>
    <dgm:cxn modelId="{DE3906C9-59D5-4BAD-B4F2-D97672A3DFA0}" type="presParOf" srcId="{E1CE3EE4-2936-4D8B-92A3-E104BE0FAA24}" destId="{049F4145-C84A-42C6-8C4A-A73F5D1F13B1}" srcOrd="2" destOrd="0" presId="urn:microsoft.com/office/officeart/2005/8/layout/default#2"/>
    <dgm:cxn modelId="{7F7D9923-F112-4EF3-B702-55C8FF38B6F1}" type="presParOf" srcId="{E1CE3EE4-2936-4D8B-92A3-E104BE0FAA24}" destId="{83238806-E393-4882-A18C-F18C628330C0}" srcOrd="3" destOrd="0" presId="urn:microsoft.com/office/officeart/2005/8/layout/default#2"/>
    <dgm:cxn modelId="{17A6DC86-DB94-4119-94DF-A76E731E512A}" type="presParOf" srcId="{E1CE3EE4-2936-4D8B-92A3-E104BE0FAA24}" destId="{C3E7A39C-1CAB-4280-9674-550D9EBD3664}" srcOrd="4" destOrd="0" presId="urn:microsoft.com/office/officeart/2005/8/layout/default#2"/>
    <dgm:cxn modelId="{92B70345-24E4-4182-9FE7-515BBF6C6177}" type="presParOf" srcId="{E1CE3EE4-2936-4D8B-92A3-E104BE0FAA24}" destId="{931C115E-C0A7-4720-AB3F-606E25B53088}" srcOrd="5" destOrd="0" presId="urn:microsoft.com/office/officeart/2005/8/layout/default#2"/>
    <dgm:cxn modelId="{BA0F4561-0925-4256-89D2-D9D6C33A238D}" type="presParOf" srcId="{E1CE3EE4-2936-4D8B-92A3-E104BE0FAA24}" destId="{E8C025AC-D346-4996-A766-7B95C12CD05B}" srcOrd="6" destOrd="0" presId="urn:microsoft.com/office/officeart/2005/8/layout/default#2"/>
    <dgm:cxn modelId="{EE041030-1C12-403F-A04E-1458261616BB}" type="presParOf" srcId="{E1CE3EE4-2936-4D8B-92A3-E104BE0FAA24}" destId="{E96477BF-5B73-472A-919C-7329A585FDF6}" srcOrd="7" destOrd="0" presId="urn:microsoft.com/office/officeart/2005/8/layout/default#2"/>
    <dgm:cxn modelId="{7DB81D69-AA4C-4B56-A480-799EF04DF61D}" type="presParOf" srcId="{E1CE3EE4-2936-4D8B-92A3-E104BE0FAA24}" destId="{E75F8F30-3FA0-429A-A777-BC11F620C600}" srcOrd="8" destOrd="0" presId="urn:microsoft.com/office/officeart/2005/8/layout/default#2"/>
    <dgm:cxn modelId="{0630B50E-A6FE-49BF-BF86-9E29C083D24C}" type="presParOf" srcId="{E1CE3EE4-2936-4D8B-92A3-E104BE0FAA24}" destId="{52B5463B-623E-4AEB-A7DB-47178B6C71AF}" srcOrd="9" destOrd="0" presId="urn:microsoft.com/office/officeart/2005/8/layout/default#2"/>
    <dgm:cxn modelId="{F297A2EB-0FC7-4C88-B00B-D475E164653D}" type="presParOf" srcId="{E1CE3EE4-2936-4D8B-92A3-E104BE0FAA24}" destId="{DB0C875D-FE74-43CF-93AC-5786FA5B1F14}" srcOrd="10" destOrd="0" presId="urn:microsoft.com/office/officeart/2005/8/layout/default#2"/>
    <dgm:cxn modelId="{01370AD5-894C-4359-8569-FC2F36769543}" type="presParOf" srcId="{E1CE3EE4-2936-4D8B-92A3-E104BE0FAA24}" destId="{EE972C07-CCE2-4853-8C2D-A707398F1C0F}" srcOrd="11" destOrd="0" presId="urn:microsoft.com/office/officeart/2005/8/layout/default#2"/>
    <dgm:cxn modelId="{F4AE03F3-85E7-4FE6-B75A-E72B10509E5B}" type="presParOf" srcId="{E1CE3EE4-2936-4D8B-92A3-E104BE0FAA24}" destId="{8BBDA470-83FD-473A-8CA2-0613FB964C29}" srcOrd="12" destOrd="0" presId="urn:microsoft.com/office/officeart/2005/8/layout/default#2"/>
    <dgm:cxn modelId="{98AE88C9-3D27-41E3-829B-4037852AADE0}" type="presParOf" srcId="{E1CE3EE4-2936-4D8B-92A3-E104BE0FAA24}" destId="{A35F7828-DFE8-461B-BD5F-130A0F9AF4D9}" srcOrd="13" destOrd="0" presId="urn:microsoft.com/office/officeart/2005/8/layout/default#2"/>
    <dgm:cxn modelId="{7CF2C44B-3076-4DB3-B099-104E9DFF2652}" type="presParOf" srcId="{E1CE3EE4-2936-4D8B-92A3-E104BE0FAA24}" destId="{59DD1C5D-599E-4CCD-9219-47AAF377CCFF}" srcOrd="14" destOrd="0" presId="urn:microsoft.com/office/officeart/2005/8/layout/default#2"/>
    <dgm:cxn modelId="{AA94394B-B103-4719-9703-06C4FCD2FF74}" type="presParOf" srcId="{E1CE3EE4-2936-4D8B-92A3-E104BE0FAA24}" destId="{D4EE704B-71A7-4D2A-A64B-721C915258CB}" srcOrd="15" destOrd="0" presId="urn:microsoft.com/office/officeart/2005/8/layout/default#2"/>
    <dgm:cxn modelId="{E0744F37-69CE-4F7C-B791-D606256AE539}" type="presParOf" srcId="{E1CE3EE4-2936-4D8B-92A3-E104BE0FAA24}" destId="{05902CD6-3368-4AEF-857F-AE64CE7F66E4}" srcOrd="16" destOrd="0" presId="urn:microsoft.com/office/officeart/2005/8/layout/default#2"/>
    <dgm:cxn modelId="{AC541811-2CC9-4172-8350-871582518C77}" type="presParOf" srcId="{E1CE3EE4-2936-4D8B-92A3-E104BE0FAA24}" destId="{A91423D8-DCF5-4E94-8C47-EFE9233E577F}" srcOrd="17" destOrd="0" presId="urn:microsoft.com/office/officeart/2005/8/layout/default#2"/>
    <dgm:cxn modelId="{A7E9FEA2-92F5-4AB5-BB11-56B2CBD07EF7}" type="presParOf" srcId="{E1CE3EE4-2936-4D8B-92A3-E104BE0FAA24}" destId="{AB8EC8CA-2DD9-43B0-BAC8-DBF5D6A86196}" srcOrd="18" destOrd="0" presId="urn:microsoft.com/office/officeart/2005/8/layout/defaul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EFEC5D-4864-4CD1-A9ED-3F76AE29CB39}"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5E959760-311F-4B4A-8D7D-06D23E73F6D9}">
      <dgm:prSet phldrT="[Text]" custT="1"/>
      <dgm:spPr/>
      <dgm:t>
        <a:bodyPr/>
        <a:lstStyle/>
        <a:p>
          <a:r>
            <a:rPr lang="en-US" sz="2400" b="1" dirty="0" smtClean="0"/>
            <a:t>It’s About </a:t>
          </a:r>
          <a:r>
            <a:rPr lang="en-US" sz="2400" b="1" u="sng" dirty="0" smtClean="0"/>
            <a:t>Risks</a:t>
          </a:r>
          <a:r>
            <a:rPr lang="en-US" sz="2400" b="1" dirty="0" smtClean="0"/>
            <a:t>, Not Just Vulnerabilities</a:t>
          </a:r>
          <a:endParaRPr lang="en-US" sz="2400" b="1" dirty="0"/>
        </a:p>
      </dgm:t>
    </dgm:pt>
    <dgm:pt modelId="{460356CD-8D7E-4976-8448-DA4F40D75958}" type="parTrans" cxnId="{A329ABF4-5190-48C3-9EA2-863B5DE71CCB}">
      <dgm:prSet/>
      <dgm:spPr/>
      <dgm:t>
        <a:bodyPr/>
        <a:lstStyle/>
        <a:p>
          <a:endParaRPr lang="en-US" sz="2400"/>
        </a:p>
      </dgm:t>
    </dgm:pt>
    <dgm:pt modelId="{71A85AB1-ACBA-4FDD-88C1-05CC6674824F}" type="sibTrans" cxnId="{A329ABF4-5190-48C3-9EA2-863B5DE71CCB}">
      <dgm:prSet/>
      <dgm:spPr/>
      <dgm:t>
        <a:bodyPr/>
        <a:lstStyle/>
        <a:p>
          <a:endParaRPr lang="en-US" sz="2400"/>
        </a:p>
      </dgm:t>
    </dgm:pt>
    <dgm:pt modelId="{98581BE4-7BEA-4F83-BA8F-49E420096D3A}">
      <dgm:prSet phldrT="[Text]" custT="1"/>
      <dgm:spPr/>
      <dgm:t>
        <a:bodyPr/>
        <a:lstStyle/>
        <a:p>
          <a:r>
            <a:rPr lang="en-US" sz="2400" b="1" dirty="0" smtClean="0"/>
            <a:t>OWASP Top 10 Risk Rating Methodology</a:t>
          </a:r>
          <a:endParaRPr lang="en-US" sz="2400" b="1" dirty="0"/>
        </a:p>
      </dgm:t>
    </dgm:pt>
    <dgm:pt modelId="{026E117D-2912-426A-ADC1-C18EAB1DC97C}" type="parTrans" cxnId="{4F19B017-8220-4142-BE0B-050151C57650}">
      <dgm:prSet/>
      <dgm:spPr/>
      <dgm:t>
        <a:bodyPr/>
        <a:lstStyle/>
        <a:p>
          <a:endParaRPr lang="en-US" sz="2400"/>
        </a:p>
      </dgm:t>
    </dgm:pt>
    <dgm:pt modelId="{D203DADC-75EA-4734-A38F-EBBAFD9F2527}" type="sibTrans" cxnId="{4F19B017-8220-4142-BE0B-050151C57650}">
      <dgm:prSet/>
      <dgm:spPr/>
      <dgm:t>
        <a:bodyPr/>
        <a:lstStyle/>
        <a:p>
          <a:endParaRPr lang="en-US" sz="2400"/>
        </a:p>
      </dgm:t>
    </dgm:pt>
    <dgm:pt modelId="{C132B44B-16E0-4651-B360-5E2F8BEFF4BA}">
      <dgm:prSet phldrT="[Text]" custT="1"/>
      <dgm:spPr/>
      <dgm:t>
        <a:bodyPr/>
        <a:lstStyle/>
        <a:p>
          <a:r>
            <a:rPr lang="en-US" sz="2400" dirty="0" smtClean="0"/>
            <a:t>Title is: “The Top 10 Most Critical Web Application Security </a:t>
          </a:r>
          <a:r>
            <a:rPr lang="en-US" sz="2400" u="sng" dirty="0" smtClean="0"/>
            <a:t>Risks</a:t>
          </a:r>
          <a:r>
            <a:rPr lang="en-US" sz="2400" dirty="0" smtClean="0"/>
            <a:t>”</a:t>
          </a:r>
          <a:endParaRPr lang="en-US" sz="2400" dirty="0"/>
        </a:p>
      </dgm:t>
    </dgm:pt>
    <dgm:pt modelId="{02B1AFFA-D35E-4853-B8C1-226CA8846C9F}" type="parTrans" cxnId="{8B7CC3EB-A0CB-431D-A9E5-53323E544DA2}">
      <dgm:prSet/>
      <dgm:spPr/>
      <dgm:t>
        <a:bodyPr/>
        <a:lstStyle/>
        <a:p>
          <a:endParaRPr lang="en-US" sz="2400"/>
        </a:p>
      </dgm:t>
    </dgm:pt>
    <dgm:pt modelId="{23F56525-31D6-4F59-9217-3639C65A07FD}" type="sibTrans" cxnId="{8B7CC3EB-A0CB-431D-A9E5-53323E544DA2}">
      <dgm:prSet/>
      <dgm:spPr/>
      <dgm:t>
        <a:bodyPr/>
        <a:lstStyle/>
        <a:p>
          <a:endParaRPr lang="en-US" sz="2400"/>
        </a:p>
      </dgm:t>
    </dgm:pt>
    <dgm:pt modelId="{42D368B9-57A4-449D-9530-ED63475167BB}">
      <dgm:prSet phldrT="[Text]" custT="1"/>
      <dgm:spPr/>
      <dgm:t>
        <a:bodyPr/>
        <a:lstStyle/>
        <a:p>
          <a:r>
            <a:rPr lang="en-US" sz="2400" dirty="0" smtClean="0"/>
            <a:t>Based on the OWASP Risk Rating Methodology, used to prioritize Top 10</a:t>
          </a:r>
          <a:endParaRPr lang="en-US" sz="2400" dirty="0"/>
        </a:p>
      </dgm:t>
    </dgm:pt>
    <dgm:pt modelId="{4AA75E58-C442-48BB-B933-936C6D5D0B5A}" type="parTrans" cxnId="{49678DC1-8F0F-4319-9273-F92EA12E1B49}">
      <dgm:prSet/>
      <dgm:spPr/>
      <dgm:t>
        <a:bodyPr/>
        <a:lstStyle/>
        <a:p>
          <a:endParaRPr lang="en-US" sz="2400"/>
        </a:p>
      </dgm:t>
    </dgm:pt>
    <dgm:pt modelId="{4C1AED23-E95A-4FC7-B76C-CA4B1F6FBE61}" type="sibTrans" cxnId="{49678DC1-8F0F-4319-9273-F92EA12E1B49}">
      <dgm:prSet/>
      <dgm:spPr/>
      <dgm:t>
        <a:bodyPr/>
        <a:lstStyle/>
        <a:p>
          <a:endParaRPr lang="en-US" sz="2400"/>
        </a:p>
      </dgm:t>
    </dgm:pt>
    <dgm:pt modelId="{EE0A392F-AC93-4785-847A-9652DE26C236}" type="pres">
      <dgm:prSet presAssocID="{A4EFEC5D-4864-4CD1-A9ED-3F76AE29CB39}" presName="linear" presStyleCnt="0">
        <dgm:presLayoutVars>
          <dgm:dir/>
          <dgm:animLvl val="lvl"/>
          <dgm:resizeHandles val="exact"/>
        </dgm:presLayoutVars>
      </dgm:prSet>
      <dgm:spPr/>
      <dgm:t>
        <a:bodyPr/>
        <a:lstStyle/>
        <a:p>
          <a:endParaRPr lang="en-US"/>
        </a:p>
      </dgm:t>
    </dgm:pt>
    <dgm:pt modelId="{61427506-ADB7-45BA-B1A6-93C13346DC35}" type="pres">
      <dgm:prSet presAssocID="{5E959760-311F-4B4A-8D7D-06D23E73F6D9}" presName="parentLin" presStyleCnt="0"/>
      <dgm:spPr/>
      <dgm:t>
        <a:bodyPr/>
        <a:lstStyle/>
        <a:p>
          <a:endParaRPr lang="en-GB"/>
        </a:p>
      </dgm:t>
    </dgm:pt>
    <dgm:pt modelId="{21932C80-77A1-4D3F-9F42-32910FFB90E1}" type="pres">
      <dgm:prSet presAssocID="{5E959760-311F-4B4A-8D7D-06D23E73F6D9}" presName="parentLeftMargin" presStyleLbl="node1" presStyleIdx="0" presStyleCnt="2"/>
      <dgm:spPr/>
      <dgm:t>
        <a:bodyPr/>
        <a:lstStyle/>
        <a:p>
          <a:endParaRPr lang="en-US"/>
        </a:p>
      </dgm:t>
    </dgm:pt>
    <dgm:pt modelId="{EECC9B0E-3D40-41CE-8C27-DB1AB293F165}" type="pres">
      <dgm:prSet presAssocID="{5E959760-311F-4B4A-8D7D-06D23E73F6D9}" presName="parentText" presStyleLbl="node1" presStyleIdx="0" presStyleCnt="2" custScaleX="95074" custScaleY="40431">
        <dgm:presLayoutVars>
          <dgm:chMax val="0"/>
          <dgm:bulletEnabled val="1"/>
        </dgm:presLayoutVars>
      </dgm:prSet>
      <dgm:spPr/>
      <dgm:t>
        <a:bodyPr/>
        <a:lstStyle/>
        <a:p>
          <a:endParaRPr lang="en-US"/>
        </a:p>
      </dgm:t>
    </dgm:pt>
    <dgm:pt modelId="{E27393DC-DF7F-4D72-8FE1-3090D34F7B9E}" type="pres">
      <dgm:prSet presAssocID="{5E959760-311F-4B4A-8D7D-06D23E73F6D9}" presName="negativeSpace" presStyleCnt="0"/>
      <dgm:spPr/>
      <dgm:t>
        <a:bodyPr/>
        <a:lstStyle/>
        <a:p>
          <a:endParaRPr lang="en-GB"/>
        </a:p>
      </dgm:t>
    </dgm:pt>
    <dgm:pt modelId="{C87234FC-34C2-4AEC-8F82-4A8E33631598}" type="pres">
      <dgm:prSet presAssocID="{5E959760-311F-4B4A-8D7D-06D23E73F6D9}" presName="childText" presStyleLbl="conFgAcc1" presStyleIdx="0" presStyleCnt="2">
        <dgm:presLayoutVars>
          <dgm:bulletEnabled val="1"/>
        </dgm:presLayoutVars>
      </dgm:prSet>
      <dgm:spPr/>
      <dgm:t>
        <a:bodyPr/>
        <a:lstStyle/>
        <a:p>
          <a:endParaRPr lang="en-US"/>
        </a:p>
      </dgm:t>
    </dgm:pt>
    <dgm:pt modelId="{E9750BB2-890D-4388-8E45-C94F097D0940}" type="pres">
      <dgm:prSet presAssocID="{71A85AB1-ACBA-4FDD-88C1-05CC6674824F}" presName="spaceBetweenRectangles" presStyleCnt="0"/>
      <dgm:spPr/>
      <dgm:t>
        <a:bodyPr/>
        <a:lstStyle/>
        <a:p>
          <a:endParaRPr lang="en-GB"/>
        </a:p>
      </dgm:t>
    </dgm:pt>
    <dgm:pt modelId="{7033237E-0D48-49FF-BF61-6B2A571E9B46}" type="pres">
      <dgm:prSet presAssocID="{98581BE4-7BEA-4F83-BA8F-49E420096D3A}" presName="parentLin" presStyleCnt="0"/>
      <dgm:spPr/>
      <dgm:t>
        <a:bodyPr/>
        <a:lstStyle/>
        <a:p>
          <a:endParaRPr lang="en-GB"/>
        </a:p>
      </dgm:t>
    </dgm:pt>
    <dgm:pt modelId="{F805CD2F-C683-4E65-8BBE-1A7F4F7DFD99}" type="pres">
      <dgm:prSet presAssocID="{98581BE4-7BEA-4F83-BA8F-49E420096D3A}" presName="parentLeftMargin" presStyleLbl="node1" presStyleIdx="0" presStyleCnt="2"/>
      <dgm:spPr/>
      <dgm:t>
        <a:bodyPr/>
        <a:lstStyle/>
        <a:p>
          <a:endParaRPr lang="en-US"/>
        </a:p>
      </dgm:t>
    </dgm:pt>
    <dgm:pt modelId="{BB7965C2-AA11-47B5-8B03-E09E683DC7B5}" type="pres">
      <dgm:prSet presAssocID="{98581BE4-7BEA-4F83-BA8F-49E420096D3A}" presName="parentText" presStyleLbl="node1" presStyleIdx="1" presStyleCnt="2" custScaleX="95074" custScaleY="40431">
        <dgm:presLayoutVars>
          <dgm:chMax val="0"/>
          <dgm:bulletEnabled val="1"/>
        </dgm:presLayoutVars>
      </dgm:prSet>
      <dgm:spPr/>
      <dgm:t>
        <a:bodyPr/>
        <a:lstStyle/>
        <a:p>
          <a:endParaRPr lang="en-US"/>
        </a:p>
      </dgm:t>
    </dgm:pt>
    <dgm:pt modelId="{5E8F40A2-E6D5-44D9-8D99-050BBF748A5F}" type="pres">
      <dgm:prSet presAssocID="{98581BE4-7BEA-4F83-BA8F-49E420096D3A}" presName="negativeSpace" presStyleCnt="0"/>
      <dgm:spPr/>
      <dgm:t>
        <a:bodyPr/>
        <a:lstStyle/>
        <a:p>
          <a:endParaRPr lang="en-GB"/>
        </a:p>
      </dgm:t>
    </dgm:pt>
    <dgm:pt modelId="{30EE8C5C-690F-4BB4-834D-FD3892049F31}" type="pres">
      <dgm:prSet presAssocID="{98581BE4-7BEA-4F83-BA8F-49E420096D3A}" presName="childText" presStyleLbl="conFgAcc1" presStyleIdx="1" presStyleCnt="2">
        <dgm:presLayoutVars>
          <dgm:bulletEnabled val="1"/>
        </dgm:presLayoutVars>
      </dgm:prSet>
      <dgm:spPr/>
      <dgm:t>
        <a:bodyPr/>
        <a:lstStyle/>
        <a:p>
          <a:endParaRPr lang="en-US"/>
        </a:p>
      </dgm:t>
    </dgm:pt>
  </dgm:ptLst>
  <dgm:cxnLst>
    <dgm:cxn modelId="{8B7CC3EB-A0CB-431D-A9E5-53323E544DA2}" srcId="{5E959760-311F-4B4A-8D7D-06D23E73F6D9}" destId="{C132B44B-16E0-4651-B360-5E2F8BEFF4BA}" srcOrd="0" destOrd="0" parTransId="{02B1AFFA-D35E-4853-B8C1-226CA8846C9F}" sibTransId="{23F56525-31D6-4F59-9217-3639C65A07FD}"/>
    <dgm:cxn modelId="{BCBD53BC-AB6B-4AA2-96AC-42A2F35C4159}" type="presOf" srcId="{A4EFEC5D-4864-4CD1-A9ED-3F76AE29CB39}" destId="{EE0A392F-AC93-4785-847A-9652DE26C236}" srcOrd="0" destOrd="0" presId="urn:microsoft.com/office/officeart/2005/8/layout/list1"/>
    <dgm:cxn modelId="{282792CE-B892-471A-BDAE-6D68AEFEAB69}" type="presOf" srcId="{98581BE4-7BEA-4F83-BA8F-49E420096D3A}" destId="{F805CD2F-C683-4E65-8BBE-1A7F4F7DFD99}" srcOrd="0" destOrd="0" presId="urn:microsoft.com/office/officeart/2005/8/layout/list1"/>
    <dgm:cxn modelId="{A329ABF4-5190-48C3-9EA2-863B5DE71CCB}" srcId="{A4EFEC5D-4864-4CD1-A9ED-3F76AE29CB39}" destId="{5E959760-311F-4B4A-8D7D-06D23E73F6D9}" srcOrd="0" destOrd="0" parTransId="{460356CD-8D7E-4976-8448-DA4F40D75958}" sibTransId="{71A85AB1-ACBA-4FDD-88C1-05CC6674824F}"/>
    <dgm:cxn modelId="{79AD94F3-9858-499A-B31C-FEC472CB9326}" type="presOf" srcId="{5E959760-311F-4B4A-8D7D-06D23E73F6D9}" destId="{EECC9B0E-3D40-41CE-8C27-DB1AB293F165}" srcOrd="1" destOrd="0" presId="urn:microsoft.com/office/officeart/2005/8/layout/list1"/>
    <dgm:cxn modelId="{9D930838-8CD6-4901-9317-D77410FDBD3E}" type="presOf" srcId="{42D368B9-57A4-449D-9530-ED63475167BB}" destId="{30EE8C5C-690F-4BB4-834D-FD3892049F31}" srcOrd="0" destOrd="0" presId="urn:microsoft.com/office/officeart/2005/8/layout/list1"/>
    <dgm:cxn modelId="{EBE1D282-AE41-4CC1-A945-FE09BB3D9911}" type="presOf" srcId="{5E959760-311F-4B4A-8D7D-06D23E73F6D9}" destId="{21932C80-77A1-4D3F-9F42-32910FFB90E1}" srcOrd="0" destOrd="0" presId="urn:microsoft.com/office/officeart/2005/8/layout/list1"/>
    <dgm:cxn modelId="{B288695B-3009-4B4D-A805-F92B1CE8BECD}" type="presOf" srcId="{98581BE4-7BEA-4F83-BA8F-49E420096D3A}" destId="{BB7965C2-AA11-47B5-8B03-E09E683DC7B5}" srcOrd="1" destOrd="0" presId="urn:microsoft.com/office/officeart/2005/8/layout/list1"/>
    <dgm:cxn modelId="{0D63BDA5-72FA-4A6B-A2DC-76169CCB7910}" type="presOf" srcId="{C132B44B-16E0-4651-B360-5E2F8BEFF4BA}" destId="{C87234FC-34C2-4AEC-8F82-4A8E33631598}" srcOrd="0" destOrd="0" presId="urn:microsoft.com/office/officeart/2005/8/layout/list1"/>
    <dgm:cxn modelId="{49678DC1-8F0F-4319-9273-F92EA12E1B49}" srcId="{98581BE4-7BEA-4F83-BA8F-49E420096D3A}" destId="{42D368B9-57A4-449D-9530-ED63475167BB}" srcOrd="0" destOrd="0" parTransId="{4AA75E58-C442-48BB-B933-936C6D5D0B5A}" sibTransId="{4C1AED23-E95A-4FC7-B76C-CA4B1F6FBE61}"/>
    <dgm:cxn modelId="{4F19B017-8220-4142-BE0B-050151C57650}" srcId="{A4EFEC5D-4864-4CD1-A9ED-3F76AE29CB39}" destId="{98581BE4-7BEA-4F83-BA8F-49E420096D3A}" srcOrd="1" destOrd="0" parTransId="{026E117D-2912-426A-ADC1-C18EAB1DC97C}" sibTransId="{D203DADC-75EA-4734-A38F-EBBAFD9F2527}"/>
    <dgm:cxn modelId="{D738707B-33C9-4CB8-8788-21A9D064D0CD}" type="presParOf" srcId="{EE0A392F-AC93-4785-847A-9652DE26C236}" destId="{61427506-ADB7-45BA-B1A6-93C13346DC35}" srcOrd="0" destOrd="0" presId="urn:microsoft.com/office/officeart/2005/8/layout/list1"/>
    <dgm:cxn modelId="{2A4968D4-2CCE-4260-A6BC-7CB00B30BD4F}" type="presParOf" srcId="{61427506-ADB7-45BA-B1A6-93C13346DC35}" destId="{21932C80-77A1-4D3F-9F42-32910FFB90E1}" srcOrd="0" destOrd="0" presId="urn:microsoft.com/office/officeart/2005/8/layout/list1"/>
    <dgm:cxn modelId="{C447E5C8-4EAC-43C6-8446-3B9C6880F1A6}" type="presParOf" srcId="{61427506-ADB7-45BA-B1A6-93C13346DC35}" destId="{EECC9B0E-3D40-41CE-8C27-DB1AB293F165}" srcOrd="1" destOrd="0" presId="urn:microsoft.com/office/officeart/2005/8/layout/list1"/>
    <dgm:cxn modelId="{81487A3C-058E-46A2-866F-E529B9FC94A0}" type="presParOf" srcId="{EE0A392F-AC93-4785-847A-9652DE26C236}" destId="{E27393DC-DF7F-4D72-8FE1-3090D34F7B9E}" srcOrd="1" destOrd="0" presId="urn:microsoft.com/office/officeart/2005/8/layout/list1"/>
    <dgm:cxn modelId="{4578E7B5-FF4F-44FA-A5E1-A7FE89785D45}" type="presParOf" srcId="{EE0A392F-AC93-4785-847A-9652DE26C236}" destId="{C87234FC-34C2-4AEC-8F82-4A8E33631598}" srcOrd="2" destOrd="0" presId="urn:microsoft.com/office/officeart/2005/8/layout/list1"/>
    <dgm:cxn modelId="{44A39D9E-48DF-4F15-83D4-BE6281721628}" type="presParOf" srcId="{EE0A392F-AC93-4785-847A-9652DE26C236}" destId="{E9750BB2-890D-4388-8E45-C94F097D0940}" srcOrd="3" destOrd="0" presId="urn:microsoft.com/office/officeart/2005/8/layout/list1"/>
    <dgm:cxn modelId="{7A9268DB-9DE9-4804-B24D-F7DB6EE05CE9}" type="presParOf" srcId="{EE0A392F-AC93-4785-847A-9652DE26C236}" destId="{7033237E-0D48-49FF-BF61-6B2A571E9B46}" srcOrd="4" destOrd="0" presId="urn:microsoft.com/office/officeart/2005/8/layout/list1"/>
    <dgm:cxn modelId="{BF2839F9-9CC3-43A5-B77B-7179739526E1}" type="presParOf" srcId="{7033237E-0D48-49FF-BF61-6B2A571E9B46}" destId="{F805CD2F-C683-4E65-8BBE-1A7F4F7DFD99}" srcOrd="0" destOrd="0" presId="urn:microsoft.com/office/officeart/2005/8/layout/list1"/>
    <dgm:cxn modelId="{FFC13276-B662-4BDC-BECE-B82890A99E7E}" type="presParOf" srcId="{7033237E-0D48-49FF-BF61-6B2A571E9B46}" destId="{BB7965C2-AA11-47B5-8B03-E09E683DC7B5}" srcOrd="1" destOrd="0" presId="urn:microsoft.com/office/officeart/2005/8/layout/list1"/>
    <dgm:cxn modelId="{EF5F178E-8185-4606-B112-2FEBE3871C6E}" type="presParOf" srcId="{EE0A392F-AC93-4785-847A-9652DE26C236}" destId="{5E8F40A2-E6D5-44D9-8D99-050BBF748A5F}" srcOrd="5" destOrd="0" presId="urn:microsoft.com/office/officeart/2005/8/layout/list1"/>
    <dgm:cxn modelId="{2FA87197-BB95-4BED-A398-9A94607CFCDD}" type="presParOf" srcId="{EE0A392F-AC93-4785-847A-9652DE26C236}" destId="{30EE8C5C-690F-4BB4-834D-FD3892049F3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921CAA07-372A-442C-8EEB-4D78DFC065FD}">
      <dgm:prSet phldrT="[Text]" custT="1"/>
      <dgm:spPr/>
      <dgm:t>
        <a:bodyPr/>
        <a:lstStyle/>
        <a:p>
          <a:r>
            <a:rPr lang="en-US" sz="2000" b="1" dirty="0" smtClean="0"/>
            <a:t>Risks Added, Risks Merged, Risks Reordered</a:t>
          </a:r>
          <a:endParaRPr lang="en-US" sz="2000" b="1" dirty="0"/>
        </a:p>
      </dgm:t>
    </dgm:pt>
    <dgm:pt modelId="{94D3654C-CA11-4932-88FC-5BFC5FEAF4AF}" type="parTrans" cxnId="{B48A86E8-6D07-4C11-BA71-3955EEE600EE}">
      <dgm:prSet/>
      <dgm:spPr/>
      <dgm:t>
        <a:bodyPr/>
        <a:lstStyle/>
        <a:p>
          <a:endParaRPr lang="en-US" b="1"/>
        </a:p>
      </dgm:t>
    </dgm:pt>
    <dgm:pt modelId="{85866F3E-B42B-47FE-8498-795891432F28}" type="sibTrans" cxnId="{B48A86E8-6D07-4C11-BA71-3955EEE600EE}">
      <dgm:prSet/>
      <dgm:spPr/>
      <dgm:t>
        <a:bodyPr/>
        <a:lstStyle/>
        <a:p>
          <a:endParaRPr lang="en-US" b="1"/>
        </a:p>
      </dgm:t>
    </dgm:pt>
    <dgm:pt modelId="{62F5FB65-CC65-488A-923B-5D4215FE72E3}">
      <dgm:prSet phldrT="[Text]"/>
      <dgm:spPr/>
      <dgm:t>
        <a:bodyPr/>
        <a:lstStyle/>
        <a:p>
          <a:r>
            <a:rPr lang="en-US" b="1" dirty="0" smtClean="0"/>
            <a:t>Reordered: 7</a:t>
          </a:r>
          <a:endParaRPr lang="en-US" b="1" dirty="0"/>
        </a:p>
      </dgm:t>
    </dgm:pt>
    <dgm:pt modelId="{2951A395-7757-4CF1-B8DE-CABE112269D0}" type="parTrans" cxnId="{5DE1E4AD-6A59-4909-8D81-AA1783E9BE96}">
      <dgm:prSet/>
      <dgm:spPr/>
      <dgm:t>
        <a:bodyPr/>
        <a:lstStyle/>
        <a:p>
          <a:endParaRPr lang="en-US"/>
        </a:p>
      </dgm:t>
    </dgm:pt>
    <dgm:pt modelId="{0F670427-0D37-4C7C-A37E-8B89E9C544E9}" type="sibTrans" cxnId="{5DE1E4AD-6A59-4909-8D81-AA1783E9BE96}">
      <dgm:prSet/>
      <dgm:spPr/>
      <dgm:t>
        <a:bodyPr/>
        <a:lstStyle/>
        <a:p>
          <a:endParaRPr lang="en-US"/>
        </a:p>
      </dgm:t>
    </dgm:pt>
    <dgm:pt modelId="{8809AF45-7993-4C77-B2F1-B31687EB425D}">
      <dgm:prSet phldrT="[Text]"/>
      <dgm:spPr/>
      <dgm:t>
        <a:bodyPr/>
        <a:lstStyle/>
        <a:p>
          <a:r>
            <a:rPr lang="en-US" b="1" dirty="0" smtClean="0"/>
            <a:t>Added: 1</a:t>
          </a:r>
          <a:endParaRPr lang="en-US" b="1" dirty="0"/>
        </a:p>
      </dgm:t>
    </dgm:pt>
    <dgm:pt modelId="{F8D14013-1756-4FC8-AF32-CDB8765FF3B8}" type="parTrans" cxnId="{E2C86A63-CBBC-46A8-8E88-A972F22ED6DF}">
      <dgm:prSet/>
      <dgm:spPr/>
      <dgm:t>
        <a:bodyPr/>
        <a:lstStyle/>
        <a:p>
          <a:endParaRPr lang="en-US"/>
        </a:p>
      </dgm:t>
    </dgm:pt>
    <dgm:pt modelId="{48A8AC29-AB02-47BC-B79B-2333FFDD25BB}" type="sibTrans" cxnId="{E2C86A63-CBBC-46A8-8E88-A972F22ED6DF}">
      <dgm:prSet/>
      <dgm:spPr/>
      <dgm:t>
        <a:bodyPr/>
        <a:lstStyle/>
        <a:p>
          <a:endParaRPr lang="en-US"/>
        </a:p>
      </dgm:t>
    </dgm:pt>
    <dgm:pt modelId="{9336B144-21FC-40C1-A452-8E3A5BCBB308}">
      <dgm:prSet/>
      <dgm:spPr/>
      <dgm:t>
        <a:bodyPr/>
        <a:lstStyle/>
        <a:p>
          <a:r>
            <a:rPr lang="en-US" b="1" dirty="0" smtClean="0"/>
            <a:t>Merged:  2 merged into 1</a:t>
          </a:r>
        </a:p>
      </dgm:t>
    </dgm:pt>
    <dgm:pt modelId="{F926C488-9FFE-479D-A4FA-12C5AAC5E2B0}" type="parTrans" cxnId="{2E6073C9-B6EF-4040-A2FF-49E5434F9C58}">
      <dgm:prSet/>
      <dgm:spPr/>
      <dgm:t>
        <a:bodyPr/>
        <a:lstStyle/>
        <a:p>
          <a:endParaRPr lang="en-US"/>
        </a:p>
      </dgm:t>
    </dgm:pt>
    <dgm:pt modelId="{1D31E27A-51D9-4D89-8A8D-8B3CDA86A855}" type="sibTrans" cxnId="{2E6073C9-B6EF-4040-A2FF-49E5434F9C58}">
      <dgm:prSet/>
      <dgm:spPr/>
      <dgm:t>
        <a:bodyPr/>
        <a:lstStyle/>
        <a:p>
          <a:endParaRPr lang="en-US"/>
        </a:p>
      </dgm:t>
    </dgm:pt>
    <dgm:pt modelId="{B30CEEF6-D25F-466C-9B29-74E8D32B083D}">
      <dgm:prSet/>
      <dgm:spPr/>
      <dgm:t>
        <a:bodyPr/>
        <a:lstStyle/>
        <a:p>
          <a:r>
            <a:rPr lang="en-US" b="1" dirty="0" smtClean="0"/>
            <a:t>Broadened: 1</a:t>
          </a:r>
        </a:p>
      </dgm:t>
    </dgm:pt>
    <dgm:pt modelId="{32627659-1D30-4389-90DE-09127BDEBCE1}" type="parTrans" cxnId="{E41AE8CA-C119-4B8D-BECC-A92A35F430E8}">
      <dgm:prSet/>
      <dgm:spPr/>
      <dgm:t>
        <a:bodyPr/>
        <a:lstStyle/>
        <a:p>
          <a:endParaRPr lang="en-US"/>
        </a:p>
      </dgm:t>
    </dgm:pt>
    <dgm:pt modelId="{B4EC7C85-D096-4135-86B0-5B3CA2E3CD0C}" type="sibTrans" cxnId="{E41AE8CA-C119-4B8D-BECC-A92A35F430E8}">
      <dgm:prSet/>
      <dgm:spPr/>
      <dgm:t>
        <a:bodyPr/>
        <a:lstStyle/>
        <a:p>
          <a:endParaRPr lang="en-US"/>
        </a:p>
      </dgm:t>
    </dgm:pt>
    <dgm:pt modelId="{66ED8B39-4B9F-4361-8857-A0DD9C6D6611}">
      <dgm:prSet custT="1"/>
      <dgm:spPr/>
      <dgm:t>
        <a:bodyPr/>
        <a:lstStyle/>
        <a:p>
          <a:r>
            <a:rPr lang="en-US" sz="2000" b="1" dirty="0" smtClean="0"/>
            <a:t>Development Methodology For 2013</a:t>
          </a:r>
        </a:p>
      </dgm:t>
    </dgm:pt>
    <dgm:pt modelId="{100DFD60-D8C4-4089-970D-0632270D8EEB}" type="parTrans" cxnId="{CFD8C415-8124-40AA-8229-32261F0A5944}">
      <dgm:prSet/>
      <dgm:spPr/>
      <dgm:t>
        <a:bodyPr/>
        <a:lstStyle/>
        <a:p>
          <a:endParaRPr lang="en-US"/>
        </a:p>
      </dgm:t>
    </dgm:pt>
    <dgm:pt modelId="{23696BBE-0DD7-4A2C-9A9C-A7FF0C176361}" type="sibTrans" cxnId="{CFD8C415-8124-40AA-8229-32261F0A5944}">
      <dgm:prSet/>
      <dgm:spPr/>
      <dgm:t>
        <a:bodyPr/>
        <a:lstStyle/>
        <a:p>
          <a:endParaRPr lang="en-US"/>
        </a:p>
      </dgm:t>
    </dgm:pt>
    <dgm:pt modelId="{9DA7A135-1356-498C-BED1-0FA645EA8585}">
      <dgm:prSet/>
      <dgm:spPr/>
      <dgm:t>
        <a:bodyPr/>
        <a:lstStyle/>
        <a:p>
          <a:r>
            <a:rPr lang="en-US" b="1" dirty="0" smtClean="0"/>
            <a:t>Same as 2010, but</a:t>
          </a:r>
        </a:p>
      </dgm:t>
    </dgm:pt>
    <dgm:pt modelId="{DE9E3F93-D5BD-4148-907F-57588931055C}" type="parTrans" cxnId="{DEDD8F01-7EEF-45D1-85DF-E8CF9A4E082C}">
      <dgm:prSet/>
      <dgm:spPr/>
      <dgm:t>
        <a:bodyPr/>
        <a:lstStyle/>
        <a:p>
          <a:endParaRPr lang="en-US"/>
        </a:p>
      </dgm:t>
    </dgm:pt>
    <dgm:pt modelId="{1338A86A-392A-4E32-9ECF-277EF5579537}" type="sibTrans" cxnId="{DEDD8F01-7EEF-45D1-85DF-E8CF9A4E082C}">
      <dgm:prSet/>
      <dgm:spPr/>
      <dgm:t>
        <a:bodyPr/>
        <a:lstStyle/>
        <a:p>
          <a:endParaRPr lang="en-US"/>
        </a:p>
      </dgm:t>
    </dgm:pt>
    <dgm:pt modelId="{322C9464-07D4-48ED-BF78-03D896544662}">
      <dgm:prSet/>
      <dgm:spPr/>
      <dgm:t>
        <a:bodyPr/>
        <a:lstStyle/>
        <a:p>
          <a:r>
            <a:rPr lang="en-US" b="1" dirty="0" smtClean="0"/>
            <a:t>Used more sources of vulnerability data</a:t>
          </a:r>
        </a:p>
      </dgm:t>
    </dgm:pt>
    <dgm:pt modelId="{7F889064-7451-4B36-8FA2-686D11CBBFEC}" type="parTrans" cxnId="{BEBD81D5-A4FD-4428-8024-BF9231F1E5A6}">
      <dgm:prSet/>
      <dgm:spPr/>
      <dgm:t>
        <a:bodyPr/>
        <a:lstStyle/>
        <a:p>
          <a:endParaRPr lang="en-US"/>
        </a:p>
      </dgm:t>
    </dgm:pt>
    <dgm:pt modelId="{AB9DF718-D742-4A79-B806-B7AB3C2E95E5}" type="sibTrans" cxnId="{BEBD81D5-A4FD-4428-8024-BF9231F1E5A6}">
      <dgm:prSet/>
      <dgm:spPr/>
      <dgm:t>
        <a:bodyPr/>
        <a:lstStyle/>
        <a:p>
          <a:endParaRPr lang="en-US"/>
        </a:p>
      </dgm:t>
    </dgm:pt>
    <dgm:pt modelId="{A6AA5DA2-AA1D-4FB2-9896-9816BABD1B7E}">
      <dgm:prSet/>
      <dgm:spPr/>
      <dgm:t>
        <a:bodyPr/>
        <a:lstStyle/>
        <a:p>
          <a:r>
            <a:rPr lang="en-US" b="1" dirty="0" smtClean="0"/>
            <a:t>All vulnerability data made public by each provider</a:t>
          </a:r>
        </a:p>
      </dgm:t>
    </dgm:pt>
    <dgm:pt modelId="{F1979F04-AD73-4045-B383-5A097F9A6379}" type="parTrans" cxnId="{0F0CC381-D125-4B59-89DE-6003C20A8B2E}">
      <dgm:prSet/>
      <dgm:spPr/>
      <dgm:t>
        <a:bodyPr/>
        <a:lstStyle/>
        <a:p>
          <a:endParaRPr lang="en-US"/>
        </a:p>
      </dgm:t>
    </dgm:pt>
    <dgm:pt modelId="{5B34D6D1-A87D-4CF7-9866-581C072BC0B1}" type="sibTrans" cxnId="{0F0CC381-D125-4B59-89DE-6003C20A8B2E}">
      <dgm:prSet/>
      <dgm:spPr/>
      <dgm:t>
        <a:bodyPr/>
        <a:lstStyle/>
        <a:p>
          <a:endParaRPr lang="en-US"/>
        </a:p>
      </dgm:t>
    </dgm:pt>
    <dgm:pt modelId="{B37CD10E-3A8C-4351-A8B1-B2694DBDD4FB}">
      <dgm:prSet custT="1"/>
      <dgm:spPr/>
      <dgm:t>
        <a:bodyPr/>
        <a:lstStyle/>
        <a:p>
          <a:r>
            <a:rPr lang="en-US" sz="2000" b="1" dirty="0" smtClean="0"/>
            <a:t>Development Methodology for Next Version?</a:t>
          </a:r>
        </a:p>
      </dgm:t>
    </dgm:pt>
    <dgm:pt modelId="{7E1B60D4-B059-47E0-BA2A-71B33470906D}" type="parTrans" cxnId="{07EC3092-1913-4C89-A148-3FAA1C9AFB43}">
      <dgm:prSet/>
      <dgm:spPr/>
      <dgm:t>
        <a:bodyPr/>
        <a:lstStyle/>
        <a:p>
          <a:endParaRPr lang="en-US"/>
        </a:p>
      </dgm:t>
    </dgm:pt>
    <dgm:pt modelId="{53C4D908-A4D3-4FFC-B3DC-264DD3D1A35F}" type="sibTrans" cxnId="{07EC3092-1913-4C89-A148-3FAA1C9AFB43}">
      <dgm:prSet/>
      <dgm:spPr/>
      <dgm:t>
        <a:bodyPr/>
        <a:lstStyle/>
        <a:p>
          <a:endParaRPr lang="en-US"/>
        </a:p>
      </dgm:t>
    </dgm:pt>
    <dgm:pt modelId="{8BD3F832-9990-4F38-AF6E-81070B7CD76D}">
      <dgm:prSet/>
      <dgm:spPr/>
      <dgm:t>
        <a:bodyPr/>
        <a:lstStyle/>
        <a:p>
          <a:r>
            <a:rPr lang="en-US" b="1" dirty="0" smtClean="0"/>
            <a:t>More transparency</a:t>
          </a:r>
        </a:p>
      </dgm:t>
    </dgm:pt>
    <dgm:pt modelId="{41EFB927-928F-4D2A-9937-2D98237CEAEA}" type="parTrans" cxnId="{4928C766-BE54-4E14-90D4-3F34A6059B78}">
      <dgm:prSet/>
      <dgm:spPr/>
      <dgm:t>
        <a:bodyPr/>
        <a:lstStyle/>
        <a:p>
          <a:endParaRPr lang="en-US"/>
        </a:p>
      </dgm:t>
    </dgm:pt>
    <dgm:pt modelId="{2540A848-E0B9-446F-B2DF-17C8C3209B36}" type="sibTrans" cxnId="{4928C766-BE54-4E14-90D4-3F34A6059B78}">
      <dgm:prSet/>
      <dgm:spPr/>
      <dgm:t>
        <a:bodyPr/>
        <a:lstStyle/>
        <a:p>
          <a:endParaRPr lang="en-US"/>
        </a:p>
      </dgm:t>
    </dgm:pt>
    <dgm:pt modelId="{CF83DE26-AB7A-4F09-B3DC-32C55531B0AD}">
      <dgm:prSet/>
      <dgm:spPr/>
      <dgm:t>
        <a:bodyPr/>
        <a:lstStyle/>
        <a:p>
          <a:r>
            <a:rPr lang="en-US" b="1" dirty="0" smtClean="0"/>
            <a:t>Requested vulnerability data format</a:t>
          </a:r>
        </a:p>
      </dgm:t>
    </dgm:pt>
    <dgm:pt modelId="{1A4DAD21-7B86-47C5-B175-0B20709C7F3D}" type="parTrans" cxnId="{2ADBCC37-39B3-471C-9161-3410D2CD270B}">
      <dgm:prSet/>
      <dgm:spPr/>
      <dgm:t>
        <a:bodyPr/>
        <a:lstStyle/>
        <a:p>
          <a:endParaRPr lang="en-US"/>
        </a:p>
      </dgm:t>
    </dgm:pt>
    <dgm:pt modelId="{54ECBF22-E139-420F-9C10-12A4352B8221}" type="sibTrans" cxnId="{2ADBCC37-39B3-471C-9161-3410D2CD270B}">
      <dgm:prSet/>
      <dgm:spPr/>
      <dgm:t>
        <a:bodyPr/>
        <a:lstStyle/>
        <a:p>
          <a:endParaRPr lang="en-US"/>
        </a:p>
      </dgm:t>
    </dgm:pt>
    <dgm:pt modelId="{C6D61521-1011-4B10-A627-32804184AED9}">
      <dgm:prSet/>
      <dgm:spPr/>
      <dgm:t>
        <a:bodyPr/>
        <a:lstStyle/>
        <a:p>
          <a:r>
            <a:rPr lang="en-US" b="1" dirty="0" smtClean="0"/>
            <a:t>Earlier community involvement</a:t>
          </a:r>
        </a:p>
      </dgm:t>
    </dgm:pt>
    <dgm:pt modelId="{4AA1C61A-38E3-4A9B-9B6F-63D842E53469}" type="parTrans" cxnId="{09055579-CBD6-4FF5-8B20-39A7792B216B}">
      <dgm:prSet/>
      <dgm:spPr/>
      <dgm:t>
        <a:bodyPr/>
        <a:lstStyle/>
        <a:p>
          <a:endParaRPr lang="en-US"/>
        </a:p>
      </dgm:t>
    </dgm:pt>
    <dgm:pt modelId="{CE2C8C6B-A10F-40F9-A2CF-0864A7120CCD}" type="sibTrans" cxnId="{09055579-CBD6-4FF5-8B20-39A7792B216B}">
      <dgm:prSet/>
      <dgm:spPr/>
      <dgm:t>
        <a:bodyPr/>
        <a:lstStyle/>
        <a:p>
          <a:endParaRPr lang="en-US"/>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t>
        <a:bodyPr/>
        <a:lstStyle/>
        <a:p>
          <a:endParaRPr lang="en-GB"/>
        </a:p>
      </dgm:t>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t>
        <a:bodyPr/>
        <a:lstStyle/>
        <a:p>
          <a:endParaRPr lang="en-GB"/>
        </a:p>
      </dgm:t>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t>
        <a:bodyPr/>
        <a:lstStyle/>
        <a:p>
          <a:endParaRPr lang="en-GB"/>
        </a:p>
      </dgm:t>
    </dgm:pt>
    <dgm:pt modelId="{1A1ED0B3-4D8D-45BD-A691-15EAC61FA202}" type="pres">
      <dgm:prSet presAssocID="{66ED8B39-4B9F-4361-8857-A0DD9C6D6611}" presName="parentLin" presStyleCnt="0"/>
      <dgm:spPr/>
    </dgm:pt>
    <dgm:pt modelId="{5AE47D47-FCFA-4096-ADE5-5149C9A91ED8}" type="pres">
      <dgm:prSet presAssocID="{66ED8B39-4B9F-4361-8857-A0DD9C6D6611}" presName="parentLeftMargin" presStyleLbl="node1" presStyleIdx="0" presStyleCnt="3"/>
      <dgm:spPr/>
      <dgm:t>
        <a:bodyPr/>
        <a:lstStyle/>
        <a:p>
          <a:endParaRPr lang="en-US"/>
        </a:p>
      </dgm:t>
    </dgm:pt>
    <dgm:pt modelId="{D3DBC397-093F-48BC-BF3A-DD5DB47622E5}" type="pres">
      <dgm:prSet presAssocID="{66ED8B39-4B9F-4361-8857-A0DD9C6D6611}" presName="parentText" presStyleLbl="node1" presStyleIdx="1" presStyleCnt="3">
        <dgm:presLayoutVars>
          <dgm:chMax val="0"/>
          <dgm:bulletEnabled val="1"/>
        </dgm:presLayoutVars>
      </dgm:prSet>
      <dgm:spPr/>
      <dgm:t>
        <a:bodyPr/>
        <a:lstStyle/>
        <a:p>
          <a:endParaRPr lang="en-US"/>
        </a:p>
      </dgm:t>
    </dgm:pt>
    <dgm:pt modelId="{37CFB223-1739-4A22-9F73-73C191820F0A}" type="pres">
      <dgm:prSet presAssocID="{66ED8B39-4B9F-4361-8857-A0DD9C6D6611}" presName="negativeSpace" presStyleCnt="0"/>
      <dgm:spPr/>
    </dgm:pt>
    <dgm:pt modelId="{E5C6EFEB-80E9-4798-96F7-9F1DB6805AC9}" type="pres">
      <dgm:prSet presAssocID="{66ED8B39-4B9F-4361-8857-A0DD9C6D6611}" presName="childText" presStyleLbl="conFgAcc1" presStyleIdx="1" presStyleCnt="3">
        <dgm:presLayoutVars>
          <dgm:bulletEnabled val="1"/>
        </dgm:presLayoutVars>
      </dgm:prSet>
      <dgm:spPr/>
      <dgm:t>
        <a:bodyPr/>
        <a:lstStyle/>
        <a:p>
          <a:endParaRPr lang="en-US"/>
        </a:p>
      </dgm:t>
    </dgm:pt>
    <dgm:pt modelId="{A70F5AA8-8734-4408-A400-5B8699375D7C}" type="pres">
      <dgm:prSet presAssocID="{23696BBE-0DD7-4A2C-9A9C-A7FF0C176361}" presName="spaceBetweenRectangles" presStyleCnt="0"/>
      <dgm:spPr/>
    </dgm:pt>
    <dgm:pt modelId="{271438EE-230E-43B1-9598-1D389746487D}" type="pres">
      <dgm:prSet presAssocID="{B37CD10E-3A8C-4351-A8B1-B2694DBDD4FB}" presName="parentLin" presStyleCnt="0"/>
      <dgm:spPr/>
    </dgm:pt>
    <dgm:pt modelId="{D37C8FA0-8D44-4CB4-A95D-CEBE566E2250}" type="pres">
      <dgm:prSet presAssocID="{B37CD10E-3A8C-4351-A8B1-B2694DBDD4FB}" presName="parentLeftMargin" presStyleLbl="node1" presStyleIdx="1" presStyleCnt="3"/>
      <dgm:spPr/>
      <dgm:t>
        <a:bodyPr/>
        <a:lstStyle/>
        <a:p>
          <a:endParaRPr lang="en-US"/>
        </a:p>
      </dgm:t>
    </dgm:pt>
    <dgm:pt modelId="{E13D6AA5-9CFF-4694-B110-9FF909255A0F}" type="pres">
      <dgm:prSet presAssocID="{B37CD10E-3A8C-4351-A8B1-B2694DBDD4FB}" presName="parentText" presStyleLbl="node1" presStyleIdx="2" presStyleCnt="3">
        <dgm:presLayoutVars>
          <dgm:chMax val="0"/>
          <dgm:bulletEnabled val="1"/>
        </dgm:presLayoutVars>
      </dgm:prSet>
      <dgm:spPr/>
      <dgm:t>
        <a:bodyPr/>
        <a:lstStyle/>
        <a:p>
          <a:endParaRPr lang="en-US"/>
        </a:p>
      </dgm:t>
    </dgm:pt>
    <dgm:pt modelId="{B11A0CA7-71F6-46D1-9B1F-4945C39F3AA3}" type="pres">
      <dgm:prSet presAssocID="{B37CD10E-3A8C-4351-A8B1-B2694DBDD4FB}" presName="negativeSpace" presStyleCnt="0"/>
      <dgm:spPr/>
    </dgm:pt>
    <dgm:pt modelId="{D5CC3C31-7195-494C-9759-2B1BB3AED49E}" type="pres">
      <dgm:prSet presAssocID="{B37CD10E-3A8C-4351-A8B1-B2694DBDD4FB}" presName="childText" presStyleLbl="conFgAcc1" presStyleIdx="2" presStyleCnt="3">
        <dgm:presLayoutVars>
          <dgm:bulletEnabled val="1"/>
        </dgm:presLayoutVars>
      </dgm:prSet>
      <dgm:spPr/>
      <dgm:t>
        <a:bodyPr/>
        <a:lstStyle/>
        <a:p>
          <a:endParaRPr lang="en-US"/>
        </a:p>
      </dgm:t>
    </dgm:pt>
  </dgm:ptLst>
  <dgm:cxnLst>
    <dgm:cxn modelId="{4928C766-BE54-4E14-90D4-3F34A6059B78}" srcId="{B37CD10E-3A8C-4351-A8B1-B2694DBDD4FB}" destId="{8BD3F832-9990-4F38-AF6E-81070B7CD76D}" srcOrd="0" destOrd="0" parTransId="{41EFB927-928F-4D2A-9937-2D98237CEAEA}" sibTransId="{2540A848-E0B9-446F-B2DF-17C8C3209B36}"/>
    <dgm:cxn modelId="{2ADBCC37-39B3-471C-9161-3410D2CD270B}" srcId="{B37CD10E-3A8C-4351-A8B1-B2694DBDD4FB}" destId="{CF83DE26-AB7A-4F09-B3DC-32C55531B0AD}" srcOrd="1" destOrd="0" parTransId="{1A4DAD21-7B86-47C5-B175-0B20709C7F3D}" sibTransId="{54ECBF22-E139-420F-9C10-12A4352B8221}"/>
    <dgm:cxn modelId="{B35BB92B-6184-4EEA-8FBE-ED1A343F6862}" type="presOf" srcId="{62F5FB65-CC65-488A-923B-5D4215FE72E3}" destId="{64F40EA1-93B0-41A9-AB58-A512C231CA02}" srcOrd="0" destOrd="0" presId="urn:microsoft.com/office/officeart/2005/8/layout/list1"/>
    <dgm:cxn modelId="{9E8C26B4-A493-4668-AD93-50571E926A59}" type="presOf" srcId="{B37CD10E-3A8C-4351-A8B1-B2694DBDD4FB}" destId="{E13D6AA5-9CFF-4694-B110-9FF909255A0F}" srcOrd="1" destOrd="0" presId="urn:microsoft.com/office/officeart/2005/8/layout/list1"/>
    <dgm:cxn modelId="{09055579-CBD6-4FF5-8B20-39A7792B216B}" srcId="{B37CD10E-3A8C-4351-A8B1-B2694DBDD4FB}" destId="{C6D61521-1011-4B10-A627-32804184AED9}" srcOrd="2" destOrd="0" parTransId="{4AA1C61A-38E3-4A9B-9B6F-63D842E53469}" sibTransId="{CE2C8C6B-A10F-40F9-A2CF-0864A7120CCD}"/>
    <dgm:cxn modelId="{17DC6C51-AEC6-4627-B618-8774BD889B71}" type="presOf" srcId="{CF83DE26-AB7A-4F09-B3DC-32C55531B0AD}" destId="{D5CC3C31-7195-494C-9759-2B1BB3AED49E}" srcOrd="0" destOrd="1" presId="urn:microsoft.com/office/officeart/2005/8/layout/list1"/>
    <dgm:cxn modelId="{32A5B66D-D4E6-49DA-819F-50EC2F25E4C1}" type="presOf" srcId="{B30CEEF6-D25F-466C-9B29-74E8D32B083D}" destId="{64F40EA1-93B0-41A9-AB58-A512C231CA02}" srcOrd="0" destOrd="3" presId="urn:microsoft.com/office/officeart/2005/8/layout/list1"/>
    <dgm:cxn modelId="{8B24559C-8986-4B0F-8496-C100F62F64B0}" type="presOf" srcId="{921CAA07-372A-442C-8EEB-4D78DFC065FD}" destId="{7AFB2E35-15E8-4828-8771-2FD506670641}" srcOrd="0" destOrd="0" presId="urn:microsoft.com/office/officeart/2005/8/layout/list1"/>
    <dgm:cxn modelId="{09FDC6AC-6069-4372-85E3-D4AF6E645145}" type="presOf" srcId="{66ED8B39-4B9F-4361-8857-A0DD9C6D6611}" destId="{5AE47D47-FCFA-4096-ADE5-5149C9A91ED8}" srcOrd="0" destOrd="0" presId="urn:microsoft.com/office/officeart/2005/8/layout/list1"/>
    <dgm:cxn modelId="{D9E1FA2D-4B45-4CFF-91D5-CF0828A8513D}" type="presOf" srcId="{9DA7A135-1356-498C-BED1-0FA645EA8585}" destId="{E5C6EFEB-80E9-4798-96F7-9F1DB6805AC9}" srcOrd="0" destOrd="0" presId="urn:microsoft.com/office/officeart/2005/8/layout/list1"/>
    <dgm:cxn modelId="{387306C0-108D-481F-A67F-EC6759C6CFD0}" type="presOf" srcId="{66ED8B39-4B9F-4361-8857-A0DD9C6D6611}" destId="{D3DBC397-093F-48BC-BF3A-DD5DB47622E5}" srcOrd="1" destOrd="0" presId="urn:microsoft.com/office/officeart/2005/8/layout/list1"/>
    <dgm:cxn modelId="{D19C893B-59A1-4D81-B8BF-C6A4F9F40475}" type="presOf" srcId="{4D770AC2-7F77-4CBE-AC66-DCB51983D4F8}" destId="{9CD7385B-C819-4000-96A3-B26CE6417179}" srcOrd="0" destOrd="0" presId="urn:microsoft.com/office/officeart/2005/8/layout/list1"/>
    <dgm:cxn modelId="{64012FBD-874E-4C41-A142-D9AF4E12D44E}" type="presOf" srcId="{921CAA07-372A-442C-8EEB-4D78DFC065FD}" destId="{81A8D53A-045C-48B3-8F34-733007B211D3}" srcOrd="1" destOrd="0" presId="urn:microsoft.com/office/officeart/2005/8/layout/list1"/>
    <dgm:cxn modelId="{07EC3092-1913-4C89-A148-3FAA1C9AFB43}" srcId="{4D770AC2-7F77-4CBE-AC66-DCB51983D4F8}" destId="{B37CD10E-3A8C-4351-A8B1-B2694DBDD4FB}" srcOrd="2" destOrd="0" parTransId="{7E1B60D4-B059-47E0-BA2A-71B33470906D}" sibTransId="{53C4D908-A4D3-4FFC-B3DC-264DD3D1A35F}"/>
    <dgm:cxn modelId="{DB13BCBB-216E-41BD-9733-45A8ECF05A69}" type="presOf" srcId="{8809AF45-7993-4C77-B2F1-B31687EB425D}" destId="{64F40EA1-93B0-41A9-AB58-A512C231CA02}" srcOrd="0" destOrd="1" presId="urn:microsoft.com/office/officeart/2005/8/layout/list1"/>
    <dgm:cxn modelId="{E2C86A63-CBBC-46A8-8E88-A972F22ED6DF}" srcId="{921CAA07-372A-442C-8EEB-4D78DFC065FD}" destId="{8809AF45-7993-4C77-B2F1-B31687EB425D}" srcOrd="1" destOrd="0" parTransId="{F8D14013-1756-4FC8-AF32-CDB8765FF3B8}" sibTransId="{48A8AC29-AB02-47BC-B79B-2333FFDD25BB}"/>
    <dgm:cxn modelId="{6541D164-2269-484D-9807-46768BAD63EE}" type="presOf" srcId="{A6AA5DA2-AA1D-4FB2-9896-9816BABD1B7E}" destId="{E5C6EFEB-80E9-4798-96F7-9F1DB6805AC9}" srcOrd="0" destOrd="2" presId="urn:microsoft.com/office/officeart/2005/8/layout/list1"/>
    <dgm:cxn modelId="{87EAA75C-9B82-4E4E-AA27-EB2F658F7065}" type="presOf" srcId="{B37CD10E-3A8C-4351-A8B1-B2694DBDD4FB}" destId="{D37C8FA0-8D44-4CB4-A95D-CEBE566E2250}" srcOrd="0" destOrd="0" presId="urn:microsoft.com/office/officeart/2005/8/layout/list1"/>
    <dgm:cxn modelId="{5DE1E4AD-6A59-4909-8D81-AA1783E9BE96}" srcId="{921CAA07-372A-442C-8EEB-4D78DFC065FD}" destId="{62F5FB65-CC65-488A-923B-5D4215FE72E3}" srcOrd="0" destOrd="0" parTransId="{2951A395-7757-4CF1-B8DE-CABE112269D0}" sibTransId="{0F670427-0D37-4C7C-A37E-8B89E9C544E9}"/>
    <dgm:cxn modelId="{BEBD81D5-A4FD-4428-8024-BF9231F1E5A6}" srcId="{66ED8B39-4B9F-4361-8857-A0DD9C6D6611}" destId="{322C9464-07D4-48ED-BF78-03D896544662}" srcOrd="1" destOrd="0" parTransId="{7F889064-7451-4B36-8FA2-686D11CBBFEC}" sibTransId="{AB9DF718-D742-4A79-B806-B7AB3C2E95E5}"/>
    <dgm:cxn modelId="{0F0CC381-D125-4B59-89DE-6003C20A8B2E}" srcId="{66ED8B39-4B9F-4361-8857-A0DD9C6D6611}" destId="{A6AA5DA2-AA1D-4FB2-9896-9816BABD1B7E}" srcOrd="2" destOrd="0" parTransId="{F1979F04-AD73-4045-B383-5A097F9A6379}" sibTransId="{5B34D6D1-A87D-4CF7-9866-581C072BC0B1}"/>
    <dgm:cxn modelId="{2E6073C9-B6EF-4040-A2FF-49E5434F9C58}" srcId="{921CAA07-372A-442C-8EEB-4D78DFC065FD}" destId="{9336B144-21FC-40C1-A452-8E3A5BCBB308}" srcOrd="2" destOrd="0" parTransId="{F926C488-9FFE-479D-A4FA-12C5AAC5E2B0}" sibTransId="{1D31E27A-51D9-4D89-8A8D-8B3CDA86A855}"/>
    <dgm:cxn modelId="{CFD8C415-8124-40AA-8229-32261F0A5944}" srcId="{4D770AC2-7F77-4CBE-AC66-DCB51983D4F8}" destId="{66ED8B39-4B9F-4361-8857-A0DD9C6D6611}" srcOrd="1" destOrd="0" parTransId="{100DFD60-D8C4-4089-970D-0632270D8EEB}" sibTransId="{23696BBE-0DD7-4A2C-9A9C-A7FF0C176361}"/>
    <dgm:cxn modelId="{8DBCF4EB-0F12-4AC7-8FDB-52D6E838AECB}" type="presOf" srcId="{322C9464-07D4-48ED-BF78-03D896544662}" destId="{E5C6EFEB-80E9-4798-96F7-9F1DB6805AC9}" srcOrd="0" destOrd="1" presId="urn:microsoft.com/office/officeart/2005/8/layout/list1"/>
    <dgm:cxn modelId="{E41AE8CA-C119-4B8D-BECC-A92A35F430E8}" srcId="{921CAA07-372A-442C-8EEB-4D78DFC065FD}" destId="{B30CEEF6-D25F-466C-9B29-74E8D32B083D}" srcOrd="3" destOrd="0" parTransId="{32627659-1D30-4389-90DE-09127BDEBCE1}" sibTransId="{B4EC7C85-D096-4135-86B0-5B3CA2E3CD0C}"/>
    <dgm:cxn modelId="{7DEB6CF3-67E2-432F-AF8F-781D8EE1A5D7}" type="presOf" srcId="{8BD3F832-9990-4F38-AF6E-81070B7CD76D}" destId="{D5CC3C31-7195-494C-9759-2B1BB3AED49E}" srcOrd="0" destOrd="0" presId="urn:microsoft.com/office/officeart/2005/8/layout/list1"/>
    <dgm:cxn modelId="{B48A86E8-6D07-4C11-BA71-3955EEE600EE}" srcId="{4D770AC2-7F77-4CBE-AC66-DCB51983D4F8}" destId="{921CAA07-372A-442C-8EEB-4D78DFC065FD}" srcOrd="0" destOrd="0" parTransId="{94D3654C-CA11-4932-88FC-5BFC5FEAF4AF}" sibTransId="{85866F3E-B42B-47FE-8498-795891432F28}"/>
    <dgm:cxn modelId="{E07B7BE9-6735-4331-B1BD-4BD6DF3EC1D8}" type="presOf" srcId="{C6D61521-1011-4B10-A627-32804184AED9}" destId="{D5CC3C31-7195-494C-9759-2B1BB3AED49E}" srcOrd="0" destOrd="2" presId="urn:microsoft.com/office/officeart/2005/8/layout/list1"/>
    <dgm:cxn modelId="{DEDD8F01-7EEF-45D1-85DF-E8CF9A4E082C}" srcId="{66ED8B39-4B9F-4361-8857-A0DD9C6D6611}" destId="{9DA7A135-1356-498C-BED1-0FA645EA8585}" srcOrd="0" destOrd="0" parTransId="{DE9E3F93-D5BD-4148-907F-57588931055C}" sibTransId="{1338A86A-392A-4E32-9ECF-277EF5579537}"/>
    <dgm:cxn modelId="{A41F0EA0-9332-48F2-8AEC-204F9F12A476}" type="presOf" srcId="{9336B144-21FC-40C1-A452-8E3A5BCBB308}" destId="{64F40EA1-93B0-41A9-AB58-A512C231CA02}" srcOrd="0" destOrd="2" presId="urn:microsoft.com/office/officeart/2005/8/layout/list1"/>
    <dgm:cxn modelId="{E37A3535-733B-4990-BFAA-930D0483D705}" type="presParOf" srcId="{9CD7385B-C819-4000-96A3-B26CE6417179}" destId="{EFDF76DC-FCD9-4393-982B-BC9E6E2C4928}" srcOrd="0" destOrd="0" presId="urn:microsoft.com/office/officeart/2005/8/layout/list1"/>
    <dgm:cxn modelId="{86E8DD22-B36F-4E87-B199-9A1F7AFDFE5B}" type="presParOf" srcId="{EFDF76DC-FCD9-4393-982B-BC9E6E2C4928}" destId="{7AFB2E35-15E8-4828-8771-2FD506670641}" srcOrd="0" destOrd="0" presId="urn:microsoft.com/office/officeart/2005/8/layout/list1"/>
    <dgm:cxn modelId="{617E3B27-77C2-44CE-8F01-1A3E50ACF139}" type="presParOf" srcId="{EFDF76DC-FCD9-4393-982B-BC9E6E2C4928}" destId="{81A8D53A-045C-48B3-8F34-733007B211D3}" srcOrd="1" destOrd="0" presId="urn:microsoft.com/office/officeart/2005/8/layout/list1"/>
    <dgm:cxn modelId="{946653DD-F42B-4404-9260-75FB6BEC91A1}" type="presParOf" srcId="{9CD7385B-C819-4000-96A3-B26CE6417179}" destId="{1537CA45-9F49-4708-9891-64C4DAACA661}" srcOrd="1" destOrd="0" presId="urn:microsoft.com/office/officeart/2005/8/layout/list1"/>
    <dgm:cxn modelId="{1EFF5919-E951-41D9-BBFE-60A5F006B984}" type="presParOf" srcId="{9CD7385B-C819-4000-96A3-B26CE6417179}" destId="{64F40EA1-93B0-41A9-AB58-A512C231CA02}" srcOrd="2" destOrd="0" presId="urn:microsoft.com/office/officeart/2005/8/layout/list1"/>
    <dgm:cxn modelId="{F8155098-B75C-4B4A-BBA9-0D380D5C2943}" type="presParOf" srcId="{9CD7385B-C819-4000-96A3-B26CE6417179}" destId="{3EBB101F-08AB-402B-B78A-27E5B8D17D36}" srcOrd="3" destOrd="0" presId="urn:microsoft.com/office/officeart/2005/8/layout/list1"/>
    <dgm:cxn modelId="{BD7DE9C1-651C-4894-9599-5CE984505366}" type="presParOf" srcId="{9CD7385B-C819-4000-96A3-B26CE6417179}" destId="{1A1ED0B3-4D8D-45BD-A691-15EAC61FA202}" srcOrd="4" destOrd="0" presId="urn:microsoft.com/office/officeart/2005/8/layout/list1"/>
    <dgm:cxn modelId="{C088CE0C-8577-46B6-8977-A9944AB08BF8}" type="presParOf" srcId="{1A1ED0B3-4D8D-45BD-A691-15EAC61FA202}" destId="{5AE47D47-FCFA-4096-ADE5-5149C9A91ED8}" srcOrd="0" destOrd="0" presId="urn:microsoft.com/office/officeart/2005/8/layout/list1"/>
    <dgm:cxn modelId="{C46BE47C-CC0E-4F28-96A9-7B386E5BE334}" type="presParOf" srcId="{1A1ED0B3-4D8D-45BD-A691-15EAC61FA202}" destId="{D3DBC397-093F-48BC-BF3A-DD5DB47622E5}" srcOrd="1" destOrd="0" presId="urn:microsoft.com/office/officeart/2005/8/layout/list1"/>
    <dgm:cxn modelId="{2E86B141-2AB8-4A49-BDFE-324761EA883F}" type="presParOf" srcId="{9CD7385B-C819-4000-96A3-B26CE6417179}" destId="{37CFB223-1739-4A22-9F73-73C191820F0A}" srcOrd="5" destOrd="0" presId="urn:microsoft.com/office/officeart/2005/8/layout/list1"/>
    <dgm:cxn modelId="{64810970-0AA2-4249-89D1-59302530AF52}" type="presParOf" srcId="{9CD7385B-C819-4000-96A3-B26CE6417179}" destId="{E5C6EFEB-80E9-4798-96F7-9F1DB6805AC9}" srcOrd="6" destOrd="0" presId="urn:microsoft.com/office/officeart/2005/8/layout/list1"/>
    <dgm:cxn modelId="{2B7BFD00-E76F-473C-BDC0-F55091FF7F04}" type="presParOf" srcId="{9CD7385B-C819-4000-96A3-B26CE6417179}" destId="{A70F5AA8-8734-4408-A400-5B8699375D7C}" srcOrd="7" destOrd="0" presId="urn:microsoft.com/office/officeart/2005/8/layout/list1"/>
    <dgm:cxn modelId="{9D50C48A-D69A-46C8-A435-C00E5CF84FE0}" type="presParOf" srcId="{9CD7385B-C819-4000-96A3-B26CE6417179}" destId="{271438EE-230E-43B1-9598-1D389746487D}" srcOrd="8" destOrd="0" presId="urn:microsoft.com/office/officeart/2005/8/layout/list1"/>
    <dgm:cxn modelId="{8F1C63CF-FDFC-416A-AA79-F3331616CF9E}" type="presParOf" srcId="{271438EE-230E-43B1-9598-1D389746487D}" destId="{D37C8FA0-8D44-4CB4-A95D-CEBE566E2250}" srcOrd="0" destOrd="0" presId="urn:microsoft.com/office/officeart/2005/8/layout/list1"/>
    <dgm:cxn modelId="{E808B955-10CE-4E63-BB77-4DF9289CEDD0}" type="presParOf" srcId="{271438EE-230E-43B1-9598-1D389746487D}" destId="{E13D6AA5-9CFF-4694-B110-9FF909255A0F}" srcOrd="1" destOrd="0" presId="urn:microsoft.com/office/officeart/2005/8/layout/list1"/>
    <dgm:cxn modelId="{483F64C8-5CAD-452F-9C26-7B41FE5B4982}" type="presParOf" srcId="{9CD7385B-C819-4000-96A3-B26CE6417179}" destId="{B11A0CA7-71F6-46D1-9B1F-4945C39F3AA3}" srcOrd="9" destOrd="0" presId="urn:microsoft.com/office/officeart/2005/8/layout/list1"/>
    <dgm:cxn modelId="{0FFE52EF-7AAC-4173-B279-2EE10AFD7203}" type="presParOf" srcId="{9CD7385B-C819-4000-96A3-B26CE6417179}" destId="{D5CC3C31-7195-494C-9759-2B1BB3AED49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876F7C-E241-41EF-9B9B-57321D7CECDB}" type="doc">
      <dgm:prSet loTypeId="urn:microsoft.com/office/officeart/2005/8/layout/list1" loCatId="list" qsTypeId="urn:microsoft.com/office/officeart/2005/8/quickstyle/simple5" qsCatId="simple" csTypeId="urn:microsoft.com/office/officeart/2005/8/colors/colorful4" csCatId="colorful" phldr="1"/>
      <dgm:spPr/>
      <dgm:t>
        <a:bodyPr/>
        <a:lstStyle/>
        <a:p>
          <a:endParaRPr lang="en-US"/>
        </a:p>
      </dgm:t>
    </dgm:pt>
    <dgm:pt modelId="{0937EA3F-F180-4E4A-A61C-82485C2DF7E1}">
      <dgm:prSet phldrT="[Text]" custT="1"/>
      <dgm:spPr/>
      <dgm:t>
        <a:bodyPr/>
        <a:lstStyle/>
        <a:p>
          <a:r>
            <a:rPr lang="en-US" sz="2000" b="1" dirty="0" smtClean="0"/>
            <a:t>Injection means…</a:t>
          </a:r>
          <a:endParaRPr lang="en-US" sz="2000" b="1" dirty="0"/>
        </a:p>
      </dgm:t>
    </dgm:pt>
    <dgm:pt modelId="{72E00A95-27F6-41C1-8C5D-6C65204BB3C5}" type="parTrans" cxnId="{6E7CB017-9119-4B03-AAC7-C9E8EDA62A09}">
      <dgm:prSet/>
      <dgm:spPr/>
      <dgm:t>
        <a:bodyPr/>
        <a:lstStyle/>
        <a:p>
          <a:endParaRPr lang="en-US" b="1"/>
        </a:p>
      </dgm:t>
    </dgm:pt>
    <dgm:pt modelId="{FAB9B14C-FAC9-46E2-A8D4-890897F29FAF}" type="sibTrans" cxnId="{6E7CB017-9119-4B03-AAC7-C9E8EDA62A09}">
      <dgm:prSet/>
      <dgm:spPr/>
      <dgm:t>
        <a:bodyPr/>
        <a:lstStyle/>
        <a:p>
          <a:endParaRPr lang="en-US" b="1"/>
        </a:p>
      </dgm:t>
    </dgm:pt>
    <dgm:pt modelId="{5C3B5A1D-62FD-44EE-959E-C4286B76AB69}">
      <dgm:prSet/>
      <dgm:spPr/>
      <dgm:t>
        <a:bodyPr/>
        <a:lstStyle/>
        <a:p>
          <a:r>
            <a:rPr lang="en-US" b="1" dirty="0" smtClean="0"/>
            <a:t>Tricking an application into including unintended commands in the data sent to an interpreter</a:t>
          </a:r>
        </a:p>
      </dgm:t>
    </dgm:pt>
    <dgm:pt modelId="{BC43ADA6-FB32-4FEF-AA85-7C294B8CB060}" type="parTrans" cxnId="{70C1A6F1-1C37-4859-BCCC-97434C26E1BA}">
      <dgm:prSet/>
      <dgm:spPr/>
      <dgm:t>
        <a:bodyPr/>
        <a:lstStyle/>
        <a:p>
          <a:endParaRPr lang="en-US" b="1"/>
        </a:p>
      </dgm:t>
    </dgm:pt>
    <dgm:pt modelId="{7F244656-2FE7-4007-81B3-4C3338C4CEA3}" type="sibTrans" cxnId="{70C1A6F1-1C37-4859-BCCC-97434C26E1BA}">
      <dgm:prSet/>
      <dgm:spPr/>
      <dgm:t>
        <a:bodyPr/>
        <a:lstStyle/>
        <a:p>
          <a:endParaRPr lang="en-US" b="1"/>
        </a:p>
      </dgm:t>
    </dgm:pt>
    <dgm:pt modelId="{CF1E9FBC-E61E-4864-A78E-83EE28250D6A}">
      <dgm:prSet custT="1"/>
      <dgm:spPr/>
      <dgm:t>
        <a:bodyPr/>
        <a:lstStyle/>
        <a:p>
          <a:r>
            <a:rPr lang="en-US" sz="2000" b="1" dirty="0" smtClean="0"/>
            <a:t>Interpreters…</a:t>
          </a:r>
        </a:p>
      </dgm:t>
    </dgm:pt>
    <dgm:pt modelId="{8B1B7235-990B-4F53-94F0-72B3BB6F8B4A}" type="parTrans" cxnId="{856A73F5-BA30-4AB3-9E3F-6891C43F4EA1}">
      <dgm:prSet/>
      <dgm:spPr/>
      <dgm:t>
        <a:bodyPr/>
        <a:lstStyle/>
        <a:p>
          <a:endParaRPr lang="en-US" b="1"/>
        </a:p>
      </dgm:t>
    </dgm:pt>
    <dgm:pt modelId="{D735FCAD-9664-49E9-94B1-577FD69E5332}" type="sibTrans" cxnId="{856A73F5-BA30-4AB3-9E3F-6891C43F4EA1}">
      <dgm:prSet/>
      <dgm:spPr/>
      <dgm:t>
        <a:bodyPr/>
        <a:lstStyle/>
        <a:p>
          <a:endParaRPr lang="en-US" b="1"/>
        </a:p>
      </dgm:t>
    </dgm:pt>
    <dgm:pt modelId="{076FAF60-C9A8-409E-B575-30262A011165}">
      <dgm:prSet/>
      <dgm:spPr/>
      <dgm:t>
        <a:bodyPr/>
        <a:lstStyle/>
        <a:p>
          <a:r>
            <a:rPr lang="en-US" b="1" dirty="0" smtClean="0"/>
            <a:t>Take strings and interpret them as commands</a:t>
          </a:r>
        </a:p>
      </dgm:t>
    </dgm:pt>
    <dgm:pt modelId="{EF8F5DC3-2707-4B08-B792-11FEA7979169}" type="parTrans" cxnId="{89FF61D1-A7E9-45A3-BAD5-9E8AC46C5003}">
      <dgm:prSet/>
      <dgm:spPr/>
      <dgm:t>
        <a:bodyPr/>
        <a:lstStyle/>
        <a:p>
          <a:endParaRPr lang="en-US" b="1"/>
        </a:p>
      </dgm:t>
    </dgm:pt>
    <dgm:pt modelId="{DB9574D7-B47E-44FD-9360-FBAECCE33553}" type="sibTrans" cxnId="{89FF61D1-A7E9-45A3-BAD5-9E8AC46C5003}">
      <dgm:prSet/>
      <dgm:spPr/>
      <dgm:t>
        <a:bodyPr/>
        <a:lstStyle/>
        <a:p>
          <a:endParaRPr lang="en-US" b="1"/>
        </a:p>
      </dgm:t>
    </dgm:pt>
    <dgm:pt modelId="{1A87584A-77BB-4D3C-BAB7-A2DD64CDD0DC}">
      <dgm:prSet/>
      <dgm:spPr/>
      <dgm:t>
        <a:bodyPr/>
        <a:lstStyle/>
        <a:p>
          <a:r>
            <a:rPr lang="en-US" b="1" dirty="0" smtClean="0"/>
            <a:t>SQL, OS Shell, LDAP, </a:t>
          </a:r>
          <a:r>
            <a:rPr lang="en-US" b="1" dirty="0" err="1" smtClean="0"/>
            <a:t>XPath</a:t>
          </a:r>
          <a:r>
            <a:rPr lang="en-US" b="1" dirty="0" smtClean="0"/>
            <a:t>, Hibernate, etc…</a:t>
          </a:r>
        </a:p>
      </dgm:t>
    </dgm:pt>
    <dgm:pt modelId="{47398738-6D15-4A9A-89A2-A229EC47C997}" type="parTrans" cxnId="{851F00EA-F60C-4FEB-BDEB-350CE720FAA9}">
      <dgm:prSet/>
      <dgm:spPr/>
      <dgm:t>
        <a:bodyPr/>
        <a:lstStyle/>
        <a:p>
          <a:endParaRPr lang="en-US" b="1"/>
        </a:p>
      </dgm:t>
    </dgm:pt>
    <dgm:pt modelId="{E4ED12E3-4A5C-4820-B7A4-E2B16A78C24B}" type="sibTrans" cxnId="{851F00EA-F60C-4FEB-BDEB-350CE720FAA9}">
      <dgm:prSet/>
      <dgm:spPr/>
      <dgm:t>
        <a:bodyPr/>
        <a:lstStyle/>
        <a:p>
          <a:endParaRPr lang="en-US" b="1"/>
        </a:p>
      </dgm:t>
    </dgm:pt>
    <dgm:pt modelId="{A5172356-56F0-4263-B3A7-08F8D2E5DBC4}">
      <dgm:prSet custT="1"/>
      <dgm:spPr/>
      <dgm:t>
        <a:bodyPr/>
        <a:lstStyle/>
        <a:p>
          <a:r>
            <a:rPr lang="en-US" sz="2000" b="1" dirty="0" smtClean="0"/>
            <a:t>SQL injection is still quite common</a:t>
          </a:r>
        </a:p>
      </dgm:t>
    </dgm:pt>
    <dgm:pt modelId="{2DE9E5FD-C3D4-45A4-90E7-26E4F916A864}" type="parTrans" cxnId="{D20E1A15-D063-4155-8E93-9195E58CBAC9}">
      <dgm:prSet/>
      <dgm:spPr/>
      <dgm:t>
        <a:bodyPr/>
        <a:lstStyle/>
        <a:p>
          <a:endParaRPr lang="en-US" b="1"/>
        </a:p>
      </dgm:t>
    </dgm:pt>
    <dgm:pt modelId="{82540F70-7CA1-4A14-A27C-35E850D28450}" type="sibTrans" cxnId="{D20E1A15-D063-4155-8E93-9195E58CBAC9}">
      <dgm:prSet/>
      <dgm:spPr/>
      <dgm:t>
        <a:bodyPr/>
        <a:lstStyle/>
        <a:p>
          <a:endParaRPr lang="en-US" b="1"/>
        </a:p>
      </dgm:t>
    </dgm:pt>
    <dgm:pt modelId="{3E4EAAEA-2E0C-46DE-B4FA-3BEF73B617D9}">
      <dgm:prSet/>
      <dgm:spPr/>
      <dgm:t>
        <a:bodyPr/>
        <a:lstStyle/>
        <a:p>
          <a:r>
            <a:rPr lang="en-US" b="1" dirty="0" smtClean="0"/>
            <a:t>Many applications still susceptible (really don’t know why)</a:t>
          </a:r>
        </a:p>
      </dgm:t>
    </dgm:pt>
    <dgm:pt modelId="{9EB4B81D-D038-4345-B636-720F97410527}" type="parTrans" cxnId="{D815515C-341A-4E9A-9611-0370D6336FF5}">
      <dgm:prSet/>
      <dgm:spPr/>
      <dgm:t>
        <a:bodyPr/>
        <a:lstStyle/>
        <a:p>
          <a:endParaRPr lang="en-US" b="1"/>
        </a:p>
      </dgm:t>
    </dgm:pt>
    <dgm:pt modelId="{EF2082B3-305D-4135-AB3D-632355FB77D0}" type="sibTrans" cxnId="{D815515C-341A-4E9A-9611-0370D6336FF5}">
      <dgm:prSet/>
      <dgm:spPr/>
      <dgm:t>
        <a:bodyPr/>
        <a:lstStyle/>
        <a:p>
          <a:endParaRPr lang="en-US" b="1"/>
        </a:p>
      </dgm:t>
    </dgm:pt>
    <dgm:pt modelId="{A596B207-0522-4ADA-A9E3-7EF89B4825A0}">
      <dgm:prSet/>
      <dgm:spPr/>
      <dgm:t>
        <a:bodyPr/>
        <a:lstStyle/>
        <a:p>
          <a:r>
            <a:rPr lang="en-US" b="1" dirty="0" smtClean="0"/>
            <a:t>Even though it’s usually very simple to avoid</a:t>
          </a:r>
        </a:p>
      </dgm:t>
    </dgm:pt>
    <dgm:pt modelId="{99934F61-AAE9-405D-B0F6-76DA81F27FCC}" type="parTrans" cxnId="{3A34C370-07A3-4183-B37A-3184FB49CB1F}">
      <dgm:prSet/>
      <dgm:spPr/>
      <dgm:t>
        <a:bodyPr/>
        <a:lstStyle/>
        <a:p>
          <a:endParaRPr lang="en-US" b="1"/>
        </a:p>
      </dgm:t>
    </dgm:pt>
    <dgm:pt modelId="{BD114494-21FD-4F03-B9B9-E909F1E5C071}" type="sibTrans" cxnId="{3A34C370-07A3-4183-B37A-3184FB49CB1F}">
      <dgm:prSet/>
      <dgm:spPr/>
      <dgm:t>
        <a:bodyPr/>
        <a:lstStyle/>
        <a:p>
          <a:endParaRPr lang="en-US" b="1"/>
        </a:p>
      </dgm:t>
    </dgm:pt>
    <dgm:pt modelId="{781BE36B-AADC-4B24-834B-0FB2CF8DCBEF}">
      <dgm:prSet custT="1"/>
      <dgm:spPr/>
      <dgm:t>
        <a:bodyPr/>
        <a:lstStyle/>
        <a:p>
          <a:r>
            <a:rPr lang="en-US" sz="2000" b="1" dirty="0" smtClean="0"/>
            <a:t>Typical Impact</a:t>
          </a:r>
        </a:p>
      </dgm:t>
    </dgm:pt>
    <dgm:pt modelId="{6C531D8D-99D4-4AD5-8BD3-F48481A1D264}" type="parTrans" cxnId="{8E57B91B-D0D8-4F25-A585-EB3FCB2D907B}">
      <dgm:prSet/>
      <dgm:spPr/>
      <dgm:t>
        <a:bodyPr/>
        <a:lstStyle/>
        <a:p>
          <a:endParaRPr lang="en-US" b="1"/>
        </a:p>
      </dgm:t>
    </dgm:pt>
    <dgm:pt modelId="{0C04F30F-763A-4A77-B947-CD91FF2A0CE5}" type="sibTrans" cxnId="{8E57B91B-D0D8-4F25-A585-EB3FCB2D907B}">
      <dgm:prSet/>
      <dgm:spPr/>
      <dgm:t>
        <a:bodyPr/>
        <a:lstStyle/>
        <a:p>
          <a:endParaRPr lang="en-US" b="1"/>
        </a:p>
      </dgm:t>
    </dgm:pt>
    <dgm:pt modelId="{BEB6EBA1-F114-4901-A13B-E8FCA025F852}">
      <dgm:prSet/>
      <dgm:spPr/>
      <dgm:t>
        <a:bodyPr/>
        <a:lstStyle/>
        <a:p>
          <a:r>
            <a:rPr lang="en-US" b="1" dirty="0" smtClean="0"/>
            <a:t>Usually severe. Entire database can usually be read or modified</a:t>
          </a:r>
        </a:p>
      </dgm:t>
    </dgm:pt>
    <dgm:pt modelId="{276ADC36-6201-48F4-B99F-7913A0512864}" type="parTrans" cxnId="{BAE46533-0D9B-4ED7-A132-97B901ED0AD4}">
      <dgm:prSet/>
      <dgm:spPr/>
      <dgm:t>
        <a:bodyPr/>
        <a:lstStyle/>
        <a:p>
          <a:endParaRPr lang="en-US" b="1"/>
        </a:p>
      </dgm:t>
    </dgm:pt>
    <dgm:pt modelId="{5CF0CBD5-20FA-451D-8C82-7B8FCBCFD729}" type="sibTrans" cxnId="{BAE46533-0D9B-4ED7-A132-97B901ED0AD4}">
      <dgm:prSet/>
      <dgm:spPr/>
      <dgm:t>
        <a:bodyPr/>
        <a:lstStyle/>
        <a:p>
          <a:endParaRPr lang="en-US" b="1"/>
        </a:p>
      </dgm:t>
    </dgm:pt>
    <dgm:pt modelId="{164AAB2F-D41A-4F06-9218-FF2D004DD39F}">
      <dgm:prSet/>
      <dgm:spPr/>
      <dgm:t>
        <a:bodyPr/>
        <a:lstStyle/>
        <a:p>
          <a:r>
            <a:rPr lang="en-US" b="1" dirty="0" smtClean="0"/>
            <a:t>May also allow full database schema, or account access, or even OS level access</a:t>
          </a:r>
        </a:p>
      </dgm:t>
    </dgm:pt>
    <dgm:pt modelId="{2D79F28F-7EAD-403F-B751-FF8E3A4E5F80}" type="parTrans" cxnId="{F5C87CFC-4E66-441E-85A0-E13DA0EFE2A3}">
      <dgm:prSet/>
      <dgm:spPr/>
      <dgm:t>
        <a:bodyPr/>
        <a:lstStyle/>
        <a:p>
          <a:endParaRPr lang="en-US" b="1"/>
        </a:p>
      </dgm:t>
    </dgm:pt>
    <dgm:pt modelId="{F9474BB1-30D9-4FEB-B450-11D4CD383765}" type="sibTrans" cxnId="{F5C87CFC-4E66-441E-85A0-E13DA0EFE2A3}">
      <dgm:prSet/>
      <dgm:spPr/>
      <dgm:t>
        <a:bodyPr/>
        <a:lstStyle/>
        <a:p>
          <a:endParaRPr lang="en-US" b="1"/>
        </a:p>
      </dgm:t>
    </dgm:pt>
    <dgm:pt modelId="{ED51FC07-6CC9-4290-A56B-6422F1B8682A}" type="pres">
      <dgm:prSet presAssocID="{35876F7C-E241-41EF-9B9B-57321D7CECDB}" presName="linear" presStyleCnt="0">
        <dgm:presLayoutVars>
          <dgm:dir/>
          <dgm:animLvl val="lvl"/>
          <dgm:resizeHandles val="exact"/>
        </dgm:presLayoutVars>
      </dgm:prSet>
      <dgm:spPr/>
      <dgm:t>
        <a:bodyPr/>
        <a:lstStyle/>
        <a:p>
          <a:endParaRPr lang="en-US"/>
        </a:p>
      </dgm:t>
    </dgm:pt>
    <dgm:pt modelId="{29F70B5B-ADB8-47ED-A541-EA75EBA4279B}" type="pres">
      <dgm:prSet presAssocID="{0937EA3F-F180-4E4A-A61C-82485C2DF7E1}" presName="parentLin" presStyleCnt="0"/>
      <dgm:spPr/>
      <dgm:t>
        <a:bodyPr/>
        <a:lstStyle/>
        <a:p>
          <a:endParaRPr lang="en-GB"/>
        </a:p>
      </dgm:t>
    </dgm:pt>
    <dgm:pt modelId="{54D29B3C-133A-4CBB-820E-3EE75E0EF89A}" type="pres">
      <dgm:prSet presAssocID="{0937EA3F-F180-4E4A-A61C-82485C2DF7E1}" presName="parentLeftMargin" presStyleLbl="node1" presStyleIdx="0" presStyleCnt="4"/>
      <dgm:spPr/>
      <dgm:t>
        <a:bodyPr/>
        <a:lstStyle/>
        <a:p>
          <a:endParaRPr lang="en-US"/>
        </a:p>
      </dgm:t>
    </dgm:pt>
    <dgm:pt modelId="{94FB6206-372C-425F-9829-D5D30F9CA07E}" type="pres">
      <dgm:prSet presAssocID="{0937EA3F-F180-4E4A-A61C-82485C2DF7E1}" presName="parentText" presStyleLbl="node1" presStyleIdx="0" presStyleCnt="4">
        <dgm:presLayoutVars>
          <dgm:chMax val="0"/>
          <dgm:bulletEnabled val="1"/>
        </dgm:presLayoutVars>
      </dgm:prSet>
      <dgm:spPr/>
      <dgm:t>
        <a:bodyPr/>
        <a:lstStyle/>
        <a:p>
          <a:endParaRPr lang="en-US"/>
        </a:p>
      </dgm:t>
    </dgm:pt>
    <dgm:pt modelId="{3FC6DDA2-CAC5-4781-9255-24EDA28F1246}" type="pres">
      <dgm:prSet presAssocID="{0937EA3F-F180-4E4A-A61C-82485C2DF7E1}" presName="negativeSpace" presStyleCnt="0"/>
      <dgm:spPr/>
      <dgm:t>
        <a:bodyPr/>
        <a:lstStyle/>
        <a:p>
          <a:endParaRPr lang="en-GB"/>
        </a:p>
      </dgm:t>
    </dgm:pt>
    <dgm:pt modelId="{A659F99F-B4F5-4C58-A467-AD73CAE6EC61}" type="pres">
      <dgm:prSet presAssocID="{0937EA3F-F180-4E4A-A61C-82485C2DF7E1}" presName="childText" presStyleLbl="conFgAcc1" presStyleIdx="0" presStyleCnt="4">
        <dgm:presLayoutVars>
          <dgm:bulletEnabled val="1"/>
        </dgm:presLayoutVars>
      </dgm:prSet>
      <dgm:spPr/>
      <dgm:t>
        <a:bodyPr/>
        <a:lstStyle/>
        <a:p>
          <a:endParaRPr lang="en-US"/>
        </a:p>
      </dgm:t>
    </dgm:pt>
    <dgm:pt modelId="{3F0B98B2-4ABA-41B2-A9C3-1CFC48CF4FB8}" type="pres">
      <dgm:prSet presAssocID="{FAB9B14C-FAC9-46E2-A8D4-890897F29FAF}" presName="spaceBetweenRectangles" presStyleCnt="0"/>
      <dgm:spPr/>
      <dgm:t>
        <a:bodyPr/>
        <a:lstStyle/>
        <a:p>
          <a:endParaRPr lang="en-GB"/>
        </a:p>
      </dgm:t>
    </dgm:pt>
    <dgm:pt modelId="{79CA41A5-D452-46A5-BA3C-EB41A65943B2}" type="pres">
      <dgm:prSet presAssocID="{CF1E9FBC-E61E-4864-A78E-83EE28250D6A}" presName="parentLin" presStyleCnt="0"/>
      <dgm:spPr/>
      <dgm:t>
        <a:bodyPr/>
        <a:lstStyle/>
        <a:p>
          <a:endParaRPr lang="en-GB"/>
        </a:p>
      </dgm:t>
    </dgm:pt>
    <dgm:pt modelId="{C6C9BE28-145F-4B04-93D8-98E5CE4E3D86}" type="pres">
      <dgm:prSet presAssocID="{CF1E9FBC-E61E-4864-A78E-83EE28250D6A}" presName="parentLeftMargin" presStyleLbl="node1" presStyleIdx="0" presStyleCnt="4"/>
      <dgm:spPr/>
      <dgm:t>
        <a:bodyPr/>
        <a:lstStyle/>
        <a:p>
          <a:endParaRPr lang="en-US"/>
        </a:p>
      </dgm:t>
    </dgm:pt>
    <dgm:pt modelId="{68EF5B30-57B1-4A5F-9D1B-2F632ADB504A}" type="pres">
      <dgm:prSet presAssocID="{CF1E9FBC-E61E-4864-A78E-83EE28250D6A}" presName="parentText" presStyleLbl="node1" presStyleIdx="1" presStyleCnt="4">
        <dgm:presLayoutVars>
          <dgm:chMax val="0"/>
          <dgm:bulletEnabled val="1"/>
        </dgm:presLayoutVars>
      </dgm:prSet>
      <dgm:spPr/>
      <dgm:t>
        <a:bodyPr/>
        <a:lstStyle/>
        <a:p>
          <a:endParaRPr lang="en-US"/>
        </a:p>
      </dgm:t>
    </dgm:pt>
    <dgm:pt modelId="{213418C4-7345-46E0-8D8E-E72F2581E75A}" type="pres">
      <dgm:prSet presAssocID="{CF1E9FBC-E61E-4864-A78E-83EE28250D6A}" presName="negativeSpace" presStyleCnt="0"/>
      <dgm:spPr/>
      <dgm:t>
        <a:bodyPr/>
        <a:lstStyle/>
        <a:p>
          <a:endParaRPr lang="en-GB"/>
        </a:p>
      </dgm:t>
    </dgm:pt>
    <dgm:pt modelId="{04799F29-2223-4CE7-9075-60D9BACB9C11}" type="pres">
      <dgm:prSet presAssocID="{CF1E9FBC-E61E-4864-A78E-83EE28250D6A}" presName="childText" presStyleLbl="conFgAcc1" presStyleIdx="1" presStyleCnt="4">
        <dgm:presLayoutVars>
          <dgm:bulletEnabled val="1"/>
        </dgm:presLayoutVars>
      </dgm:prSet>
      <dgm:spPr/>
      <dgm:t>
        <a:bodyPr/>
        <a:lstStyle/>
        <a:p>
          <a:endParaRPr lang="en-US"/>
        </a:p>
      </dgm:t>
    </dgm:pt>
    <dgm:pt modelId="{2F9FEE3B-6B90-4200-9361-CFF3620AB436}" type="pres">
      <dgm:prSet presAssocID="{D735FCAD-9664-49E9-94B1-577FD69E5332}" presName="spaceBetweenRectangles" presStyleCnt="0"/>
      <dgm:spPr/>
      <dgm:t>
        <a:bodyPr/>
        <a:lstStyle/>
        <a:p>
          <a:endParaRPr lang="en-GB"/>
        </a:p>
      </dgm:t>
    </dgm:pt>
    <dgm:pt modelId="{FCF5F922-65D2-40AE-BE6A-8FF01EA58B3B}" type="pres">
      <dgm:prSet presAssocID="{A5172356-56F0-4263-B3A7-08F8D2E5DBC4}" presName="parentLin" presStyleCnt="0"/>
      <dgm:spPr/>
      <dgm:t>
        <a:bodyPr/>
        <a:lstStyle/>
        <a:p>
          <a:endParaRPr lang="en-GB"/>
        </a:p>
      </dgm:t>
    </dgm:pt>
    <dgm:pt modelId="{13E044E7-7A4D-4796-9615-2214503E13A6}" type="pres">
      <dgm:prSet presAssocID="{A5172356-56F0-4263-B3A7-08F8D2E5DBC4}" presName="parentLeftMargin" presStyleLbl="node1" presStyleIdx="1" presStyleCnt="4"/>
      <dgm:spPr/>
      <dgm:t>
        <a:bodyPr/>
        <a:lstStyle/>
        <a:p>
          <a:endParaRPr lang="en-US"/>
        </a:p>
      </dgm:t>
    </dgm:pt>
    <dgm:pt modelId="{A840093C-7916-46CF-BB35-A305A6DBEF8B}" type="pres">
      <dgm:prSet presAssocID="{A5172356-56F0-4263-B3A7-08F8D2E5DBC4}" presName="parentText" presStyleLbl="node1" presStyleIdx="2" presStyleCnt="4">
        <dgm:presLayoutVars>
          <dgm:chMax val="0"/>
          <dgm:bulletEnabled val="1"/>
        </dgm:presLayoutVars>
      </dgm:prSet>
      <dgm:spPr/>
      <dgm:t>
        <a:bodyPr/>
        <a:lstStyle/>
        <a:p>
          <a:endParaRPr lang="en-US"/>
        </a:p>
      </dgm:t>
    </dgm:pt>
    <dgm:pt modelId="{05960AF8-63B0-45D7-A38A-43E1B00DDECF}" type="pres">
      <dgm:prSet presAssocID="{A5172356-56F0-4263-B3A7-08F8D2E5DBC4}" presName="negativeSpace" presStyleCnt="0"/>
      <dgm:spPr/>
      <dgm:t>
        <a:bodyPr/>
        <a:lstStyle/>
        <a:p>
          <a:endParaRPr lang="en-GB"/>
        </a:p>
      </dgm:t>
    </dgm:pt>
    <dgm:pt modelId="{1A5563CE-4F3E-4F63-BBD4-35F1C512B2C7}" type="pres">
      <dgm:prSet presAssocID="{A5172356-56F0-4263-B3A7-08F8D2E5DBC4}" presName="childText" presStyleLbl="conFgAcc1" presStyleIdx="2" presStyleCnt="4">
        <dgm:presLayoutVars>
          <dgm:bulletEnabled val="1"/>
        </dgm:presLayoutVars>
      </dgm:prSet>
      <dgm:spPr/>
      <dgm:t>
        <a:bodyPr/>
        <a:lstStyle/>
        <a:p>
          <a:endParaRPr lang="en-US"/>
        </a:p>
      </dgm:t>
    </dgm:pt>
    <dgm:pt modelId="{41BA5168-2FC8-4417-80E0-58A128CA228F}" type="pres">
      <dgm:prSet presAssocID="{82540F70-7CA1-4A14-A27C-35E850D28450}" presName="spaceBetweenRectangles" presStyleCnt="0"/>
      <dgm:spPr/>
      <dgm:t>
        <a:bodyPr/>
        <a:lstStyle/>
        <a:p>
          <a:endParaRPr lang="en-GB"/>
        </a:p>
      </dgm:t>
    </dgm:pt>
    <dgm:pt modelId="{4D5C0A69-CE03-4CDB-B195-ADA01AB3EB99}" type="pres">
      <dgm:prSet presAssocID="{781BE36B-AADC-4B24-834B-0FB2CF8DCBEF}" presName="parentLin" presStyleCnt="0"/>
      <dgm:spPr/>
      <dgm:t>
        <a:bodyPr/>
        <a:lstStyle/>
        <a:p>
          <a:endParaRPr lang="en-GB"/>
        </a:p>
      </dgm:t>
    </dgm:pt>
    <dgm:pt modelId="{DEDBFBE8-790A-45C7-94F7-2D02D4C74066}" type="pres">
      <dgm:prSet presAssocID="{781BE36B-AADC-4B24-834B-0FB2CF8DCBEF}" presName="parentLeftMargin" presStyleLbl="node1" presStyleIdx="2" presStyleCnt="4"/>
      <dgm:spPr/>
      <dgm:t>
        <a:bodyPr/>
        <a:lstStyle/>
        <a:p>
          <a:endParaRPr lang="en-US"/>
        </a:p>
      </dgm:t>
    </dgm:pt>
    <dgm:pt modelId="{6EDA3725-04A2-4FC9-8283-13D3C50CCEFE}" type="pres">
      <dgm:prSet presAssocID="{781BE36B-AADC-4B24-834B-0FB2CF8DCBEF}" presName="parentText" presStyleLbl="node1" presStyleIdx="3" presStyleCnt="4">
        <dgm:presLayoutVars>
          <dgm:chMax val="0"/>
          <dgm:bulletEnabled val="1"/>
        </dgm:presLayoutVars>
      </dgm:prSet>
      <dgm:spPr/>
      <dgm:t>
        <a:bodyPr/>
        <a:lstStyle/>
        <a:p>
          <a:endParaRPr lang="en-US"/>
        </a:p>
      </dgm:t>
    </dgm:pt>
    <dgm:pt modelId="{19C4A281-543A-43C3-8919-B4E4033D3B89}" type="pres">
      <dgm:prSet presAssocID="{781BE36B-AADC-4B24-834B-0FB2CF8DCBEF}" presName="negativeSpace" presStyleCnt="0"/>
      <dgm:spPr/>
      <dgm:t>
        <a:bodyPr/>
        <a:lstStyle/>
        <a:p>
          <a:endParaRPr lang="en-GB"/>
        </a:p>
      </dgm:t>
    </dgm:pt>
    <dgm:pt modelId="{2CE58D8E-C49B-4FDE-8004-E0949DB9DFE4}" type="pres">
      <dgm:prSet presAssocID="{781BE36B-AADC-4B24-834B-0FB2CF8DCBEF}" presName="childText" presStyleLbl="conFgAcc1" presStyleIdx="3" presStyleCnt="4">
        <dgm:presLayoutVars>
          <dgm:bulletEnabled val="1"/>
        </dgm:presLayoutVars>
      </dgm:prSet>
      <dgm:spPr/>
      <dgm:t>
        <a:bodyPr/>
        <a:lstStyle/>
        <a:p>
          <a:endParaRPr lang="en-US"/>
        </a:p>
      </dgm:t>
    </dgm:pt>
  </dgm:ptLst>
  <dgm:cxnLst>
    <dgm:cxn modelId="{6E7CB017-9119-4B03-AAC7-C9E8EDA62A09}" srcId="{35876F7C-E241-41EF-9B9B-57321D7CECDB}" destId="{0937EA3F-F180-4E4A-A61C-82485C2DF7E1}" srcOrd="0" destOrd="0" parTransId="{72E00A95-27F6-41C1-8C5D-6C65204BB3C5}" sibTransId="{FAB9B14C-FAC9-46E2-A8D4-890897F29FAF}"/>
    <dgm:cxn modelId="{8E57B91B-D0D8-4F25-A585-EB3FCB2D907B}" srcId="{35876F7C-E241-41EF-9B9B-57321D7CECDB}" destId="{781BE36B-AADC-4B24-834B-0FB2CF8DCBEF}" srcOrd="3" destOrd="0" parTransId="{6C531D8D-99D4-4AD5-8BD3-F48481A1D264}" sibTransId="{0C04F30F-763A-4A77-B947-CD91FF2A0CE5}"/>
    <dgm:cxn modelId="{2872B929-7A06-42E8-9BAE-FF4DD2B24078}" type="presOf" srcId="{A5172356-56F0-4263-B3A7-08F8D2E5DBC4}" destId="{13E044E7-7A4D-4796-9615-2214503E13A6}" srcOrd="0" destOrd="0" presId="urn:microsoft.com/office/officeart/2005/8/layout/list1"/>
    <dgm:cxn modelId="{A46B2863-21B7-4F6E-9324-D933A810AF2E}" type="presOf" srcId="{781BE36B-AADC-4B24-834B-0FB2CF8DCBEF}" destId="{DEDBFBE8-790A-45C7-94F7-2D02D4C74066}" srcOrd="0" destOrd="0" presId="urn:microsoft.com/office/officeart/2005/8/layout/list1"/>
    <dgm:cxn modelId="{CB496430-65AE-432C-9374-2624022A1F58}" type="presOf" srcId="{A596B207-0522-4ADA-A9E3-7EF89B4825A0}" destId="{1A5563CE-4F3E-4F63-BBD4-35F1C512B2C7}" srcOrd="0" destOrd="1" presId="urn:microsoft.com/office/officeart/2005/8/layout/list1"/>
    <dgm:cxn modelId="{A42C3C00-F09D-4529-B511-1A68546BDC65}" type="presOf" srcId="{A5172356-56F0-4263-B3A7-08F8D2E5DBC4}" destId="{A840093C-7916-46CF-BB35-A305A6DBEF8B}" srcOrd="1" destOrd="0" presId="urn:microsoft.com/office/officeart/2005/8/layout/list1"/>
    <dgm:cxn modelId="{D20E1A15-D063-4155-8E93-9195E58CBAC9}" srcId="{35876F7C-E241-41EF-9B9B-57321D7CECDB}" destId="{A5172356-56F0-4263-B3A7-08F8D2E5DBC4}" srcOrd="2" destOrd="0" parTransId="{2DE9E5FD-C3D4-45A4-90E7-26E4F916A864}" sibTransId="{82540F70-7CA1-4A14-A27C-35E850D28450}"/>
    <dgm:cxn modelId="{161E813C-1A10-45E2-9D46-A24BB4B71DDC}" type="presOf" srcId="{1A87584A-77BB-4D3C-BAB7-A2DD64CDD0DC}" destId="{04799F29-2223-4CE7-9075-60D9BACB9C11}" srcOrd="0" destOrd="1" presId="urn:microsoft.com/office/officeart/2005/8/layout/list1"/>
    <dgm:cxn modelId="{856A73F5-BA30-4AB3-9E3F-6891C43F4EA1}" srcId="{35876F7C-E241-41EF-9B9B-57321D7CECDB}" destId="{CF1E9FBC-E61E-4864-A78E-83EE28250D6A}" srcOrd="1" destOrd="0" parTransId="{8B1B7235-990B-4F53-94F0-72B3BB6F8B4A}" sibTransId="{D735FCAD-9664-49E9-94B1-577FD69E5332}"/>
    <dgm:cxn modelId="{F5C87CFC-4E66-441E-85A0-E13DA0EFE2A3}" srcId="{781BE36B-AADC-4B24-834B-0FB2CF8DCBEF}" destId="{164AAB2F-D41A-4F06-9218-FF2D004DD39F}" srcOrd="1" destOrd="0" parTransId="{2D79F28F-7EAD-403F-B751-FF8E3A4E5F80}" sibTransId="{F9474BB1-30D9-4FEB-B450-11D4CD383765}"/>
    <dgm:cxn modelId="{3A34C370-07A3-4183-B37A-3184FB49CB1F}" srcId="{A5172356-56F0-4263-B3A7-08F8D2E5DBC4}" destId="{A596B207-0522-4ADA-A9E3-7EF89B4825A0}" srcOrd="1" destOrd="0" parTransId="{99934F61-AAE9-405D-B0F6-76DA81F27FCC}" sibTransId="{BD114494-21FD-4F03-B9B9-E909F1E5C071}"/>
    <dgm:cxn modelId="{851F00EA-F60C-4FEB-BDEB-350CE720FAA9}" srcId="{CF1E9FBC-E61E-4864-A78E-83EE28250D6A}" destId="{1A87584A-77BB-4D3C-BAB7-A2DD64CDD0DC}" srcOrd="1" destOrd="0" parTransId="{47398738-6D15-4A9A-89A2-A229EC47C997}" sibTransId="{E4ED12E3-4A5C-4820-B7A4-E2B16A78C24B}"/>
    <dgm:cxn modelId="{7353570D-AF0B-4B2F-90B7-27E79184E805}" type="presOf" srcId="{076FAF60-C9A8-409E-B575-30262A011165}" destId="{04799F29-2223-4CE7-9075-60D9BACB9C11}" srcOrd="0" destOrd="0" presId="urn:microsoft.com/office/officeart/2005/8/layout/list1"/>
    <dgm:cxn modelId="{5AB54401-BA1E-4184-B4B6-285A445960A8}" type="presOf" srcId="{0937EA3F-F180-4E4A-A61C-82485C2DF7E1}" destId="{94FB6206-372C-425F-9829-D5D30F9CA07E}" srcOrd="1" destOrd="0" presId="urn:microsoft.com/office/officeart/2005/8/layout/list1"/>
    <dgm:cxn modelId="{89FF61D1-A7E9-45A3-BAD5-9E8AC46C5003}" srcId="{CF1E9FBC-E61E-4864-A78E-83EE28250D6A}" destId="{076FAF60-C9A8-409E-B575-30262A011165}" srcOrd="0" destOrd="0" parTransId="{EF8F5DC3-2707-4B08-B792-11FEA7979169}" sibTransId="{DB9574D7-B47E-44FD-9360-FBAECCE33553}"/>
    <dgm:cxn modelId="{3A686021-B737-4914-845E-9A097324BF17}" type="presOf" srcId="{BEB6EBA1-F114-4901-A13B-E8FCA025F852}" destId="{2CE58D8E-C49B-4FDE-8004-E0949DB9DFE4}" srcOrd="0" destOrd="0" presId="urn:microsoft.com/office/officeart/2005/8/layout/list1"/>
    <dgm:cxn modelId="{452110D2-8669-4D41-B3EF-C2063E01DE91}" type="presOf" srcId="{35876F7C-E241-41EF-9B9B-57321D7CECDB}" destId="{ED51FC07-6CC9-4290-A56B-6422F1B8682A}" srcOrd="0" destOrd="0" presId="urn:microsoft.com/office/officeart/2005/8/layout/list1"/>
    <dgm:cxn modelId="{6C48B028-448A-4887-A99C-7394F98E5F3A}" type="presOf" srcId="{5C3B5A1D-62FD-44EE-959E-C4286B76AB69}" destId="{A659F99F-B4F5-4C58-A467-AD73CAE6EC61}" srcOrd="0" destOrd="0" presId="urn:microsoft.com/office/officeart/2005/8/layout/list1"/>
    <dgm:cxn modelId="{B1462E91-295F-4BB8-B43E-6BCAC4FCAAAA}" type="presOf" srcId="{164AAB2F-D41A-4F06-9218-FF2D004DD39F}" destId="{2CE58D8E-C49B-4FDE-8004-E0949DB9DFE4}" srcOrd="0" destOrd="1" presId="urn:microsoft.com/office/officeart/2005/8/layout/list1"/>
    <dgm:cxn modelId="{BAE46533-0D9B-4ED7-A132-97B901ED0AD4}" srcId="{781BE36B-AADC-4B24-834B-0FB2CF8DCBEF}" destId="{BEB6EBA1-F114-4901-A13B-E8FCA025F852}" srcOrd="0" destOrd="0" parTransId="{276ADC36-6201-48F4-B99F-7913A0512864}" sibTransId="{5CF0CBD5-20FA-451D-8C82-7B8FCBCFD729}"/>
    <dgm:cxn modelId="{75986634-110D-45D0-B676-DA6FF28E69F5}" type="presOf" srcId="{CF1E9FBC-E61E-4864-A78E-83EE28250D6A}" destId="{C6C9BE28-145F-4B04-93D8-98E5CE4E3D86}" srcOrd="0" destOrd="0" presId="urn:microsoft.com/office/officeart/2005/8/layout/list1"/>
    <dgm:cxn modelId="{8CE9D1C2-448C-417F-B855-9CD69F7BE5D8}" type="presOf" srcId="{CF1E9FBC-E61E-4864-A78E-83EE28250D6A}" destId="{68EF5B30-57B1-4A5F-9D1B-2F632ADB504A}" srcOrd="1" destOrd="0" presId="urn:microsoft.com/office/officeart/2005/8/layout/list1"/>
    <dgm:cxn modelId="{70C1A6F1-1C37-4859-BCCC-97434C26E1BA}" srcId="{0937EA3F-F180-4E4A-A61C-82485C2DF7E1}" destId="{5C3B5A1D-62FD-44EE-959E-C4286B76AB69}" srcOrd="0" destOrd="0" parTransId="{BC43ADA6-FB32-4FEF-AA85-7C294B8CB060}" sibTransId="{7F244656-2FE7-4007-81B3-4C3338C4CEA3}"/>
    <dgm:cxn modelId="{F40CFFF0-21B0-4CBE-889A-DC72FBCC0597}" type="presOf" srcId="{781BE36B-AADC-4B24-834B-0FB2CF8DCBEF}" destId="{6EDA3725-04A2-4FC9-8283-13D3C50CCEFE}" srcOrd="1" destOrd="0" presId="urn:microsoft.com/office/officeart/2005/8/layout/list1"/>
    <dgm:cxn modelId="{D815515C-341A-4E9A-9611-0370D6336FF5}" srcId="{A5172356-56F0-4263-B3A7-08F8D2E5DBC4}" destId="{3E4EAAEA-2E0C-46DE-B4FA-3BEF73B617D9}" srcOrd="0" destOrd="0" parTransId="{9EB4B81D-D038-4345-B636-720F97410527}" sibTransId="{EF2082B3-305D-4135-AB3D-632355FB77D0}"/>
    <dgm:cxn modelId="{8DBA4CBA-42C0-40BF-A467-4638615DA6EE}" type="presOf" srcId="{0937EA3F-F180-4E4A-A61C-82485C2DF7E1}" destId="{54D29B3C-133A-4CBB-820E-3EE75E0EF89A}" srcOrd="0" destOrd="0" presId="urn:microsoft.com/office/officeart/2005/8/layout/list1"/>
    <dgm:cxn modelId="{66E9AEE6-6612-4D9B-837B-B1091C3BE0D8}" type="presOf" srcId="{3E4EAAEA-2E0C-46DE-B4FA-3BEF73B617D9}" destId="{1A5563CE-4F3E-4F63-BBD4-35F1C512B2C7}" srcOrd="0" destOrd="0" presId="urn:microsoft.com/office/officeart/2005/8/layout/list1"/>
    <dgm:cxn modelId="{FE8F8C29-6557-48C6-98A3-3B48975FCABE}" type="presParOf" srcId="{ED51FC07-6CC9-4290-A56B-6422F1B8682A}" destId="{29F70B5B-ADB8-47ED-A541-EA75EBA4279B}" srcOrd="0" destOrd="0" presId="urn:microsoft.com/office/officeart/2005/8/layout/list1"/>
    <dgm:cxn modelId="{750BDE9A-3991-43ED-8EDD-D38F79A0B717}" type="presParOf" srcId="{29F70B5B-ADB8-47ED-A541-EA75EBA4279B}" destId="{54D29B3C-133A-4CBB-820E-3EE75E0EF89A}" srcOrd="0" destOrd="0" presId="urn:microsoft.com/office/officeart/2005/8/layout/list1"/>
    <dgm:cxn modelId="{C38996A1-81CF-45F8-9186-5B69C922E5D1}" type="presParOf" srcId="{29F70B5B-ADB8-47ED-A541-EA75EBA4279B}" destId="{94FB6206-372C-425F-9829-D5D30F9CA07E}" srcOrd="1" destOrd="0" presId="urn:microsoft.com/office/officeart/2005/8/layout/list1"/>
    <dgm:cxn modelId="{F298E904-46A4-4FC0-8AB9-2FD15CCE9C30}" type="presParOf" srcId="{ED51FC07-6CC9-4290-A56B-6422F1B8682A}" destId="{3FC6DDA2-CAC5-4781-9255-24EDA28F1246}" srcOrd="1" destOrd="0" presId="urn:microsoft.com/office/officeart/2005/8/layout/list1"/>
    <dgm:cxn modelId="{7785AE15-187C-4D6C-B89A-3CC69C6DCBC6}" type="presParOf" srcId="{ED51FC07-6CC9-4290-A56B-6422F1B8682A}" destId="{A659F99F-B4F5-4C58-A467-AD73CAE6EC61}" srcOrd="2" destOrd="0" presId="urn:microsoft.com/office/officeart/2005/8/layout/list1"/>
    <dgm:cxn modelId="{921BBD7A-A4E2-4C68-B33E-78B65FD121C5}" type="presParOf" srcId="{ED51FC07-6CC9-4290-A56B-6422F1B8682A}" destId="{3F0B98B2-4ABA-41B2-A9C3-1CFC48CF4FB8}" srcOrd="3" destOrd="0" presId="urn:microsoft.com/office/officeart/2005/8/layout/list1"/>
    <dgm:cxn modelId="{48CE72EB-2F27-4CFD-B072-8F88A3B732BE}" type="presParOf" srcId="{ED51FC07-6CC9-4290-A56B-6422F1B8682A}" destId="{79CA41A5-D452-46A5-BA3C-EB41A65943B2}" srcOrd="4" destOrd="0" presId="urn:microsoft.com/office/officeart/2005/8/layout/list1"/>
    <dgm:cxn modelId="{8B701CD2-3DFA-42C0-8F85-0E1C9FAAE9F4}" type="presParOf" srcId="{79CA41A5-D452-46A5-BA3C-EB41A65943B2}" destId="{C6C9BE28-145F-4B04-93D8-98E5CE4E3D86}" srcOrd="0" destOrd="0" presId="urn:microsoft.com/office/officeart/2005/8/layout/list1"/>
    <dgm:cxn modelId="{E5B9BDEC-4828-4E71-989C-452D5BBDC80B}" type="presParOf" srcId="{79CA41A5-D452-46A5-BA3C-EB41A65943B2}" destId="{68EF5B30-57B1-4A5F-9D1B-2F632ADB504A}" srcOrd="1" destOrd="0" presId="urn:microsoft.com/office/officeart/2005/8/layout/list1"/>
    <dgm:cxn modelId="{29275C71-796D-435B-AEC8-9D7B32FC336B}" type="presParOf" srcId="{ED51FC07-6CC9-4290-A56B-6422F1B8682A}" destId="{213418C4-7345-46E0-8D8E-E72F2581E75A}" srcOrd="5" destOrd="0" presId="urn:microsoft.com/office/officeart/2005/8/layout/list1"/>
    <dgm:cxn modelId="{3DBB6BA6-A5C4-45B6-9680-CCDB1E4F088F}" type="presParOf" srcId="{ED51FC07-6CC9-4290-A56B-6422F1B8682A}" destId="{04799F29-2223-4CE7-9075-60D9BACB9C11}" srcOrd="6" destOrd="0" presId="urn:microsoft.com/office/officeart/2005/8/layout/list1"/>
    <dgm:cxn modelId="{76EC6E31-BDB5-428D-A7D7-3F4918BAD176}" type="presParOf" srcId="{ED51FC07-6CC9-4290-A56B-6422F1B8682A}" destId="{2F9FEE3B-6B90-4200-9361-CFF3620AB436}" srcOrd="7" destOrd="0" presId="urn:microsoft.com/office/officeart/2005/8/layout/list1"/>
    <dgm:cxn modelId="{27B99D99-184D-4028-9927-22293B5724C1}" type="presParOf" srcId="{ED51FC07-6CC9-4290-A56B-6422F1B8682A}" destId="{FCF5F922-65D2-40AE-BE6A-8FF01EA58B3B}" srcOrd="8" destOrd="0" presId="urn:microsoft.com/office/officeart/2005/8/layout/list1"/>
    <dgm:cxn modelId="{6B46828D-22AB-4859-8D38-07359F3CC9B5}" type="presParOf" srcId="{FCF5F922-65D2-40AE-BE6A-8FF01EA58B3B}" destId="{13E044E7-7A4D-4796-9615-2214503E13A6}" srcOrd="0" destOrd="0" presId="urn:microsoft.com/office/officeart/2005/8/layout/list1"/>
    <dgm:cxn modelId="{17F50E22-1CDD-4AF3-B1D0-1A274E9A44F8}" type="presParOf" srcId="{FCF5F922-65D2-40AE-BE6A-8FF01EA58B3B}" destId="{A840093C-7916-46CF-BB35-A305A6DBEF8B}" srcOrd="1" destOrd="0" presId="urn:microsoft.com/office/officeart/2005/8/layout/list1"/>
    <dgm:cxn modelId="{01F2FB39-C4FC-4E2F-9791-AB5258559A66}" type="presParOf" srcId="{ED51FC07-6CC9-4290-A56B-6422F1B8682A}" destId="{05960AF8-63B0-45D7-A38A-43E1B00DDECF}" srcOrd="9" destOrd="0" presId="urn:microsoft.com/office/officeart/2005/8/layout/list1"/>
    <dgm:cxn modelId="{9951E716-263D-47AC-A03C-4AE757367A36}" type="presParOf" srcId="{ED51FC07-6CC9-4290-A56B-6422F1B8682A}" destId="{1A5563CE-4F3E-4F63-BBD4-35F1C512B2C7}" srcOrd="10" destOrd="0" presId="urn:microsoft.com/office/officeart/2005/8/layout/list1"/>
    <dgm:cxn modelId="{C1B7C7EE-0D6E-4F31-AA53-7009852B63A1}" type="presParOf" srcId="{ED51FC07-6CC9-4290-A56B-6422F1B8682A}" destId="{41BA5168-2FC8-4417-80E0-58A128CA228F}" srcOrd="11" destOrd="0" presId="urn:microsoft.com/office/officeart/2005/8/layout/list1"/>
    <dgm:cxn modelId="{161C2DB6-BD73-4AF8-A011-3B3F5907AFF9}" type="presParOf" srcId="{ED51FC07-6CC9-4290-A56B-6422F1B8682A}" destId="{4D5C0A69-CE03-4CDB-B195-ADA01AB3EB99}" srcOrd="12" destOrd="0" presId="urn:microsoft.com/office/officeart/2005/8/layout/list1"/>
    <dgm:cxn modelId="{309CCFC5-0BDF-4DEB-9ABB-13D139C3990C}" type="presParOf" srcId="{4D5C0A69-CE03-4CDB-B195-ADA01AB3EB99}" destId="{DEDBFBE8-790A-45C7-94F7-2D02D4C74066}" srcOrd="0" destOrd="0" presId="urn:microsoft.com/office/officeart/2005/8/layout/list1"/>
    <dgm:cxn modelId="{D99ADC5C-4A30-4AEC-BE06-0165C1AFC6CD}" type="presParOf" srcId="{4D5C0A69-CE03-4CDB-B195-ADA01AB3EB99}" destId="{6EDA3725-04A2-4FC9-8283-13D3C50CCEFE}" srcOrd="1" destOrd="0" presId="urn:microsoft.com/office/officeart/2005/8/layout/list1"/>
    <dgm:cxn modelId="{3E9AFD59-257D-443F-BDBF-7452C84678F7}" type="presParOf" srcId="{ED51FC07-6CC9-4290-A56B-6422F1B8682A}" destId="{19C4A281-543A-43C3-8919-B4E4033D3B89}" srcOrd="13" destOrd="0" presId="urn:microsoft.com/office/officeart/2005/8/layout/list1"/>
    <dgm:cxn modelId="{080131BE-1EFD-4CFF-A937-57B91DCDE3E4}" type="presParOf" srcId="{ED51FC07-6CC9-4290-A56B-6422F1B8682A}" destId="{2CE58D8E-C49B-4FDE-8004-E0949DB9DFE4}"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B02772-C1F9-44A8-B489-9FD1459DFC1E}"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56C3245A-F7FC-4B67-9169-B1F558B84EAA}">
      <dgm:prSet phldrT="[Text]" custT="1"/>
      <dgm:spPr/>
      <dgm:t>
        <a:bodyPr/>
        <a:lstStyle/>
        <a:p>
          <a:r>
            <a:rPr lang="en-US" sz="2000" b="1" dirty="0" smtClean="0"/>
            <a:t>Recommendations</a:t>
          </a:r>
          <a:endParaRPr lang="en-US" sz="2000" b="1" dirty="0"/>
        </a:p>
      </dgm:t>
    </dgm:pt>
    <dgm:pt modelId="{BD4D8590-9BE4-48C0-986F-B4680D03DE57}" type="parTrans" cxnId="{BEA1A8FD-DCD7-4F92-AD6B-3474245A1831}">
      <dgm:prSet/>
      <dgm:spPr/>
      <dgm:t>
        <a:bodyPr/>
        <a:lstStyle/>
        <a:p>
          <a:endParaRPr lang="en-US" b="1"/>
        </a:p>
      </dgm:t>
    </dgm:pt>
    <dgm:pt modelId="{3B5E5F56-615A-4BE2-9604-A0A8E018FC73}" type="sibTrans" cxnId="{BEA1A8FD-DCD7-4F92-AD6B-3474245A1831}">
      <dgm:prSet/>
      <dgm:spPr/>
      <dgm:t>
        <a:bodyPr/>
        <a:lstStyle/>
        <a:p>
          <a:endParaRPr lang="en-US" b="1"/>
        </a:p>
      </dgm:t>
    </dgm:pt>
    <dgm:pt modelId="{392522BF-2036-424A-AB16-B5B504C6A4D4}">
      <dgm:prSet custT="1"/>
      <dgm:spPr/>
      <dgm:t>
        <a:bodyPr/>
        <a:lstStyle/>
        <a:p>
          <a:r>
            <a:rPr lang="en-US" sz="1800" b="1" dirty="0" smtClean="0"/>
            <a:t>Avoid the interpreter entirely, or</a:t>
          </a:r>
        </a:p>
      </dgm:t>
    </dgm:pt>
    <dgm:pt modelId="{F4D4B795-B1A2-4213-9737-5D35E1934F77}" type="parTrans" cxnId="{72A43317-3695-4172-80D3-5C7FCF223D06}">
      <dgm:prSet/>
      <dgm:spPr/>
      <dgm:t>
        <a:bodyPr/>
        <a:lstStyle/>
        <a:p>
          <a:endParaRPr lang="en-US" b="1"/>
        </a:p>
      </dgm:t>
    </dgm:pt>
    <dgm:pt modelId="{4478B0C5-3ECF-4D4C-8E56-CFE3529D2542}" type="sibTrans" cxnId="{72A43317-3695-4172-80D3-5C7FCF223D06}">
      <dgm:prSet/>
      <dgm:spPr/>
      <dgm:t>
        <a:bodyPr/>
        <a:lstStyle/>
        <a:p>
          <a:endParaRPr lang="en-US" b="1"/>
        </a:p>
      </dgm:t>
    </dgm:pt>
    <dgm:pt modelId="{B068BE4E-91CE-492B-A10F-490758BA3412}">
      <dgm:prSet custT="1"/>
      <dgm:spPr/>
      <dgm:t>
        <a:bodyPr/>
        <a:lstStyle/>
        <a:p>
          <a:r>
            <a:rPr lang="en-US" sz="1800" b="1" dirty="0" smtClean="0"/>
            <a:t>Use an interface that supports bind variables (e.g., prepared statements, or stored procedures),</a:t>
          </a:r>
        </a:p>
      </dgm:t>
    </dgm:pt>
    <dgm:pt modelId="{C57B4F96-4906-47A0-A318-52ED12745993}" type="parTrans" cxnId="{7ECA4706-B6EF-465C-ADE8-45FD1FF2A61F}">
      <dgm:prSet/>
      <dgm:spPr/>
      <dgm:t>
        <a:bodyPr/>
        <a:lstStyle/>
        <a:p>
          <a:endParaRPr lang="en-US" b="1"/>
        </a:p>
      </dgm:t>
    </dgm:pt>
    <dgm:pt modelId="{D77528B0-B465-44CC-A730-E351008126DA}" type="sibTrans" cxnId="{7ECA4706-B6EF-465C-ADE8-45FD1FF2A61F}">
      <dgm:prSet/>
      <dgm:spPr/>
      <dgm:t>
        <a:bodyPr/>
        <a:lstStyle/>
        <a:p>
          <a:endParaRPr lang="en-US" b="1"/>
        </a:p>
      </dgm:t>
    </dgm:pt>
    <dgm:pt modelId="{AF19F254-5062-4108-9FA4-0D8B88F91513}">
      <dgm:prSet custT="1"/>
      <dgm:spPr/>
      <dgm:t>
        <a:bodyPr/>
        <a:lstStyle/>
        <a:p>
          <a:r>
            <a:rPr lang="en-US" sz="1800" b="1" dirty="0" smtClean="0"/>
            <a:t>Bind variables allow the interpreter to distinguish between code and data</a:t>
          </a:r>
        </a:p>
      </dgm:t>
    </dgm:pt>
    <dgm:pt modelId="{7C84C1DA-6CA9-487D-8B5F-04B17D65298B}" type="parTrans" cxnId="{083C36AB-8A11-4DAA-A498-4746C5F7B4D1}">
      <dgm:prSet/>
      <dgm:spPr/>
      <dgm:t>
        <a:bodyPr/>
        <a:lstStyle/>
        <a:p>
          <a:endParaRPr lang="en-US" b="1"/>
        </a:p>
      </dgm:t>
    </dgm:pt>
    <dgm:pt modelId="{8AA09FAF-857D-4B82-8D86-B8A5005AA3F0}" type="sibTrans" cxnId="{083C36AB-8A11-4DAA-A498-4746C5F7B4D1}">
      <dgm:prSet/>
      <dgm:spPr/>
      <dgm:t>
        <a:bodyPr/>
        <a:lstStyle/>
        <a:p>
          <a:endParaRPr lang="en-US" b="1"/>
        </a:p>
      </dgm:t>
    </dgm:pt>
    <dgm:pt modelId="{3486046A-A4E4-4B9D-9A3E-90CC5D5E69E6}">
      <dgm:prSet custT="1"/>
      <dgm:spPr/>
      <dgm:t>
        <a:bodyPr/>
        <a:lstStyle/>
        <a:p>
          <a:r>
            <a:rPr lang="en-US" sz="1800" b="1" dirty="0" smtClean="0"/>
            <a:t>Encode all user input before passing it to the interpreter</a:t>
          </a:r>
        </a:p>
      </dgm:t>
    </dgm:pt>
    <dgm:pt modelId="{5804B4CF-B3E1-45F7-AD3C-9157390F392E}" type="parTrans" cxnId="{EB72B133-0602-45B8-A96A-3ECC44337780}">
      <dgm:prSet/>
      <dgm:spPr/>
      <dgm:t>
        <a:bodyPr/>
        <a:lstStyle/>
        <a:p>
          <a:endParaRPr lang="en-US" b="1"/>
        </a:p>
      </dgm:t>
    </dgm:pt>
    <dgm:pt modelId="{ECC9C3A1-BC3E-4D67-AC14-DAE37796D4D5}" type="sibTrans" cxnId="{EB72B133-0602-45B8-A96A-3ECC44337780}">
      <dgm:prSet/>
      <dgm:spPr/>
      <dgm:t>
        <a:bodyPr/>
        <a:lstStyle/>
        <a:p>
          <a:endParaRPr lang="en-US" b="1"/>
        </a:p>
      </dgm:t>
    </dgm:pt>
    <dgm:pt modelId="{C65151CF-9082-4FF0-9992-2616DA4D6930}">
      <dgm:prSet custT="1"/>
      <dgm:spPr/>
      <dgm:t>
        <a:bodyPr/>
        <a:lstStyle/>
        <a:p>
          <a:r>
            <a:rPr lang="en-US" sz="1800" b="1" dirty="0" smtClean="0"/>
            <a:t>Always perform ‘white list’ input validation on all user supplied input</a:t>
          </a:r>
        </a:p>
      </dgm:t>
    </dgm:pt>
    <dgm:pt modelId="{EDB0A1EC-D6D0-4FF8-B714-7F588F0EC2BE}" type="parTrans" cxnId="{21FC28AE-E57A-48AB-8671-D5BCCDDE49B0}">
      <dgm:prSet/>
      <dgm:spPr/>
      <dgm:t>
        <a:bodyPr/>
        <a:lstStyle/>
        <a:p>
          <a:endParaRPr lang="en-US" b="1"/>
        </a:p>
      </dgm:t>
    </dgm:pt>
    <dgm:pt modelId="{04F981B7-98C0-4D98-BA75-63C3D6BB129B}" type="sibTrans" cxnId="{21FC28AE-E57A-48AB-8671-D5BCCDDE49B0}">
      <dgm:prSet/>
      <dgm:spPr/>
      <dgm:t>
        <a:bodyPr/>
        <a:lstStyle/>
        <a:p>
          <a:endParaRPr lang="en-US" b="1"/>
        </a:p>
      </dgm:t>
    </dgm:pt>
    <dgm:pt modelId="{FC5DAEC8-A67F-4413-AB1F-3508C8931365}">
      <dgm:prSet custT="1"/>
      <dgm:spPr/>
      <dgm:t>
        <a:bodyPr/>
        <a:lstStyle/>
        <a:p>
          <a:r>
            <a:rPr lang="en-US" sz="1800" b="1" dirty="0" smtClean="0"/>
            <a:t>Always minimize database privileges to reduce the impact of a flaw</a:t>
          </a:r>
        </a:p>
      </dgm:t>
    </dgm:pt>
    <dgm:pt modelId="{DF9A6B9F-7531-447E-8B1F-D943E8E2B7BA}" type="parTrans" cxnId="{7B62DB66-0707-4C8A-B256-A33C566AC874}">
      <dgm:prSet/>
      <dgm:spPr/>
      <dgm:t>
        <a:bodyPr/>
        <a:lstStyle/>
        <a:p>
          <a:endParaRPr lang="en-US" b="1"/>
        </a:p>
      </dgm:t>
    </dgm:pt>
    <dgm:pt modelId="{2B0743DF-148E-4264-BB6B-473683AA085B}" type="sibTrans" cxnId="{7B62DB66-0707-4C8A-B256-A33C566AC874}">
      <dgm:prSet/>
      <dgm:spPr/>
      <dgm:t>
        <a:bodyPr/>
        <a:lstStyle/>
        <a:p>
          <a:endParaRPr lang="en-US" b="1"/>
        </a:p>
      </dgm:t>
    </dgm:pt>
    <dgm:pt modelId="{D677F2A1-E8AA-4E12-BD71-EF9C6771815D}">
      <dgm:prSet custT="1"/>
      <dgm:spPr/>
      <dgm:t>
        <a:bodyPr/>
        <a:lstStyle/>
        <a:p>
          <a:r>
            <a:rPr lang="en-US" sz="2000" b="1" smtClean="0"/>
            <a:t>References</a:t>
          </a:r>
          <a:endParaRPr lang="en-US" sz="2000" b="1" dirty="0" smtClean="0"/>
        </a:p>
      </dgm:t>
    </dgm:pt>
    <dgm:pt modelId="{151604B3-F93D-4E73-8BC0-599F92ED42D1}" type="parTrans" cxnId="{D9390492-C42A-4197-B0EC-69611A17AD32}">
      <dgm:prSet/>
      <dgm:spPr/>
      <dgm:t>
        <a:bodyPr/>
        <a:lstStyle/>
        <a:p>
          <a:endParaRPr lang="en-US" b="1"/>
        </a:p>
      </dgm:t>
    </dgm:pt>
    <dgm:pt modelId="{63F11B6C-0DA8-4923-BE70-A85521FB2703}" type="sibTrans" cxnId="{D9390492-C42A-4197-B0EC-69611A17AD32}">
      <dgm:prSet/>
      <dgm:spPr/>
      <dgm:t>
        <a:bodyPr/>
        <a:lstStyle/>
        <a:p>
          <a:endParaRPr lang="en-US" b="1"/>
        </a:p>
      </dgm:t>
    </dgm:pt>
    <dgm:pt modelId="{E2A5D05D-8D19-484A-8037-86D356C2DA97}">
      <dgm:prSet/>
      <dgm:spPr/>
      <dgm:t>
        <a:bodyPr/>
        <a:lstStyle/>
        <a:p>
          <a:r>
            <a:rPr lang="en-US" b="1" dirty="0" smtClean="0"/>
            <a:t>For more details, read the</a:t>
          </a:r>
          <a:r>
            <a:rPr lang="en-US" sz="1700" b="1" dirty="0" smtClean="0"/>
            <a:t> </a:t>
          </a:r>
          <a:r>
            <a:rPr lang="en-US" sz="1700" b="1" dirty="0" smtClean="0">
              <a:hlinkClick xmlns:r="http://schemas.openxmlformats.org/officeDocument/2006/relationships" r:id="rId1"/>
            </a:rPr>
            <a:t>https://www.owasp.org/index.php/SQL_Injection_Prevention_Cheat_Sheet</a:t>
          </a:r>
          <a:r>
            <a:rPr lang="en-US" sz="1700" b="1" dirty="0" smtClean="0"/>
            <a:t> </a:t>
          </a:r>
        </a:p>
      </dgm:t>
    </dgm:pt>
    <dgm:pt modelId="{BA2C2A57-BA73-489F-8D7D-C95C27325B80}" type="parTrans" cxnId="{B4FC13E8-D91C-48BB-A5E3-EEC5C163F160}">
      <dgm:prSet/>
      <dgm:spPr/>
      <dgm:t>
        <a:bodyPr/>
        <a:lstStyle/>
        <a:p>
          <a:endParaRPr lang="en-US" b="1"/>
        </a:p>
      </dgm:t>
    </dgm:pt>
    <dgm:pt modelId="{0289BB5D-86FC-4AF3-A643-7CB537892857}" type="sibTrans" cxnId="{B4FC13E8-D91C-48BB-A5E3-EEC5C163F160}">
      <dgm:prSet/>
      <dgm:spPr/>
      <dgm:t>
        <a:bodyPr/>
        <a:lstStyle/>
        <a:p>
          <a:endParaRPr lang="en-US" b="1"/>
        </a:p>
      </dgm:t>
    </dgm:pt>
    <dgm:pt modelId="{714788CD-6576-4C9B-82FB-EFD6C574436E}" type="pres">
      <dgm:prSet presAssocID="{21B02772-C1F9-44A8-B489-9FD1459DFC1E}" presName="linear" presStyleCnt="0">
        <dgm:presLayoutVars>
          <dgm:dir/>
          <dgm:animLvl val="lvl"/>
          <dgm:resizeHandles val="exact"/>
        </dgm:presLayoutVars>
      </dgm:prSet>
      <dgm:spPr/>
      <dgm:t>
        <a:bodyPr/>
        <a:lstStyle/>
        <a:p>
          <a:endParaRPr lang="en-US"/>
        </a:p>
      </dgm:t>
    </dgm:pt>
    <dgm:pt modelId="{47B6FDC5-8854-4AF1-8906-428F480A15EC}" type="pres">
      <dgm:prSet presAssocID="{56C3245A-F7FC-4B67-9169-B1F558B84EAA}" presName="parentLin" presStyleCnt="0"/>
      <dgm:spPr/>
      <dgm:t>
        <a:bodyPr/>
        <a:lstStyle/>
        <a:p>
          <a:endParaRPr lang="en-GB"/>
        </a:p>
      </dgm:t>
    </dgm:pt>
    <dgm:pt modelId="{08D47650-5F53-4D4E-A842-CD34971A5CC9}" type="pres">
      <dgm:prSet presAssocID="{56C3245A-F7FC-4B67-9169-B1F558B84EAA}" presName="parentLeftMargin" presStyleLbl="node1" presStyleIdx="0" presStyleCnt="2"/>
      <dgm:spPr/>
      <dgm:t>
        <a:bodyPr/>
        <a:lstStyle/>
        <a:p>
          <a:endParaRPr lang="en-US"/>
        </a:p>
      </dgm:t>
    </dgm:pt>
    <dgm:pt modelId="{C1CCF742-3354-40B0-8547-149D5B45EAE5}" type="pres">
      <dgm:prSet presAssocID="{56C3245A-F7FC-4B67-9169-B1F558B84EAA}" presName="parentText" presStyleLbl="node1" presStyleIdx="0" presStyleCnt="2">
        <dgm:presLayoutVars>
          <dgm:chMax val="0"/>
          <dgm:bulletEnabled val="1"/>
        </dgm:presLayoutVars>
      </dgm:prSet>
      <dgm:spPr/>
      <dgm:t>
        <a:bodyPr/>
        <a:lstStyle/>
        <a:p>
          <a:endParaRPr lang="en-US"/>
        </a:p>
      </dgm:t>
    </dgm:pt>
    <dgm:pt modelId="{7451A0AB-2341-42E3-BAFE-33C82C0038F4}" type="pres">
      <dgm:prSet presAssocID="{56C3245A-F7FC-4B67-9169-B1F558B84EAA}" presName="negativeSpace" presStyleCnt="0"/>
      <dgm:spPr/>
      <dgm:t>
        <a:bodyPr/>
        <a:lstStyle/>
        <a:p>
          <a:endParaRPr lang="en-GB"/>
        </a:p>
      </dgm:t>
    </dgm:pt>
    <dgm:pt modelId="{42D47EBE-A15D-4C22-B937-41021BC092E3}" type="pres">
      <dgm:prSet presAssocID="{56C3245A-F7FC-4B67-9169-B1F558B84EAA}" presName="childText" presStyleLbl="conFgAcc1" presStyleIdx="0" presStyleCnt="2">
        <dgm:presLayoutVars>
          <dgm:bulletEnabled val="1"/>
        </dgm:presLayoutVars>
      </dgm:prSet>
      <dgm:spPr/>
      <dgm:t>
        <a:bodyPr/>
        <a:lstStyle/>
        <a:p>
          <a:endParaRPr lang="en-US"/>
        </a:p>
      </dgm:t>
    </dgm:pt>
    <dgm:pt modelId="{033FF730-A0FD-44CD-AD97-9ABE441AD40E}" type="pres">
      <dgm:prSet presAssocID="{3B5E5F56-615A-4BE2-9604-A0A8E018FC73}" presName="spaceBetweenRectangles" presStyleCnt="0"/>
      <dgm:spPr/>
      <dgm:t>
        <a:bodyPr/>
        <a:lstStyle/>
        <a:p>
          <a:endParaRPr lang="en-GB"/>
        </a:p>
      </dgm:t>
    </dgm:pt>
    <dgm:pt modelId="{842FB04B-AA87-4D0B-B070-46AAD2012C31}" type="pres">
      <dgm:prSet presAssocID="{D677F2A1-E8AA-4E12-BD71-EF9C6771815D}" presName="parentLin" presStyleCnt="0"/>
      <dgm:spPr/>
    </dgm:pt>
    <dgm:pt modelId="{D3217D4D-2FDC-4B89-A7A2-49EBFE7FA829}" type="pres">
      <dgm:prSet presAssocID="{D677F2A1-E8AA-4E12-BD71-EF9C6771815D}" presName="parentLeftMargin" presStyleLbl="node1" presStyleIdx="0" presStyleCnt="2"/>
      <dgm:spPr/>
      <dgm:t>
        <a:bodyPr/>
        <a:lstStyle/>
        <a:p>
          <a:endParaRPr lang="en-US"/>
        </a:p>
      </dgm:t>
    </dgm:pt>
    <dgm:pt modelId="{5D2D4A8D-9F76-4E72-89F8-56AB913308E9}" type="pres">
      <dgm:prSet presAssocID="{D677F2A1-E8AA-4E12-BD71-EF9C6771815D}" presName="parentText" presStyleLbl="node1" presStyleIdx="1" presStyleCnt="2">
        <dgm:presLayoutVars>
          <dgm:chMax val="0"/>
          <dgm:bulletEnabled val="1"/>
        </dgm:presLayoutVars>
      </dgm:prSet>
      <dgm:spPr/>
      <dgm:t>
        <a:bodyPr/>
        <a:lstStyle/>
        <a:p>
          <a:endParaRPr lang="en-US"/>
        </a:p>
      </dgm:t>
    </dgm:pt>
    <dgm:pt modelId="{854AF7FB-DB49-4680-AE34-2DEA753B9C23}" type="pres">
      <dgm:prSet presAssocID="{D677F2A1-E8AA-4E12-BD71-EF9C6771815D}" presName="negativeSpace" presStyleCnt="0"/>
      <dgm:spPr/>
    </dgm:pt>
    <dgm:pt modelId="{5BB6D3A0-D6DA-4948-8F62-9BD8708FEA59}" type="pres">
      <dgm:prSet presAssocID="{D677F2A1-E8AA-4E12-BD71-EF9C6771815D}" presName="childText" presStyleLbl="conFgAcc1" presStyleIdx="1" presStyleCnt="2">
        <dgm:presLayoutVars>
          <dgm:bulletEnabled val="1"/>
        </dgm:presLayoutVars>
      </dgm:prSet>
      <dgm:spPr/>
      <dgm:t>
        <a:bodyPr/>
        <a:lstStyle/>
        <a:p>
          <a:endParaRPr lang="en-US"/>
        </a:p>
      </dgm:t>
    </dgm:pt>
  </dgm:ptLst>
  <dgm:cxnLst>
    <dgm:cxn modelId="{01AD92A9-B321-44B0-A28A-7CA3B4E62781}" type="presOf" srcId="{FC5DAEC8-A67F-4413-AB1F-3508C8931365}" destId="{42D47EBE-A15D-4C22-B937-41021BC092E3}" srcOrd="0" destOrd="5" presId="urn:microsoft.com/office/officeart/2005/8/layout/list1"/>
    <dgm:cxn modelId="{F41C6DA6-3678-4710-8387-BBAE0F2EFD94}" type="presOf" srcId="{C65151CF-9082-4FF0-9992-2616DA4D6930}" destId="{42D47EBE-A15D-4C22-B937-41021BC092E3}" srcOrd="0" destOrd="4" presId="urn:microsoft.com/office/officeart/2005/8/layout/list1"/>
    <dgm:cxn modelId="{FEE8F072-A789-49C3-9C0B-65AD77C162E4}" type="presOf" srcId="{56C3245A-F7FC-4B67-9169-B1F558B84EAA}" destId="{08D47650-5F53-4D4E-A842-CD34971A5CC9}" srcOrd="0" destOrd="0" presId="urn:microsoft.com/office/officeart/2005/8/layout/list1"/>
    <dgm:cxn modelId="{96980E53-188C-4BBC-AC56-4207D9D69A3E}" type="presOf" srcId="{D677F2A1-E8AA-4E12-BD71-EF9C6771815D}" destId="{5D2D4A8D-9F76-4E72-89F8-56AB913308E9}" srcOrd="1" destOrd="0" presId="urn:microsoft.com/office/officeart/2005/8/layout/list1"/>
    <dgm:cxn modelId="{02C3B7CF-5328-4151-92A4-CE9BF5754EBA}" type="presOf" srcId="{56C3245A-F7FC-4B67-9169-B1F558B84EAA}" destId="{C1CCF742-3354-40B0-8547-149D5B45EAE5}" srcOrd="1" destOrd="0" presId="urn:microsoft.com/office/officeart/2005/8/layout/list1"/>
    <dgm:cxn modelId="{72A43317-3695-4172-80D3-5C7FCF223D06}" srcId="{56C3245A-F7FC-4B67-9169-B1F558B84EAA}" destId="{392522BF-2036-424A-AB16-B5B504C6A4D4}" srcOrd="0" destOrd="0" parTransId="{F4D4B795-B1A2-4213-9737-5D35E1934F77}" sibTransId="{4478B0C5-3ECF-4D4C-8E56-CFE3529D2542}"/>
    <dgm:cxn modelId="{D9390492-C42A-4197-B0EC-69611A17AD32}" srcId="{21B02772-C1F9-44A8-B489-9FD1459DFC1E}" destId="{D677F2A1-E8AA-4E12-BD71-EF9C6771815D}" srcOrd="1" destOrd="0" parTransId="{151604B3-F93D-4E73-8BC0-599F92ED42D1}" sibTransId="{63F11B6C-0DA8-4923-BE70-A85521FB2703}"/>
    <dgm:cxn modelId="{B4FC13E8-D91C-48BB-A5E3-EEC5C163F160}" srcId="{D677F2A1-E8AA-4E12-BD71-EF9C6771815D}" destId="{E2A5D05D-8D19-484A-8037-86D356C2DA97}" srcOrd="0" destOrd="0" parTransId="{BA2C2A57-BA73-489F-8D7D-C95C27325B80}" sibTransId="{0289BB5D-86FC-4AF3-A643-7CB537892857}"/>
    <dgm:cxn modelId="{86B8E7C2-BF20-4677-B1FD-6E909A104944}" type="presOf" srcId="{AF19F254-5062-4108-9FA4-0D8B88F91513}" destId="{42D47EBE-A15D-4C22-B937-41021BC092E3}" srcOrd="0" destOrd="2" presId="urn:microsoft.com/office/officeart/2005/8/layout/list1"/>
    <dgm:cxn modelId="{7ECA4706-B6EF-465C-ADE8-45FD1FF2A61F}" srcId="{56C3245A-F7FC-4B67-9169-B1F558B84EAA}" destId="{B068BE4E-91CE-492B-A10F-490758BA3412}" srcOrd="1" destOrd="0" parTransId="{C57B4F96-4906-47A0-A318-52ED12745993}" sibTransId="{D77528B0-B465-44CC-A730-E351008126DA}"/>
    <dgm:cxn modelId="{7B62DB66-0707-4C8A-B256-A33C566AC874}" srcId="{56C3245A-F7FC-4B67-9169-B1F558B84EAA}" destId="{FC5DAEC8-A67F-4413-AB1F-3508C8931365}" srcOrd="4" destOrd="0" parTransId="{DF9A6B9F-7531-447E-8B1F-D943E8E2B7BA}" sibTransId="{2B0743DF-148E-4264-BB6B-473683AA085B}"/>
    <dgm:cxn modelId="{21FC28AE-E57A-48AB-8671-D5BCCDDE49B0}" srcId="{56C3245A-F7FC-4B67-9169-B1F558B84EAA}" destId="{C65151CF-9082-4FF0-9992-2616DA4D6930}" srcOrd="3" destOrd="0" parTransId="{EDB0A1EC-D6D0-4FF8-B714-7F588F0EC2BE}" sibTransId="{04F981B7-98C0-4D98-BA75-63C3D6BB129B}"/>
    <dgm:cxn modelId="{083C36AB-8A11-4DAA-A498-4746C5F7B4D1}" srcId="{B068BE4E-91CE-492B-A10F-490758BA3412}" destId="{AF19F254-5062-4108-9FA4-0D8B88F91513}" srcOrd="0" destOrd="0" parTransId="{7C84C1DA-6CA9-487D-8B5F-04B17D65298B}" sibTransId="{8AA09FAF-857D-4B82-8D86-B8A5005AA3F0}"/>
    <dgm:cxn modelId="{EB72B133-0602-45B8-A96A-3ECC44337780}" srcId="{56C3245A-F7FC-4B67-9169-B1F558B84EAA}" destId="{3486046A-A4E4-4B9D-9A3E-90CC5D5E69E6}" srcOrd="2" destOrd="0" parTransId="{5804B4CF-B3E1-45F7-AD3C-9157390F392E}" sibTransId="{ECC9C3A1-BC3E-4D67-AC14-DAE37796D4D5}"/>
    <dgm:cxn modelId="{4AB330AD-27D2-4AE5-8737-E7D1BA7C8BC9}" type="presOf" srcId="{E2A5D05D-8D19-484A-8037-86D356C2DA97}" destId="{5BB6D3A0-D6DA-4948-8F62-9BD8708FEA59}" srcOrd="0" destOrd="0" presId="urn:microsoft.com/office/officeart/2005/8/layout/list1"/>
    <dgm:cxn modelId="{BEA1A8FD-DCD7-4F92-AD6B-3474245A1831}" srcId="{21B02772-C1F9-44A8-B489-9FD1459DFC1E}" destId="{56C3245A-F7FC-4B67-9169-B1F558B84EAA}" srcOrd="0" destOrd="0" parTransId="{BD4D8590-9BE4-48C0-986F-B4680D03DE57}" sibTransId="{3B5E5F56-615A-4BE2-9604-A0A8E018FC73}"/>
    <dgm:cxn modelId="{C82B6619-A91E-4253-B8B0-1271BE194A4F}" type="presOf" srcId="{392522BF-2036-424A-AB16-B5B504C6A4D4}" destId="{42D47EBE-A15D-4C22-B937-41021BC092E3}" srcOrd="0" destOrd="0" presId="urn:microsoft.com/office/officeart/2005/8/layout/list1"/>
    <dgm:cxn modelId="{EF78B0FE-413A-4D95-955F-4BAC3B03E660}" type="presOf" srcId="{B068BE4E-91CE-492B-A10F-490758BA3412}" destId="{42D47EBE-A15D-4C22-B937-41021BC092E3}" srcOrd="0" destOrd="1" presId="urn:microsoft.com/office/officeart/2005/8/layout/list1"/>
    <dgm:cxn modelId="{590BD833-206F-407B-A3E5-E06B5FC11CB6}" type="presOf" srcId="{D677F2A1-E8AA-4E12-BD71-EF9C6771815D}" destId="{D3217D4D-2FDC-4B89-A7A2-49EBFE7FA829}" srcOrd="0" destOrd="0" presId="urn:microsoft.com/office/officeart/2005/8/layout/list1"/>
    <dgm:cxn modelId="{7533F7E1-CEC6-4D59-A555-6ECAC02D8B66}" type="presOf" srcId="{3486046A-A4E4-4B9D-9A3E-90CC5D5E69E6}" destId="{42D47EBE-A15D-4C22-B937-41021BC092E3}" srcOrd="0" destOrd="3" presId="urn:microsoft.com/office/officeart/2005/8/layout/list1"/>
    <dgm:cxn modelId="{E6FC34E2-6445-4EEA-AD33-A29397BDBAC4}" type="presOf" srcId="{21B02772-C1F9-44A8-B489-9FD1459DFC1E}" destId="{714788CD-6576-4C9B-82FB-EFD6C574436E}" srcOrd="0" destOrd="0" presId="urn:microsoft.com/office/officeart/2005/8/layout/list1"/>
    <dgm:cxn modelId="{5FD7C0F5-3D56-4726-B59E-559102AA3D29}" type="presParOf" srcId="{714788CD-6576-4C9B-82FB-EFD6C574436E}" destId="{47B6FDC5-8854-4AF1-8906-428F480A15EC}" srcOrd="0" destOrd="0" presId="urn:microsoft.com/office/officeart/2005/8/layout/list1"/>
    <dgm:cxn modelId="{3D1217E9-A2BC-4F9B-9AA4-1DC7F94AA509}" type="presParOf" srcId="{47B6FDC5-8854-4AF1-8906-428F480A15EC}" destId="{08D47650-5F53-4D4E-A842-CD34971A5CC9}" srcOrd="0" destOrd="0" presId="urn:microsoft.com/office/officeart/2005/8/layout/list1"/>
    <dgm:cxn modelId="{1C352B9F-DB50-436F-8C35-92C12A656D32}" type="presParOf" srcId="{47B6FDC5-8854-4AF1-8906-428F480A15EC}" destId="{C1CCF742-3354-40B0-8547-149D5B45EAE5}" srcOrd="1" destOrd="0" presId="urn:microsoft.com/office/officeart/2005/8/layout/list1"/>
    <dgm:cxn modelId="{3C82D4E7-0383-4E36-ACC5-BD7D980CC09F}" type="presParOf" srcId="{714788CD-6576-4C9B-82FB-EFD6C574436E}" destId="{7451A0AB-2341-42E3-BAFE-33C82C0038F4}" srcOrd="1" destOrd="0" presId="urn:microsoft.com/office/officeart/2005/8/layout/list1"/>
    <dgm:cxn modelId="{D45E5261-4366-4DBA-84C3-CB902AF16F6F}" type="presParOf" srcId="{714788CD-6576-4C9B-82FB-EFD6C574436E}" destId="{42D47EBE-A15D-4C22-B937-41021BC092E3}" srcOrd="2" destOrd="0" presId="urn:microsoft.com/office/officeart/2005/8/layout/list1"/>
    <dgm:cxn modelId="{DC4FECE9-9952-4948-8B35-DC30E2DDA59F}" type="presParOf" srcId="{714788CD-6576-4C9B-82FB-EFD6C574436E}" destId="{033FF730-A0FD-44CD-AD97-9ABE441AD40E}" srcOrd="3" destOrd="0" presId="urn:microsoft.com/office/officeart/2005/8/layout/list1"/>
    <dgm:cxn modelId="{2A457013-B75E-405B-A74A-A8A3591F79BB}" type="presParOf" srcId="{714788CD-6576-4C9B-82FB-EFD6C574436E}" destId="{842FB04B-AA87-4D0B-B070-46AAD2012C31}" srcOrd="4" destOrd="0" presId="urn:microsoft.com/office/officeart/2005/8/layout/list1"/>
    <dgm:cxn modelId="{5AF273B7-629A-44A6-A07F-337F1C8557AB}" type="presParOf" srcId="{842FB04B-AA87-4D0B-B070-46AAD2012C31}" destId="{D3217D4D-2FDC-4B89-A7A2-49EBFE7FA829}" srcOrd="0" destOrd="0" presId="urn:microsoft.com/office/officeart/2005/8/layout/list1"/>
    <dgm:cxn modelId="{8267266B-6AD9-48EE-8FDE-196EE64B14E6}" type="presParOf" srcId="{842FB04B-AA87-4D0B-B070-46AAD2012C31}" destId="{5D2D4A8D-9F76-4E72-89F8-56AB913308E9}" srcOrd="1" destOrd="0" presId="urn:microsoft.com/office/officeart/2005/8/layout/list1"/>
    <dgm:cxn modelId="{64BE7996-AEA6-4EAB-BA1F-400FB0ADCC03}" type="presParOf" srcId="{714788CD-6576-4C9B-82FB-EFD6C574436E}" destId="{854AF7FB-DB49-4680-AE34-2DEA753B9C23}" srcOrd="5" destOrd="0" presId="urn:microsoft.com/office/officeart/2005/8/layout/list1"/>
    <dgm:cxn modelId="{E7AB7641-7478-4042-9BFA-6AEE672FE563}" type="presParOf" srcId="{714788CD-6576-4C9B-82FB-EFD6C574436E}" destId="{5BB6D3A0-D6DA-4948-8F62-9BD8708FEA59}"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B02772-C1F9-44A8-B489-9FD1459DFC1E}"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56C3245A-F7FC-4B67-9169-B1F558B84EAA}">
      <dgm:prSet phldrT="[Text]" custT="1"/>
      <dgm:spPr/>
      <dgm:t>
        <a:bodyPr/>
        <a:lstStyle/>
        <a:p>
          <a:r>
            <a:rPr lang="en-US" sz="2000" b="1" dirty="0" smtClean="0"/>
            <a:t>HTTP is a “stateless” protocol</a:t>
          </a:r>
          <a:endParaRPr lang="en-US" sz="2000" b="1" dirty="0"/>
        </a:p>
      </dgm:t>
    </dgm:pt>
    <dgm:pt modelId="{BD4D8590-9BE4-48C0-986F-B4680D03DE57}" type="parTrans" cxnId="{BEA1A8FD-DCD7-4F92-AD6B-3474245A1831}">
      <dgm:prSet/>
      <dgm:spPr/>
      <dgm:t>
        <a:bodyPr/>
        <a:lstStyle/>
        <a:p>
          <a:endParaRPr lang="en-US" b="1"/>
        </a:p>
      </dgm:t>
    </dgm:pt>
    <dgm:pt modelId="{3B5E5F56-615A-4BE2-9604-A0A8E018FC73}" type="sibTrans" cxnId="{BEA1A8FD-DCD7-4F92-AD6B-3474245A1831}">
      <dgm:prSet/>
      <dgm:spPr/>
      <dgm:t>
        <a:bodyPr/>
        <a:lstStyle/>
        <a:p>
          <a:endParaRPr lang="en-US" b="1"/>
        </a:p>
      </dgm:t>
    </dgm:pt>
    <dgm:pt modelId="{31E58432-AF4D-4379-9488-DF87DFE6E298}">
      <dgm:prSet/>
      <dgm:spPr/>
      <dgm:t>
        <a:bodyPr/>
        <a:lstStyle/>
        <a:p>
          <a:r>
            <a:rPr lang="en-US" b="1" dirty="0" smtClean="0"/>
            <a:t>Means credentials have to go with every request</a:t>
          </a:r>
        </a:p>
      </dgm:t>
    </dgm:pt>
    <dgm:pt modelId="{6AC3BD83-0619-4726-8AB4-13FD1CAA0A0B}" type="parTrans" cxnId="{8B2DCE92-DEC2-4109-A741-C00B3E73F8D4}">
      <dgm:prSet/>
      <dgm:spPr/>
      <dgm:t>
        <a:bodyPr/>
        <a:lstStyle/>
        <a:p>
          <a:endParaRPr lang="en-US" b="1"/>
        </a:p>
      </dgm:t>
    </dgm:pt>
    <dgm:pt modelId="{31EFB07F-8AB0-4491-A503-6D598D6A726C}" type="sibTrans" cxnId="{8B2DCE92-DEC2-4109-A741-C00B3E73F8D4}">
      <dgm:prSet/>
      <dgm:spPr/>
      <dgm:t>
        <a:bodyPr/>
        <a:lstStyle/>
        <a:p>
          <a:endParaRPr lang="en-US" b="1"/>
        </a:p>
      </dgm:t>
    </dgm:pt>
    <dgm:pt modelId="{E5D103ED-8098-4449-ACE9-B58956D89202}">
      <dgm:prSet/>
      <dgm:spPr/>
      <dgm:t>
        <a:bodyPr/>
        <a:lstStyle/>
        <a:p>
          <a:r>
            <a:rPr lang="en-US" b="1" dirty="0" smtClean="0"/>
            <a:t>Should use SSL for everything requiring authentication</a:t>
          </a:r>
        </a:p>
      </dgm:t>
    </dgm:pt>
    <dgm:pt modelId="{907440AD-3643-4959-A4FC-8FF25C1EE033}" type="parTrans" cxnId="{DB89ED16-E506-4192-9853-168F18B92760}">
      <dgm:prSet/>
      <dgm:spPr/>
      <dgm:t>
        <a:bodyPr/>
        <a:lstStyle/>
        <a:p>
          <a:endParaRPr lang="en-US" b="1"/>
        </a:p>
      </dgm:t>
    </dgm:pt>
    <dgm:pt modelId="{9E366A32-918A-4B78-B2B2-D7197D7AA90E}" type="sibTrans" cxnId="{DB89ED16-E506-4192-9853-168F18B92760}">
      <dgm:prSet/>
      <dgm:spPr/>
      <dgm:t>
        <a:bodyPr/>
        <a:lstStyle/>
        <a:p>
          <a:endParaRPr lang="en-US" b="1"/>
        </a:p>
      </dgm:t>
    </dgm:pt>
    <dgm:pt modelId="{C0A12C04-1EDF-4589-8501-B1F7C02004CA}">
      <dgm:prSet custT="1"/>
      <dgm:spPr/>
      <dgm:t>
        <a:bodyPr/>
        <a:lstStyle/>
        <a:p>
          <a:r>
            <a:rPr lang="en-US" sz="2000" b="1" dirty="0" smtClean="0"/>
            <a:t>Session management flaws</a:t>
          </a:r>
        </a:p>
      </dgm:t>
    </dgm:pt>
    <dgm:pt modelId="{73F8DB4D-C0F4-4CED-8D45-49E6FD1C11D9}" type="parTrans" cxnId="{3EB78B10-175B-4E30-B794-0DEC3ABC4592}">
      <dgm:prSet/>
      <dgm:spPr/>
      <dgm:t>
        <a:bodyPr/>
        <a:lstStyle/>
        <a:p>
          <a:endParaRPr lang="en-US" b="1"/>
        </a:p>
      </dgm:t>
    </dgm:pt>
    <dgm:pt modelId="{8DD5420F-616F-4357-BAD3-516300933622}" type="sibTrans" cxnId="{3EB78B10-175B-4E30-B794-0DEC3ABC4592}">
      <dgm:prSet/>
      <dgm:spPr/>
      <dgm:t>
        <a:bodyPr/>
        <a:lstStyle/>
        <a:p>
          <a:endParaRPr lang="en-US" b="1"/>
        </a:p>
      </dgm:t>
    </dgm:pt>
    <dgm:pt modelId="{10AA106A-7FE5-4915-9959-8FAFF64FF3E2}">
      <dgm:prSet/>
      <dgm:spPr/>
      <dgm:t>
        <a:bodyPr/>
        <a:lstStyle/>
        <a:p>
          <a:r>
            <a:rPr lang="en-US" b="1" dirty="0" smtClean="0"/>
            <a:t>SESSION ID used to track state since HTTP doesn’t</a:t>
          </a:r>
        </a:p>
      </dgm:t>
    </dgm:pt>
    <dgm:pt modelId="{5147A317-7190-4219-A6DD-39457C11F080}" type="parTrans" cxnId="{5D736985-3C9E-49CF-9BF9-26FC80CB24B8}">
      <dgm:prSet/>
      <dgm:spPr/>
      <dgm:t>
        <a:bodyPr/>
        <a:lstStyle/>
        <a:p>
          <a:endParaRPr lang="en-US" b="1"/>
        </a:p>
      </dgm:t>
    </dgm:pt>
    <dgm:pt modelId="{BC80ED85-3971-4D12-85D2-01F6EF8C0230}" type="sibTrans" cxnId="{5D736985-3C9E-49CF-9BF9-26FC80CB24B8}">
      <dgm:prSet/>
      <dgm:spPr/>
      <dgm:t>
        <a:bodyPr/>
        <a:lstStyle/>
        <a:p>
          <a:endParaRPr lang="en-US" b="1"/>
        </a:p>
      </dgm:t>
    </dgm:pt>
    <dgm:pt modelId="{2FA114C9-A0A7-4D02-9F90-AD905C9C068C}">
      <dgm:prSet/>
      <dgm:spPr/>
      <dgm:t>
        <a:bodyPr/>
        <a:lstStyle/>
        <a:p>
          <a:r>
            <a:rPr lang="en-US" b="1" dirty="0" smtClean="0"/>
            <a:t>and it is just as good as credentials to an attacker</a:t>
          </a:r>
        </a:p>
      </dgm:t>
    </dgm:pt>
    <dgm:pt modelId="{3AAC84C2-1B16-40C3-9B85-A5C8DB654FDB}" type="parTrans" cxnId="{BEE54A4A-06A3-47D3-B167-A4F6847297F5}">
      <dgm:prSet/>
      <dgm:spPr/>
      <dgm:t>
        <a:bodyPr/>
        <a:lstStyle/>
        <a:p>
          <a:endParaRPr lang="en-US" b="1"/>
        </a:p>
      </dgm:t>
    </dgm:pt>
    <dgm:pt modelId="{FB9510F9-E2A5-463F-91B9-C48DF04921C3}" type="sibTrans" cxnId="{BEE54A4A-06A3-47D3-B167-A4F6847297F5}">
      <dgm:prSet/>
      <dgm:spPr/>
      <dgm:t>
        <a:bodyPr/>
        <a:lstStyle/>
        <a:p>
          <a:endParaRPr lang="en-US" b="1"/>
        </a:p>
      </dgm:t>
    </dgm:pt>
    <dgm:pt modelId="{601855A8-2317-4205-AA03-7B1AD2E6002D}">
      <dgm:prSet/>
      <dgm:spPr/>
      <dgm:t>
        <a:bodyPr/>
        <a:lstStyle/>
        <a:p>
          <a:r>
            <a:rPr lang="en-US" b="1" dirty="0" smtClean="0"/>
            <a:t>SESSION ID is typically exposed on the network, in browser, in logs, …</a:t>
          </a:r>
        </a:p>
      </dgm:t>
    </dgm:pt>
    <dgm:pt modelId="{F483579F-326E-4BFC-BE5B-D5CA7F7E6188}" type="parTrans" cxnId="{FB6AA3D9-F619-46CA-92FB-231B0D880CDE}">
      <dgm:prSet/>
      <dgm:spPr/>
      <dgm:t>
        <a:bodyPr/>
        <a:lstStyle/>
        <a:p>
          <a:endParaRPr lang="en-US" b="1"/>
        </a:p>
      </dgm:t>
    </dgm:pt>
    <dgm:pt modelId="{A85D688D-AF64-4146-8B1B-247D18FCB2EB}" type="sibTrans" cxnId="{FB6AA3D9-F619-46CA-92FB-231B0D880CDE}">
      <dgm:prSet/>
      <dgm:spPr/>
      <dgm:t>
        <a:bodyPr/>
        <a:lstStyle/>
        <a:p>
          <a:endParaRPr lang="en-US" b="1"/>
        </a:p>
      </dgm:t>
    </dgm:pt>
    <dgm:pt modelId="{79705BC9-8141-4398-89EA-D2F118E20FA4}">
      <dgm:prSet custT="1"/>
      <dgm:spPr/>
      <dgm:t>
        <a:bodyPr/>
        <a:lstStyle/>
        <a:p>
          <a:r>
            <a:rPr lang="en-US" sz="2000" b="1" dirty="0" smtClean="0"/>
            <a:t>Beware the side-doors</a:t>
          </a:r>
        </a:p>
      </dgm:t>
    </dgm:pt>
    <dgm:pt modelId="{DC66E526-29F0-4C36-9940-F57DC8AB6138}" type="parTrans" cxnId="{6F0D3182-FF60-4DF2-AA24-DB73C877289C}">
      <dgm:prSet/>
      <dgm:spPr/>
      <dgm:t>
        <a:bodyPr/>
        <a:lstStyle/>
        <a:p>
          <a:endParaRPr lang="en-US" b="1"/>
        </a:p>
      </dgm:t>
    </dgm:pt>
    <dgm:pt modelId="{09A57284-F280-48E7-8641-097582AF8170}" type="sibTrans" cxnId="{6F0D3182-FF60-4DF2-AA24-DB73C877289C}">
      <dgm:prSet/>
      <dgm:spPr/>
      <dgm:t>
        <a:bodyPr/>
        <a:lstStyle/>
        <a:p>
          <a:endParaRPr lang="en-US" b="1"/>
        </a:p>
      </dgm:t>
    </dgm:pt>
    <dgm:pt modelId="{CA5259F6-C069-4A8A-904B-9F0388B2046E}">
      <dgm:prSet/>
      <dgm:spPr/>
      <dgm:t>
        <a:bodyPr/>
        <a:lstStyle/>
        <a:p>
          <a:r>
            <a:rPr lang="en-US" b="1" dirty="0" smtClean="0"/>
            <a:t>Change my password, remember my password, forgot my password, secret question, logout, email address, etc…</a:t>
          </a:r>
        </a:p>
      </dgm:t>
    </dgm:pt>
    <dgm:pt modelId="{A535B507-70DB-4A32-883A-4DA42CF7723F}" type="parTrans" cxnId="{4D994555-3CB1-4DBE-89A0-8BDAF12794A0}">
      <dgm:prSet/>
      <dgm:spPr/>
      <dgm:t>
        <a:bodyPr/>
        <a:lstStyle/>
        <a:p>
          <a:endParaRPr lang="en-US" b="1"/>
        </a:p>
      </dgm:t>
    </dgm:pt>
    <dgm:pt modelId="{0B53BF5F-4935-4C23-A44B-8BBE3094DA27}" type="sibTrans" cxnId="{4D994555-3CB1-4DBE-89A0-8BDAF12794A0}">
      <dgm:prSet/>
      <dgm:spPr/>
      <dgm:t>
        <a:bodyPr/>
        <a:lstStyle/>
        <a:p>
          <a:endParaRPr lang="en-US" b="1"/>
        </a:p>
      </dgm:t>
    </dgm:pt>
    <dgm:pt modelId="{D4846FEF-9F4E-4614-9B1C-23F32B459DAF}">
      <dgm:prSet custT="1"/>
      <dgm:spPr/>
      <dgm:t>
        <a:bodyPr/>
        <a:lstStyle/>
        <a:p>
          <a:r>
            <a:rPr lang="en-US" sz="2000" b="1" dirty="0" smtClean="0"/>
            <a:t>Typical Impact</a:t>
          </a:r>
        </a:p>
      </dgm:t>
    </dgm:pt>
    <dgm:pt modelId="{08EBB0A7-4114-418F-B76D-7C9B2B74C812}" type="parTrans" cxnId="{6E090D14-B252-4315-A8C2-6D8549BA2AD8}">
      <dgm:prSet/>
      <dgm:spPr/>
      <dgm:t>
        <a:bodyPr/>
        <a:lstStyle/>
        <a:p>
          <a:endParaRPr lang="en-US" b="1"/>
        </a:p>
      </dgm:t>
    </dgm:pt>
    <dgm:pt modelId="{8B61F45B-1D4F-4B60-9FAF-5C244D578CB1}" type="sibTrans" cxnId="{6E090D14-B252-4315-A8C2-6D8549BA2AD8}">
      <dgm:prSet/>
      <dgm:spPr/>
      <dgm:t>
        <a:bodyPr/>
        <a:lstStyle/>
        <a:p>
          <a:endParaRPr lang="en-US" b="1"/>
        </a:p>
      </dgm:t>
    </dgm:pt>
    <dgm:pt modelId="{6D06630E-F1D8-4CA9-9B62-196164569B77}">
      <dgm:prSet/>
      <dgm:spPr/>
      <dgm:t>
        <a:bodyPr/>
        <a:lstStyle/>
        <a:p>
          <a:r>
            <a:rPr lang="en-US" b="1" dirty="0" smtClean="0"/>
            <a:t>User accounts compromised or user sessions hijacked</a:t>
          </a:r>
        </a:p>
      </dgm:t>
    </dgm:pt>
    <dgm:pt modelId="{C98D4CD8-3D4F-493D-9F8A-D2F5934633F4}" type="parTrans" cxnId="{07D1455B-F6F7-440F-AC2C-254F4C7C0EFB}">
      <dgm:prSet/>
      <dgm:spPr/>
      <dgm:t>
        <a:bodyPr/>
        <a:lstStyle/>
        <a:p>
          <a:endParaRPr lang="en-US" b="1"/>
        </a:p>
      </dgm:t>
    </dgm:pt>
    <dgm:pt modelId="{97C88BB9-9969-4675-8A48-60F1A58D77DB}" type="sibTrans" cxnId="{07D1455B-F6F7-440F-AC2C-254F4C7C0EFB}">
      <dgm:prSet/>
      <dgm:spPr/>
      <dgm:t>
        <a:bodyPr/>
        <a:lstStyle/>
        <a:p>
          <a:endParaRPr lang="en-US" b="1"/>
        </a:p>
      </dgm:t>
    </dgm:pt>
    <dgm:pt modelId="{714788CD-6576-4C9B-82FB-EFD6C574436E}" type="pres">
      <dgm:prSet presAssocID="{21B02772-C1F9-44A8-B489-9FD1459DFC1E}" presName="linear" presStyleCnt="0">
        <dgm:presLayoutVars>
          <dgm:dir/>
          <dgm:animLvl val="lvl"/>
          <dgm:resizeHandles val="exact"/>
        </dgm:presLayoutVars>
      </dgm:prSet>
      <dgm:spPr/>
      <dgm:t>
        <a:bodyPr/>
        <a:lstStyle/>
        <a:p>
          <a:endParaRPr lang="en-US"/>
        </a:p>
      </dgm:t>
    </dgm:pt>
    <dgm:pt modelId="{47B6FDC5-8854-4AF1-8906-428F480A15EC}" type="pres">
      <dgm:prSet presAssocID="{56C3245A-F7FC-4B67-9169-B1F558B84EAA}" presName="parentLin" presStyleCnt="0"/>
      <dgm:spPr/>
      <dgm:t>
        <a:bodyPr/>
        <a:lstStyle/>
        <a:p>
          <a:endParaRPr lang="en-GB"/>
        </a:p>
      </dgm:t>
    </dgm:pt>
    <dgm:pt modelId="{08D47650-5F53-4D4E-A842-CD34971A5CC9}" type="pres">
      <dgm:prSet presAssocID="{56C3245A-F7FC-4B67-9169-B1F558B84EAA}" presName="parentLeftMargin" presStyleLbl="node1" presStyleIdx="0" presStyleCnt="4"/>
      <dgm:spPr/>
      <dgm:t>
        <a:bodyPr/>
        <a:lstStyle/>
        <a:p>
          <a:endParaRPr lang="en-US"/>
        </a:p>
      </dgm:t>
    </dgm:pt>
    <dgm:pt modelId="{C1CCF742-3354-40B0-8547-149D5B45EAE5}" type="pres">
      <dgm:prSet presAssocID="{56C3245A-F7FC-4B67-9169-B1F558B84EAA}" presName="parentText" presStyleLbl="node1" presStyleIdx="0" presStyleCnt="4">
        <dgm:presLayoutVars>
          <dgm:chMax val="0"/>
          <dgm:bulletEnabled val="1"/>
        </dgm:presLayoutVars>
      </dgm:prSet>
      <dgm:spPr/>
      <dgm:t>
        <a:bodyPr/>
        <a:lstStyle/>
        <a:p>
          <a:endParaRPr lang="en-US"/>
        </a:p>
      </dgm:t>
    </dgm:pt>
    <dgm:pt modelId="{7451A0AB-2341-42E3-BAFE-33C82C0038F4}" type="pres">
      <dgm:prSet presAssocID="{56C3245A-F7FC-4B67-9169-B1F558B84EAA}" presName="negativeSpace" presStyleCnt="0"/>
      <dgm:spPr/>
      <dgm:t>
        <a:bodyPr/>
        <a:lstStyle/>
        <a:p>
          <a:endParaRPr lang="en-GB"/>
        </a:p>
      </dgm:t>
    </dgm:pt>
    <dgm:pt modelId="{42D47EBE-A15D-4C22-B937-41021BC092E3}" type="pres">
      <dgm:prSet presAssocID="{56C3245A-F7FC-4B67-9169-B1F558B84EAA}" presName="childText" presStyleLbl="conFgAcc1" presStyleIdx="0" presStyleCnt="4">
        <dgm:presLayoutVars>
          <dgm:bulletEnabled val="1"/>
        </dgm:presLayoutVars>
      </dgm:prSet>
      <dgm:spPr/>
      <dgm:t>
        <a:bodyPr/>
        <a:lstStyle/>
        <a:p>
          <a:endParaRPr lang="en-US"/>
        </a:p>
      </dgm:t>
    </dgm:pt>
    <dgm:pt modelId="{033FF730-A0FD-44CD-AD97-9ABE441AD40E}" type="pres">
      <dgm:prSet presAssocID="{3B5E5F56-615A-4BE2-9604-A0A8E018FC73}" presName="spaceBetweenRectangles" presStyleCnt="0"/>
      <dgm:spPr/>
      <dgm:t>
        <a:bodyPr/>
        <a:lstStyle/>
        <a:p>
          <a:endParaRPr lang="en-GB"/>
        </a:p>
      </dgm:t>
    </dgm:pt>
    <dgm:pt modelId="{3001FFD4-D902-41E1-A89F-C12284A0F5F8}" type="pres">
      <dgm:prSet presAssocID="{C0A12C04-1EDF-4589-8501-B1F7C02004CA}" presName="parentLin" presStyleCnt="0"/>
      <dgm:spPr/>
      <dgm:t>
        <a:bodyPr/>
        <a:lstStyle/>
        <a:p>
          <a:endParaRPr lang="en-GB"/>
        </a:p>
      </dgm:t>
    </dgm:pt>
    <dgm:pt modelId="{F664245C-0642-410B-A9D3-6954590DD59A}" type="pres">
      <dgm:prSet presAssocID="{C0A12C04-1EDF-4589-8501-B1F7C02004CA}" presName="parentLeftMargin" presStyleLbl="node1" presStyleIdx="0" presStyleCnt="4"/>
      <dgm:spPr/>
      <dgm:t>
        <a:bodyPr/>
        <a:lstStyle/>
        <a:p>
          <a:endParaRPr lang="en-US"/>
        </a:p>
      </dgm:t>
    </dgm:pt>
    <dgm:pt modelId="{F18F51E8-D932-4C66-B789-743280E530A8}" type="pres">
      <dgm:prSet presAssocID="{C0A12C04-1EDF-4589-8501-B1F7C02004CA}" presName="parentText" presStyleLbl="node1" presStyleIdx="1" presStyleCnt="4">
        <dgm:presLayoutVars>
          <dgm:chMax val="0"/>
          <dgm:bulletEnabled val="1"/>
        </dgm:presLayoutVars>
      </dgm:prSet>
      <dgm:spPr/>
      <dgm:t>
        <a:bodyPr/>
        <a:lstStyle/>
        <a:p>
          <a:endParaRPr lang="en-US"/>
        </a:p>
      </dgm:t>
    </dgm:pt>
    <dgm:pt modelId="{AC7021E7-1EF5-4E4B-BC37-FE7049CF96A8}" type="pres">
      <dgm:prSet presAssocID="{C0A12C04-1EDF-4589-8501-B1F7C02004CA}" presName="negativeSpace" presStyleCnt="0"/>
      <dgm:spPr/>
      <dgm:t>
        <a:bodyPr/>
        <a:lstStyle/>
        <a:p>
          <a:endParaRPr lang="en-GB"/>
        </a:p>
      </dgm:t>
    </dgm:pt>
    <dgm:pt modelId="{1BE3829A-B36B-4166-B2D8-8596D466B3AD}" type="pres">
      <dgm:prSet presAssocID="{C0A12C04-1EDF-4589-8501-B1F7C02004CA}" presName="childText" presStyleLbl="conFgAcc1" presStyleIdx="1" presStyleCnt="4">
        <dgm:presLayoutVars>
          <dgm:bulletEnabled val="1"/>
        </dgm:presLayoutVars>
      </dgm:prSet>
      <dgm:spPr/>
      <dgm:t>
        <a:bodyPr/>
        <a:lstStyle/>
        <a:p>
          <a:endParaRPr lang="en-US"/>
        </a:p>
      </dgm:t>
    </dgm:pt>
    <dgm:pt modelId="{E07A7AE7-9D00-475D-BC81-4961551EF868}" type="pres">
      <dgm:prSet presAssocID="{8DD5420F-616F-4357-BAD3-516300933622}" presName="spaceBetweenRectangles" presStyleCnt="0"/>
      <dgm:spPr/>
      <dgm:t>
        <a:bodyPr/>
        <a:lstStyle/>
        <a:p>
          <a:endParaRPr lang="en-GB"/>
        </a:p>
      </dgm:t>
    </dgm:pt>
    <dgm:pt modelId="{B12B1E11-0DA4-4A36-A001-AC01890C39F3}" type="pres">
      <dgm:prSet presAssocID="{79705BC9-8141-4398-89EA-D2F118E20FA4}" presName="parentLin" presStyleCnt="0"/>
      <dgm:spPr/>
      <dgm:t>
        <a:bodyPr/>
        <a:lstStyle/>
        <a:p>
          <a:endParaRPr lang="en-GB"/>
        </a:p>
      </dgm:t>
    </dgm:pt>
    <dgm:pt modelId="{910BE924-9142-408A-9F1B-746FC5427907}" type="pres">
      <dgm:prSet presAssocID="{79705BC9-8141-4398-89EA-D2F118E20FA4}" presName="parentLeftMargin" presStyleLbl="node1" presStyleIdx="1" presStyleCnt="4"/>
      <dgm:spPr/>
      <dgm:t>
        <a:bodyPr/>
        <a:lstStyle/>
        <a:p>
          <a:endParaRPr lang="en-US"/>
        </a:p>
      </dgm:t>
    </dgm:pt>
    <dgm:pt modelId="{F9359673-9E66-491D-9A3F-80FEBC5DD5B5}" type="pres">
      <dgm:prSet presAssocID="{79705BC9-8141-4398-89EA-D2F118E20FA4}" presName="parentText" presStyleLbl="node1" presStyleIdx="2" presStyleCnt="4">
        <dgm:presLayoutVars>
          <dgm:chMax val="0"/>
          <dgm:bulletEnabled val="1"/>
        </dgm:presLayoutVars>
      </dgm:prSet>
      <dgm:spPr/>
      <dgm:t>
        <a:bodyPr/>
        <a:lstStyle/>
        <a:p>
          <a:endParaRPr lang="en-US"/>
        </a:p>
      </dgm:t>
    </dgm:pt>
    <dgm:pt modelId="{A766A456-1649-4B87-8525-73875813102E}" type="pres">
      <dgm:prSet presAssocID="{79705BC9-8141-4398-89EA-D2F118E20FA4}" presName="negativeSpace" presStyleCnt="0"/>
      <dgm:spPr/>
      <dgm:t>
        <a:bodyPr/>
        <a:lstStyle/>
        <a:p>
          <a:endParaRPr lang="en-GB"/>
        </a:p>
      </dgm:t>
    </dgm:pt>
    <dgm:pt modelId="{A16841A0-9150-49EB-A1DB-7E1C3B9A3F71}" type="pres">
      <dgm:prSet presAssocID="{79705BC9-8141-4398-89EA-D2F118E20FA4}" presName="childText" presStyleLbl="conFgAcc1" presStyleIdx="2" presStyleCnt="4">
        <dgm:presLayoutVars>
          <dgm:bulletEnabled val="1"/>
        </dgm:presLayoutVars>
      </dgm:prSet>
      <dgm:spPr/>
      <dgm:t>
        <a:bodyPr/>
        <a:lstStyle/>
        <a:p>
          <a:endParaRPr lang="en-US"/>
        </a:p>
      </dgm:t>
    </dgm:pt>
    <dgm:pt modelId="{28BC3BE2-B567-46F9-B36E-B6CD15F4563F}" type="pres">
      <dgm:prSet presAssocID="{09A57284-F280-48E7-8641-097582AF8170}" presName="spaceBetweenRectangles" presStyleCnt="0"/>
      <dgm:spPr/>
      <dgm:t>
        <a:bodyPr/>
        <a:lstStyle/>
        <a:p>
          <a:endParaRPr lang="en-GB"/>
        </a:p>
      </dgm:t>
    </dgm:pt>
    <dgm:pt modelId="{3AE64A03-0EFE-449C-8CD9-D7FBDAE44753}" type="pres">
      <dgm:prSet presAssocID="{D4846FEF-9F4E-4614-9B1C-23F32B459DAF}" presName="parentLin" presStyleCnt="0"/>
      <dgm:spPr/>
      <dgm:t>
        <a:bodyPr/>
        <a:lstStyle/>
        <a:p>
          <a:endParaRPr lang="en-GB"/>
        </a:p>
      </dgm:t>
    </dgm:pt>
    <dgm:pt modelId="{3B56F920-DBE0-4319-B5BA-4A7BCD0E1462}" type="pres">
      <dgm:prSet presAssocID="{D4846FEF-9F4E-4614-9B1C-23F32B459DAF}" presName="parentLeftMargin" presStyleLbl="node1" presStyleIdx="2" presStyleCnt="4"/>
      <dgm:spPr/>
      <dgm:t>
        <a:bodyPr/>
        <a:lstStyle/>
        <a:p>
          <a:endParaRPr lang="en-US"/>
        </a:p>
      </dgm:t>
    </dgm:pt>
    <dgm:pt modelId="{909709D9-B61A-4632-8587-2587842CC1EE}" type="pres">
      <dgm:prSet presAssocID="{D4846FEF-9F4E-4614-9B1C-23F32B459DAF}" presName="parentText" presStyleLbl="node1" presStyleIdx="3" presStyleCnt="4">
        <dgm:presLayoutVars>
          <dgm:chMax val="0"/>
          <dgm:bulletEnabled val="1"/>
        </dgm:presLayoutVars>
      </dgm:prSet>
      <dgm:spPr/>
      <dgm:t>
        <a:bodyPr/>
        <a:lstStyle/>
        <a:p>
          <a:endParaRPr lang="en-US"/>
        </a:p>
      </dgm:t>
    </dgm:pt>
    <dgm:pt modelId="{872C96F6-5442-4A6A-B348-69D3A0815A92}" type="pres">
      <dgm:prSet presAssocID="{D4846FEF-9F4E-4614-9B1C-23F32B459DAF}" presName="negativeSpace" presStyleCnt="0"/>
      <dgm:spPr/>
      <dgm:t>
        <a:bodyPr/>
        <a:lstStyle/>
        <a:p>
          <a:endParaRPr lang="en-GB"/>
        </a:p>
      </dgm:t>
    </dgm:pt>
    <dgm:pt modelId="{5EFBF7D3-C76B-451F-8F43-50FE2D1F4264}" type="pres">
      <dgm:prSet presAssocID="{D4846FEF-9F4E-4614-9B1C-23F32B459DAF}" presName="childText" presStyleLbl="conFgAcc1" presStyleIdx="3" presStyleCnt="4">
        <dgm:presLayoutVars>
          <dgm:bulletEnabled val="1"/>
        </dgm:presLayoutVars>
      </dgm:prSet>
      <dgm:spPr/>
      <dgm:t>
        <a:bodyPr/>
        <a:lstStyle/>
        <a:p>
          <a:endParaRPr lang="en-US"/>
        </a:p>
      </dgm:t>
    </dgm:pt>
  </dgm:ptLst>
  <dgm:cxnLst>
    <dgm:cxn modelId="{59643A8C-1D38-428D-B92E-3050BEADCED9}" type="presOf" srcId="{79705BC9-8141-4398-89EA-D2F118E20FA4}" destId="{910BE924-9142-408A-9F1B-746FC5427907}" srcOrd="0" destOrd="0" presId="urn:microsoft.com/office/officeart/2005/8/layout/list1"/>
    <dgm:cxn modelId="{D8B5F9DF-E55C-48D8-A6D5-FE844D602448}" type="presOf" srcId="{C0A12C04-1EDF-4589-8501-B1F7C02004CA}" destId="{F664245C-0642-410B-A9D3-6954590DD59A}" srcOrd="0" destOrd="0" presId="urn:microsoft.com/office/officeart/2005/8/layout/list1"/>
    <dgm:cxn modelId="{0064F713-E739-48A2-8B70-9628859EE77D}" type="presOf" srcId="{31E58432-AF4D-4379-9488-DF87DFE6E298}" destId="{42D47EBE-A15D-4C22-B937-41021BC092E3}" srcOrd="0" destOrd="0" presId="urn:microsoft.com/office/officeart/2005/8/layout/list1"/>
    <dgm:cxn modelId="{4C5809CC-0301-4805-A4F2-E92F13F5918C}" type="presOf" srcId="{56C3245A-F7FC-4B67-9169-B1F558B84EAA}" destId="{C1CCF742-3354-40B0-8547-149D5B45EAE5}" srcOrd="1" destOrd="0" presId="urn:microsoft.com/office/officeart/2005/8/layout/list1"/>
    <dgm:cxn modelId="{FD4174F5-0A4C-4CDA-BD6E-2D1B90699532}" type="presOf" srcId="{21B02772-C1F9-44A8-B489-9FD1459DFC1E}" destId="{714788CD-6576-4C9B-82FB-EFD6C574436E}" srcOrd="0" destOrd="0" presId="urn:microsoft.com/office/officeart/2005/8/layout/list1"/>
    <dgm:cxn modelId="{CAC6602F-844A-4662-9F6D-B97A1F9F3CB4}" type="presOf" srcId="{601855A8-2317-4205-AA03-7B1AD2E6002D}" destId="{1BE3829A-B36B-4166-B2D8-8596D466B3AD}" srcOrd="0" destOrd="2" presId="urn:microsoft.com/office/officeart/2005/8/layout/list1"/>
    <dgm:cxn modelId="{DD7E38F7-CF3A-47CE-920C-9D654CB973E9}" type="presOf" srcId="{79705BC9-8141-4398-89EA-D2F118E20FA4}" destId="{F9359673-9E66-491D-9A3F-80FEBC5DD5B5}" srcOrd="1" destOrd="0" presId="urn:microsoft.com/office/officeart/2005/8/layout/list1"/>
    <dgm:cxn modelId="{8B2DCE92-DEC2-4109-A741-C00B3E73F8D4}" srcId="{56C3245A-F7FC-4B67-9169-B1F558B84EAA}" destId="{31E58432-AF4D-4379-9488-DF87DFE6E298}" srcOrd="0" destOrd="0" parTransId="{6AC3BD83-0619-4726-8AB4-13FD1CAA0A0B}" sibTransId="{31EFB07F-8AB0-4491-A503-6D598D6A726C}"/>
    <dgm:cxn modelId="{14C66AA8-5ACC-4EF3-B55F-72E49D031DC0}" type="presOf" srcId="{56C3245A-F7FC-4B67-9169-B1F558B84EAA}" destId="{08D47650-5F53-4D4E-A842-CD34971A5CC9}" srcOrd="0" destOrd="0" presId="urn:microsoft.com/office/officeart/2005/8/layout/list1"/>
    <dgm:cxn modelId="{5D736985-3C9E-49CF-9BF9-26FC80CB24B8}" srcId="{C0A12C04-1EDF-4589-8501-B1F7C02004CA}" destId="{10AA106A-7FE5-4915-9959-8FAFF64FF3E2}" srcOrd="0" destOrd="0" parTransId="{5147A317-7190-4219-A6DD-39457C11F080}" sibTransId="{BC80ED85-3971-4D12-85D2-01F6EF8C0230}"/>
    <dgm:cxn modelId="{FB6AA3D9-F619-46CA-92FB-231B0D880CDE}" srcId="{C0A12C04-1EDF-4589-8501-B1F7C02004CA}" destId="{601855A8-2317-4205-AA03-7B1AD2E6002D}" srcOrd="1" destOrd="0" parTransId="{F483579F-326E-4BFC-BE5B-D5CA7F7E6188}" sibTransId="{A85D688D-AF64-4146-8B1B-247D18FCB2EB}"/>
    <dgm:cxn modelId="{BEA1A8FD-DCD7-4F92-AD6B-3474245A1831}" srcId="{21B02772-C1F9-44A8-B489-9FD1459DFC1E}" destId="{56C3245A-F7FC-4B67-9169-B1F558B84EAA}" srcOrd="0" destOrd="0" parTransId="{BD4D8590-9BE4-48C0-986F-B4680D03DE57}" sibTransId="{3B5E5F56-615A-4BE2-9604-A0A8E018FC73}"/>
    <dgm:cxn modelId="{4D994555-3CB1-4DBE-89A0-8BDAF12794A0}" srcId="{79705BC9-8141-4398-89EA-D2F118E20FA4}" destId="{CA5259F6-C069-4A8A-904B-9F0388B2046E}" srcOrd="0" destOrd="0" parTransId="{A535B507-70DB-4A32-883A-4DA42CF7723F}" sibTransId="{0B53BF5F-4935-4C23-A44B-8BBE3094DA27}"/>
    <dgm:cxn modelId="{B08D69D8-14D7-4D01-BDD2-626048030FB7}" type="presOf" srcId="{D4846FEF-9F4E-4614-9B1C-23F32B459DAF}" destId="{3B56F920-DBE0-4319-B5BA-4A7BCD0E1462}" srcOrd="0" destOrd="0" presId="urn:microsoft.com/office/officeart/2005/8/layout/list1"/>
    <dgm:cxn modelId="{6E090D14-B252-4315-A8C2-6D8549BA2AD8}" srcId="{21B02772-C1F9-44A8-B489-9FD1459DFC1E}" destId="{D4846FEF-9F4E-4614-9B1C-23F32B459DAF}" srcOrd="3" destOrd="0" parTransId="{08EBB0A7-4114-418F-B76D-7C9B2B74C812}" sibTransId="{8B61F45B-1D4F-4B60-9FAF-5C244D578CB1}"/>
    <dgm:cxn modelId="{C172CF74-79DF-4882-9178-19996DE11EC3}" type="presOf" srcId="{10AA106A-7FE5-4915-9959-8FAFF64FF3E2}" destId="{1BE3829A-B36B-4166-B2D8-8596D466B3AD}" srcOrd="0" destOrd="0" presId="urn:microsoft.com/office/officeart/2005/8/layout/list1"/>
    <dgm:cxn modelId="{DB89ED16-E506-4192-9853-168F18B92760}" srcId="{56C3245A-F7FC-4B67-9169-B1F558B84EAA}" destId="{E5D103ED-8098-4449-ACE9-B58956D89202}" srcOrd="1" destOrd="0" parTransId="{907440AD-3643-4959-A4FC-8FF25C1EE033}" sibTransId="{9E366A32-918A-4B78-B2B2-D7197D7AA90E}"/>
    <dgm:cxn modelId="{C4062461-ADE6-4AB6-A385-7977FC9020E4}" type="presOf" srcId="{CA5259F6-C069-4A8A-904B-9F0388B2046E}" destId="{A16841A0-9150-49EB-A1DB-7E1C3B9A3F71}" srcOrd="0" destOrd="0" presId="urn:microsoft.com/office/officeart/2005/8/layout/list1"/>
    <dgm:cxn modelId="{C3863B85-AF90-4A25-B59A-05862AAF3152}" type="presOf" srcId="{C0A12C04-1EDF-4589-8501-B1F7C02004CA}" destId="{F18F51E8-D932-4C66-B789-743280E530A8}" srcOrd="1" destOrd="0" presId="urn:microsoft.com/office/officeart/2005/8/layout/list1"/>
    <dgm:cxn modelId="{C3FF6561-059A-4079-BE22-47FCA09E7753}" type="presOf" srcId="{2FA114C9-A0A7-4D02-9F90-AD905C9C068C}" destId="{1BE3829A-B36B-4166-B2D8-8596D466B3AD}" srcOrd="0" destOrd="1" presId="urn:microsoft.com/office/officeart/2005/8/layout/list1"/>
    <dgm:cxn modelId="{206DC8C2-9983-4817-868C-52B67D638413}" type="presOf" srcId="{E5D103ED-8098-4449-ACE9-B58956D89202}" destId="{42D47EBE-A15D-4C22-B937-41021BC092E3}" srcOrd="0" destOrd="1" presId="urn:microsoft.com/office/officeart/2005/8/layout/list1"/>
    <dgm:cxn modelId="{07D1455B-F6F7-440F-AC2C-254F4C7C0EFB}" srcId="{D4846FEF-9F4E-4614-9B1C-23F32B459DAF}" destId="{6D06630E-F1D8-4CA9-9B62-196164569B77}" srcOrd="0" destOrd="0" parTransId="{C98D4CD8-3D4F-493D-9F8A-D2F5934633F4}" sibTransId="{97C88BB9-9969-4675-8A48-60F1A58D77DB}"/>
    <dgm:cxn modelId="{92C45384-722C-4973-A19C-71821F52FC57}" type="presOf" srcId="{D4846FEF-9F4E-4614-9B1C-23F32B459DAF}" destId="{909709D9-B61A-4632-8587-2587842CC1EE}" srcOrd="1" destOrd="0" presId="urn:microsoft.com/office/officeart/2005/8/layout/list1"/>
    <dgm:cxn modelId="{6F0D3182-FF60-4DF2-AA24-DB73C877289C}" srcId="{21B02772-C1F9-44A8-B489-9FD1459DFC1E}" destId="{79705BC9-8141-4398-89EA-D2F118E20FA4}" srcOrd="2" destOrd="0" parTransId="{DC66E526-29F0-4C36-9940-F57DC8AB6138}" sibTransId="{09A57284-F280-48E7-8641-097582AF8170}"/>
    <dgm:cxn modelId="{BEE54A4A-06A3-47D3-B167-A4F6847297F5}" srcId="{10AA106A-7FE5-4915-9959-8FAFF64FF3E2}" destId="{2FA114C9-A0A7-4D02-9F90-AD905C9C068C}" srcOrd="0" destOrd="0" parTransId="{3AAC84C2-1B16-40C3-9B85-A5C8DB654FDB}" sibTransId="{FB9510F9-E2A5-463F-91B9-C48DF04921C3}"/>
    <dgm:cxn modelId="{3EB78B10-175B-4E30-B794-0DEC3ABC4592}" srcId="{21B02772-C1F9-44A8-B489-9FD1459DFC1E}" destId="{C0A12C04-1EDF-4589-8501-B1F7C02004CA}" srcOrd="1" destOrd="0" parTransId="{73F8DB4D-C0F4-4CED-8D45-49E6FD1C11D9}" sibTransId="{8DD5420F-616F-4357-BAD3-516300933622}"/>
    <dgm:cxn modelId="{65555A5C-0936-44DC-8D0B-54672675FE16}" type="presOf" srcId="{6D06630E-F1D8-4CA9-9B62-196164569B77}" destId="{5EFBF7D3-C76B-451F-8F43-50FE2D1F4264}" srcOrd="0" destOrd="0" presId="urn:microsoft.com/office/officeart/2005/8/layout/list1"/>
    <dgm:cxn modelId="{5D8E77C2-7F7D-433E-9C06-BF6CC671A2C9}" type="presParOf" srcId="{714788CD-6576-4C9B-82FB-EFD6C574436E}" destId="{47B6FDC5-8854-4AF1-8906-428F480A15EC}" srcOrd="0" destOrd="0" presId="urn:microsoft.com/office/officeart/2005/8/layout/list1"/>
    <dgm:cxn modelId="{3A35B6E1-B7F5-4AFE-9415-104B76D55DA6}" type="presParOf" srcId="{47B6FDC5-8854-4AF1-8906-428F480A15EC}" destId="{08D47650-5F53-4D4E-A842-CD34971A5CC9}" srcOrd="0" destOrd="0" presId="urn:microsoft.com/office/officeart/2005/8/layout/list1"/>
    <dgm:cxn modelId="{35BFF8E0-F433-44FE-B60B-884098D5203E}" type="presParOf" srcId="{47B6FDC5-8854-4AF1-8906-428F480A15EC}" destId="{C1CCF742-3354-40B0-8547-149D5B45EAE5}" srcOrd="1" destOrd="0" presId="urn:microsoft.com/office/officeart/2005/8/layout/list1"/>
    <dgm:cxn modelId="{55C22B20-6B70-4593-B0D9-2DFE8A1BB0AC}" type="presParOf" srcId="{714788CD-6576-4C9B-82FB-EFD6C574436E}" destId="{7451A0AB-2341-42E3-BAFE-33C82C0038F4}" srcOrd="1" destOrd="0" presId="urn:microsoft.com/office/officeart/2005/8/layout/list1"/>
    <dgm:cxn modelId="{49B229A7-EB32-4B0A-A697-F9CFD7ACC198}" type="presParOf" srcId="{714788CD-6576-4C9B-82FB-EFD6C574436E}" destId="{42D47EBE-A15D-4C22-B937-41021BC092E3}" srcOrd="2" destOrd="0" presId="urn:microsoft.com/office/officeart/2005/8/layout/list1"/>
    <dgm:cxn modelId="{307DFFD4-2C05-4A9A-9C8D-F6D6126138C6}" type="presParOf" srcId="{714788CD-6576-4C9B-82FB-EFD6C574436E}" destId="{033FF730-A0FD-44CD-AD97-9ABE441AD40E}" srcOrd="3" destOrd="0" presId="urn:microsoft.com/office/officeart/2005/8/layout/list1"/>
    <dgm:cxn modelId="{62F1B1F3-9B67-4F7B-87F9-C362CBD7A020}" type="presParOf" srcId="{714788CD-6576-4C9B-82FB-EFD6C574436E}" destId="{3001FFD4-D902-41E1-A89F-C12284A0F5F8}" srcOrd="4" destOrd="0" presId="urn:microsoft.com/office/officeart/2005/8/layout/list1"/>
    <dgm:cxn modelId="{3EE8B75C-D1D3-45A2-A461-E0E3B11F0437}" type="presParOf" srcId="{3001FFD4-D902-41E1-A89F-C12284A0F5F8}" destId="{F664245C-0642-410B-A9D3-6954590DD59A}" srcOrd="0" destOrd="0" presId="urn:microsoft.com/office/officeart/2005/8/layout/list1"/>
    <dgm:cxn modelId="{6B578DDB-DD1C-4B50-8917-3BD1A1D2FD49}" type="presParOf" srcId="{3001FFD4-D902-41E1-A89F-C12284A0F5F8}" destId="{F18F51E8-D932-4C66-B789-743280E530A8}" srcOrd="1" destOrd="0" presId="urn:microsoft.com/office/officeart/2005/8/layout/list1"/>
    <dgm:cxn modelId="{3F1FE419-C469-4041-9F82-67D6BC8CD06A}" type="presParOf" srcId="{714788CD-6576-4C9B-82FB-EFD6C574436E}" destId="{AC7021E7-1EF5-4E4B-BC37-FE7049CF96A8}" srcOrd="5" destOrd="0" presId="urn:microsoft.com/office/officeart/2005/8/layout/list1"/>
    <dgm:cxn modelId="{B91A58B5-E100-4EDE-A5AF-C24031282399}" type="presParOf" srcId="{714788CD-6576-4C9B-82FB-EFD6C574436E}" destId="{1BE3829A-B36B-4166-B2D8-8596D466B3AD}" srcOrd="6" destOrd="0" presId="urn:microsoft.com/office/officeart/2005/8/layout/list1"/>
    <dgm:cxn modelId="{3F76FD55-FC7E-40B6-AFB0-1C2019FDAB0F}" type="presParOf" srcId="{714788CD-6576-4C9B-82FB-EFD6C574436E}" destId="{E07A7AE7-9D00-475D-BC81-4961551EF868}" srcOrd="7" destOrd="0" presId="urn:microsoft.com/office/officeart/2005/8/layout/list1"/>
    <dgm:cxn modelId="{D10824C1-FDAD-4200-85B0-D45FDFE84FF1}" type="presParOf" srcId="{714788CD-6576-4C9B-82FB-EFD6C574436E}" destId="{B12B1E11-0DA4-4A36-A001-AC01890C39F3}" srcOrd="8" destOrd="0" presId="urn:microsoft.com/office/officeart/2005/8/layout/list1"/>
    <dgm:cxn modelId="{A9B45E93-2537-47E7-952D-FA41E14E45B8}" type="presParOf" srcId="{B12B1E11-0DA4-4A36-A001-AC01890C39F3}" destId="{910BE924-9142-408A-9F1B-746FC5427907}" srcOrd="0" destOrd="0" presId="urn:microsoft.com/office/officeart/2005/8/layout/list1"/>
    <dgm:cxn modelId="{8C761890-53D1-4D31-A975-32FCE2B027E4}" type="presParOf" srcId="{B12B1E11-0DA4-4A36-A001-AC01890C39F3}" destId="{F9359673-9E66-491D-9A3F-80FEBC5DD5B5}" srcOrd="1" destOrd="0" presId="urn:microsoft.com/office/officeart/2005/8/layout/list1"/>
    <dgm:cxn modelId="{950E4E47-4AB4-435D-AF32-166CC6A05366}" type="presParOf" srcId="{714788CD-6576-4C9B-82FB-EFD6C574436E}" destId="{A766A456-1649-4B87-8525-73875813102E}" srcOrd="9" destOrd="0" presId="urn:microsoft.com/office/officeart/2005/8/layout/list1"/>
    <dgm:cxn modelId="{F0F0F289-16AA-4BB5-986D-577AA16FC731}" type="presParOf" srcId="{714788CD-6576-4C9B-82FB-EFD6C574436E}" destId="{A16841A0-9150-49EB-A1DB-7E1C3B9A3F71}" srcOrd="10" destOrd="0" presId="urn:microsoft.com/office/officeart/2005/8/layout/list1"/>
    <dgm:cxn modelId="{C920EEC8-ACA4-4106-A286-4D6E7AFAE945}" type="presParOf" srcId="{714788CD-6576-4C9B-82FB-EFD6C574436E}" destId="{28BC3BE2-B567-46F9-B36E-B6CD15F4563F}" srcOrd="11" destOrd="0" presId="urn:microsoft.com/office/officeart/2005/8/layout/list1"/>
    <dgm:cxn modelId="{83215C55-BB76-4FCA-877B-92DE7FA64A02}" type="presParOf" srcId="{714788CD-6576-4C9B-82FB-EFD6C574436E}" destId="{3AE64A03-0EFE-449C-8CD9-D7FBDAE44753}" srcOrd="12" destOrd="0" presId="urn:microsoft.com/office/officeart/2005/8/layout/list1"/>
    <dgm:cxn modelId="{7610F252-3053-4691-B90C-7DFB1B10F631}" type="presParOf" srcId="{3AE64A03-0EFE-449C-8CD9-D7FBDAE44753}" destId="{3B56F920-DBE0-4319-B5BA-4A7BCD0E1462}" srcOrd="0" destOrd="0" presId="urn:microsoft.com/office/officeart/2005/8/layout/list1"/>
    <dgm:cxn modelId="{6EDC5A23-EDA1-40BA-B74D-DBB2066E79DA}" type="presParOf" srcId="{3AE64A03-0EFE-449C-8CD9-D7FBDAE44753}" destId="{909709D9-B61A-4632-8587-2587842CC1EE}" srcOrd="1" destOrd="0" presId="urn:microsoft.com/office/officeart/2005/8/layout/list1"/>
    <dgm:cxn modelId="{5B56380F-721F-4EBD-9A5D-0DA082EE080A}" type="presParOf" srcId="{714788CD-6576-4C9B-82FB-EFD6C574436E}" destId="{872C96F6-5442-4A6A-B348-69D3A0815A92}" srcOrd="13" destOrd="0" presId="urn:microsoft.com/office/officeart/2005/8/layout/list1"/>
    <dgm:cxn modelId="{975C9D62-4EA2-4E5C-900C-C0E6E82874F0}" type="presParOf" srcId="{714788CD-6576-4C9B-82FB-EFD6C574436E}" destId="{5EFBF7D3-C76B-451F-8F43-50FE2D1F4264}"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B02772-C1F9-44A8-B489-9FD1459DFC1E}"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56C3245A-F7FC-4B67-9169-B1F558B84EAA}">
      <dgm:prSet phldrT="[Text]" custT="1"/>
      <dgm:spPr/>
      <dgm:t>
        <a:bodyPr/>
        <a:lstStyle/>
        <a:p>
          <a:r>
            <a:rPr lang="en-US" sz="2000" b="1" dirty="0" smtClean="0"/>
            <a:t>Verify your architecture</a:t>
          </a:r>
          <a:endParaRPr lang="en-US" sz="2000" b="1" dirty="0"/>
        </a:p>
      </dgm:t>
    </dgm:pt>
    <dgm:pt modelId="{BD4D8590-9BE4-48C0-986F-B4680D03DE57}" type="parTrans" cxnId="{BEA1A8FD-DCD7-4F92-AD6B-3474245A1831}">
      <dgm:prSet/>
      <dgm:spPr/>
      <dgm:t>
        <a:bodyPr/>
        <a:lstStyle/>
        <a:p>
          <a:endParaRPr lang="en-US" b="1"/>
        </a:p>
      </dgm:t>
    </dgm:pt>
    <dgm:pt modelId="{3B5E5F56-615A-4BE2-9604-A0A8E018FC73}" type="sibTrans" cxnId="{BEA1A8FD-DCD7-4F92-AD6B-3474245A1831}">
      <dgm:prSet/>
      <dgm:spPr/>
      <dgm:t>
        <a:bodyPr/>
        <a:lstStyle/>
        <a:p>
          <a:endParaRPr lang="en-US" b="1"/>
        </a:p>
      </dgm:t>
    </dgm:pt>
    <dgm:pt modelId="{D9C3061B-5692-4CBD-BCA0-DA97AEEA2377}">
      <dgm:prSet/>
      <dgm:spPr/>
      <dgm:t>
        <a:bodyPr/>
        <a:lstStyle/>
        <a:p>
          <a:r>
            <a:rPr lang="en-US" b="1" smtClean="0"/>
            <a:t>Authentication should be simple, centralized, and </a:t>
          </a:r>
          <a:r>
            <a:rPr lang="en-US" b="1" u="sng" smtClean="0"/>
            <a:t>standardized</a:t>
          </a:r>
          <a:endParaRPr lang="en-US" b="1" u="sng" dirty="0" smtClean="0"/>
        </a:p>
      </dgm:t>
    </dgm:pt>
    <dgm:pt modelId="{5788C4E4-CFB8-4E7D-ACD0-C5DAEED82406}" type="parTrans" cxnId="{C2DFBBD6-3BE3-4CD1-8160-89DC16EA567C}">
      <dgm:prSet/>
      <dgm:spPr/>
      <dgm:t>
        <a:bodyPr/>
        <a:lstStyle/>
        <a:p>
          <a:endParaRPr lang="en-US"/>
        </a:p>
      </dgm:t>
    </dgm:pt>
    <dgm:pt modelId="{08B97F31-2ADE-4FDE-9B9C-95229A9416D2}" type="sibTrans" cxnId="{C2DFBBD6-3BE3-4CD1-8160-89DC16EA567C}">
      <dgm:prSet/>
      <dgm:spPr/>
      <dgm:t>
        <a:bodyPr/>
        <a:lstStyle/>
        <a:p>
          <a:endParaRPr lang="en-US"/>
        </a:p>
      </dgm:t>
    </dgm:pt>
    <dgm:pt modelId="{D2FD9EE8-AC23-4A2D-99B7-26E083A26845}">
      <dgm:prSet/>
      <dgm:spPr/>
      <dgm:t>
        <a:bodyPr/>
        <a:lstStyle/>
        <a:p>
          <a:r>
            <a:rPr lang="en-US" b="1" smtClean="0"/>
            <a:t>Use the standard session id provided by your container</a:t>
          </a:r>
          <a:endParaRPr lang="en-US" b="1" dirty="0" smtClean="0"/>
        </a:p>
      </dgm:t>
    </dgm:pt>
    <dgm:pt modelId="{8DF9CF38-02B1-41D2-AFB3-C5E3A55CA4AD}" type="parTrans" cxnId="{A4793765-5977-4AAE-AD88-E372CA5F898E}">
      <dgm:prSet/>
      <dgm:spPr/>
      <dgm:t>
        <a:bodyPr/>
        <a:lstStyle/>
        <a:p>
          <a:endParaRPr lang="en-US"/>
        </a:p>
      </dgm:t>
    </dgm:pt>
    <dgm:pt modelId="{98E6789D-5F7B-4617-8F43-6634754DE555}" type="sibTrans" cxnId="{A4793765-5977-4AAE-AD88-E372CA5F898E}">
      <dgm:prSet/>
      <dgm:spPr/>
      <dgm:t>
        <a:bodyPr/>
        <a:lstStyle/>
        <a:p>
          <a:endParaRPr lang="en-US"/>
        </a:p>
      </dgm:t>
    </dgm:pt>
    <dgm:pt modelId="{52DFD051-6962-4F09-9EF7-41FB81B36830}">
      <dgm:prSet/>
      <dgm:spPr/>
      <dgm:t>
        <a:bodyPr/>
        <a:lstStyle/>
        <a:p>
          <a:r>
            <a:rPr lang="en-US" b="1" smtClean="0"/>
            <a:t>Be sure SSL protects both credentials and session id </a:t>
          </a:r>
          <a:r>
            <a:rPr lang="en-US" b="1" u="sng" smtClean="0"/>
            <a:t>at all times</a:t>
          </a:r>
          <a:endParaRPr lang="en-US" b="1" u="sng" dirty="0" smtClean="0"/>
        </a:p>
      </dgm:t>
    </dgm:pt>
    <dgm:pt modelId="{97758B1E-7185-4D47-9083-2C1D0FC25A9B}" type="parTrans" cxnId="{EE8E234E-BF28-4C05-989E-AA8D86316BF8}">
      <dgm:prSet/>
      <dgm:spPr/>
      <dgm:t>
        <a:bodyPr/>
        <a:lstStyle/>
        <a:p>
          <a:endParaRPr lang="en-US"/>
        </a:p>
      </dgm:t>
    </dgm:pt>
    <dgm:pt modelId="{D7867747-EEA8-477C-B21E-BE82006B9311}" type="sibTrans" cxnId="{EE8E234E-BF28-4C05-989E-AA8D86316BF8}">
      <dgm:prSet/>
      <dgm:spPr/>
      <dgm:t>
        <a:bodyPr/>
        <a:lstStyle/>
        <a:p>
          <a:endParaRPr lang="en-US"/>
        </a:p>
      </dgm:t>
    </dgm:pt>
    <dgm:pt modelId="{F44608C7-8FCC-4B14-BF41-B5F86B176FC5}">
      <dgm:prSet custT="1"/>
      <dgm:spPr/>
      <dgm:t>
        <a:bodyPr/>
        <a:lstStyle/>
        <a:p>
          <a:r>
            <a:rPr lang="en-US" sz="2000" b="1" dirty="0" smtClean="0"/>
            <a:t>Verify the implementation</a:t>
          </a:r>
        </a:p>
      </dgm:t>
    </dgm:pt>
    <dgm:pt modelId="{A792B653-C48D-425D-A855-5780946C4723}" type="parTrans" cxnId="{96A843C3-4561-410F-96E5-39A9C82AC0BE}">
      <dgm:prSet/>
      <dgm:spPr/>
      <dgm:t>
        <a:bodyPr/>
        <a:lstStyle/>
        <a:p>
          <a:endParaRPr lang="en-US"/>
        </a:p>
      </dgm:t>
    </dgm:pt>
    <dgm:pt modelId="{FAB161D7-1267-4CFE-AA34-5F1A52A8E722}" type="sibTrans" cxnId="{96A843C3-4561-410F-96E5-39A9C82AC0BE}">
      <dgm:prSet/>
      <dgm:spPr/>
      <dgm:t>
        <a:bodyPr/>
        <a:lstStyle/>
        <a:p>
          <a:endParaRPr lang="en-US"/>
        </a:p>
      </dgm:t>
    </dgm:pt>
    <dgm:pt modelId="{0BBC65F8-DD9D-4D31-959C-3E8DD65A3CE6}">
      <dgm:prSet/>
      <dgm:spPr/>
      <dgm:t>
        <a:bodyPr/>
        <a:lstStyle/>
        <a:p>
          <a:r>
            <a:rPr lang="en-US" b="1" smtClean="0"/>
            <a:t>Forget automated analysis approaches</a:t>
          </a:r>
          <a:endParaRPr lang="en-US" b="1" dirty="0" smtClean="0"/>
        </a:p>
      </dgm:t>
    </dgm:pt>
    <dgm:pt modelId="{2471BDF9-6E5B-4A33-8D09-2ECDDE8E1D46}" type="parTrans" cxnId="{67AB0A00-3333-4952-A6AB-B3E5A4DC83E9}">
      <dgm:prSet/>
      <dgm:spPr/>
      <dgm:t>
        <a:bodyPr/>
        <a:lstStyle/>
        <a:p>
          <a:endParaRPr lang="en-US"/>
        </a:p>
      </dgm:t>
    </dgm:pt>
    <dgm:pt modelId="{AFF8193D-EB1E-4726-A3CE-C7DA37F7304A}" type="sibTrans" cxnId="{67AB0A00-3333-4952-A6AB-B3E5A4DC83E9}">
      <dgm:prSet/>
      <dgm:spPr/>
      <dgm:t>
        <a:bodyPr/>
        <a:lstStyle/>
        <a:p>
          <a:endParaRPr lang="en-US"/>
        </a:p>
      </dgm:t>
    </dgm:pt>
    <dgm:pt modelId="{957EB119-053D-4708-8C20-1D8B95575FE5}">
      <dgm:prSet/>
      <dgm:spPr/>
      <dgm:t>
        <a:bodyPr/>
        <a:lstStyle/>
        <a:p>
          <a:r>
            <a:rPr lang="en-US" b="1" smtClean="0"/>
            <a:t>Check your SSL certificate</a:t>
          </a:r>
          <a:endParaRPr lang="en-US" b="1" dirty="0" smtClean="0"/>
        </a:p>
      </dgm:t>
    </dgm:pt>
    <dgm:pt modelId="{6F3BA14B-E5C3-4DD3-84C4-D01B8BCA22D8}" type="parTrans" cxnId="{61E682F3-5A55-420C-BBEF-49316B4F37FA}">
      <dgm:prSet/>
      <dgm:spPr/>
      <dgm:t>
        <a:bodyPr/>
        <a:lstStyle/>
        <a:p>
          <a:endParaRPr lang="en-US"/>
        </a:p>
      </dgm:t>
    </dgm:pt>
    <dgm:pt modelId="{00696ABA-A9EE-4B3B-8EDC-EBC13B7601EE}" type="sibTrans" cxnId="{61E682F3-5A55-420C-BBEF-49316B4F37FA}">
      <dgm:prSet/>
      <dgm:spPr/>
      <dgm:t>
        <a:bodyPr/>
        <a:lstStyle/>
        <a:p>
          <a:endParaRPr lang="en-US"/>
        </a:p>
      </dgm:t>
    </dgm:pt>
    <dgm:pt modelId="{052AD838-00EE-410A-A813-9D5A1B0CEF25}">
      <dgm:prSet/>
      <dgm:spPr/>
      <dgm:t>
        <a:bodyPr/>
        <a:lstStyle/>
        <a:p>
          <a:r>
            <a:rPr lang="en-US" b="1" smtClean="0"/>
            <a:t>Examine all the authentication-related functions</a:t>
          </a:r>
          <a:endParaRPr lang="en-US" b="1" dirty="0" smtClean="0"/>
        </a:p>
      </dgm:t>
    </dgm:pt>
    <dgm:pt modelId="{BEE75151-C597-4FA2-BA6B-D8FEB0155F28}" type="parTrans" cxnId="{EB26E4B3-A763-40B9-89AA-6AE4F8891B12}">
      <dgm:prSet/>
      <dgm:spPr/>
      <dgm:t>
        <a:bodyPr/>
        <a:lstStyle/>
        <a:p>
          <a:endParaRPr lang="en-US"/>
        </a:p>
      </dgm:t>
    </dgm:pt>
    <dgm:pt modelId="{CAE8AC07-541A-4C43-9E0C-4D8F317F30EE}" type="sibTrans" cxnId="{EB26E4B3-A763-40B9-89AA-6AE4F8891B12}">
      <dgm:prSet/>
      <dgm:spPr/>
      <dgm:t>
        <a:bodyPr/>
        <a:lstStyle/>
        <a:p>
          <a:endParaRPr lang="en-US"/>
        </a:p>
      </dgm:t>
    </dgm:pt>
    <dgm:pt modelId="{504846B9-B6FD-44AC-B75E-B3936330022A}">
      <dgm:prSet/>
      <dgm:spPr/>
      <dgm:t>
        <a:bodyPr/>
        <a:lstStyle/>
        <a:p>
          <a:r>
            <a:rPr lang="en-US" b="1" smtClean="0"/>
            <a:t>Verify that logoff actually destroys the session</a:t>
          </a:r>
          <a:endParaRPr lang="en-US" b="1" dirty="0" smtClean="0"/>
        </a:p>
      </dgm:t>
    </dgm:pt>
    <dgm:pt modelId="{F3E92868-C0C8-4CBC-80C8-F4EFB0A73CC2}" type="parTrans" cxnId="{0A31A3DC-B879-4A2A-83BA-4C681F5851A3}">
      <dgm:prSet/>
      <dgm:spPr/>
      <dgm:t>
        <a:bodyPr/>
        <a:lstStyle/>
        <a:p>
          <a:endParaRPr lang="en-US"/>
        </a:p>
      </dgm:t>
    </dgm:pt>
    <dgm:pt modelId="{AC9585DC-3A16-4B3D-9FCE-EFC464B86F12}" type="sibTrans" cxnId="{0A31A3DC-B879-4A2A-83BA-4C681F5851A3}">
      <dgm:prSet/>
      <dgm:spPr/>
      <dgm:t>
        <a:bodyPr/>
        <a:lstStyle/>
        <a:p>
          <a:endParaRPr lang="en-US"/>
        </a:p>
      </dgm:t>
    </dgm:pt>
    <dgm:pt modelId="{248DE5BA-D1FD-4308-A49F-FBE8073A815E}">
      <dgm:prSet/>
      <dgm:spPr/>
      <dgm:t>
        <a:bodyPr/>
        <a:lstStyle/>
        <a:p>
          <a:r>
            <a:rPr lang="en-US" b="1" smtClean="0"/>
            <a:t>Use OWASP’s WebScarab to test the implementation</a:t>
          </a:r>
          <a:endParaRPr lang="en-US" b="1" dirty="0" smtClean="0"/>
        </a:p>
      </dgm:t>
    </dgm:pt>
    <dgm:pt modelId="{0F7685A1-D12B-4959-84BF-A6E4076D6281}" type="parTrans" cxnId="{FB9A41B7-5D6F-4F41-AEAD-122C7EF0BAA2}">
      <dgm:prSet/>
      <dgm:spPr/>
      <dgm:t>
        <a:bodyPr/>
        <a:lstStyle/>
        <a:p>
          <a:endParaRPr lang="en-US"/>
        </a:p>
      </dgm:t>
    </dgm:pt>
    <dgm:pt modelId="{A4B662C5-23F3-4CC0-BDE7-6F785156D740}" type="sibTrans" cxnId="{FB9A41B7-5D6F-4F41-AEAD-122C7EF0BAA2}">
      <dgm:prSet/>
      <dgm:spPr/>
      <dgm:t>
        <a:bodyPr/>
        <a:lstStyle/>
        <a:p>
          <a:endParaRPr lang="en-US"/>
        </a:p>
      </dgm:t>
    </dgm:pt>
    <dgm:pt modelId="{5C2FE190-C133-44E0-8364-752B0AADBEE0}">
      <dgm:prSet custT="1"/>
      <dgm:spPr/>
      <dgm:t>
        <a:bodyPr/>
        <a:lstStyle/>
        <a:p>
          <a:r>
            <a:rPr lang="en-US" sz="2000" b="1" smtClean="0"/>
            <a:t>Follow the guidance from</a:t>
          </a:r>
          <a:endParaRPr lang="en-US" sz="2000" b="1" dirty="0" smtClean="0"/>
        </a:p>
      </dgm:t>
    </dgm:pt>
    <dgm:pt modelId="{FCF6820C-053D-43BB-A54B-923C2692BE55}" type="parTrans" cxnId="{916090A0-36A2-4543-863E-9BE1355D80AC}">
      <dgm:prSet/>
      <dgm:spPr/>
      <dgm:t>
        <a:bodyPr/>
        <a:lstStyle/>
        <a:p>
          <a:endParaRPr lang="en-US"/>
        </a:p>
      </dgm:t>
    </dgm:pt>
    <dgm:pt modelId="{51EDE29E-924E-457E-A670-E218946528F0}" type="sibTrans" cxnId="{916090A0-36A2-4543-863E-9BE1355D80AC}">
      <dgm:prSet/>
      <dgm:spPr/>
      <dgm:t>
        <a:bodyPr/>
        <a:lstStyle/>
        <a:p>
          <a:endParaRPr lang="en-US"/>
        </a:p>
      </dgm:t>
    </dgm:pt>
    <dgm:pt modelId="{CB46B751-8E3E-4A1F-A16C-31D05C5778FB}">
      <dgm:prSet/>
      <dgm:spPr/>
      <dgm:t>
        <a:bodyPr/>
        <a:lstStyle/>
        <a:p>
          <a:r>
            <a:rPr lang="en-US" b="1" smtClean="0">
              <a:hlinkClick xmlns:r="http://schemas.openxmlformats.org/officeDocument/2006/relationships" r:id="rId1"/>
            </a:rPr>
            <a:t>https://www.owasp.org/index.php/Authentication_Cheat_Sheet</a:t>
          </a:r>
          <a:r>
            <a:rPr lang="en-US" b="1" smtClean="0"/>
            <a:t> </a:t>
          </a:r>
          <a:endParaRPr lang="en-US" b="1" dirty="0" smtClean="0"/>
        </a:p>
      </dgm:t>
    </dgm:pt>
    <dgm:pt modelId="{6379E6C4-1F39-4DDA-B7FD-8ADE1A17DD9F}" type="parTrans" cxnId="{0F657099-6F3B-4F51-83B0-510761573714}">
      <dgm:prSet/>
      <dgm:spPr/>
      <dgm:t>
        <a:bodyPr/>
        <a:lstStyle/>
        <a:p>
          <a:endParaRPr lang="en-US"/>
        </a:p>
      </dgm:t>
    </dgm:pt>
    <dgm:pt modelId="{55C9C93F-519A-4649-BEC7-F57412DA9883}" type="sibTrans" cxnId="{0F657099-6F3B-4F51-83B0-510761573714}">
      <dgm:prSet/>
      <dgm:spPr/>
      <dgm:t>
        <a:bodyPr/>
        <a:lstStyle/>
        <a:p>
          <a:endParaRPr lang="en-US"/>
        </a:p>
      </dgm:t>
    </dgm:pt>
    <dgm:pt modelId="{714788CD-6576-4C9B-82FB-EFD6C574436E}" type="pres">
      <dgm:prSet presAssocID="{21B02772-C1F9-44A8-B489-9FD1459DFC1E}" presName="linear" presStyleCnt="0">
        <dgm:presLayoutVars>
          <dgm:dir/>
          <dgm:animLvl val="lvl"/>
          <dgm:resizeHandles val="exact"/>
        </dgm:presLayoutVars>
      </dgm:prSet>
      <dgm:spPr/>
      <dgm:t>
        <a:bodyPr/>
        <a:lstStyle/>
        <a:p>
          <a:endParaRPr lang="en-US"/>
        </a:p>
      </dgm:t>
    </dgm:pt>
    <dgm:pt modelId="{47B6FDC5-8854-4AF1-8906-428F480A15EC}" type="pres">
      <dgm:prSet presAssocID="{56C3245A-F7FC-4B67-9169-B1F558B84EAA}" presName="parentLin" presStyleCnt="0"/>
      <dgm:spPr/>
      <dgm:t>
        <a:bodyPr/>
        <a:lstStyle/>
        <a:p>
          <a:endParaRPr lang="en-GB"/>
        </a:p>
      </dgm:t>
    </dgm:pt>
    <dgm:pt modelId="{08D47650-5F53-4D4E-A842-CD34971A5CC9}" type="pres">
      <dgm:prSet presAssocID="{56C3245A-F7FC-4B67-9169-B1F558B84EAA}" presName="parentLeftMargin" presStyleLbl="node1" presStyleIdx="0" presStyleCnt="3"/>
      <dgm:spPr/>
      <dgm:t>
        <a:bodyPr/>
        <a:lstStyle/>
        <a:p>
          <a:endParaRPr lang="en-US"/>
        </a:p>
      </dgm:t>
    </dgm:pt>
    <dgm:pt modelId="{C1CCF742-3354-40B0-8547-149D5B45EAE5}" type="pres">
      <dgm:prSet presAssocID="{56C3245A-F7FC-4B67-9169-B1F558B84EAA}" presName="parentText" presStyleLbl="node1" presStyleIdx="0" presStyleCnt="3">
        <dgm:presLayoutVars>
          <dgm:chMax val="0"/>
          <dgm:bulletEnabled val="1"/>
        </dgm:presLayoutVars>
      </dgm:prSet>
      <dgm:spPr/>
      <dgm:t>
        <a:bodyPr/>
        <a:lstStyle/>
        <a:p>
          <a:endParaRPr lang="en-US"/>
        </a:p>
      </dgm:t>
    </dgm:pt>
    <dgm:pt modelId="{7451A0AB-2341-42E3-BAFE-33C82C0038F4}" type="pres">
      <dgm:prSet presAssocID="{56C3245A-F7FC-4B67-9169-B1F558B84EAA}" presName="negativeSpace" presStyleCnt="0"/>
      <dgm:spPr/>
      <dgm:t>
        <a:bodyPr/>
        <a:lstStyle/>
        <a:p>
          <a:endParaRPr lang="en-GB"/>
        </a:p>
      </dgm:t>
    </dgm:pt>
    <dgm:pt modelId="{42D47EBE-A15D-4C22-B937-41021BC092E3}" type="pres">
      <dgm:prSet presAssocID="{56C3245A-F7FC-4B67-9169-B1F558B84EAA}" presName="childText" presStyleLbl="conFgAcc1" presStyleIdx="0" presStyleCnt="3">
        <dgm:presLayoutVars>
          <dgm:bulletEnabled val="1"/>
        </dgm:presLayoutVars>
      </dgm:prSet>
      <dgm:spPr/>
      <dgm:t>
        <a:bodyPr/>
        <a:lstStyle/>
        <a:p>
          <a:endParaRPr lang="en-US"/>
        </a:p>
      </dgm:t>
    </dgm:pt>
    <dgm:pt modelId="{033FF730-A0FD-44CD-AD97-9ABE441AD40E}" type="pres">
      <dgm:prSet presAssocID="{3B5E5F56-615A-4BE2-9604-A0A8E018FC73}" presName="spaceBetweenRectangles" presStyleCnt="0"/>
      <dgm:spPr/>
      <dgm:t>
        <a:bodyPr/>
        <a:lstStyle/>
        <a:p>
          <a:endParaRPr lang="en-GB"/>
        </a:p>
      </dgm:t>
    </dgm:pt>
    <dgm:pt modelId="{0EC6F5E2-C607-4FF9-BF6D-BB9C7288EA9F}" type="pres">
      <dgm:prSet presAssocID="{F44608C7-8FCC-4B14-BF41-B5F86B176FC5}" presName="parentLin" presStyleCnt="0"/>
      <dgm:spPr/>
    </dgm:pt>
    <dgm:pt modelId="{24D0355F-EEF5-4009-97C1-2DED6F864095}" type="pres">
      <dgm:prSet presAssocID="{F44608C7-8FCC-4B14-BF41-B5F86B176FC5}" presName="parentLeftMargin" presStyleLbl="node1" presStyleIdx="0" presStyleCnt="3"/>
      <dgm:spPr/>
      <dgm:t>
        <a:bodyPr/>
        <a:lstStyle/>
        <a:p>
          <a:endParaRPr lang="en-US"/>
        </a:p>
      </dgm:t>
    </dgm:pt>
    <dgm:pt modelId="{536E2F1B-26E5-4A68-AFD1-F9B98D821D4E}" type="pres">
      <dgm:prSet presAssocID="{F44608C7-8FCC-4B14-BF41-B5F86B176FC5}" presName="parentText" presStyleLbl="node1" presStyleIdx="1" presStyleCnt="3">
        <dgm:presLayoutVars>
          <dgm:chMax val="0"/>
          <dgm:bulletEnabled val="1"/>
        </dgm:presLayoutVars>
      </dgm:prSet>
      <dgm:spPr/>
      <dgm:t>
        <a:bodyPr/>
        <a:lstStyle/>
        <a:p>
          <a:endParaRPr lang="en-US"/>
        </a:p>
      </dgm:t>
    </dgm:pt>
    <dgm:pt modelId="{24AD4522-6B38-4944-9EA3-CA43B641F9DD}" type="pres">
      <dgm:prSet presAssocID="{F44608C7-8FCC-4B14-BF41-B5F86B176FC5}" presName="negativeSpace" presStyleCnt="0"/>
      <dgm:spPr/>
    </dgm:pt>
    <dgm:pt modelId="{1A7D3150-92D8-49C9-BBDF-8E216EF5B502}" type="pres">
      <dgm:prSet presAssocID="{F44608C7-8FCC-4B14-BF41-B5F86B176FC5}" presName="childText" presStyleLbl="conFgAcc1" presStyleIdx="1" presStyleCnt="3">
        <dgm:presLayoutVars>
          <dgm:bulletEnabled val="1"/>
        </dgm:presLayoutVars>
      </dgm:prSet>
      <dgm:spPr/>
      <dgm:t>
        <a:bodyPr/>
        <a:lstStyle/>
        <a:p>
          <a:endParaRPr lang="en-US"/>
        </a:p>
      </dgm:t>
    </dgm:pt>
    <dgm:pt modelId="{2DD0B971-4DF7-4CA3-B139-1394971C3DA6}" type="pres">
      <dgm:prSet presAssocID="{FAB161D7-1267-4CFE-AA34-5F1A52A8E722}" presName="spaceBetweenRectangles" presStyleCnt="0"/>
      <dgm:spPr/>
    </dgm:pt>
    <dgm:pt modelId="{A77C8B22-0E5E-4C8E-88D8-3F2D41DA84DE}" type="pres">
      <dgm:prSet presAssocID="{5C2FE190-C133-44E0-8364-752B0AADBEE0}" presName="parentLin" presStyleCnt="0"/>
      <dgm:spPr/>
    </dgm:pt>
    <dgm:pt modelId="{76E7ECDB-E022-4A6C-BEA1-88742B03A001}" type="pres">
      <dgm:prSet presAssocID="{5C2FE190-C133-44E0-8364-752B0AADBEE0}" presName="parentLeftMargin" presStyleLbl="node1" presStyleIdx="1" presStyleCnt="3"/>
      <dgm:spPr/>
      <dgm:t>
        <a:bodyPr/>
        <a:lstStyle/>
        <a:p>
          <a:endParaRPr lang="en-US"/>
        </a:p>
      </dgm:t>
    </dgm:pt>
    <dgm:pt modelId="{0986FE6C-26D4-449A-ADA9-2A9772D7FF09}" type="pres">
      <dgm:prSet presAssocID="{5C2FE190-C133-44E0-8364-752B0AADBEE0}" presName="parentText" presStyleLbl="node1" presStyleIdx="2" presStyleCnt="3">
        <dgm:presLayoutVars>
          <dgm:chMax val="0"/>
          <dgm:bulletEnabled val="1"/>
        </dgm:presLayoutVars>
      </dgm:prSet>
      <dgm:spPr/>
      <dgm:t>
        <a:bodyPr/>
        <a:lstStyle/>
        <a:p>
          <a:endParaRPr lang="en-US"/>
        </a:p>
      </dgm:t>
    </dgm:pt>
    <dgm:pt modelId="{C9B99999-93FF-495B-860E-D941A313A4FA}" type="pres">
      <dgm:prSet presAssocID="{5C2FE190-C133-44E0-8364-752B0AADBEE0}" presName="negativeSpace" presStyleCnt="0"/>
      <dgm:spPr/>
    </dgm:pt>
    <dgm:pt modelId="{F310C859-5D23-4569-9D74-808A8839BB2B}" type="pres">
      <dgm:prSet presAssocID="{5C2FE190-C133-44E0-8364-752B0AADBEE0}" presName="childText" presStyleLbl="conFgAcc1" presStyleIdx="2" presStyleCnt="3">
        <dgm:presLayoutVars>
          <dgm:bulletEnabled val="1"/>
        </dgm:presLayoutVars>
      </dgm:prSet>
      <dgm:spPr/>
      <dgm:t>
        <a:bodyPr/>
        <a:lstStyle/>
        <a:p>
          <a:endParaRPr lang="en-US"/>
        </a:p>
      </dgm:t>
    </dgm:pt>
  </dgm:ptLst>
  <dgm:cxnLst>
    <dgm:cxn modelId="{0A31A3DC-B879-4A2A-83BA-4C681F5851A3}" srcId="{F44608C7-8FCC-4B14-BF41-B5F86B176FC5}" destId="{504846B9-B6FD-44AC-B75E-B3936330022A}" srcOrd="3" destOrd="0" parTransId="{F3E92868-C0C8-4CBC-80C8-F4EFB0A73CC2}" sibTransId="{AC9585DC-3A16-4B3D-9FCE-EFC464B86F12}"/>
    <dgm:cxn modelId="{03C9EAF2-02C1-4B5F-A6E1-946BDF8345B7}" type="presOf" srcId="{F44608C7-8FCC-4B14-BF41-B5F86B176FC5}" destId="{536E2F1B-26E5-4A68-AFD1-F9B98D821D4E}" srcOrd="1" destOrd="0" presId="urn:microsoft.com/office/officeart/2005/8/layout/list1"/>
    <dgm:cxn modelId="{61E682F3-5A55-420C-BBEF-49316B4F37FA}" srcId="{F44608C7-8FCC-4B14-BF41-B5F86B176FC5}" destId="{957EB119-053D-4708-8C20-1D8B95575FE5}" srcOrd="1" destOrd="0" parTransId="{6F3BA14B-E5C3-4DD3-84C4-D01B8BCA22D8}" sibTransId="{00696ABA-A9EE-4B3B-8EDC-EBC13B7601EE}"/>
    <dgm:cxn modelId="{3535C5EA-A30B-4CCB-8A63-277643DB048F}" type="presOf" srcId="{56C3245A-F7FC-4B67-9169-B1F558B84EAA}" destId="{C1CCF742-3354-40B0-8547-149D5B45EAE5}" srcOrd="1" destOrd="0" presId="urn:microsoft.com/office/officeart/2005/8/layout/list1"/>
    <dgm:cxn modelId="{C2DFBBD6-3BE3-4CD1-8160-89DC16EA567C}" srcId="{56C3245A-F7FC-4B67-9169-B1F558B84EAA}" destId="{D9C3061B-5692-4CBD-BCA0-DA97AEEA2377}" srcOrd="0" destOrd="0" parTransId="{5788C4E4-CFB8-4E7D-ACD0-C5DAEED82406}" sibTransId="{08B97F31-2ADE-4FDE-9B9C-95229A9416D2}"/>
    <dgm:cxn modelId="{EB26E4B3-A763-40B9-89AA-6AE4F8891B12}" srcId="{F44608C7-8FCC-4B14-BF41-B5F86B176FC5}" destId="{052AD838-00EE-410A-A813-9D5A1B0CEF25}" srcOrd="2" destOrd="0" parTransId="{BEE75151-C597-4FA2-BA6B-D8FEB0155F28}" sibTransId="{CAE8AC07-541A-4C43-9E0C-4D8F317F30EE}"/>
    <dgm:cxn modelId="{6391E451-EBF5-410C-9E5D-537E85CF638D}" type="presOf" srcId="{F44608C7-8FCC-4B14-BF41-B5F86B176FC5}" destId="{24D0355F-EEF5-4009-97C1-2DED6F864095}" srcOrd="0" destOrd="0" presId="urn:microsoft.com/office/officeart/2005/8/layout/list1"/>
    <dgm:cxn modelId="{429CDA31-9CEC-4439-A8EC-25E6D12A359C}" type="presOf" srcId="{21B02772-C1F9-44A8-B489-9FD1459DFC1E}" destId="{714788CD-6576-4C9B-82FB-EFD6C574436E}" srcOrd="0" destOrd="0" presId="urn:microsoft.com/office/officeart/2005/8/layout/list1"/>
    <dgm:cxn modelId="{BEA1A8FD-DCD7-4F92-AD6B-3474245A1831}" srcId="{21B02772-C1F9-44A8-B489-9FD1459DFC1E}" destId="{56C3245A-F7FC-4B67-9169-B1F558B84EAA}" srcOrd="0" destOrd="0" parTransId="{BD4D8590-9BE4-48C0-986F-B4680D03DE57}" sibTransId="{3B5E5F56-615A-4BE2-9604-A0A8E018FC73}"/>
    <dgm:cxn modelId="{8B43EF0F-5A17-4D7F-A214-579499EDD7B1}" type="presOf" srcId="{56C3245A-F7FC-4B67-9169-B1F558B84EAA}" destId="{08D47650-5F53-4D4E-A842-CD34971A5CC9}" srcOrd="0" destOrd="0" presId="urn:microsoft.com/office/officeart/2005/8/layout/list1"/>
    <dgm:cxn modelId="{2DAD00A1-AC8B-4DB1-B530-A597056C0B9B}" type="presOf" srcId="{5C2FE190-C133-44E0-8364-752B0AADBEE0}" destId="{76E7ECDB-E022-4A6C-BEA1-88742B03A001}" srcOrd="0" destOrd="0" presId="urn:microsoft.com/office/officeart/2005/8/layout/list1"/>
    <dgm:cxn modelId="{0619393F-AAD3-4B7D-9816-7D7069BB9BF7}" type="presOf" srcId="{957EB119-053D-4708-8C20-1D8B95575FE5}" destId="{1A7D3150-92D8-49C9-BBDF-8E216EF5B502}" srcOrd="0" destOrd="1" presId="urn:microsoft.com/office/officeart/2005/8/layout/list1"/>
    <dgm:cxn modelId="{67AB0A00-3333-4952-A6AB-B3E5A4DC83E9}" srcId="{F44608C7-8FCC-4B14-BF41-B5F86B176FC5}" destId="{0BBC65F8-DD9D-4D31-959C-3E8DD65A3CE6}" srcOrd="0" destOrd="0" parTransId="{2471BDF9-6E5B-4A33-8D09-2ECDDE8E1D46}" sibTransId="{AFF8193D-EB1E-4726-A3CE-C7DA37F7304A}"/>
    <dgm:cxn modelId="{6A4FB84B-3DFA-4FB7-8231-547F3CDB01B6}" type="presOf" srcId="{052AD838-00EE-410A-A813-9D5A1B0CEF25}" destId="{1A7D3150-92D8-49C9-BBDF-8E216EF5B502}" srcOrd="0" destOrd="2" presId="urn:microsoft.com/office/officeart/2005/8/layout/list1"/>
    <dgm:cxn modelId="{AD48467B-72E2-4E72-A5E8-A6DABCF2B144}" type="presOf" srcId="{5C2FE190-C133-44E0-8364-752B0AADBEE0}" destId="{0986FE6C-26D4-449A-ADA9-2A9772D7FF09}" srcOrd="1" destOrd="0" presId="urn:microsoft.com/office/officeart/2005/8/layout/list1"/>
    <dgm:cxn modelId="{FB9A41B7-5D6F-4F41-AEAD-122C7EF0BAA2}" srcId="{F44608C7-8FCC-4B14-BF41-B5F86B176FC5}" destId="{248DE5BA-D1FD-4308-A49F-FBE8073A815E}" srcOrd="4" destOrd="0" parTransId="{0F7685A1-D12B-4959-84BF-A6E4076D6281}" sibTransId="{A4B662C5-23F3-4CC0-BDE7-6F785156D740}"/>
    <dgm:cxn modelId="{0F657099-6F3B-4F51-83B0-510761573714}" srcId="{5C2FE190-C133-44E0-8364-752B0AADBEE0}" destId="{CB46B751-8E3E-4A1F-A16C-31D05C5778FB}" srcOrd="0" destOrd="0" parTransId="{6379E6C4-1F39-4DDA-B7FD-8ADE1A17DD9F}" sibTransId="{55C9C93F-519A-4649-BEC7-F57412DA9883}"/>
    <dgm:cxn modelId="{E3216AB2-7A9B-4C5A-A4B2-1D3F0DA1930D}" type="presOf" srcId="{0BBC65F8-DD9D-4D31-959C-3E8DD65A3CE6}" destId="{1A7D3150-92D8-49C9-BBDF-8E216EF5B502}" srcOrd="0" destOrd="0" presId="urn:microsoft.com/office/officeart/2005/8/layout/list1"/>
    <dgm:cxn modelId="{A28DB95C-D205-4915-A9D4-0FF56DD079C3}" type="presOf" srcId="{248DE5BA-D1FD-4308-A49F-FBE8073A815E}" destId="{1A7D3150-92D8-49C9-BBDF-8E216EF5B502}" srcOrd="0" destOrd="4" presId="urn:microsoft.com/office/officeart/2005/8/layout/list1"/>
    <dgm:cxn modelId="{558D5A35-E268-44C7-B0FC-8BB38C7076A4}" type="presOf" srcId="{CB46B751-8E3E-4A1F-A16C-31D05C5778FB}" destId="{F310C859-5D23-4569-9D74-808A8839BB2B}" srcOrd="0" destOrd="0" presId="urn:microsoft.com/office/officeart/2005/8/layout/list1"/>
    <dgm:cxn modelId="{EE8E234E-BF28-4C05-989E-AA8D86316BF8}" srcId="{56C3245A-F7FC-4B67-9169-B1F558B84EAA}" destId="{52DFD051-6962-4F09-9EF7-41FB81B36830}" srcOrd="2" destOrd="0" parTransId="{97758B1E-7185-4D47-9083-2C1D0FC25A9B}" sibTransId="{D7867747-EEA8-477C-B21E-BE82006B9311}"/>
    <dgm:cxn modelId="{CFA42561-93E7-4D7C-A9E9-2BA6D63237F9}" type="presOf" srcId="{D9C3061B-5692-4CBD-BCA0-DA97AEEA2377}" destId="{42D47EBE-A15D-4C22-B937-41021BC092E3}" srcOrd="0" destOrd="0" presId="urn:microsoft.com/office/officeart/2005/8/layout/list1"/>
    <dgm:cxn modelId="{A4793765-5977-4AAE-AD88-E372CA5F898E}" srcId="{56C3245A-F7FC-4B67-9169-B1F558B84EAA}" destId="{D2FD9EE8-AC23-4A2D-99B7-26E083A26845}" srcOrd="1" destOrd="0" parTransId="{8DF9CF38-02B1-41D2-AFB3-C5E3A55CA4AD}" sibTransId="{98E6789D-5F7B-4617-8F43-6634754DE555}"/>
    <dgm:cxn modelId="{95ACE439-A711-4E83-A50E-A0D594675379}" type="presOf" srcId="{504846B9-B6FD-44AC-B75E-B3936330022A}" destId="{1A7D3150-92D8-49C9-BBDF-8E216EF5B502}" srcOrd="0" destOrd="3" presId="urn:microsoft.com/office/officeart/2005/8/layout/list1"/>
    <dgm:cxn modelId="{4091426B-F035-4C61-B93A-3BA8A6F3F2DC}" type="presOf" srcId="{D2FD9EE8-AC23-4A2D-99B7-26E083A26845}" destId="{42D47EBE-A15D-4C22-B937-41021BC092E3}" srcOrd="0" destOrd="1" presId="urn:microsoft.com/office/officeart/2005/8/layout/list1"/>
    <dgm:cxn modelId="{96A843C3-4561-410F-96E5-39A9C82AC0BE}" srcId="{21B02772-C1F9-44A8-B489-9FD1459DFC1E}" destId="{F44608C7-8FCC-4B14-BF41-B5F86B176FC5}" srcOrd="1" destOrd="0" parTransId="{A792B653-C48D-425D-A855-5780946C4723}" sibTransId="{FAB161D7-1267-4CFE-AA34-5F1A52A8E722}"/>
    <dgm:cxn modelId="{138B8311-9A81-41AC-84AC-1E87A196AAE3}" type="presOf" srcId="{52DFD051-6962-4F09-9EF7-41FB81B36830}" destId="{42D47EBE-A15D-4C22-B937-41021BC092E3}" srcOrd="0" destOrd="2" presId="urn:microsoft.com/office/officeart/2005/8/layout/list1"/>
    <dgm:cxn modelId="{916090A0-36A2-4543-863E-9BE1355D80AC}" srcId="{21B02772-C1F9-44A8-B489-9FD1459DFC1E}" destId="{5C2FE190-C133-44E0-8364-752B0AADBEE0}" srcOrd="2" destOrd="0" parTransId="{FCF6820C-053D-43BB-A54B-923C2692BE55}" sibTransId="{51EDE29E-924E-457E-A670-E218946528F0}"/>
    <dgm:cxn modelId="{A50E1648-26FC-4C64-BD0F-8FBE2A4AE143}" type="presParOf" srcId="{714788CD-6576-4C9B-82FB-EFD6C574436E}" destId="{47B6FDC5-8854-4AF1-8906-428F480A15EC}" srcOrd="0" destOrd="0" presId="urn:microsoft.com/office/officeart/2005/8/layout/list1"/>
    <dgm:cxn modelId="{824A948A-3D32-43A8-8EE4-3E04FA030F33}" type="presParOf" srcId="{47B6FDC5-8854-4AF1-8906-428F480A15EC}" destId="{08D47650-5F53-4D4E-A842-CD34971A5CC9}" srcOrd="0" destOrd="0" presId="urn:microsoft.com/office/officeart/2005/8/layout/list1"/>
    <dgm:cxn modelId="{32D9875A-436E-4534-999A-86F200655E96}" type="presParOf" srcId="{47B6FDC5-8854-4AF1-8906-428F480A15EC}" destId="{C1CCF742-3354-40B0-8547-149D5B45EAE5}" srcOrd="1" destOrd="0" presId="urn:microsoft.com/office/officeart/2005/8/layout/list1"/>
    <dgm:cxn modelId="{9DC2797C-9FB2-4A7F-BFC3-407DDE0EE97B}" type="presParOf" srcId="{714788CD-6576-4C9B-82FB-EFD6C574436E}" destId="{7451A0AB-2341-42E3-BAFE-33C82C0038F4}" srcOrd="1" destOrd="0" presId="urn:microsoft.com/office/officeart/2005/8/layout/list1"/>
    <dgm:cxn modelId="{77C7AA9B-E9E0-4FC6-9876-4735E9BA6774}" type="presParOf" srcId="{714788CD-6576-4C9B-82FB-EFD6C574436E}" destId="{42D47EBE-A15D-4C22-B937-41021BC092E3}" srcOrd="2" destOrd="0" presId="urn:microsoft.com/office/officeart/2005/8/layout/list1"/>
    <dgm:cxn modelId="{916C61B1-C9EE-4A69-8EDE-3DD3F34BAB88}" type="presParOf" srcId="{714788CD-6576-4C9B-82FB-EFD6C574436E}" destId="{033FF730-A0FD-44CD-AD97-9ABE441AD40E}" srcOrd="3" destOrd="0" presId="urn:microsoft.com/office/officeart/2005/8/layout/list1"/>
    <dgm:cxn modelId="{97393203-90DB-449A-81C1-E4AB5BEA222B}" type="presParOf" srcId="{714788CD-6576-4C9B-82FB-EFD6C574436E}" destId="{0EC6F5E2-C607-4FF9-BF6D-BB9C7288EA9F}" srcOrd="4" destOrd="0" presId="urn:microsoft.com/office/officeart/2005/8/layout/list1"/>
    <dgm:cxn modelId="{7E2B818C-08FA-4585-8E3C-C79F9FE50A74}" type="presParOf" srcId="{0EC6F5E2-C607-4FF9-BF6D-BB9C7288EA9F}" destId="{24D0355F-EEF5-4009-97C1-2DED6F864095}" srcOrd="0" destOrd="0" presId="urn:microsoft.com/office/officeart/2005/8/layout/list1"/>
    <dgm:cxn modelId="{18B337C2-89E2-4C2C-A501-76E429A53DF8}" type="presParOf" srcId="{0EC6F5E2-C607-4FF9-BF6D-BB9C7288EA9F}" destId="{536E2F1B-26E5-4A68-AFD1-F9B98D821D4E}" srcOrd="1" destOrd="0" presId="urn:microsoft.com/office/officeart/2005/8/layout/list1"/>
    <dgm:cxn modelId="{A2355B75-5980-4134-B15C-943986E75026}" type="presParOf" srcId="{714788CD-6576-4C9B-82FB-EFD6C574436E}" destId="{24AD4522-6B38-4944-9EA3-CA43B641F9DD}" srcOrd="5" destOrd="0" presId="urn:microsoft.com/office/officeart/2005/8/layout/list1"/>
    <dgm:cxn modelId="{5E11E4B4-F520-4678-8048-E2CD32012B25}" type="presParOf" srcId="{714788CD-6576-4C9B-82FB-EFD6C574436E}" destId="{1A7D3150-92D8-49C9-BBDF-8E216EF5B502}" srcOrd="6" destOrd="0" presId="urn:microsoft.com/office/officeart/2005/8/layout/list1"/>
    <dgm:cxn modelId="{F5B1EDC4-8F56-4A2D-A12C-6BCBC915871C}" type="presParOf" srcId="{714788CD-6576-4C9B-82FB-EFD6C574436E}" destId="{2DD0B971-4DF7-4CA3-B139-1394971C3DA6}" srcOrd="7" destOrd="0" presId="urn:microsoft.com/office/officeart/2005/8/layout/list1"/>
    <dgm:cxn modelId="{03A9878D-54E0-4407-AD95-1E5819E6CDC3}" type="presParOf" srcId="{714788CD-6576-4C9B-82FB-EFD6C574436E}" destId="{A77C8B22-0E5E-4C8E-88D8-3F2D41DA84DE}" srcOrd="8" destOrd="0" presId="urn:microsoft.com/office/officeart/2005/8/layout/list1"/>
    <dgm:cxn modelId="{05222546-C536-45B6-8610-BCA70A551DBE}" type="presParOf" srcId="{A77C8B22-0E5E-4C8E-88D8-3F2D41DA84DE}" destId="{76E7ECDB-E022-4A6C-BEA1-88742B03A001}" srcOrd="0" destOrd="0" presId="urn:microsoft.com/office/officeart/2005/8/layout/list1"/>
    <dgm:cxn modelId="{1A851A15-F6F5-48D4-B039-1286269CA9F2}" type="presParOf" srcId="{A77C8B22-0E5E-4C8E-88D8-3F2D41DA84DE}" destId="{0986FE6C-26D4-449A-ADA9-2A9772D7FF09}" srcOrd="1" destOrd="0" presId="urn:microsoft.com/office/officeart/2005/8/layout/list1"/>
    <dgm:cxn modelId="{CAEE9641-CB99-406B-95C1-86613C42942E}" type="presParOf" srcId="{714788CD-6576-4C9B-82FB-EFD6C574436E}" destId="{C9B99999-93FF-495B-860E-D941A313A4FA}" srcOrd="9" destOrd="0" presId="urn:microsoft.com/office/officeart/2005/8/layout/list1"/>
    <dgm:cxn modelId="{52086EE2-6101-4338-89B7-FC7A6A8ABDA7}" type="presParOf" srcId="{714788CD-6576-4C9B-82FB-EFD6C574436E}" destId="{F310C859-5D23-4569-9D74-808A8839BB2B}"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DEC595-5A08-4667-A441-6C46A88218EF}" type="doc">
      <dgm:prSet loTypeId="urn:microsoft.com/office/officeart/2005/8/layout/list1" loCatId="list" qsTypeId="urn:microsoft.com/office/officeart/2005/8/quickstyle/simple5" qsCatId="simple" csTypeId="urn:microsoft.com/office/officeart/2005/8/colors/colorful4" csCatId="colorful" phldr="1"/>
      <dgm:spPr/>
      <dgm:t>
        <a:bodyPr/>
        <a:lstStyle/>
        <a:p>
          <a:endParaRPr lang="en-US"/>
        </a:p>
      </dgm:t>
    </dgm:pt>
    <dgm:pt modelId="{7530DE0B-1E1D-4F13-9DCE-584438F55F5C}">
      <dgm:prSet phldrT="[Text]" custT="1"/>
      <dgm:spPr/>
      <dgm:t>
        <a:bodyPr/>
        <a:lstStyle/>
        <a:p>
          <a:r>
            <a:rPr lang="en-US" sz="2000" b="1" dirty="0" smtClean="0"/>
            <a:t>Occurs any time…</a:t>
          </a:r>
          <a:endParaRPr lang="en-US" sz="2000" b="1" dirty="0"/>
        </a:p>
      </dgm:t>
    </dgm:pt>
    <dgm:pt modelId="{CAAEB4D2-3BFA-4CB5-B7CE-F3ADC5E8766C}" type="parTrans" cxnId="{CD99EF18-D866-438E-A1B1-C4EBF6100906}">
      <dgm:prSet/>
      <dgm:spPr/>
      <dgm:t>
        <a:bodyPr/>
        <a:lstStyle/>
        <a:p>
          <a:endParaRPr lang="en-US" b="1"/>
        </a:p>
      </dgm:t>
    </dgm:pt>
    <dgm:pt modelId="{78B496DD-D5B4-4A55-9214-C0E98350C98C}" type="sibTrans" cxnId="{CD99EF18-D866-438E-A1B1-C4EBF6100906}">
      <dgm:prSet/>
      <dgm:spPr/>
      <dgm:t>
        <a:bodyPr/>
        <a:lstStyle/>
        <a:p>
          <a:endParaRPr lang="en-US" b="1"/>
        </a:p>
      </dgm:t>
    </dgm:pt>
    <dgm:pt modelId="{0DB3A42E-9F91-4CD7-BCE5-EE06174E1347}">
      <dgm:prSet/>
      <dgm:spPr/>
      <dgm:t>
        <a:bodyPr/>
        <a:lstStyle/>
        <a:p>
          <a:r>
            <a:rPr lang="en-US" b="1" dirty="0" smtClean="0"/>
            <a:t>Raw data from attacker is sent to an innocent user’s browser</a:t>
          </a:r>
        </a:p>
      </dgm:t>
    </dgm:pt>
    <dgm:pt modelId="{13E9DD67-C08E-4D4C-9965-01C344D78491}" type="parTrans" cxnId="{6DF6DD8B-2B78-4F0F-9FEF-ABED1D665994}">
      <dgm:prSet/>
      <dgm:spPr/>
      <dgm:t>
        <a:bodyPr/>
        <a:lstStyle/>
        <a:p>
          <a:endParaRPr lang="en-US" b="1"/>
        </a:p>
      </dgm:t>
    </dgm:pt>
    <dgm:pt modelId="{0E80264F-F4BF-4708-89BF-21A8206A5E9F}" type="sibTrans" cxnId="{6DF6DD8B-2B78-4F0F-9FEF-ABED1D665994}">
      <dgm:prSet/>
      <dgm:spPr/>
      <dgm:t>
        <a:bodyPr/>
        <a:lstStyle/>
        <a:p>
          <a:endParaRPr lang="en-US" b="1"/>
        </a:p>
      </dgm:t>
    </dgm:pt>
    <dgm:pt modelId="{9210F9A4-2F69-4C42-9BB6-BCB53BC4188E}">
      <dgm:prSet custT="1"/>
      <dgm:spPr/>
      <dgm:t>
        <a:bodyPr/>
        <a:lstStyle/>
        <a:p>
          <a:r>
            <a:rPr lang="en-US" sz="2000" b="1" dirty="0" smtClean="0"/>
            <a:t>Raw data…</a:t>
          </a:r>
        </a:p>
      </dgm:t>
    </dgm:pt>
    <dgm:pt modelId="{D338AACD-8990-4E6C-8802-D8C8DFDC1408}" type="parTrans" cxnId="{B733E9C1-543E-4151-AF5C-8755050EB410}">
      <dgm:prSet/>
      <dgm:spPr/>
      <dgm:t>
        <a:bodyPr/>
        <a:lstStyle/>
        <a:p>
          <a:endParaRPr lang="en-US" b="1"/>
        </a:p>
      </dgm:t>
    </dgm:pt>
    <dgm:pt modelId="{9E21CD4C-DC93-4147-B0C7-16DD0270ACA8}" type="sibTrans" cxnId="{B733E9C1-543E-4151-AF5C-8755050EB410}">
      <dgm:prSet/>
      <dgm:spPr/>
      <dgm:t>
        <a:bodyPr/>
        <a:lstStyle/>
        <a:p>
          <a:endParaRPr lang="en-US" b="1"/>
        </a:p>
      </dgm:t>
    </dgm:pt>
    <dgm:pt modelId="{C19D4F8E-C4AF-41DE-87A7-319225760FEC}">
      <dgm:prSet/>
      <dgm:spPr/>
      <dgm:t>
        <a:bodyPr/>
        <a:lstStyle/>
        <a:p>
          <a:r>
            <a:rPr lang="en-US" b="1" dirty="0" smtClean="0"/>
            <a:t>Stored in database</a:t>
          </a:r>
        </a:p>
      </dgm:t>
    </dgm:pt>
    <dgm:pt modelId="{40CDEE1A-3B30-47D7-A27E-B192A7441DD2}" type="parTrans" cxnId="{96DE389D-2573-4619-B3E1-DA392E4B9DEE}">
      <dgm:prSet/>
      <dgm:spPr/>
      <dgm:t>
        <a:bodyPr/>
        <a:lstStyle/>
        <a:p>
          <a:endParaRPr lang="en-US" b="1"/>
        </a:p>
      </dgm:t>
    </dgm:pt>
    <dgm:pt modelId="{33E87015-91BA-475F-8D29-917FC4DFEFC5}" type="sibTrans" cxnId="{96DE389D-2573-4619-B3E1-DA392E4B9DEE}">
      <dgm:prSet/>
      <dgm:spPr/>
      <dgm:t>
        <a:bodyPr/>
        <a:lstStyle/>
        <a:p>
          <a:endParaRPr lang="en-US" b="1"/>
        </a:p>
      </dgm:t>
    </dgm:pt>
    <dgm:pt modelId="{0892159C-E4FD-4EB4-95D9-01D65131B6CF}">
      <dgm:prSet/>
      <dgm:spPr/>
      <dgm:t>
        <a:bodyPr/>
        <a:lstStyle/>
        <a:p>
          <a:r>
            <a:rPr lang="en-US" b="1" dirty="0" smtClean="0"/>
            <a:t>Reflected from web input (form field, hidden field, URL, etc…)</a:t>
          </a:r>
        </a:p>
      </dgm:t>
    </dgm:pt>
    <dgm:pt modelId="{CE66581E-7EBF-417D-AC5D-B91967EF377C}" type="parTrans" cxnId="{F769DF70-6613-4465-816B-7F6A4D92B73C}">
      <dgm:prSet/>
      <dgm:spPr/>
      <dgm:t>
        <a:bodyPr/>
        <a:lstStyle/>
        <a:p>
          <a:endParaRPr lang="en-US" b="1"/>
        </a:p>
      </dgm:t>
    </dgm:pt>
    <dgm:pt modelId="{D38FD5C9-0CBD-4DE5-9AFB-FCDC1692D898}" type="sibTrans" cxnId="{F769DF70-6613-4465-816B-7F6A4D92B73C}">
      <dgm:prSet/>
      <dgm:spPr/>
      <dgm:t>
        <a:bodyPr/>
        <a:lstStyle/>
        <a:p>
          <a:endParaRPr lang="en-US" b="1"/>
        </a:p>
      </dgm:t>
    </dgm:pt>
    <dgm:pt modelId="{A7C3C21C-F083-42E6-997B-5A2A763A3F7E}">
      <dgm:prSet/>
      <dgm:spPr/>
      <dgm:t>
        <a:bodyPr/>
        <a:lstStyle/>
        <a:p>
          <a:r>
            <a:rPr lang="en-US" b="1" dirty="0" smtClean="0"/>
            <a:t>Sent directly into rich JavaScript client</a:t>
          </a:r>
        </a:p>
      </dgm:t>
    </dgm:pt>
    <dgm:pt modelId="{B10FDD16-4F6D-49D5-9BB8-AB42DEB1D029}" type="parTrans" cxnId="{F9465B6A-5B71-46EB-8185-A865707F44A2}">
      <dgm:prSet/>
      <dgm:spPr/>
      <dgm:t>
        <a:bodyPr/>
        <a:lstStyle/>
        <a:p>
          <a:endParaRPr lang="en-US" b="1"/>
        </a:p>
      </dgm:t>
    </dgm:pt>
    <dgm:pt modelId="{FE5FE4A6-B04E-4256-B254-8EC664322BCD}" type="sibTrans" cxnId="{F9465B6A-5B71-46EB-8185-A865707F44A2}">
      <dgm:prSet/>
      <dgm:spPr/>
      <dgm:t>
        <a:bodyPr/>
        <a:lstStyle/>
        <a:p>
          <a:endParaRPr lang="en-US" b="1"/>
        </a:p>
      </dgm:t>
    </dgm:pt>
    <dgm:pt modelId="{E0B6B1FF-9BE7-498A-A36B-BCC24AEF1F35}">
      <dgm:prSet custT="1"/>
      <dgm:spPr/>
      <dgm:t>
        <a:bodyPr/>
        <a:lstStyle/>
        <a:p>
          <a:r>
            <a:rPr lang="en-US" sz="2000" b="1" dirty="0" smtClean="0"/>
            <a:t>Virtually </a:t>
          </a:r>
          <a:r>
            <a:rPr lang="en-US" sz="2000" b="1" u="sng" dirty="0" smtClean="0"/>
            <a:t>every</a:t>
          </a:r>
          <a:r>
            <a:rPr lang="en-US" sz="2000" b="1" dirty="0" smtClean="0"/>
            <a:t> web application has this problem</a:t>
          </a:r>
        </a:p>
      </dgm:t>
    </dgm:pt>
    <dgm:pt modelId="{6776BA55-C7CC-4D56-B7BE-0BA5EDB6790A}" type="parTrans" cxnId="{FC24ABA5-945F-4887-98AD-EDF0DA82183B}">
      <dgm:prSet/>
      <dgm:spPr/>
      <dgm:t>
        <a:bodyPr/>
        <a:lstStyle/>
        <a:p>
          <a:endParaRPr lang="en-US" b="1"/>
        </a:p>
      </dgm:t>
    </dgm:pt>
    <dgm:pt modelId="{FBEA679A-2997-44C5-B3D1-292B7EAC8DE9}" type="sibTrans" cxnId="{FC24ABA5-945F-4887-98AD-EDF0DA82183B}">
      <dgm:prSet/>
      <dgm:spPr/>
      <dgm:t>
        <a:bodyPr/>
        <a:lstStyle/>
        <a:p>
          <a:endParaRPr lang="en-US" b="1"/>
        </a:p>
      </dgm:t>
    </dgm:pt>
    <dgm:pt modelId="{791DA1BA-009E-4263-8709-C3AD92883E7A}">
      <dgm:prSet/>
      <dgm:spPr/>
      <dgm:t>
        <a:bodyPr/>
        <a:lstStyle/>
        <a:p>
          <a:r>
            <a:rPr lang="en-US" b="1" dirty="0" smtClean="0"/>
            <a:t>Try this in your browser – </a:t>
          </a:r>
          <a:r>
            <a:rPr lang="en-US" b="1" dirty="0" err="1" smtClean="0"/>
            <a:t>javascript:alert</a:t>
          </a:r>
          <a:r>
            <a:rPr lang="en-US" b="1" dirty="0" smtClean="0"/>
            <a:t>(</a:t>
          </a:r>
          <a:r>
            <a:rPr lang="en-US" b="1" dirty="0" err="1" smtClean="0"/>
            <a:t>document.cookie</a:t>
          </a:r>
          <a:r>
            <a:rPr lang="en-US" b="1" dirty="0" smtClean="0"/>
            <a:t>)</a:t>
          </a:r>
        </a:p>
      </dgm:t>
    </dgm:pt>
    <dgm:pt modelId="{A0A91BD7-4B75-49BC-BAA0-75687B53B8E6}" type="parTrans" cxnId="{B93003FA-31DC-4702-9613-DA2EC119FE99}">
      <dgm:prSet/>
      <dgm:spPr/>
      <dgm:t>
        <a:bodyPr/>
        <a:lstStyle/>
        <a:p>
          <a:endParaRPr lang="en-US" b="1"/>
        </a:p>
      </dgm:t>
    </dgm:pt>
    <dgm:pt modelId="{CD35256F-609B-4316-B01C-EF7BD5AEFF5D}" type="sibTrans" cxnId="{B93003FA-31DC-4702-9613-DA2EC119FE99}">
      <dgm:prSet/>
      <dgm:spPr/>
      <dgm:t>
        <a:bodyPr/>
        <a:lstStyle/>
        <a:p>
          <a:endParaRPr lang="en-US" b="1"/>
        </a:p>
      </dgm:t>
    </dgm:pt>
    <dgm:pt modelId="{333C60BB-C1EF-42B5-A3EC-FFB96372904C}">
      <dgm:prSet custT="1"/>
      <dgm:spPr/>
      <dgm:t>
        <a:bodyPr/>
        <a:lstStyle/>
        <a:p>
          <a:r>
            <a:rPr lang="en-US" sz="2000" b="1" dirty="0" smtClean="0"/>
            <a:t>Typical Impact</a:t>
          </a:r>
        </a:p>
      </dgm:t>
    </dgm:pt>
    <dgm:pt modelId="{989B5419-63EC-4A7C-A297-2E08F34EE7E6}" type="parTrans" cxnId="{82244EDF-C207-486F-89D9-056501D66CD9}">
      <dgm:prSet/>
      <dgm:spPr/>
      <dgm:t>
        <a:bodyPr/>
        <a:lstStyle/>
        <a:p>
          <a:endParaRPr lang="en-US" b="1"/>
        </a:p>
      </dgm:t>
    </dgm:pt>
    <dgm:pt modelId="{F05587AE-D217-45F6-8A10-C2CB70FA3676}" type="sibTrans" cxnId="{82244EDF-C207-486F-89D9-056501D66CD9}">
      <dgm:prSet/>
      <dgm:spPr/>
      <dgm:t>
        <a:bodyPr/>
        <a:lstStyle/>
        <a:p>
          <a:endParaRPr lang="en-US" b="1"/>
        </a:p>
      </dgm:t>
    </dgm:pt>
    <dgm:pt modelId="{B1EFC242-6999-4086-BF96-7FA6E28D730C}">
      <dgm:prSet/>
      <dgm:spPr/>
      <dgm:t>
        <a:bodyPr/>
        <a:lstStyle/>
        <a:p>
          <a:r>
            <a:rPr lang="en-US" b="1" dirty="0" smtClean="0"/>
            <a:t>Steal user’s session, steal sensitive data, rewrite web page, redirect user to phishing or malware site</a:t>
          </a:r>
        </a:p>
      </dgm:t>
    </dgm:pt>
    <dgm:pt modelId="{516DEC56-6C1C-44F4-90F7-334EAD861864}" type="parTrans" cxnId="{E29E249D-DAC0-4FA6-805D-EBFB2F46AC8D}">
      <dgm:prSet/>
      <dgm:spPr/>
      <dgm:t>
        <a:bodyPr/>
        <a:lstStyle/>
        <a:p>
          <a:endParaRPr lang="en-US" b="1"/>
        </a:p>
      </dgm:t>
    </dgm:pt>
    <dgm:pt modelId="{8CBE7674-713C-4C47-88D5-578C7F2D4473}" type="sibTrans" cxnId="{E29E249D-DAC0-4FA6-805D-EBFB2F46AC8D}">
      <dgm:prSet/>
      <dgm:spPr/>
      <dgm:t>
        <a:bodyPr/>
        <a:lstStyle/>
        <a:p>
          <a:endParaRPr lang="en-US" b="1"/>
        </a:p>
      </dgm:t>
    </dgm:pt>
    <dgm:pt modelId="{15B9BF52-804C-4196-BFF9-EB01C5AC3AA5}">
      <dgm:prSet/>
      <dgm:spPr/>
      <dgm:t>
        <a:bodyPr/>
        <a:lstStyle/>
        <a:p>
          <a:r>
            <a:rPr lang="en-US" b="1" dirty="0" smtClean="0"/>
            <a:t>Most Severe: Install XSS proxy which allows attacker to observe and direct all user’s behavior on vulnerable site and force user to other sites</a:t>
          </a:r>
        </a:p>
      </dgm:t>
    </dgm:pt>
    <dgm:pt modelId="{3870F3EF-3C02-4E35-9496-0514120D7EAC}" type="parTrans" cxnId="{3186FA7F-ED87-4905-AB01-07EC18F22729}">
      <dgm:prSet/>
      <dgm:spPr/>
      <dgm:t>
        <a:bodyPr/>
        <a:lstStyle/>
        <a:p>
          <a:endParaRPr lang="en-US" b="1"/>
        </a:p>
      </dgm:t>
    </dgm:pt>
    <dgm:pt modelId="{668BB801-BFBE-4247-B93C-18131EE9E76C}" type="sibTrans" cxnId="{3186FA7F-ED87-4905-AB01-07EC18F22729}">
      <dgm:prSet/>
      <dgm:spPr/>
      <dgm:t>
        <a:bodyPr/>
        <a:lstStyle/>
        <a:p>
          <a:endParaRPr lang="en-US" b="1"/>
        </a:p>
      </dgm:t>
    </dgm:pt>
    <dgm:pt modelId="{69F46679-6C84-4D48-9B33-17290744EAD8}" type="pres">
      <dgm:prSet presAssocID="{F0DEC595-5A08-4667-A441-6C46A88218EF}" presName="linear" presStyleCnt="0">
        <dgm:presLayoutVars>
          <dgm:dir/>
          <dgm:animLvl val="lvl"/>
          <dgm:resizeHandles val="exact"/>
        </dgm:presLayoutVars>
      </dgm:prSet>
      <dgm:spPr/>
      <dgm:t>
        <a:bodyPr/>
        <a:lstStyle/>
        <a:p>
          <a:endParaRPr lang="en-US"/>
        </a:p>
      </dgm:t>
    </dgm:pt>
    <dgm:pt modelId="{915BD3BB-16CD-43CE-A666-845F408562AF}" type="pres">
      <dgm:prSet presAssocID="{7530DE0B-1E1D-4F13-9DCE-584438F55F5C}" presName="parentLin" presStyleCnt="0"/>
      <dgm:spPr/>
      <dgm:t>
        <a:bodyPr/>
        <a:lstStyle/>
        <a:p>
          <a:endParaRPr lang="en-GB"/>
        </a:p>
      </dgm:t>
    </dgm:pt>
    <dgm:pt modelId="{D6929A61-1753-4BA2-A56E-3FABCE16A103}" type="pres">
      <dgm:prSet presAssocID="{7530DE0B-1E1D-4F13-9DCE-584438F55F5C}" presName="parentLeftMargin" presStyleLbl="node1" presStyleIdx="0" presStyleCnt="4"/>
      <dgm:spPr/>
      <dgm:t>
        <a:bodyPr/>
        <a:lstStyle/>
        <a:p>
          <a:endParaRPr lang="en-US"/>
        </a:p>
      </dgm:t>
    </dgm:pt>
    <dgm:pt modelId="{07EB8D66-1692-4056-BA66-572ED000C388}" type="pres">
      <dgm:prSet presAssocID="{7530DE0B-1E1D-4F13-9DCE-584438F55F5C}" presName="parentText" presStyleLbl="node1" presStyleIdx="0" presStyleCnt="4">
        <dgm:presLayoutVars>
          <dgm:chMax val="0"/>
          <dgm:bulletEnabled val="1"/>
        </dgm:presLayoutVars>
      </dgm:prSet>
      <dgm:spPr/>
      <dgm:t>
        <a:bodyPr/>
        <a:lstStyle/>
        <a:p>
          <a:endParaRPr lang="en-US"/>
        </a:p>
      </dgm:t>
    </dgm:pt>
    <dgm:pt modelId="{0FDB35E6-22F2-419F-B7FD-6156CDE62786}" type="pres">
      <dgm:prSet presAssocID="{7530DE0B-1E1D-4F13-9DCE-584438F55F5C}" presName="negativeSpace" presStyleCnt="0"/>
      <dgm:spPr/>
      <dgm:t>
        <a:bodyPr/>
        <a:lstStyle/>
        <a:p>
          <a:endParaRPr lang="en-GB"/>
        </a:p>
      </dgm:t>
    </dgm:pt>
    <dgm:pt modelId="{63C7317F-DCB9-42CB-A6A4-CF1577293B7D}" type="pres">
      <dgm:prSet presAssocID="{7530DE0B-1E1D-4F13-9DCE-584438F55F5C}" presName="childText" presStyleLbl="conFgAcc1" presStyleIdx="0" presStyleCnt="4">
        <dgm:presLayoutVars>
          <dgm:bulletEnabled val="1"/>
        </dgm:presLayoutVars>
      </dgm:prSet>
      <dgm:spPr/>
      <dgm:t>
        <a:bodyPr/>
        <a:lstStyle/>
        <a:p>
          <a:endParaRPr lang="en-US"/>
        </a:p>
      </dgm:t>
    </dgm:pt>
    <dgm:pt modelId="{CC545B24-80D0-4B10-86D8-1697F74FA5F5}" type="pres">
      <dgm:prSet presAssocID="{78B496DD-D5B4-4A55-9214-C0E98350C98C}" presName="spaceBetweenRectangles" presStyleCnt="0"/>
      <dgm:spPr/>
      <dgm:t>
        <a:bodyPr/>
        <a:lstStyle/>
        <a:p>
          <a:endParaRPr lang="en-GB"/>
        </a:p>
      </dgm:t>
    </dgm:pt>
    <dgm:pt modelId="{0808E30C-F8CA-4392-9E61-D442733CF516}" type="pres">
      <dgm:prSet presAssocID="{9210F9A4-2F69-4C42-9BB6-BCB53BC4188E}" presName="parentLin" presStyleCnt="0"/>
      <dgm:spPr/>
      <dgm:t>
        <a:bodyPr/>
        <a:lstStyle/>
        <a:p>
          <a:endParaRPr lang="en-GB"/>
        </a:p>
      </dgm:t>
    </dgm:pt>
    <dgm:pt modelId="{AC996839-2C17-4F9E-8D8E-AD27D7EA9B46}" type="pres">
      <dgm:prSet presAssocID="{9210F9A4-2F69-4C42-9BB6-BCB53BC4188E}" presName="parentLeftMargin" presStyleLbl="node1" presStyleIdx="0" presStyleCnt="4"/>
      <dgm:spPr/>
      <dgm:t>
        <a:bodyPr/>
        <a:lstStyle/>
        <a:p>
          <a:endParaRPr lang="en-US"/>
        </a:p>
      </dgm:t>
    </dgm:pt>
    <dgm:pt modelId="{8377DEE6-6E60-44BB-A9C4-E5044C2260C3}" type="pres">
      <dgm:prSet presAssocID="{9210F9A4-2F69-4C42-9BB6-BCB53BC4188E}" presName="parentText" presStyleLbl="node1" presStyleIdx="1" presStyleCnt="4">
        <dgm:presLayoutVars>
          <dgm:chMax val="0"/>
          <dgm:bulletEnabled val="1"/>
        </dgm:presLayoutVars>
      </dgm:prSet>
      <dgm:spPr/>
      <dgm:t>
        <a:bodyPr/>
        <a:lstStyle/>
        <a:p>
          <a:endParaRPr lang="en-US"/>
        </a:p>
      </dgm:t>
    </dgm:pt>
    <dgm:pt modelId="{4845ECE5-9EB6-43E9-86A6-85578E075DF2}" type="pres">
      <dgm:prSet presAssocID="{9210F9A4-2F69-4C42-9BB6-BCB53BC4188E}" presName="negativeSpace" presStyleCnt="0"/>
      <dgm:spPr/>
      <dgm:t>
        <a:bodyPr/>
        <a:lstStyle/>
        <a:p>
          <a:endParaRPr lang="en-GB"/>
        </a:p>
      </dgm:t>
    </dgm:pt>
    <dgm:pt modelId="{80EDB88F-6B15-4FE3-9A6A-9D42E2D5A947}" type="pres">
      <dgm:prSet presAssocID="{9210F9A4-2F69-4C42-9BB6-BCB53BC4188E}" presName="childText" presStyleLbl="conFgAcc1" presStyleIdx="1" presStyleCnt="4">
        <dgm:presLayoutVars>
          <dgm:bulletEnabled val="1"/>
        </dgm:presLayoutVars>
      </dgm:prSet>
      <dgm:spPr/>
      <dgm:t>
        <a:bodyPr/>
        <a:lstStyle/>
        <a:p>
          <a:endParaRPr lang="en-US"/>
        </a:p>
      </dgm:t>
    </dgm:pt>
    <dgm:pt modelId="{CC72C676-823D-4DC8-BF23-2CEEA91035D0}" type="pres">
      <dgm:prSet presAssocID="{9E21CD4C-DC93-4147-B0C7-16DD0270ACA8}" presName="spaceBetweenRectangles" presStyleCnt="0"/>
      <dgm:spPr/>
      <dgm:t>
        <a:bodyPr/>
        <a:lstStyle/>
        <a:p>
          <a:endParaRPr lang="en-GB"/>
        </a:p>
      </dgm:t>
    </dgm:pt>
    <dgm:pt modelId="{3AAF4A4E-C95C-4CA7-BB24-B60C50F9E436}" type="pres">
      <dgm:prSet presAssocID="{E0B6B1FF-9BE7-498A-A36B-BCC24AEF1F35}" presName="parentLin" presStyleCnt="0"/>
      <dgm:spPr/>
      <dgm:t>
        <a:bodyPr/>
        <a:lstStyle/>
        <a:p>
          <a:endParaRPr lang="en-GB"/>
        </a:p>
      </dgm:t>
    </dgm:pt>
    <dgm:pt modelId="{350B55DC-F7AB-4DF3-BC4D-2BF9BA4E7A04}" type="pres">
      <dgm:prSet presAssocID="{E0B6B1FF-9BE7-498A-A36B-BCC24AEF1F35}" presName="parentLeftMargin" presStyleLbl="node1" presStyleIdx="1" presStyleCnt="4"/>
      <dgm:spPr/>
      <dgm:t>
        <a:bodyPr/>
        <a:lstStyle/>
        <a:p>
          <a:endParaRPr lang="en-US"/>
        </a:p>
      </dgm:t>
    </dgm:pt>
    <dgm:pt modelId="{54D4E89C-BB4D-4314-BC64-CFD701B44AB5}" type="pres">
      <dgm:prSet presAssocID="{E0B6B1FF-9BE7-498A-A36B-BCC24AEF1F35}" presName="parentText" presStyleLbl="node1" presStyleIdx="2" presStyleCnt="4">
        <dgm:presLayoutVars>
          <dgm:chMax val="0"/>
          <dgm:bulletEnabled val="1"/>
        </dgm:presLayoutVars>
      </dgm:prSet>
      <dgm:spPr/>
      <dgm:t>
        <a:bodyPr/>
        <a:lstStyle/>
        <a:p>
          <a:endParaRPr lang="en-US"/>
        </a:p>
      </dgm:t>
    </dgm:pt>
    <dgm:pt modelId="{E6FC4FBB-199D-491E-A7F1-9F75F90C3918}" type="pres">
      <dgm:prSet presAssocID="{E0B6B1FF-9BE7-498A-A36B-BCC24AEF1F35}" presName="negativeSpace" presStyleCnt="0"/>
      <dgm:spPr/>
      <dgm:t>
        <a:bodyPr/>
        <a:lstStyle/>
        <a:p>
          <a:endParaRPr lang="en-GB"/>
        </a:p>
      </dgm:t>
    </dgm:pt>
    <dgm:pt modelId="{FFF2705E-0C48-43DE-BA94-75136A114045}" type="pres">
      <dgm:prSet presAssocID="{E0B6B1FF-9BE7-498A-A36B-BCC24AEF1F35}" presName="childText" presStyleLbl="conFgAcc1" presStyleIdx="2" presStyleCnt="4">
        <dgm:presLayoutVars>
          <dgm:bulletEnabled val="1"/>
        </dgm:presLayoutVars>
      </dgm:prSet>
      <dgm:spPr/>
      <dgm:t>
        <a:bodyPr/>
        <a:lstStyle/>
        <a:p>
          <a:endParaRPr lang="en-US"/>
        </a:p>
      </dgm:t>
    </dgm:pt>
    <dgm:pt modelId="{DEABBDB5-5548-4650-8F84-C3B020D80785}" type="pres">
      <dgm:prSet presAssocID="{FBEA679A-2997-44C5-B3D1-292B7EAC8DE9}" presName="spaceBetweenRectangles" presStyleCnt="0"/>
      <dgm:spPr/>
      <dgm:t>
        <a:bodyPr/>
        <a:lstStyle/>
        <a:p>
          <a:endParaRPr lang="en-GB"/>
        </a:p>
      </dgm:t>
    </dgm:pt>
    <dgm:pt modelId="{3D763242-1DDF-4CC3-A039-10F813779273}" type="pres">
      <dgm:prSet presAssocID="{333C60BB-C1EF-42B5-A3EC-FFB96372904C}" presName="parentLin" presStyleCnt="0"/>
      <dgm:spPr/>
      <dgm:t>
        <a:bodyPr/>
        <a:lstStyle/>
        <a:p>
          <a:endParaRPr lang="en-GB"/>
        </a:p>
      </dgm:t>
    </dgm:pt>
    <dgm:pt modelId="{FD0C5FED-8B3D-40FC-8AC4-FD3EF0F1943B}" type="pres">
      <dgm:prSet presAssocID="{333C60BB-C1EF-42B5-A3EC-FFB96372904C}" presName="parentLeftMargin" presStyleLbl="node1" presStyleIdx="2" presStyleCnt="4"/>
      <dgm:spPr/>
      <dgm:t>
        <a:bodyPr/>
        <a:lstStyle/>
        <a:p>
          <a:endParaRPr lang="en-US"/>
        </a:p>
      </dgm:t>
    </dgm:pt>
    <dgm:pt modelId="{731CDA66-7EBB-448B-B3C8-D644D301D6B2}" type="pres">
      <dgm:prSet presAssocID="{333C60BB-C1EF-42B5-A3EC-FFB96372904C}" presName="parentText" presStyleLbl="node1" presStyleIdx="3" presStyleCnt="4">
        <dgm:presLayoutVars>
          <dgm:chMax val="0"/>
          <dgm:bulletEnabled val="1"/>
        </dgm:presLayoutVars>
      </dgm:prSet>
      <dgm:spPr/>
      <dgm:t>
        <a:bodyPr/>
        <a:lstStyle/>
        <a:p>
          <a:endParaRPr lang="en-US"/>
        </a:p>
      </dgm:t>
    </dgm:pt>
    <dgm:pt modelId="{FF6707DE-6DBE-4462-BF39-A486F0117143}" type="pres">
      <dgm:prSet presAssocID="{333C60BB-C1EF-42B5-A3EC-FFB96372904C}" presName="negativeSpace" presStyleCnt="0"/>
      <dgm:spPr/>
      <dgm:t>
        <a:bodyPr/>
        <a:lstStyle/>
        <a:p>
          <a:endParaRPr lang="en-GB"/>
        </a:p>
      </dgm:t>
    </dgm:pt>
    <dgm:pt modelId="{89AB7900-5CB6-4B49-A821-2C77E9A70BA4}" type="pres">
      <dgm:prSet presAssocID="{333C60BB-C1EF-42B5-A3EC-FFB96372904C}" presName="childText" presStyleLbl="conFgAcc1" presStyleIdx="3" presStyleCnt="4">
        <dgm:presLayoutVars>
          <dgm:bulletEnabled val="1"/>
        </dgm:presLayoutVars>
      </dgm:prSet>
      <dgm:spPr/>
      <dgm:t>
        <a:bodyPr/>
        <a:lstStyle/>
        <a:p>
          <a:endParaRPr lang="en-US"/>
        </a:p>
      </dgm:t>
    </dgm:pt>
  </dgm:ptLst>
  <dgm:cxnLst>
    <dgm:cxn modelId="{82244EDF-C207-486F-89D9-056501D66CD9}" srcId="{F0DEC595-5A08-4667-A441-6C46A88218EF}" destId="{333C60BB-C1EF-42B5-A3EC-FFB96372904C}" srcOrd="3" destOrd="0" parTransId="{989B5419-63EC-4A7C-A297-2E08F34EE7E6}" sibTransId="{F05587AE-D217-45F6-8A10-C2CB70FA3676}"/>
    <dgm:cxn modelId="{FC24ABA5-945F-4887-98AD-EDF0DA82183B}" srcId="{F0DEC595-5A08-4667-A441-6C46A88218EF}" destId="{E0B6B1FF-9BE7-498A-A36B-BCC24AEF1F35}" srcOrd="2" destOrd="0" parTransId="{6776BA55-C7CC-4D56-B7BE-0BA5EDB6790A}" sibTransId="{FBEA679A-2997-44C5-B3D1-292B7EAC8DE9}"/>
    <dgm:cxn modelId="{F769DF70-6613-4465-816B-7F6A4D92B73C}" srcId="{9210F9A4-2F69-4C42-9BB6-BCB53BC4188E}" destId="{0892159C-E4FD-4EB4-95D9-01D65131B6CF}" srcOrd="1" destOrd="0" parTransId="{CE66581E-7EBF-417D-AC5D-B91967EF377C}" sibTransId="{D38FD5C9-0CBD-4DE5-9AFB-FCDC1692D898}"/>
    <dgm:cxn modelId="{B733E9C1-543E-4151-AF5C-8755050EB410}" srcId="{F0DEC595-5A08-4667-A441-6C46A88218EF}" destId="{9210F9A4-2F69-4C42-9BB6-BCB53BC4188E}" srcOrd="1" destOrd="0" parTransId="{D338AACD-8990-4E6C-8802-D8C8DFDC1408}" sibTransId="{9E21CD4C-DC93-4147-B0C7-16DD0270ACA8}"/>
    <dgm:cxn modelId="{6DBCA9D8-6FF8-4897-BD71-D5738AFD4916}" type="presOf" srcId="{E0B6B1FF-9BE7-498A-A36B-BCC24AEF1F35}" destId="{54D4E89C-BB4D-4314-BC64-CFD701B44AB5}" srcOrd="1" destOrd="0" presId="urn:microsoft.com/office/officeart/2005/8/layout/list1"/>
    <dgm:cxn modelId="{65FF5D7A-7649-4887-881D-9EC45F6894C7}" type="presOf" srcId="{15B9BF52-804C-4196-BFF9-EB01C5AC3AA5}" destId="{89AB7900-5CB6-4B49-A821-2C77E9A70BA4}" srcOrd="0" destOrd="1" presId="urn:microsoft.com/office/officeart/2005/8/layout/list1"/>
    <dgm:cxn modelId="{E549129A-9677-417B-A545-6D3252E0246B}" type="presOf" srcId="{C19D4F8E-C4AF-41DE-87A7-319225760FEC}" destId="{80EDB88F-6B15-4FE3-9A6A-9D42E2D5A947}" srcOrd="0" destOrd="0" presId="urn:microsoft.com/office/officeart/2005/8/layout/list1"/>
    <dgm:cxn modelId="{E23A0F85-BF30-4450-8361-6F29071B247A}" type="presOf" srcId="{F0DEC595-5A08-4667-A441-6C46A88218EF}" destId="{69F46679-6C84-4D48-9B33-17290744EAD8}" srcOrd="0" destOrd="0" presId="urn:microsoft.com/office/officeart/2005/8/layout/list1"/>
    <dgm:cxn modelId="{96DE389D-2573-4619-B3E1-DA392E4B9DEE}" srcId="{9210F9A4-2F69-4C42-9BB6-BCB53BC4188E}" destId="{C19D4F8E-C4AF-41DE-87A7-319225760FEC}" srcOrd="0" destOrd="0" parTransId="{40CDEE1A-3B30-47D7-A27E-B192A7441DD2}" sibTransId="{33E87015-91BA-475F-8D29-917FC4DFEFC5}"/>
    <dgm:cxn modelId="{0269D17F-FD65-45D2-8368-5B4ABE812A0A}" type="presOf" srcId="{A7C3C21C-F083-42E6-997B-5A2A763A3F7E}" destId="{80EDB88F-6B15-4FE3-9A6A-9D42E2D5A947}" srcOrd="0" destOrd="2" presId="urn:microsoft.com/office/officeart/2005/8/layout/list1"/>
    <dgm:cxn modelId="{0311FF44-E956-4F66-9CAE-1C362FA61578}" type="presOf" srcId="{9210F9A4-2F69-4C42-9BB6-BCB53BC4188E}" destId="{AC996839-2C17-4F9E-8D8E-AD27D7EA9B46}" srcOrd="0" destOrd="0" presId="urn:microsoft.com/office/officeart/2005/8/layout/list1"/>
    <dgm:cxn modelId="{3186FA7F-ED87-4905-AB01-07EC18F22729}" srcId="{333C60BB-C1EF-42B5-A3EC-FFB96372904C}" destId="{15B9BF52-804C-4196-BFF9-EB01C5AC3AA5}" srcOrd="1" destOrd="0" parTransId="{3870F3EF-3C02-4E35-9496-0514120D7EAC}" sibTransId="{668BB801-BFBE-4247-B93C-18131EE9E76C}"/>
    <dgm:cxn modelId="{8F686878-2D13-478C-A2CB-087D92E8D1FD}" type="presOf" srcId="{7530DE0B-1E1D-4F13-9DCE-584438F55F5C}" destId="{07EB8D66-1692-4056-BA66-572ED000C388}" srcOrd="1" destOrd="0" presId="urn:microsoft.com/office/officeart/2005/8/layout/list1"/>
    <dgm:cxn modelId="{B93003FA-31DC-4702-9613-DA2EC119FE99}" srcId="{E0B6B1FF-9BE7-498A-A36B-BCC24AEF1F35}" destId="{791DA1BA-009E-4263-8709-C3AD92883E7A}" srcOrd="0" destOrd="0" parTransId="{A0A91BD7-4B75-49BC-BAA0-75687B53B8E6}" sibTransId="{CD35256F-609B-4316-B01C-EF7BD5AEFF5D}"/>
    <dgm:cxn modelId="{013AF3FA-900D-48BC-9B66-BC4CE1EE3EEF}" type="presOf" srcId="{333C60BB-C1EF-42B5-A3EC-FFB96372904C}" destId="{731CDA66-7EBB-448B-B3C8-D644D301D6B2}" srcOrd="1" destOrd="0" presId="urn:microsoft.com/office/officeart/2005/8/layout/list1"/>
    <dgm:cxn modelId="{C9495730-D87E-4A92-953F-485D78DFD7AC}" type="presOf" srcId="{333C60BB-C1EF-42B5-A3EC-FFB96372904C}" destId="{FD0C5FED-8B3D-40FC-8AC4-FD3EF0F1943B}" srcOrd="0" destOrd="0" presId="urn:microsoft.com/office/officeart/2005/8/layout/list1"/>
    <dgm:cxn modelId="{A7C32C76-80F5-4AE1-B6EF-8DF66D43DFE4}" type="presOf" srcId="{791DA1BA-009E-4263-8709-C3AD92883E7A}" destId="{FFF2705E-0C48-43DE-BA94-75136A114045}" srcOrd="0" destOrd="0" presId="urn:microsoft.com/office/officeart/2005/8/layout/list1"/>
    <dgm:cxn modelId="{CC22E1B1-BC9A-4105-A577-08F4FC9EEDD4}" type="presOf" srcId="{0892159C-E4FD-4EB4-95D9-01D65131B6CF}" destId="{80EDB88F-6B15-4FE3-9A6A-9D42E2D5A947}" srcOrd="0" destOrd="1" presId="urn:microsoft.com/office/officeart/2005/8/layout/list1"/>
    <dgm:cxn modelId="{5B01F826-1339-4C9F-BA39-631B6C8A3903}" type="presOf" srcId="{B1EFC242-6999-4086-BF96-7FA6E28D730C}" destId="{89AB7900-5CB6-4B49-A821-2C77E9A70BA4}" srcOrd="0" destOrd="0" presId="urn:microsoft.com/office/officeart/2005/8/layout/list1"/>
    <dgm:cxn modelId="{E29E249D-DAC0-4FA6-805D-EBFB2F46AC8D}" srcId="{333C60BB-C1EF-42B5-A3EC-FFB96372904C}" destId="{B1EFC242-6999-4086-BF96-7FA6E28D730C}" srcOrd="0" destOrd="0" parTransId="{516DEC56-6C1C-44F4-90F7-334EAD861864}" sibTransId="{8CBE7674-713C-4C47-88D5-578C7F2D4473}"/>
    <dgm:cxn modelId="{CD99EF18-D866-438E-A1B1-C4EBF6100906}" srcId="{F0DEC595-5A08-4667-A441-6C46A88218EF}" destId="{7530DE0B-1E1D-4F13-9DCE-584438F55F5C}" srcOrd="0" destOrd="0" parTransId="{CAAEB4D2-3BFA-4CB5-B7CE-F3ADC5E8766C}" sibTransId="{78B496DD-D5B4-4A55-9214-C0E98350C98C}"/>
    <dgm:cxn modelId="{5DCF9658-D319-47BD-BEAA-B66A828B9F80}" type="presOf" srcId="{9210F9A4-2F69-4C42-9BB6-BCB53BC4188E}" destId="{8377DEE6-6E60-44BB-A9C4-E5044C2260C3}" srcOrd="1" destOrd="0" presId="urn:microsoft.com/office/officeart/2005/8/layout/list1"/>
    <dgm:cxn modelId="{6FD4A369-61B4-4254-9DD9-3C7D8EB481A9}" type="presOf" srcId="{7530DE0B-1E1D-4F13-9DCE-584438F55F5C}" destId="{D6929A61-1753-4BA2-A56E-3FABCE16A103}" srcOrd="0" destOrd="0" presId="urn:microsoft.com/office/officeart/2005/8/layout/list1"/>
    <dgm:cxn modelId="{6DF6DD8B-2B78-4F0F-9FEF-ABED1D665994}" srcId="{7530DE0B-1E1D-4F13-9DCE-584438F55F5C}" destId="{0DB3A42E-9F91-4CD7-BCE5-EE06174E1347}" srcOrd="0" destOrd="0" parTransId="{13E9DD67-C08E-4D4C-9965-01C344D78491}" sibTransId="{0E80264F-F4BF-4708-89BF-21A8206A5E9F}"/>
    <dgm:cxn modelId="{821229D5-4A05-4409-9CAF-027CBCF87D48}" type="presOf" srcId="{0DB3A42E-9F91-4CD7-BCE5-EE06174E1347}" destId="{63C7317F-DCB9-42CB-A6A4-CF1577293B7D}" srcOrd="0" destOrd="0" presId="urn:microsoft.com/office/officeart/2005/8/layout/list1"/>
    <dgm:cxn modelId="{3E2716B4-7A4B-47FD-9542-91D50698B44A}" type="presOf" srcId="{E0B6B1FF-9BE7-498A-A36B-BCC24AEF1F35}" destId="{350B55DC-F7AB-4DF3-BC4D-2BF9BA4E7A04}" srcOrd="0" destOrd="0" presId="urn:microsoft.com/office/officeart/2005/8/layout/list1"/>
    <dgm:cxn modelId="{F9465B6A-5B71-46EB-8185-A865707F44A2}" srcId="{9210F9A4-2F69-4C42-9BB6-BCB53BC4188E}" destId="{A7C3C21C-F083-42E6-997B-5A2A763A3F7E}" srcOrd="2" destOrd="0" parTransId="{B10FDD16-4F6D-49D5-9BB8-AB42DEB1D029}" sibTransId="{FE5FE4A6-B04E-4256-B254-8EC664322BCD}"/>
    <dgm:cxn modelId="{EBD3DE24-9BD6-4B22-A419-531F48C43F85}" type="presParOf" srcId="{69F46679-6C84-4D48-9B33-17290744EAD8}" destId="{915BD3BB-16CD-43CE-A666-845F408562AF}" srcOrd="0" destOrd="0" presId="urn:microsoft.com/office/officeart/2005/8/layout/list1"/>
    <dgm:cxn modelId="{C7B7EE9F-F5B2-486C-86E5-678460122C6B}" type="presParOf" srcId="{915BD3BB-16CD-43CE-A666-845F408562AF}" destId="{D6929A61-1753-4BA2-A56E-3FABCE16A103}" srcOrd="0" destOrd="0" presId="urn:microsoft.com/office/officeart/2005/8/layout/list1"/>
    <dgm:cxn modelId="{07176A53-E9D6-4C84-BD39-0FC35A11FF7F}" type="presParOf" srcId="{915BD3BB-16CD-43CE-A666-845F408562AF}" destId="{07EB8D66-1692-4056-BA66-572ED000C388}" srcOrd="1" destOrd="0" presId="urn:microsoft.com/office/officeart/2005/8/layout/list1"/>
    <dgm:cxn modelId="{D2A88C95-BBEA-4C9F-94D4-91C06A2F40C8}" type="presParOf" srcId="{69F46679-6C84-4D48-9B33-17290744EAD8}" destId="{0FDB35E6-22F2-419F-B7FD-6156CDE62786}" srcOrd="1" destOrd="0" presId="urn:microsoft.com/office/officeart/2005/8/layout/list1"/>
    <dgm:cxn modelId="{29C24632-F9F0-4D8E-B805-DFCB110D776E}" type="presParOf" srcId="{69F46679-6C84-4D48-9B33-17290744EAD8}" destId="{63C7317F-DCB9-42CB-A6A4-CF1577293B7D}" srcOrd="2" destOrd="0" presId="urn:microsoft.com/office/officeart/2005/8/layout/list1"/>
    <dgm:cxn modelId="{F596D6F5-F2AC-4C92-AFA9-EE731A884AAB}" type="presParOf" srcId="{69F46679-6C84-4D48-9B33-17290744EAD8}" destId="{CC545B24-80D0-4B10-86D8-1697F74FA5F5}" srcOrd="3" destOrd="0" presId="urn:microsoft.com/office/officeart/2005/8/layout/list1"/>
    <dgm:cxn modelId="{E278E068-18E6-475C-8119-48EBBE2E7F8F}" type="presParOf" srcId="{69F46679-6C84-4D48-9B33-17290744EAD8}" destId="{0808E30C-F8CA-4392-9E61-D442733CF516}" srcOrd="4" destOrd="0" presId="urn:microsoft.com/office/officeart/2005/8/layout/list1"/>
    <dgm:cxn modelId="{6CE459B2-9B47-4552-B9B7-96361FB81FC1}" type="presParOf" srcId="{0808E30C-F8CA-4392-9E61-D442733CF516}" destId="{AC996839-2C17-4F9E-8D8E-AD27D7EA9B46}" srcOrd="0" destOrd="0" presId="urn:microsoft.com/office/officeart/2005/8/layout/list1"/>
    <dgm:cxn modelId="{1C1EC967-989F-408A-B21F-67C80714C92E}" type="presParOf" srcId="{0808E30C-F8CA-4392-9E61-D442733CF516}" destId="{8377DEE6-6E60-44BB-A9C4-E5044C2260C3}" srcOrd="1" destOrd="0" presId="urn:microsoft.com/office/officeart/2005/8/layout/list1"/>
    <dgm:cxn modelId="{600B0F99-0114-432E-A3D3-F387FE353E33}" type="presParOf" srcId="{69F46679-6C84-4D48-9B33-17290744EAD8}" destId="{4845ECE5-9EB6-43E9-86A6-85578E075DF2}" srcOrd="5" destOrd="0" presId="urn:microsoft.com/office/officeart/2005/8/layout/list1"/>
    <dgm:cxn modelId="{D223A9A0-07DD-487F-A716-07E5314727A8}" type="presParOf" srcId="{69F46679-6C84-4D48-9B33-17290744EAD8}" destId="{80EDB88F-6B15-4FE3-9A6A-9D42E2D5A947}" srcOrd="6" destOrd="0" presId="urn:microsoft.com/office/officeart/2005/8/layout/list1"/>
    <dgm:cxn modelId="{FCC61D0C-64C7-44AA-8857-62D35771529C}" type="presParOf" srcId="{69F46679-6C84-4D48-9B33-17290744EAD8}" destId="{CC72C676-823D-4DC8-BF23-2CEEA91035D0}" srcOrd="7" destOrd="0" presId="urn:microsoft.com/office/officeart/2005/8/layout/list1"/>
    <dgm:cxn modelId="{B4A74DBA-F0B9-4CC0-AAA0-63D3BFE30BF1}" type="presParOf" srcId="{69F46679-6C84-4D48-9B33-17290744EAD8}" destId="{3AAF4A4E-C95C-4CA7-BB24-B60C50F9E436}" srcOrd="8" destOrd="0" presId="urn:microsoft.com/office/officeart/2005/8/layout/list1"/>
    <dgm:cxn modelId="{B4B52CF2-4F25-477D-94D2-FE8B8776A454}" type="presParOf" srcId="{3AAF4A4E-C95C-4CA7-BB24-B60C50F9E436}" destId="{350B55DC-F7AB-4DF3-BC4D-2BF9BA4E7A04}" srcOrd="0" destOrd="0" presId="urn:microsoft.com/office/officeart/2005/8/layout/list1"/>
    <dgm:cxn modelId="{2FBF49B7-D7EF-4246-95F5-7B2E592B1DD5}" type="presParOf" srcId="{3AAF4A4E-C95C-4CA7-BB24-B60C50F9E436}" destId="{54D4E89C-BB4D-4314-BC64-CFD701B44AB5}" srcOrd="1" destOrd="0" presId="urn:microsoft.com/office/officeart/2005/8/layout/list1"/>
    <dgm:cxn modelId="{140CA661-E13F-4FA1-8D52-2BE10F4142E3}" type="presParOf" srcId="{69F46679-6C84-4D48-9B33-17290744EAD8}" destId="{E6FC4FBB-199D-491E-A7F1-9F75F90C3918}" srcOrd="9" destOrd="0" presId="urn:microsoft.com/office/officeart/2005/8/layout/list1"/>
    <dgm:cxn modelId="{DD4FE702-DBA3-487A-953B-1279874D05AE}" type="presParOf" srcId="{69F46679-6C84-4D48-9B33-17290744EAD8}" destId="{FFF2705E-0C48-43DE-BA94-75136A114045}" srcOrd="10" destOrd="0" presId="urn:microsoft.com/office/officeart/2005/8/layout/list1"/>
    <dgm:cxn modelId="{8B325543-0377-4F35-B4EC-E9D4816E967A}" type="presParOf" srcId="{69F46679-6C84-4D48-9B33-17290744EAD8}" destId="{DEABBDB5-5548-4650-8F84-C3B020D80785}" srcOrd="11" destOrd="0" presId="urn:microsoft.com/office/officeart/2005/8/layout/list1"/>
    <dgm:cxn modelId="{6DBFEDF6-86EE-4987-AB53-237B30A4363D}" type="presParOf" srcId="{69F46679-6C84-4D48-9B33-17290744EAD8}" destId="{3D763242-1DDF-4CC3-A039-10F813779273}" srcOrd="12" destOrd="0" presId="urn:microsoft.com/office/officeart/2005/8/layout/list1"/>
    <dgm:cxn modelId="{612EED9A-3269-4A12-8D66-D6F897A69253}" type="presParOf" srcId="{3D763242-1DDF-4CC3-A039-10F813779273}" destId="{FD0C5FED-8B3D-40FC-8AC4-FD3EF0F1943B}" srcOrd="0" destOrd="0" presId="urn:microsoft.com/office/officeart/2005/8/layout/list1"/>
    <dgm:cxn modelId="{439157ED-1134-4D27-A8F5-6AEF96F60B62}" type="presParOf" srcId="{3D763242-1DDF-4CC3-A039-10F813779273}" destId="{731CDA66-7EBB-448B-B3C8-D644D301D6B2}" srcOrd="1" destOrd="0" presId="urn:microsoft.com/office/officeart/2005/8/layout/list1"/>
    <dgm:cxn modelId="{9E4C8D86-6C70-45AD-92BF-DEEE12A36B3D}" type="presParOf" srcId="{69F46679-6C84-4D48-9B33-17290744EAD8}" destId="{FF6707DE-6DBE-4462-BF39-A486F0117143}" srcOrd="13" destOrd="0" presId="urn:microsoft.com/office/officeart/2005/8/layout/list1"/>
    <dgm:cxn modelId="{1815120C-3B58-48A9-850C-718B6955F18F}" type="presParOf" srcId="{69F46679-6C84-4D48-9B33-17290744EAD8}" destId="{89AB7900-5CB6-4B49-A821-2C77E9A70BA4}"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40EA1-93B0-41A9-AB58-A512C231CA02}">
      <dsp:nvSpPr>
        <dsp:cNvPr id="0" name=""/>
        <dsp:cNvSpPr/>
      </dsp:nvSpPr>
      <dsp:spPr>
        <a:xfrm>
          <a:off x="0" y="366325"/>
          <a:ext cx="8763000" cy="9355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458216" rIns="680106" bIns="156464" numCol="1" spcCol="1270" anchor="t" anchorCtr="0">
          <a:noAutofit/>
        </a:bodyPr>
        <a:lstStyle/>
        <a:p>
          <a:pPr marL="228600" lvl="1" indent="-228600" algn="l" defTabSz="977900">
            <a:lnSpc>
              <a:spcPct val="90000"/>
            </a:lnSpc>
            <a:spcBef>
              <a:spcPct val="0"/>
            </a:spcBef>
            <a:spcAft>
              <a:spcPct val="15000"/>
            </a:spcAft>
            <a:buChar char="••"/>
          </a:pPr>
          <a:r>
            <a:rPr lang="en-US" sz="2200" b="1" kern="1200" smtClean="0"/>
            <a:t>Not a standard…</a:t>
          </a:r>
          <a:endParaRPr lang="en-US" sz="2200" b="1" kern="1200" dirty="0" smtClean="0"/>
        </a:p>
      </dsp:txBody>
      <dsp:txXfrm>
        <a:off x="0" y="366325"/>
        <a:ext cx="8763000" cy="935550"/>
      </dsp:txXfrm>
    </dsp:sp>
    <dsp:sp modelId="{81A8D53A-045C-48B3-8F34-733007B211D3}">
      <dsp:nvSpPr>
        <dsp:cNvPr id="0" name=""/>
        <dsp:cNvSpPr/>
      </dsp:nvSpPr>
      <dsp:spPr>
        <a:xfrm>
          <a:off x="438150" y="44519"/>
          <a:ext cx="6134100" cy="6494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OWASP Top 10 is an Awareness Document</a:t>
          </a:r>
          <a:endParaRPr lang="en-US" sz="2000" b="1" kern="1200" dirty="0"/>
        </a:p>
      </dsp:txBody>
      <dsp:txXfrm>
        <a:off x="469853" y="76222"/>
        <a:ext cx="6070694" cy="586034"/>
      </dsp:txXfrm>
    </dsp:sp>
    <dsp:sp modelId="{DFB1C33B-994B-4210-916D-3A2DB42D70DD}">
      <dsp:nvSpPr>
        <dsp:cNvPr id="0" name=""/>
        <dsp:cNvSpPr/>
      </dsp:nvSpPr>
      <dsp:spPr>
        <a:xfrm>
          <a:off x="0" y="1748309"/>
          <a:ext cx="8763000" cy="20097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458216" rIns="680106" bIns="156464"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smtClean="0"/>
            <a:t>Was probably 3</a:t>
          </a:r>
          <a:r>
            <a:rPr lang="en-US" sz="2200" b="1" kern="1200" baseline="30000" dirty="0" smtClean="0"/>
            <a:t>rd</a:t>
          </a:r>
          <a:r>
            <a:rPr lang="en-US" sz="2200" b="1" kern="1200" dirty="0" smtClean="0"/>
            <a:t> or 4</a:t>
          </a:r>
          <a:r>
            <a:rPr lang="en-US" sz="2200" b="1" kern="1200" baseline="30000" dirty="0" smtClean="0"/>
            <a:t>th</a:t>
          </a:r>
          <a:r>
            <a:rPr lang="en-US" sz="2200" b="1" kern="1200" dirty="0" smtClean="0"/>
            <a:t> OWASP project, after </a:t>
          </a:r>
        </a:p>
        <a:p>
          <a:pPr marL="457200" lvl="2" indent="-228600" algn="l" defTabSz="977900">
            <a:lnSpc>
              <a:spcPct val="90000"/>
            </a:lnSpc>
            <a:spcBef>
              <a:spcPct val="0"/>
            </a:spcBef>
            <a:spcAft>
              <a:spcPct val="15000"/>
            </a:spcAft>
            <a:buChar char="••"/>
          </a:pPr>
          <a:r>
            <a:rPr lang="en-US" sz="2200" b="1" kern="1200" dirty="0" smtClean="0"/>
            <a:t>Developers Guide</a:t>
          </a:r>
        </a:p>
        <a:p>
          <a:pPr marL="457200" lvl="2" indent="-228600" algn="l" defTabSz="977900">
            <a:lnSpc>
              <a:spcPct val="90000"/>
            </a:lnSpc>
            <a:spcBef>
              <a:spcPct val="0"/>
            </a:spcBef>
            <a:spcAft>
              <a:spcPct val="15000"/>
            </a:spcAft>
            <a:buChar char="••"/>
          </a:pPr>
          <a:r>
            <a:rPr lang="en-US" sz="2200" b="1" kern="1200" dirty="0" err="1" smtClean="0"/>
            <a:t>WebGoat</a:t>
          </a:r>
          <a:endParaRPr lang="en-US" sz="2200" b="1" kern="1200" dirty="0" smtClean="0"/>
        </a:p>
        <a:p>
          <a:pPr marL="457200" lvl="2" indent="-228600" algn="l" defTabSz="977900">
            <a:lnSpc>
              <a:spcPct val="90000"/>
            </a:lnSpc>
            <a:spcBef>
              <a:spcPct val="0"/>
            </a:spcBef>
            <a:spcAft>
              <a:spcPct val="15000"/>
            </a:spcAft>
            <a:buChar char="••"/>
          </a:pPr>
          <a:r>
            <a:rPr lang="en-US" sz="2200" b="1" kern="1200" smtClean="0"/>
            <a:t>Maybe WebScarab ??</a:t>
          </a:r>
          <a:endParaRPr lang="en-US" sz="2200" b="1" kern="1200" dirty="0" smtClean="0"/>
        </a:p>
      </dsp:txBody>
      <dsp:txXfrm>
        <a:off x="0" y="1748309"/>
        <a:ext cx="8763000" cy="2009700"/>
      </dsp:txXfrm>
    </dsp:sp>
    <dsp:sp modelId="{B6887C57-46A0-451B-BFD6-8ACE55A502F8}">
      <dsp:nvSpPr>
        <dsp:cNvPr id="0" name=""/>
        <dsp:cNvSpPr/>
      </dsp:nvSpPr>
      <dsp:spPr>
        <a:xfrm>
          <a:off x="438150" y="1423589"/>
          <a:ext cx="6134100" cy="64944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977900">
            <a:lnSpc>
              <a:spcPct val="90000"/>
            </a:lnSpc>
            <a:spcBef>
              <a:spcPct val="0"/>
            </a:spcBef>
            <a:spcAft>
              <a:spcPct val="35000"/>
            </a:spcAft>
          </a:pPr>
          <a:r>
            <a:rPr lang="en-US" sz="2200" b="1" kern="1200" dirty="0" smtClean="0"/>
            <a:t>First developed in 2003</a:t>
          </a:r>
        </a:p>
      </dsp:txBody>
      <dsp:txXfrm>
        <a:off x="469853" y="1455292"/>
        <a:ext cx="6070694" cy="586034"/>
      </dsp:txXfrm>
    </dsp:sp>
    <dsp:sp modelId="{0BD18129-FFD6-4518-AE83-A9B08FA7459D}">
      <dsp:nvSpPr>
        <dsp:cNvPr id="0" name=""/>
        <dsp:cNvSpPr/>
      </dsp:nvSpPr>
      <dsp:spPr>
        <a:xfrm>
          <a:off x="0" y="4201530"/>
          <a:ext cx="8763000" cy="93555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458216" rIns="680106" bIns="156464" numCol="1" spcCol="1270" anchor="t" anchorCtr="0">
          <a:noAutofit/>
        </a:bodyPr>
        <a:lstStyle/>
        <a:p>
          <a:pPr marL="228600" lvl="1" indent="-228600" algn="l" defTabSz="977900">
            <a:lnSpc>
              <a:spcPct val="90000"/>
            </a:lnSpc>
            <a:spcBef>
              <a:spcPct val="0"/>
            </a:spcBef>
            <a:spcAft>
              <a:spcPct val="15000"/>
            </a:spcAft>
            <a:buChar char="••"/>
          </a:pPr>
          <a:r>
            <a:rPr lang="en-US" sz="2200" b="1" kern="1200" smtClean="0"/>
            <a:t>2003</a:t>
          </a:r>
          <a:r>
            <a:rPr lang="en-US" sz="2200" b="1" kern="1200" dirty="0" smtClean="0"/>
            <a:t>, 2004, 2007, 2010, 2013</a:t>
          </a:r>
          <a:endParaRPr lang="en-US" sz="2200" b="1" kern="1200" dirty="0"/>
        </a:p>
      </dsp:txBody>
      <dsp:txXfrm>
        <a:off x="0" y="4201530"/>
        <a:ext cx="8763000" cy="935550"/>
      </dsp:txXfrm>
    </dsp:sp>
    <dsp:sp modelId="{158A30F4-C910-4DC9-B6F5-2F8F042B15B8}">
      <dsp:nvSpPr>
        <dsp:cNvPr id="0" name=""/>
        <dsp:cNvSpPr/>
      </dsp:nvSpPr>
      <dsp:spPr>
        <a:xfrm>
          <a:off x="438150" y="3876810"/>
          <a:ext cx="6134100" cy="6494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977900">
            <a:lnSpc>
              <a:spcPct val="90000"/>
            </a:lnSpc>
            <a:spcBef>
              <a:spcPct val="0"/>
            </a:spcBef>
            <a:spcAft>
              <a:spcPct val="35000"/>
            </a:spcAft>
          </a:pPr>
          <a:r>
            <a:rPr lang="en-US" sz="2200" b="1" kern="1200" dirty="0" smtClean="0"/>
            <a:t>Released</a:t>
          </a:r>
          <a:endParaRPr lang="en-US" sz="2200" b="1" kern="1200" dirty="0"/>
        </a:p>
      </dsp:txBody>
      <dsp:txXfrm>
        <a:off x="469853" y="3908513"/>
        <a:ext cx="6070694" cy="5860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CDC48-AC32-481B-8EBC-03203AE7F52D}">
      <dsp:nvSpPr>
        <dsp:cNvPr id="0" name=""/>
        <dsp:cNvSpPr/>
      </dsp:nvSpPr>
      <dsp:spPr>
        <a:xfrm>
          <a:off x="0" y="310049"/>
          <a:ext cx="8458200" cy="1134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56450" tIns="416560"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smtClean="0"/>
            <a:t>This is part of enforcing proper “Authorization”, along with </a:t>
          </a:r>
          <a:br>
            <a:rPr lang="en-US" sz="2000" b="1" kern="1200" dirty="0" smtClean="0"/>
          </a:br>
          <a:r>
            <a:rPr lang="en-US" sz="2000" b="1" kern="1200" dirty="0" smtClean="0"/>
            <a:t>A7 – Failure to Restrict URL Access</a:t>
          </a:r>
        </a:p>
      </dsp:txBody>
      <dsp:txXfrm>
        <a:off x="0" y="310049"/>
        <a:ext cx="8458200" cy="1134000"/>
      </dsp:txXfrm>
    </dsp:sp>
    <dsp:sp modelId="{7C8E3E09-3115-4C19-8C78-7BF489EE61DE}">
      <dsp:nvSpPr>
        <dsp:cNvPr id="0" name=""/>
        <dsp:cNvSpPr/>
      </dsp:nvSpPr>
      <dsp:spPr>
        <a:xfrm>
          <a:off x="422910" y="14849"/>
          <a:ext cx="5920740" cy="5904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889000">
            <a:lnSpc>
              <a:spcPct val="90000"/>
            </a:lnSpc>
            <a:spcBef>
              <a:spcPct val="0"/>
            </a:spcBef>
            <a:spcAft>
              <a:spcPct val="35000"/>
            </a:spcAft>
          </a:pPr>
          <a:r>
            <a:rPr lang="en-US" sz="2000" b="1" kern="1200" dirty="0" smtClean="0"/>
            <a:t>How do you protect access to your data?</a:t>
          </a:r>
          <a:endParaRPr lang="en-US" sz="2000" b="1" kern="1200" dirty="0"/>
        </a:p>
      </dsp:txBody>
      <dsp:txXfrm>
        <a:off x="451731" y="43670"/>
        <a:ext cx="5863098" cy="532758"/>
      </dsp:txXfrm>
    </dsp:sp>
    <dsp:sp modelId="{EC027BB6-C687-4195-8BBD-A3A78C91330A}">
      <dsp:nvSpPr>
        <dsp:cNvPr id="0" name=""/>
        <dsp:cNvSpPr/>
      </dsp:nvSpPr>
      <dsp:spPr>
        <a:xfrm>
          <a:off x="0" y="1847250"/>
          <a:ext cx="8458200" cy="21420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56450" tIns="416560"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smtClean="0"/>
            <a:t>Only listing the ‘authorized’ objects for the current user, or</a:t>
          </a:r>
        </a:p>
        <a:p>
          <a:pPr marL="228600" lvl="1" indent="-228600" algn="l" defTabSz="889000">
            <a:lnSpc>
              <a:spcPct val="90000"/>
            </a:lnSpc>
            <a:spcBef>
              <a:spcPct val="0"/>
            </a:spcBef>
            <a:spcAft>
              <a:spcPct val="15000"/>
            </a:spcAft>
            <a:buChar char="••"/>
          </a:pPr>
          <a:r>
            <a:rPr lang="en-US" sz="2000" b="1" kern="1200" dirty="0" smtClean="0"/>
            <a:t>Hiding the object references in hidden fields</a:t>
          </a:r>
        </a:p>
        <a:p>
          <a:pPr marL="228600" lvl="1" indent="-228600" algn="l" defTabSz="889000">
            <a:lnSpc>
              <a:spcPct val="90000"/>
            </a:lnSpc>
            <a:spcBef>
              <a:spcPct val="0"/>
            </a:spcBef>
            <a:spcAft>
              <a:spcPct val="15000"/>
            </a:spcAft>
            <a:buChar char="••"/>
          </a:pPr>
          <a:r>
            <a:rPr lang="en-US" sz="2000" b="1" kern="1200" dirty="0" smtClean="0"/>
            <a:t>… and then not enforcing these restrictions on the server side</a:t>
          </a:r>
        </a:p>
        <a:p>
          <a:pPr marL="228600" lvl="1" indent="-228600" algn="l" defTabSz="889000">
            <a:lnSpc>
              <a:spcPct val="90000"/>
            </a:lnSpc>
            <a:spcBef>
              <a:spcPct val="0"/>
            </a:spcBef>
            <a:spcAft>
              <a:spcPct val="15000"/>
            </a:spcAft>
            <a:buChar char="••"/>
          </a:pPr>
          <a:r>
            <a:rPr lang="en-US" sz="2000" b="1" kern="1200" dirty="0" smtClean="0"/>
            <a:t>This is called presentation layer access control, and doesn’t work</a:t>
          </a:r>
        </a:p>
        <a:p>
          <a:pPr marL="228600" lvl="1" indent="-228600" algn="l" defTabSz="889000">
            <a:lnSpc>
              <a:spcPct val="90000"/>
            </a:lnSpc>
            <a:spcBef>
              <a:spcPct val="0"/>
            </a:spcBef>
            <a:spcAft>
              <a:spcPct val="15000"/>
            </a:spcAft>
            <a:buChar char="••"/>
          </a:pPr>
          <a:r>
            <a:rPr lang="en-US" sz="2000" b="1" kern="1200" dirty="0" smtClean="0"/>
            <a:t>Attacker simply tampers with parameter value</a:t>
          </a:r>
        </a:p>
      </dsp:txBody>
      <dsp:txXfrm>
        <a:off x="0" y="1847250"/>
        <a:ext cx="8458200" cy="2142000"/>
      </dsp:txXfrm>
    </dsp:sp>
    <dsp:sp modelId="{D34ED82C-7F41-4E0C-ACF2-5A81CEC4272D}">
      <dsp:nvSpPr>
        <dsp:cNvPr id="0" name=""/>
        <dsp:cNvSpPr/>
      </dsp:nvSpPr>
      <dsp:spPr>
        <a:xfrm>
          <a:off x="422910" y="1552050"/>
          <a:ext cx="5920740" cy="59040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889000">
            <a:lnSpc>
              <a:spcPct val="90000"/>
            </a:lnSpc>
            <a:spcBef>
              <a:spcPct val="0"/>
            </a:spcBef>
            <a:spcAft>
              <a:spcPct val="35000"/>
            </a:spcAft>
          </a:pPr>
          <a:r>
            <a:rPr lang="en-US" sz="2000" b="1" kern="1200" dirty="0" smtClean="0"/>
            <a:t>A common mistake …</a:t>
          </a:r>
        </a:p>
      </dsp:txBody>
      <dsp:txXfrm>
        <a:off x="451731" y="1580871"/>
        <a:ext cx="5863098" cy="532758"/>
      </dsp:txXfrm>
    </dsp:sp>
    <dsp:sp modelId="{A15793BE-D705-4848-9F6B-CBBD60B7AF45}">
      <dsp:nvSpPr>
        <dsp:cNvPr id="0" name=""/>
        <dsp:cNvSpPr/>
      </dsp:nvSpPr>
      <dsp:spPr>
        <a:xfrm>
          <a:off x="0" y="4392450"/>
          <a:ext cx="8458200" cy="8505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56450" tIns="416560"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smtClean="0"/>
            <a:t>Users are able to access unauthorized files or data</a:t>
          </a:r>
        </a:p>
      </dsp:txBody>
      <dsp:txXfrm>
        <a:off x="0" y="4392450"/>
        <a:ext cx="8458200" cy="850500"/>
      </dsp:txXfrm>
    </dsp:sp>
    <dsp:sp modelId="{11E876ED-5D09-4625-ABE7-9FD1415B8207}">
      <dsp:nvSpPr>
        <dsp:cNvPr id="0" name=""/>
        <dsp:cNvSpPr/>
      </dsp:nvSpPr>
      <dsp:spPr>
        <a:xfrm>
          <a:off x="422910" y="4097250"/>
          <a:ext cx="5920740" cy="59040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889000">
            <a:lnSpc>
              <a:spcPct val="90000"/>
            </a:lnSpc>
            <a:spcBef>
              <a:spcPct val="0"/>
            </a:spcBef>
            <a:spcAft>
              <a:spcPct val="35000"/>
            </a:spcAft>
          </a:pPr>
          <a:r>
            <a:rPr lang="en-US" sz="2000" b="1" kern="1200" dirty="0" smtClean="0"/>
            <a:t>Typical Impact</a:t>
          </a:r>
        </a:p>
      </dsp:txBody>
      <dsp:txXfrm>
        <a:off x="451731" y="4126071"/>
        <a:ext cx="5863098" cy="5327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F7C22-C156-4422-8525-0A545ED4C504}">
      <dsp:nvSpPr>
        <dsp:cNvPr id="0" name=""/>
        <dsp:cNvSpPr/>
      </dsp:nvSpPr>
      <dsp:spPr>
        <a:xfrm>
          <a:off x="0" y="406192"/>
          <a:ext cx="8305800" cy="72292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Everywhere from the OS up through the App Server</a:t>
          </a:r>
        </a:p>
      </dsp:txBody>
      <dsp:txXfrm>
        <a:off x="0" y="406192"/>
        <a:ext cx="8305800" cy="722925"/>
      </dsp:txXfrm>
    </dsp:sp>
    <dsp:sp modelId="{81D35B1F-F0E3-4725-B400-A577F938A213}">
      <dsp:nvSpPr>
        <dsp:cNvPr id="0" name=""/>
        <dsp:cNvSpPr/>
      </dsp:nvSpPr>
      <dsp:spPr>
        <a:xfrm>
          <a:off x="415290" y="155272"/>
          <a:ext cx="5814060" cy="5018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755650">
            <a:lnSpc>
              <a:spcPct val="90000"/>
            </a:lnSpc>
            <a:spcBef>
              <a:spcPct val="0"/>
            </a:spcBef>
            <a:spcAft>
              <a:spcPct val="35000"/>
            </a:spcAft>
          </a:pPr>
          <a:r>
            <a:rPr lang="en-US" sz="1700" b="1" kern="1200" dirty="0" smtClean="0"/>
            <a:t>Web applications rely on a secure foundation</a:t>
          </a:r>
          <a:endParaRPr lang="en-US" sz="1700" b="1" kern="1200" dirty="0"/>
        </a:p>
      </dsp:txBody>
      <dsp:txXfrm>
        <a:off x="439788" y="179770"/>
        <a:ext cx="5765064" cy="452844"/>
      </dsp:txXfrm>
    </dsp:sp>
    <dsp:sp modelId="{CCDB3E22-943D-404B-BF55-8047EAE663CD}">
      <dsp:nvSpPr>
        <dsp:cNvPr id="0" name=""/>
        <dsp:cNvSpPr/>
      </dsp:nvSpPr>
      <dsp:spPr>
        <a:xfrm>
          <a:off x="0" y="1471837"/>
          <a:ext cx="8305800" cy="990675"/>
        </a:xfrm>
        <a:prstGeom prst="rect">
          <a:avLst/>
        </a:prstGeom>
        <a:solidFill>
          <a:schemeClr val="lt1">
            <a:alpha val="90000"/>
            <a:hueOff val="0"/>
            <a:satOff val="0"/>
            <a:lumOff val="0"/>
            <a:alphaOff val="0"/>
          </a:schemeClr>
        </a:soli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Think of all the places your source code goes</a:t>
          </a:r>
        </a:p>
        <a:p>
          <a:pPr marL="171450" lvl="1" indent="-171450" algn="l" defTabSz="755650">
            <a:lnSpc>
              <a:spcPct val="90000"/>
            </a:lnSpc>
            <a:spcBef>
              <a:spcPct val="0"/>
            </a:spcBef>
            <a:spcAft>
              <a:spcPct val="15000"/>
            </a:spcAft>
            <a:buChar char="••"/>
          </a:pPr>
          <a:r>
            <a:rPr lang="en-US" sz="1700" b="1" kern="1200" dirty="0" smtClean="0"/>
            <a:t>Security should not require secret source code</a:t>
          </a:r>
        </a:p>
      </dsp:txBody>
      <dsp:txXfrm>
        <a:off x="0" y="1471837"/>
        <a:ext cx="8305800" cy="990675"/>
      </dsp:txXfrm>
    </dsp:sp>
    <dsp:sp modelId="{4AD83E07-8135-4BBF-83EC-C2681495B6CF}">
      <dsp:nvSpPr>
        <dsp:cNvPr id="0" name=""/>
        <dsp:cNvSpPr/>
      </dsp:nvSpPr>
      <dsp:spPr>
        <a:xfrm>
          <a:off x="415290" y="1220917"/>
          <a:ext cx="5814060" cy="501840"/>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755650">
            <a:lnSpc>
              <a:spcPct val="90000"/>
            </a:lnSpc>
            <a:spcBef>
              <a:spcPct val="0"/>
            </a:spcBef>
            <a:spcAft>
              <a:spcPct val="35000"/>
            </a:spcAft>
          </a:pPr>
          <a:r>
            <a:rPr lang="en-US" sz="1700" b="1" kern="1200" dirty="0" smtClean="0"/>
            <a:t>Is your source code a secret?</a:t>
          </a:r>
        </a:p>
      </dsp:txBody>
      <dsp:txXfrm>
        <a:off x="439788" y="1245415"/>
        <a:ext cx="5765064" cy="452844"/>
      </dsp:txXfrm>
    </dsp:sp>
    <dsp:sp modelId="{DCBCDB98-C757-4689-9F6B-70E0011D9F85}">
      <dsp:nvSpPr>
        <dsp:cNvPr id="0" name=""/>
        <dsp:cNvSpPr/>
      </dsp:nvSpPr>
      <dsp:spPr>
        <a:xfrm>
          <a:off x="0" y="2805232"/>
          <a:ext cx="8305800" cy="722925"/>
        </a:xfrm>
        <a:prstGeom prst="rect">
          <a:avLst/>
        </a:prstGeom>
        <a:solidFill>
          <a:schemeClr val="lt1">
            <a:alpha val="90000"/>
            <a:hueOff val="0"/>
            <a:satOff val="0"/>
            <a:lumOff val="0"/>
            <a:alphaOff val="0"/>
          </a:schemeClr>
        </a:soli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All credentials should change in production</a:t>
          </a:r>
        </a:p>
      </dsp:txBody>
      <dsp:txXfrm>
        <a:off x="0" y="2805232"/>
        <a:ext cx="8305800" cy="722925"/>
      </dsp:txXfrm>
    </dsp:sp>
    <dsp:sp modelId="{CE997AAB-C747-47BE-BF0D-3C349B350A34}">
      <dsp:nvSpPr>
        <dsp:cNvPr id="0" name=""/>
        <dsp:cNvSpPr/>
      </dsp:nvSpPr>
      <dsp:spPr>
        <a:xfrm>
          <a:off x="415290" y="2554312"/>
          <a:ext cx="5814060" cy="501840"/>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755650">
            <a:lnSpc>
              <a:spcPct val="90000"/>
            </a:lnSpc>
            <a:spcBef>
              <a:spcPct val="0"/>
            </a:spcBef>
            <a:spcAft>
              <a:spcPct val="35000"/>
            </a:spcAft>
          </a:pPr>
          <a:r>
            <a:rPr lang="en-US" sz="1700" b="1" kern="1200" dirty="0" smtClean="0"/>
            <a:t>CM must extend to all parts of the application</a:t>
          </a:r>
        </a:p>
      </dsp:txBody>
      <dsp:txXfrm>
        <a:off x="439788" y="2578810"/>
        <a:ext cx="5765064" cy="452844"/>
      </dsp:txXfrm>
    </dsp:sp>
    <dsp:sp modelId="{6D0AC900-0593-413C-A71E-482F5973FA10}">
      <dsp:nvSpPr>
        <dsp:cNvPr id="0" name=""/>
        <dsp:cNvSpPr/>
      </dsp:nvSpPr>
      <dsp:spPr>
        <a:xfrm>
          <a:off x="0" y="3870877"/>
          <a:ext cx="8305800" cy="123165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Install backdoor through missing OS or server patch</a:t>
          </a:r>
        </a:p>
        <a:p>
          <a:pPr marL="171450" lvl="1" indent="-171450" algn="l" defTabSz="755650">
            <a:lnSpc>
              <a:spcPct val="90000"/>
            </a:lnSpc>
            <a:spcBef>
              <a:spcPct val="0"/>
            </a:spcBef>
            <a:spcAft>
              <a:spcPct val="15000"/>
            </a:spcAft>
            <a:buChar char="••"/>
          </a:pPr>
          <a:r>
            <a:rPr lang="en-US" sz="1700" b="1" kern="1200" dirty="0" smtClean="0"/>
            <a:t>Unauthorized access to default accounts, application functionality or data, or unused but accessible functionality due to poor server configuration</a:t>
          </a:r>
        </a:p>
      </dsp:txBody>
      <dsp:txXfrm>
        <a:off x="0" y="3870877"/>
        <a:ext cx="8305800" cy="1231650"/>
      </dsp:txXfrm>
    </dsp:sp>
    <dsp:sp modelId="{15A3D0E0-2610-4B9F-9AFF-82D0A0087D6E}">
      <dsp:nvSpPr>
        <dsp:cNvPr id="0" name=""/>
        <dsp:cNvSpPr/>
      </dsp:nvSpPr>
      <dsp:spPr>
        <a:xfrm>
          <a:off x="415290" y="3619957"/>
          <a:ext cx="5814060" cy="5018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755650">
            <a:lnSpc>
              <a:spcPct val="90000"/>
            </a:lnSpc>
            <a:spcBef>
              <a:spcPct val="0"/>
            </a:spcBef>
            <a:spcAft>
              <a:spcPct val="35000"/>
            </a:spcAft>
          </a:pPr>
          <a:r>
            <a:rPr lang="en-US" sz="1700" b="1" kern="1200" dirty="0" smtClean="0"/>
            <a:t>Typical Impact</a:t>
          </a:r>
        </a:p>
      </dsp:txBody>
      <dsp:txXfrm>
        <a:off x="439788" y="3644455"/>
        <a:ext cx="5765064" cy="452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5766A-AD1A-4BD8-AF7D-FE5A11A1E61A}">
      <dsp:nvSpPr>
        <dsp:cNvPr id="0" name=""/>
        <dsp:cNvSpPr/>
      </dsp:nvSpPr>
      <dsp:spPr>
        <a:xfrm>
          <a:off x="0" y="195899"/>
          <a:ext cx="8305800" cy="2230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249936" rIns="644622" bIns="113792"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Failure to identify all sensitive data</a:t>
          </a:r>
        </a:p>
        <a:p>
          <a:pPr marL="171450" lvl="1" indent="-171450" algn="l" defTabSz="800100">
            <a:lnSpc>
              <a:spcPct val="90000"/>
            </a:lnSpc>
            <a:spcBef>
              <a:spcPct val="0"/>
            </a:spcBef>
            <a:spcAft>
              <a:spcPct val="15000"/>
            </a:spcAft>
            <a:buChar char="••"/>
          </a:pPr>
          <a:r>
            <a:rPr lang="en-US" sz="1800" b="1" kern="1200" dirty="0" smtClean="0"/>
            <a:t>Failure to identify all the places that this sensitive data gets stored</a:t>
          </a:r>
        </a:p>
        <a:p>
          <a:pPr marL="342900" lvl="2" indent="-171450" algn="l" defTabSz="711200">
            <a:lnSpc>
              <a:spcPct val="90000"/>
            </a:lnSpc>
            <a:spcBef>
              <a:spcPct val="0"/>
            </a:spcBef>
            <a:spcAft>
              <a:spcPct val="15000"/>
            </a:spcAft>
            <a:buChar char="••"/>
          </a:pPr>
          <a:r>
            <a:rPr lang="en-US" sz="1600" b="1" kern="1200" dirty="0" smtClean="0"/>
            <a:t>Databases, files, directories, log files, backups, etc.</a:t>
          </a:r>
        </a:p>
        <a:p>
          <a:pPr marL="171450" lvl="1" indent="-171450" algn="l" defTabSz="711200">
            <a:lnSpc>
              <a:spcPct val="90000"/>
            </a:lnSpc>
            <a:spcBef>
              <a:spcPct val="0"/>
            </a:spcBef>
            <a:spcAft>
              <a:spcPct val="15000"/>
            </a:spcAft>
            <a:buChar char="••"/>
          </a:pPr>
          <a:r>
            <a:rPr lang="en-GB" sz="1600" b="1" kern="1200" dirty="0" smtClean="0"/>
            <a:t>Failure to identify all the places that this sensitive data is sent</a:t>
          </a:r>
          <a:endParaRPr lang="en-US" sz="1600" b="1" kern="1200" dirty="0" smtClean="0"/>
        </a:p>
        <a:p>
          <a:pPr marL="342900" lvl="2" indent="-171450" algn="l" defTabSz="711200">
            <a:lnSpc>
              <a:spcPct val="90000"/>
            </a:lnSpc>
            <a:spcBef>
              <a:spcPct val="0"/>
            </a:spcBef>
            <a:spcAft>
              <a:spcPct val="15000"/>
            </a:spcAft>
            <a:buChar char="••"/>
          </a:pPr>
          <a:r>
            <a:rPr lang="en-GB" sz="1600" b="1" kern="1200" dirty="0" smtClean="0"/>
            <a:t>On the web, to backend databases, to business partners, internal communications</a:t>
          </a:r>
        </a:p>
        <a:p>
          <a:pPr marL="171450" lvl="1" indent="-171450" algn="l" defTabSz="800100">
            <a:lnSpc>
              <a:spcPct val="90000"/>
            </a:lnSpc>
            <a:spcBef>
              <a:spcPct val="0"/>
            </a:spcBef>
            <a:spcAft>
              <a:spcPct val="15000"/>
            </a:spcAft>
            <a:buChar char="••"/>
          </a:pPr>
          <a:r>
            <a:rPr lang="en-US" sz="1800" b="1" kern="1200" dirty="0" smtClean="0"/>
            <a:t>Failure to properly protect this data in every location</a:t>
          </a:r>
        </a:p>
      </dsp:txBody>
      <dsp:txXfrm>
        <a:off x="0" y="195899"/>
        <a:ext cx="8305800" cy="2230200"/>
      </dsp:txXfrm>
    </dsp:sp>
    <dsp:sp modelId="{5C1B0F61-0110-42A2-8473-2313298D993C}">
      <dsp:nvSpPr>
        <dsp:cNvPr id="0" name=""/>
        <dsp:cNvSpPr/>
      </dsp:nvSpPr>
      <dsp:spPr>
        <a:xfrm>
          <a:off x="415290" y="18779"/>
          <a:ext cx="5814060" cy="3542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Storing and transmitting sensitive data insecurely</a:t>
          </a:r>
          <a:endParaRPr lang="en-US" sz="2200" b="1" kern="1200" dirty="0"/>
        </a:p>
      </dsp:txBody>
      <dsp:txXfrm>
        <a:off x="432583" y="36072"/>
        <a:ext cx="5779474" cy="319654"/>
      </dsp:txXfrm>
    </dsp:sp>
    <dsp:sp modelId="{1DA5C2A3-D57B-47CF-BECF-2056B3723615}">
      <dsp:nvSpPr>
        <dsp:cNvPr id="0" name=""/>
        <dsp:cNvSpPr/>
      </dsp:nvSpPr>
      <dsp:spPr>
        <a:xfrm>
          <a:off x="0" y="2668020"/>
          <a:ext cx="8305800" cy="24948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249936" rIns="644622" bIns="113792"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Attackers access or modify confidential or private information</a:t>
          </a:r>
        </a:p>
        <a:p>
          <a:pPr marL="342900" lvl="2" indent="-171450" algn="l" defTabSz="711200">
            <a:lnSpc>
              <a:spcPct val="90000"/>
            </a:lnSpc>
            <a:spcBef>
              <a:spcPct val="0"/>
            </a:spcBef>
            <a:spcAft>
              <a:spcPct val="15000"/>
            </a:spcAft>
            <a:buChar char="••"/>
          </a:pPr>
          <a:r>
            <a:rPr lang="en-US" sz="1600" b="1" kern="1200" dirty="0" err="1" smtClean="0"/>
            <a:t>e.g</a:t>
          </a:r>
          <a:r>
            <a:rPr lang="en-US" sz="1600" b="1" kern="1200" dirty="0" smtClean="0"/>
            <a:t>, credit cards, health care records, financial data (yours or your customers)</a:t>
          </a:r>
        </a:p>
        <a:p>
          <a:pPr marL="171450" lvl="1" indent="-171450" algn="l" defTabSz="755650">
            <a:lnSpc>
              <a:spcPct val="90000"/>
            </a:lnSpc>
            <a:spcBef>
              <a:spcPct val="0"/>
            </a:spcBef>
            <a:spcAft>
              <a:spcPct val="15000"/>
            </a:spcAft>
            <a:buChar char="••"/>
          </a:pPr>
          <a:r>
            <a:rPr lang="en-US" sz="1700" b="1" kern="1200" dirty="0" smtClean="0"/>
            <a:t>Attackers extract secrets to use in additional attacks</a:t>
          </a:r>
        </a:p>
        <a:p>
          <a:pPr marL="171450" lvl="1" indent="-171450" algn="l" defTabSz="755650">
            <a:lnSpc>
              <a:spcPct val="90000"/>
            </a:lnSpc>
            <a:spcBef>
              <a:spcPct val="0"/>
            </a:spcBef>
            <a:spcAft>
              <a:spcPct val="15000"/>
            </a:spcAft>
            <a:buChar char="••"/>
          </a:pPr>
          <a:r>
            <a:rPr lang="en-US" sz="1700" b="1" kern="1200" dirty="0" smtClean="0"/>
            <a:t>Company embarrassment, customer dissatisfaction, and loss of trust</a:t>
          </a:r>
        </a:p>
        <a:p>
          <a:pPr marL="171450" lvl="1" indent="-171450" algn="l" defTabSz="755650">
            <a:lnSpc>
              <a:spcPct val="90000"/>
            </a:lnSpc>
            <a:spcBef>
              <a:spcPct val="0"/>
            </a:spcBef>
            <a:spcAft>
              <a:spcPct val="15000"/>
            </a:spcAft>
            <a:buChar char="••"/>
          </a:pPr>
          <a:r>
            <a:rPr lang="en-US" sz="1700" b="1" kern="1200" dirty="0" smtClean="0"/>
            <a:t>Expense of cleaning up the incident, such as forensics, sending apology letters, reissuing thousands of credit cards, providing identity theft insurance</a:t>
          </a:r>
        </a:p>
        <a:p>
          <a:pPr marL="171450" lvl="1" indent="-171450" algn="l" defTabSz="755650">
            <a:lnSpc>
              <a:spcPct val="90000"/>
            </a:lnSpc>
            <a:spcBef>
              <a:spcPct val="0"/>
            </a:spcBef>
            <a:spcAft>
              <a:spcPct val="15000"/>
            </a:spcAft>
            <a:buChar char="••"/>
          </a:pPr>
          <a:r>
            <a:rPr lang="en-US" sz="1700" b="1" kern="1200" dirty="0" smtClean="0"/>
            <a:t>Business gets sued and/or fined</a:t>
          </a:r>
        </a:p>
      </dsp:txBody>
      <dsp:txXfrm>
        <a:off x="0" y="2668020"/>
        <a:ext cx="8305800" cy="2494800"/>
      </dsp:txXfrm>
    </dsp:sp>
    <dsp:sp modelId="{E74937B4-1212-49F2-B1AE-BE62171B1040}">
      <dsp:nvSpPr>
        <dsp:cNvPr id="0" name=""/>
        <dsp:cNvSpPr/>
      </dsp:nvSpPr>
      <dsp:spPr>
        <a:xfrm>
          <a:off x="415290" y="2490900"/>
          <a:ext cx="5814060" cy="3542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Typical Impact</a:t>
          </a:r>
          <a:endParaRPr lang="en-US" sz="2200" b="1" kern="1200" dirty="0" smtClean="0"/>
        </a:p>
      </dsp:txBody>
      <dsp:txXfrm>
        <a:off x="432583" y="2508193"/>
        <a:ext cx="5779474" cy="3196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E1C1E-A996-4C6E-81FD-9B6C7C5D15AA}">
      <dsp:nvSpPr>
        <dsp:cNvPr id="0" name=""/>
        <dsp:cNvSpPr/>
      </dsp:nvSpPr>
      <dsp:spPr>
        <a:xfrm>
          <a:off x="0" y="481560"/>
          <a:ext cx="8305800" cy="10773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95732" rIns="644622"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smtClean="0"/>
            <a:t>This is part of enforcing proper “authorization”, along with </a:t>
          </a:r>
          <a:br>
            <a:rPr lang="en-US" sz="1900" b="1" kern="1200" dirty="0" smtClean="0"/>
          </a:br>
          <a:r>
            <a:rPr lang="en-US" sz="1900" b="1" kern="1200" dirty="0" smtClean="0"/>
            <a:t>A4 – Insecure Direct Object References</a:t>
          </a:r>
        </a:p>
      </dsp:txBody>
      <dsp:txXfrm>
        <a:off x="0" y="481560"/>
        <a:ext cx="8305800" cy="1077300"/>
      </dsp:txXfrm>
    </dsp:sp>
    <dsp:sp modelId="{6C2FA632-2CF5-4117-93CB-769B9CFF34E2}">
      <dsp:nvSpPr>
        <dsp:cNvPr id="0" name=""/>
        <dsp:cNvSpPr/>
      </dsp:nvSpPr>
      <dsp:spPr>
        <a:xfrm>
          <a:off x="415290" y="60059"/>
          <a:ext cx="5814060" cy="70194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44550">
            <a:lnSpc>
              <a:spcPct val="90000"/>
            </a:lnSpc>
            <a:spcBef>
              <a:spcPct val="0"/>
            </a:spcBef>
            <a:spcAft>
              <a:spcPct val="35000"/>
            </a:spcAft>
          </a:pPr>
          <a:r>
            <a:rPr lang="en-US" sz="1900" b="1" kern="1200" dirty="0" smtClean="0"/>
            <a:t>How do you protect access to </a:t>
          </a:r>
          <a:r>
            <a:rPr lang="en-US" sz="1900" b="1" kern="1200" dirty="0" smtClean="0"/>
            <a:t>URLs </a:t>
          </a:r>
          <a:r>
            <a:rPr lang="en-US" sz="1900" b="1" kern="1200" dirty="0" smtClean="0"/>
            <a:t>(pages</a:t>
          </a:r>
          <a:r>
            <a:rPr lang="en-US" sz="1900" b="1" kern="1200" dirty="0" smtClean="0"/>
            <a:t>)?</a:t>
          </a:r>
        </a:p>
        <a:p>
          <a:pPr lvl="0" algn="l" defTabSz="844550">
            <a:lnSpc>
              <a:spcPct val="90000"/>
            </a:lnSpc>
            <a:spcBef>
              <a:spcPct val="0"/>
            </a:spcBef>
            <a:spcAft>
              <a:spcPct val="35000"/>
            </a:spcAft>
          </a:pPr>
          <a:r>
            <a:rPr lang="en-US" sz="1900" b="1" kern="1200" dirty="0" smtClean="0"/>
            <a:t>Or functions referenced by a URL plus parameters ?</a:t>
          </a:r>
          <a:endParaRPr lang="en-US" sz="1900" b="1" kern="1200" dirty="0"/>
        </a:p>
      </dsp:txBody>
      <dsp:txXfrm>
        <a:off x="449556" y="94325"/>
        <a:ext cx="5745528" cy="633409"/>
      </dsp:txXfrm>
    </dsp:sp>
    <dsp:sp modelId="{8BADFEB2-6D9F-4FF6-8A19-62EDB3764F20}">
      <dsp:nvSpPr>
        <dsp:cNvPr id="0" name=""/>
        <dsp:cNvSpPr/>
      </dsp:nvSpPr>
      <dsp:spPr>
        <a:xfrm>
          <a:off x="0" y="1941900"/>
          <a:ext cx="8305800" cy="14364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95732" rIns="644622"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smtClean="0"/>
            <a:t>Displaying only authorized links and menu choices</a:t>
          </a:r>
        </a:p>
        <a:p>
          <a:pPr marL="171450" lvl="1" indent="-171450" algn="l" defTabSz="844550">
            <a:lnSpc>
              <a:spcPct val="90000"/>
            </a:lnSpc>
            <a:spcBef>
              <a:spcPct val="0"/>
            </a:spcBef>
            <a:spcAft>
              <a:spcPct val="15000"/>
            </a:spcAft>
            <a:buChar char="••"/>
          </a:pPr>
          <a:r>
            <a:rPr lang="en-US" sz="1900" b="1" kern="1200" dirty="0" smtClean="0"/>
            <a:t>This is called presentation layer access control, and doesn’t work</a:t>
          </a:r>
        </a:p>
        <a:p>
          <a:pPr marL="171450" lvl="1" indent="-171450" algn="l" defTabSz="844550">
            <a:lnSpc>
              <a:spcPct val="90000"/>
            </a:lnSpc>
            <a:spcBef>
              <a:spcPct val="0"/>
            </a:spcBef>
            <a:spcAft>
              <a:spcPct val="15000"/>
            </a:spcAft>
            <a:buChar char="••"/>
          </a:pPr>
          <a:r>
            <a:rPr lang="en-US" sz="1900" b="1" kern="1200" dirty="0" smtClean="0"/>
            <a:t>Attacker simply forges direct access to ‘unauthorized’ pages</a:t>
          </a:r>
        </a:p>
      </dsp:txBody>
      <dsp:txXfrm>
        <a:off x="0" y="1941900"/>
        <a:ext cx="8305800" cy="1436400"/>
      </dsp:txXfrm>
    </dsp:sp>
    <dsp:sp modelId="{E99EF9FE-3701-498A-8BA9-D48F9D0B7694}">
      <dsp:nvSpPr>
        <dsp:cNvPr id="0" name=""/>
        <dsp:cNvSpPr/>
      </dsp:nvSpPr>
      <dsp:spPr>
        <a:xfrm>
          <a:off x="415290" y="1661460"/>
          <a:ext cx="5814060" cy="56088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44550">
            <a:lnSpc>
              <a:spcPct val="90000"/>
            </a:lnSpc>
            <a:spcBef>
              <a:spcPct val="0"/>
            </a:spcBef>
            <a:spcAft>
              <a:spcPct val="35000"/>
            </a:spcAft>
          </a:pPr>
          <a:r>
            <a:rPr lang="en-US" sz="1900" b="1" kern="1200" dirty="0" smtClean="0"/>
            <a:t>A common mistake …</a:t>
          </a:r>
        </a:p>
      </dsp:txBody>
      <dsp:txXfrm>
        <a:off x="442670" y="1688840"/>
        <a:ext cx="5759300" cy="506120"/>
      </dsp:txXfrm>
    </dsp:sp>
    <dsp:sp modelId="{915708CD-BBB6-4A68-9BC9-DB6571647522}">
      <dsp:nvSpPr>
        <dsp:cNvPr id="0" name=""/>
        <dsp:cNvSpPr/>
      </dsp:nvSpPr>
      <dsp:spPr>
        <a:xfrm>
          <a:off x="0" y="3761340"/>
          <a:ext cx="8305800" cy="14364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95732" rIns="644622"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smtClean="0"/>
            <a:t>Attackers invoke functions and services they’re not authorized for</a:t>
          </a:r>
        </a:p>
        <a:p>
          <a:pPr marL="171450" lvl="1" indent="-171450" algn="l" defTabSz="844550">
            <a:lnSpc>
              <a:spcPct val="90000"/>
            </a:lnSpc>
            <a:spcBef>
              <a:spcPct val="0"/>
            </a:spcBef>
            <a:spcAft>
              <a:spcPct val="15000"/>
            </a:spcAft>
            <a:buChar char="••"/>
          </a:pPr>
          <a:r>
            <a:rPr lang="en-US" sz="1900" b="1" kern="1200" dirty="0" smtClean="0"/>
            <a:t>Access other user’s accounts and data</a:t>
          </a:r>
        </a:p>
        <a:p>
          <a:pPr marL="171450" lvl="1" indent="-171450" algn="l" defTabSz="844550">
            <a:lnSpc>
              <a:spcPct val="90000"/>
            </a:lnSpc>
            <a:spcBef>
              <a:spcPct val="0"/>
            </a:spcBef>
            <a:spcAft>
              <a:spcPct val="15000"/>
            </a:spcAft>
            <a:buChar char="••"/>
          </a:pPr>
          <a:r>
            <a:rPr lang="en-US" sz="1900" b="1" kern="1200" dirty="0" smtClean="0"/>
            <a:t>Perform privileged actions</a:t>
          </a:r>
        </a:p>
      </dsp:txBody>
      <dsp:txXfrm>
        <a:off x="0" y="3761340"/>
        <a:ext cx="8305800" cy="1436400"/>
      </dsp:txXfrm>
    </dsp:sp>
    <dsp:sp modelId="{FFCB1FAB-F343-4497-9E31-9572963F7F19}">
      <dsp:nvSpPr>
        <dsp:cNvPr id="0" name=""/>
        <dsp:cNvSpPr/>
      </dsp:nvSpPr>
      <dsp:spPr>
        <a:xfrm>
          <a:off x="415290" y="3480900"/>
          <a:ext cx="5814060" cy="56088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44550">
            <a:lnSpc>
              <a:spcPct val="90000"/>
            </a:lnSpc>
            <a:spcBef>
              <a:spcPct val="0"/>
            </a:spcBef>
            <a:spcAft>
              <a:spcPct val="35000"/>
            </a:spcAft>
          </a:pPr>
          <a:r>
            <a:rPr lang="en-US" sz="1900" b="1" kern="1200" dirty="0" smtClean="0"/>
            <a:t>Typical Impact</a:t>
          </a:r>
        </a:p>
      </dsp:txBody>
      <dsp:txXfrm>
        <a:off x="442670" y="3508280"/>
        <a:ext cx="5759300" cy="5061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C5E26-7A59-4B76-8BA0-877C8F8BED97}">
      <dsp:nvSpPr>
        <dsp:cNvPr id="0" name=""/>
        <dsp:cNvSpPr/>
      </dsp:nvSpPr>
      <dsp:spPr>
        <a:xfrm>
          <a:off x="0" y="296415"/>
          <a:ext cx="8534400" cy="17136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62364" tIns="354076" rIns="662364"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An attack where the victim’s browser is tricked into issuing a command to a vulnerable web application</a:t>
          </a:r>
        </a:p>
        <a:p>
          <a:pPr marL="171450" lvl="1" indent="-171450" algn="l" defTabSz="755650">
            <a:lnSpc>
              <a:spcPct val="90000"/>
            </a:lnSpc>
            <a:spcBef>
              <a:spcPct val="0"/>
            </a:spcBef>
            <a:spcAft>
              <a:spcPct val="15000"/>
            </a:spcAft>
            <a:buChar char="••"/>
          </a:pPr>
          <a:r>
            <a:rPr lang="en-US" sz="1700" b="1" kern="1200" dirty="0" smtClean="0"/>
            <a:t>Vulnerability is caused by browsers automatically including user authentication data (session ID, IP address, Windows domain credentials, …) with each request</a:t>
          </a:r>
        </a:p>
      </dsp:txBody>
      <dsp:txXfrm>
        <a:off x="0" y="296415"/>
        <a:ext cx="8534400" cy="1713600"/>
      </dsp:txXfrm>
    </dsp:sp>
    <dsp:sp modelId="{06407B24-B174-44D1-BED1-26CD4FBBCB88}">
      <dsp:nvSpPr>
        <dsp:cNvPr id="0" name=""/>
        <dsp:cNvSpPr/>
      </dsp:nvSpPr>
      <dsp:spPr>
        <a:xfrm>
          <a:off x="426720" y="45495"/>
          <a:ext cx="5974080" cy="5018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755650">
            <a:lnSpc>
              <a:spcPct val="90000"/>
            </a:lnSpc>
            <a:spcBef>
              <a:spcPct val="0"/>
            </a:spcBef>
            <a:spcAft>
              <a:spcPct val="35000"/>
            </a:spcAft>
          </a:pPr>
          <a:r>
            <a:rPr lang="en-US" sz="1700" b="1" kern="1200" dirty="0" smtClean="0"/>
            <a:t>Cross Site Request Forgery</a:t>
          </a:r>
          <a:endParaRPr lang="en-US" sz="1700" b="1" kern="1200" dirty="0"/>
        </a:p>
      </dsp:txBody>
      <dsp:txXfrm>
        <a:off x="451218" y="69993"/>
        <a:ext cx="5925084" cy="452844"/>
      </dsp:txXfrm>
    </dsp:sp>
    <dsp:sp modelId="{5FEAB7FC-7206-4B3B-9337-EA57FA3E1A06}">
      <dsp:nvSpPr>
        <dsp:cNvPr id="0" name=""/>
        <dsp:cNvSpPr/>
      </dsp:nvSpPr>
      <dsp:spPr>
        <a:xfrm>
          <a:off x="0" y="2352735"/>
          <a:ext cx="8534400" cy="123165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62364" tIns="354076" rIns="662364"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What if a hacker could steer your mouse and get you to click on links in your online banking application?</a:t>
          </a:r>
        </a:p>
        <a:p>
          <a:pPr marL="171450" lvl="1" indent="-171450" algn="l" defTabSz="755650">
            <a:lnSpc>
              <a:spcPct val="90000"/>
            </a:lnSpc>
            <a:spcBef>
              <a:spcPct val="0"/>
            </a:spcBef>
            <a:spcAft>
              <a:spcPct val="15000"/>
            </a:spcAft>
            <a:buChar char="••"/>
          </a:pPr>
          <a:r>
            <a:rPr lang="en-US" sz="1700" b="1" kern="1200" dirty="0" smtClean="0"/>
            <a:t>What could they make you do?</a:t>
          </a:r>
        </a:p>
      </dsp:txBody>
      <dsp:txXfrm>
        <a:off x="0" y="2352735"/>
        <a:ext cx="8534400" cy="1231650"/>
      </dsp:txXfrm>
    </dsp:sp>
    <dsp:sp modelId="{A7BB13B1-5276-42CD-96E0-605C3A0365EE}">
      <dsp:nvSpPr>
        <dsp:cNvPr id="0" name=""/>
        <dsp:cNvSpPr/>
      </dsp:nvSpPr>
      <dsp:spPr>
        <a:xfrm>
          <a:off x="426720" y="2101815"/>
          <a:ext cx="5974080" cy="50184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755650">
            <a:lnSpc>
              <a:spcPct val="90000"/>
            </a:lnSpc>
            <a:spcBef>
              <a:spcPct val="0"/>
            </a:spcBef>
            <a:spcAft>
              <a:spcPct val="35000"/>
            </a:spcAft>
          </a:pPr>
          <a:r>
            <a:rPr lang="en-US" sz="1700" b="1" kern="1200" dirty="0" smtClean="0"/>
            <a:t>Imagine…</a:t>
          </a:r>
        </a:p>
      </dsp:txBody>
      <dsp:txXfrm>
        <a:off x="451218" y="2126313"/>
        <a:ext cx="5925084" cy="452844"/>
      </dsp:txXfrm>
    </dsp:sp>
    <dsp:sp modelId="{5D57451E-8133-4895-AB0A-04C0238D7534}">
      <dsp:nvSpPr>
        <dsp:cNvPr id="0" name=""/>
        <dsp:cNvSpPr/>
      </dsp:nvSpPr>
      <dsp:spPr>
        <a:xfrm>
          <a:off x="0" y="3927105"/>
          <a:ext cx="8534400" cy="12852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62364" tIns="354076" rIns="662364"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Initiate transactions (transfer funds, logout user, close account)</a:t>
          </a:r>
        </a:p>
        <a:p>
          <a:pPr marL="171450" lvl="1" indent="-171450" algn="l" defTabSz="755650">
            <a:lnSpc>
              <a:spcPct val="90000"/>
            </a:lnSpc>
            <a:spcBef>
              <a:spcPct val="0"/>
            </a:spcBef>
            <a:spcAft>
              <a:spcPct val="15000"/>
            </a:spcAft>
            <a:buChar char="••"/>
          </a:pPr>
          <a:r>
            <a:rPr lang="en-US" sz="1700" b="1" kern="1200" dirty="0" smtClean="0"/>
            <a:t>Access sensitive data</a:t>
          </a:r>
        </a:p>
        <a:p>
          <a:pPr marL="171450" lvl="1" indent="-171450" algn="l" defTabSz="755650">
            <a:lnSpc>
              <a:spcPct val="90000"/>
            </a:lnSpc>
            <a:spcBef>
              <a:spcPct val="0"/>
            </a:spcBef>
            <a:spcAft>
              <a:spcPct val="15000"/>
            </a:spcAft>
            <a:buChar char="••"/>
          </a:pPr>
          <a:r>
            <a:rPr lang="en-US" sz="1700" b="1" kern="1200" dirty="0" smtClean="0"/>
            <a:t>Change account details</a:t>
          </a:r>
        </a:p>
      </dsp:txBody>
      <dsp:txXfrm>
        <a:off x="0" y="3927105"/>
        <a:ext cx="8534400" cy="1285200"/>
      </dsp:txXfrm>
    </dsp:sp>
    <dsp:sp modelId="{47AE264F-948F-47BB-BD89-ED0ACAABF5B9}">
      <dsp:nvSpPr>
        <dsp:cNvPr id="0" name=""/>
        <dsp:cNvSpPr/>
      </dsp:nvSpPr>
      <dsp:spPr>
        <a:xfrm>
          <a:off x="426720" y="3676185"/>
          <a:ext cx="5974080" cy="5018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755650">
            <a:lnSpc>
              <a:spcPct val="90000"/>
            </a:lnSpc>
            <a:spcBef>
              <a:spcPct val="0"/>
            </a:spcBef>
            <a:spcAft>
              <a:spcPct val="35000"/>
            </a:spcAft>
          </a:pPr>
          <a:r>
            <a:rPr lang="en-US" sz="1700" b="1" kern="1200" dirty="0" smtClean="0"/>
            <a:t>Typical Impact</a:t>
          </a:r>
        </a:p>
      </dsp:txBody>
      <dsp:txXfrm>
        <a:off x="451218" y="3700683"/>
        <a:ext cx="5925084" cy="45284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40EA1-93B0-41A9-AB58-A512C231CA02}">
      <dsp:nvSpPr>
        <dsp:cNvPr id="0" name=""/>
        <dsp:cNvSpPr/>
      </dsp:nvSpPr>
      <dsp:spPr>
        <a:xfrm>
          <a:off x="0" y="571000"/>
          <a:ext cx="8763000" cy="1386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Some vulnerable components (e.g., framework libraries) can be identified and exploited with automated tools</a:t>
          </a:r>
        </a:p>
        <a:p>
          <a:pPr marL="171450" lvl="1" indent="-171450" algn="l" defTabSz="711200">
            <a:lnSpc>
              <a:spcPct val="90000"/>
            </a:lnSpc>
            <a:spcBef>
              <a:spcPct val="0"/>
            </a:spcBef>
            <a:spcAft>
              <a:spcPct val="15000"/>
            </a:spcAft>
            <a:buChar char="••"/>
          </a:pPr>
          <a:r>
            <a:rPr lang="en-US" sz="1600" b="1" kern="1200" dirty="0" smtClean="0"/>
            <a:t>This expands the threat agent pool beyond targeted attackers to include chaotic actors</a:t>
          </a:r>
        </a:p>
      </dsp:txBody>
      <dsp:txXfrm>
        <a:off x="0" y="571000"/>
        <a:ext cx="8763000" cy="1386000"/>
      </dsp:txXfrm>
    </dsp:sp>
    <dsp:sp modelId="{81A8D53A-045C-48B3-8F34-733007B211D3}">
      <dsp:nvSpPr>
        <dsp:cNvPr id="0" name=""/>
        <dsp:cNvSpPr/>
      </dsp:nvSpPr>
      <dsp:spPr>
        <a:xfrm>
          <a:off x="438150" y="336960"/>
          <a:ext cx="6134100" cy="4723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Vulnerable Components Are Common</a:t>
          </a:r>
          <a:endParaRPr lang="en-US" sz="2000" b="1" kern="1200" dirty="0"/>
        </a:p>
      </dsp:txBody>
      <dsp:txXfrm>
        <a:off x="461207" y="360017"/>
        <a:ext cx="6087986" cy="426206"/>
      </dsp:txXfrm>
    </dsp:sp>
    <dsp:sp modelId="{283E2ADF-9E12-4337-96DE-E31FAE70CFE0}">
      <dsp:nvSpPr>
        <dsp:cNvPr id="0" name=""/>
        <dsp:cNvSpPr/>
      </dsp:nvSpPr>
      <dsp:spPr>
        <a:xfrm>
          <a:off x="0" y="2281680"/>
          <a:ext cx="8763000" cy="13860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GB" sz="1600" b="1" kern="1200" dirty="0" smtClean="0"/>
            <a:t>Virtually every application has these issues because most development teams don’t focus on ensuring their components/libraries are up to date</a:t>
          </a:r>
          <a:endParaRPr lang="en-US" sz="1600" b="1" kern="1200" dirty="0" smtClean="0"/>
        </a:p>
        <a:p>
          <a:pPr marL="171450" lvl="1" indent="-171450" algn="l" defTabSz="711200">
            <a:lnSpc>
              <a:spcPct val="90000"/>
            </a:lnSpc>
            <a:spcBef>
              <a:spcPct val="0"/>
            </a:spcBef>
            <a:spcAft>
              <a:spcPct val="15000"/>
            </a:spcAft>
            <a:buChar char="••"/>
          </a:pPr>
          <a:r>
            <a:rPr lang="en-GB" sz="1600" b="1" kern="1200" dirty="0" smtClean="0"/>
            <a:t>In many cases,  the developers don’t even know all the components they are using, never mind their versions. Component dependencies make things even worse</a:t>
          </a:r>
          <a:endParaRPr lang="en-US" sz="1600" b="1" kern="1200" dirty="0" smtClean="0"/>
        </a:p>
      </dsp:txBody>
      <dsp:txXfrm>
        <a:off x="0" y="2281680"/>
        <a:ext cx="8763000" cy="1386000"/>
      </dsp:txXfrm>
    </dsp:sp>
    <dsp:sp modelId="{113676CA-F308-4C84-A887-F499B3FF5A9B}">
      <dsp:nvSpPr>
        <dsp:cNvPr id="0" name=""/>
        <dsp:cNvSpPr/>
      </dsp:nvSpPr>
      <dsp:spPr>
        <a:xfrm>
          <a:off x="438150" y="2045520"/>
          <a:ext cx="6134100" cy="47232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Widespread</a:t>
          </a:r>
        </a:p>
      </dsp:txBody>
      <dsp:txXfrm>
        <a:off x="461207" y="2068577"/>
        <a:ext cx="6087986" cy="426206"/>
      </dsp:txXfrm>
    </dsp:sp>
    <dsp:sp modelId="{3EE93D49-400E-44AF-8E6B-7B9430869BBE}">
      <dsp:nvSpPr>
        <dsp:cNvPr id="0" name=""/>
        <dsp:cNvSpPr/>
      </dsp:nvSpPr>
      <dsp:spPr>
        <a:xfrm>
          <a:off x="0" y="3990240"/>
          <a:ext cx="8763000" cy="11592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GB" sz="1600" b="1" kern="1200" dirty="0" smtClean="0"/>
            <a:t>Full range of weaknesses is possible, including injection, broken access control, XSS ...</a:t>
          </a:r>
          <a:endParaRPr lang="en-US" sz="1600" b="1" kern="1200" dirty="0" smtClean="0"/>
        </a:p>
        <a:p>
          <a:pPr marL="171450" lvl="1" indent="-171450" algn="l" defTabSz="711200">
            <a:lnSpc>
              <a:spcPct val="90000"/>
            </a:lnSpc>
            <a:spcBef>
              <a:spcPct val="0"/>
            </a:spcBef>
            <a:spcAft>
              <a:spcPct val="15000"/>
            </a:spcAft>
            <a:buChar char="••"/>
          </a:pPr>
          <a:r>
            <a:rPr lang="en-GB" sz="1600" b="1" kern="1200" dirty="0" smtClean="0"/>
            <a:t>The impact could range from minimal to complete host takeover and data compromise</a:t>
          </a:r>
          <a:endParaRPr lang="en-US" sz="1600" b="1" kern="1200" dirty="0" smtClean="0"/>
        </a:p>
      </dsp:txBody>
      <dsp:txXfrm>
        <a:off x="0" y="3990240"/>
        <a:ext cx="8763000" cy="1159200"/>
      </dsp:txXfrm>
    </dsp:sp>
    <dsp:sp modelId="{16705340-0965-4EB0-9C8F-0B8BAEF7B685}">
      <dsp:nvSpPr>
        <dsp:cNvPr id="0" name=""/>
        <dsp:cNvSpPr/>
      </dsp:nvSpPr>
      <dsp:spPr>
        <a:xfrm>
          <a:off x="438150" y="3754080"/>
          <a:ext cx="6134100" cy="47232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Typical Impact</a:t>
          </a:r>
        </a:p>
      </dsp:txBody>
      <dsp:txXfrm>
        <a:off x="461207" y="3777137"/>
        <a:ext cx="6087986" cy="4262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40EA1-93B0-41A9-AB58-A512C231CA02}">
      <dsp:nvSpPr>
        <dsp:cNvPr id="0" name=""/>
        <dsp:cNvSpPr/>
      </dsp:nvSpPr>
      <dsp:spPr>
        <a:xfrm>
          <a:off x="0" y="254800"/>
          <a:ext cx="8763000" cy="1159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smtClean="0"/>
            <a:t>Automation checks periodically (e.g., nightly build) to see if your libraries are out of date</a:t>
          </a:r>
          <a:endParaRPr lang="en-US" sz="1600" b="1" kern="1200" dirty="0" smtClean="0"/>
        </a:p>
        <a:p>
          <a:pPr marL="171450" lvl="1" indent="-171450" algn="l" defTabSz="711200">
            <a:lnSpc>
              <a:spcPct val="90000"/>
            </a:lnSpc>
            <a:spcBef>
              <a:spcPct val="0"/>
            </a:spcBef>
            <a:spcAft>
              <a:spcPct val="15000"/>
            </a:spcAft>
            <a:buChar char="••"/>
          </a:pPr>
          <a:r>
            <a:rPr lang="en-US" sz="1600" b="1" kern="1200" dirty="0" smtClean="0"/>
            <a:t>Even better, automation also tells you about </a:t>
          </a:r>
          <a:r>
            <a:rPr lang="en-US" sz="1600" b="1" u="sng" kern="1200" dirty="0" smtClean="0"/>
            <a:t>known vulnerabilities</a:t>
          </a:r>
          <a:endParaRPr lang="en-US" sz="1600" b="1" u="sng" kern="1200" dirty="0"/>
        </a:p>
      </dsp:txBody>
      <dsp:txXfrm>
        <a:off x="0" y="254800"/>
        <a:ext cx="8763000" cy="1159200"/>
      </dsp:txXfrm>
    </dsp:sp>
    <dsp:sp modelId="{81A8D53A-045C-48B3-8F34-733007B211D3}">
      <dsp:nvSpPr>
        <dsp:cNvPr id="0" name=""/>
        <dsp:cNvSpPr/>
      </dsp:nvSpPr>
      <dsp:spPr>
        <a:xfrm>
          <a:off x="438150" y="20760"/>
          <a:ext cx="6134100" cy="4723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Ideal</a:t>
          </a:r>
          <a:endParaRPr lang="en-US" sz="2000" b="1" kern="1200" dirty="0"/>
        </a:p>
      </dsp:txBody>
      <dsp:txXfrm>
        <a:off x="461207" y="43817"/>
        <a:ext cx="6087986" cy="426206"/>
      </dsp:txXfrm>
    </dsp:sp>
    <dsp:sp modelId="{AD456D58-9675-4BEA-BBBB-8630EE44AB0F}">
      <dsp:nvSpPr>
        <dsp:cNvPr id="0" name=""/>
        <dsp:cNvSpPr/>
      </dsp:nvSpPr>
      <dsp:spPr>
        <a:xfrm>
          <a:off x="0" y="1738680"/>
          <a:ext cx="8763000" cy="16632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smtClean="0"/>
            <a:t>By hand, periodically check to see if your libraries are out of date and upgrade those that are</a:t>
          </a:r>
          <a:endParaRPr lang="en-US" sz="1600" b="1" kern="1200" dirty="0" smtClean="0"/>
        </a:p>
        <a:p>
          <a:pPr marL="171450" lvl="1" indent="-171450" algn="l" defTabSz="711200">
            <a:lnSpc>
              <a:spcPct val="90000"/>
            </a:lnSpc>
            <a:spcBef>
              <a:spcPct val="0"/>
            </a:spcBef>
            <a:spcAft>
              <a:spcPct val="15000"/>
            </a:spcAft>
            <a:buChar char="••"/>
          </a:pPr>
          <a:r>
            <a:rPr lang="en-US" sz="1600" b="1" kern="1200" smtClean="0"/>
            <a:t>If any are out of date, but you really don’t want to upgrade, check to see if there are any known security issues with these out of data libraries</a:t>
          </a:r>
          <a:endParaRPr lang="en-US" sz="1600" b="1" kern="1200" dirty="0" smtClean="0"/>
        </a:p>
        <a:p>
          <a:pPr marL="342900" lvl="2" indent="-171450" algn="l" defTabSz="711200">
            <a:lnSpc>
              <a:spcPct val="90000"/>
            </a:lnSpc>
            <a:spcBef>
              <a:spcPct val="0"/>
            </a:spcBef>
            <a:spcAft>
              <a:spcPct val="15000"/>
            </a:spcAft>
            <a:buChar char="••"/>
          </a:pPr>
          <a:r>
            <a:rPr lang="en-US" sz="1600" b="1" kern="1200" smtClean="0"/>
            <a:t>If so, upgrade those</a:t>
          </a:r>
          <a:endParaRPr lang="en-US" sz="1600" b="1" kern="1200" dirty="0" smtClean="0"/>
        </a:p>
      </dsp:txBody>
      <dsp:txXfrm>
        <a:off x="0" y="1738680"/>
        <a:ext cx="8763000" cy="1663200"/>
      </dsp:txXfrm>
    </dsp:sp>
    <dsp:sp modelId="{F5FE93B4-108C-4801-9751-FD3BCE1C8BD3}">
      <dsp:nvSpPr>
        <dsp:cNvPr id="0" name=""/>
        <dsp:cNvSpPr/>
      </dsp:nvSpPr>
      <dsp:spPr>
        <a:xfrm>
          <a:off x="438150" y="1502520"/>
          <a:ext cx="6134100" cy="47232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smtClean="0"/>
            <a:t>Minimum</a:t>
          </a:r>
          <a:endParaRPr lang="en-US" sz="2000" b="1" kern="1200" dirty="0" smtClean="0"/>
        </a:p>
      </dsp:txBody>
      <dsp:txXfrm>
        <a:off x="461207" y="1525577"/>
        <a:ext cx="6087986" cy="426206"/>
      </dsp:txXfrm>
    </dsp:sp>
    <dsp:sp modelId="{0B4B241D-3FD6-4EEE-BDDA-413913EE0C6D}">
      <dsp:nvSpPr>
        <dsp:cNvPr id="0" name=""/>
        <dsp:cNvSpPr/>
      </dsp:nvSpPr>
      <dsp:spPr>
        <a:xfrm>
          <a:off x="0" y="3724440"/>
          <a:ext cx="8763000" cy="14364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33248" rIns="680106"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smtClean="0"/>
            <a:t>By hand, periodically check to see if any of your libraries have any known vulnerabilities at this time</a:t>
          </a:r>
          <a:endParaRPr lang="en-US" sz="1600" b="1" kern="1200" dirty="0" smtClean="0"/>
        </a:p>
        <a:p>
          <a:pPr marL="342900" lvl="2" indent="-171450" algn="l" defTabSz="711200">
            <a:lnSpc>
              <a:spcPct val="90000"/>
            </a:lnSpc>
            <a:spcBef>
              <a:spcPct val="0"/>
            </a:spcBef>
            <a:spcAft>
              <a:spcPct val="15000"/>
            </a:spcAft>
            <a:buChar char="••"/>
          </a:pPr>
          <a:r>
            <a:rPr lang="en-US" sz="1600" b="1" kern="1200" smtClean="0"/>
            <a:t>Check CVE, other vuln repositories</a:t>
          </a:r>
          <a:endParaRPr lang="en-US" sz="1600" b="1" kern="1200" dirty="0" smtClean="0"/>
        </a:p>
        <a:p>
          <a:pPr marL="342900" lvl="2" indent="-171450" algn="l" defTabSz="711200">
            <a:lnSpc>
              <a:spcPct val="90000"/>
            </a:lnSpc>
            <a:spcBef>
              <a:spcPct val="0"/>
            </a:spcBef>
            <a:spcAft>
              <a:spcPct val="15000"/>
            </a:spcAft>
            <a:buChar char="••"/>
          </a:pPr>
          <a:r>
            <a:rPr lang="en-US" sz="1600" b="1" kern="1200" smtClean="0"/>
            <a:t>If any do, update at least these</a:t>
          </a:r>
          <a:endParaRPr lang="en-US" sz="1600" b="1" kern="1200" dirty="0" smtClean="0"/>
        </a:p>
      </dsp:txBody>
      <dsp:txXfrm>
        <a:off x="0" y="3724440"/>
        <a:ext cx="8763000" cy="1436400"/>
      </dsp:txXfrm>
    </dsp:sp>
    <dsp:sp modelId="{A2947B4D-DB68-4AA7-9DBD-5CCF4E52A136}">
      <dsp:nvSpPr>
        <dsp:cNvPr id="0" name=""/>
        <dsp:cNvSpPr/>
      </dsp:nvSpPr>
      <dsp:spPr>
        <a:xfrm>
          <a:off x="438150" y="3488280"/>
          <a:ext cx="6134100" cy="47232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Could also</a:t>
          </a:r>
        </a:p>
      </dsp:txBody>
      <dsp:txXfrm>
        <a:off x="461207" y="3511337"/>
        <a:ext cx="6087986" cy="4262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40EA1-93B0-41A9-AB58-A512C231CA02}">
      <dsp:nvSpPr>
        <dsp:cNvPr id="0" name=""/>
        <dsp:cNvSpPr/>
      </dsp:nvSpPr>
      <dsp:spPr>
        <a:xfrm>
          <a:off x="0" y="479313"/>
          <a:ext cx="8763000" cy="110722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95732" rIns="680106"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smtClean="0"/>
            <a:t>And frequently include user supplied parameters in the destination URL</a:t>
          </a:r>
        </a:p>
        <a:p>
          <a:pPr marL="171450" lvl="1" indent="-171450" algn="l" defTabSz="844550">
            <a:lnSpc>
              <a:spcPct val="90000"/>
            </a:lnSpc>
            <a:spcBef>
              <a:spcPct val="0"/>
            </a:spcBef>
            <a:spcAft>
              <a:spcPct val="15000"/>
            </a:spcAft>
            <a:buChar char="••"/>
          </a:pPr>
          <a:r>
            <a:rPr lang="en-US" sz="1900" b="1" kern="1200" dirty="0" smtClean="0"/>
            <a:t>If they aren’t validated, attacker can send victim to a site of their choice</a:t>
          </a:r>
        </a:p>
      </dsp:txBody>
      <dsp:txXfrm>
        <a:off x="0" y="479313"/>
        <a:ext cx="8763000" cy="1107225"/>
      </dsp:txXfrm>
    </dsp:sp>
    <dsp:sp modelId="{81A8D53A-045C-48B3-8F34-733007B211D3}">
      <dsp:nvSpPr>
        <dsp:cNvPr id="0" name=""/>
        <dsp:cNvSpPr/>
      </dsp:nvSpPr>
      <dsp:spPr>
        <a:xfrm>
          <a:off x="438150" y="201389"/>
          <a:ext cx="6134100" cy="56088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44550">
            <a:lnSpc>
              <a:spcPct val="90000"/>
            </a:lnSpc>
            <a:spcBef>
              <a:spcPct val="0"/>
            </a:spcBef>
            <a:spcAft>
              <a:spcPct val="35000"/>
            </a:spcAft>
          </a:pPr>
          <a:r>
            <a:rPr lang="en-US" sz="1900" b="1" kern="1200" dirty="0" smtClean="0"/>
            <a:t>Web application redirects are very common</a:t>
          </a:r>
          <a:endParaRPr lang="en-US" sz="1900" b="1" kern="1200" dirty="0"/>
        </a:p>
      </dsp:txBody>
      <dsp:txXfrm>
        <a:off x="465530" y="228769"/>
        <a:ext cx="6079340" cy="506120"/>
      </dsp:txXfrm>
    </dsp:sp>
    <dsp:sp modelId="{283E2ADF-9E12-4337-96DE-E31FAE70CFE0}">
      <dsp:nvSpPr>
        <dsp:cNvPr id="0" name=""/>
        <dsp:cNvSpPr/>
      </dsp:nvSpPr>
      <dsp:spPr>
        <a:xfrm>
          <a:off x="0" y="1972094"/>
          <a:ext cx="8763000" cy="1705725"/>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95732" rIns="680106"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smtClean="0"/>
            <a:t>They internally send the request to a new page in the same application</a:t>
          </a:r>
        </a:p>
        <a:p>
          <a:pPr marL="171450" lvl="1" indent="-171450" algn="l" defTabSz="844550">
            <a:lnSpc>
              <a:spcPct val="90000"/>
            </a:lnSpc>
            <a:spcBef>
              <a:spcPct val="0"/>
            </a:spcBef>
            <a:spcAft>
              <a:spcPct val="15000"/>
            </a:spcAft>
            <a:buChar char="••"/>
          </a:pPr>
          <a:r>
            <a:rPr lang="en-US" sz="1900" b="1" kern="1200" dirty="0" smtClean="0"/>
            <a:t>Sometimes parameters define the target page</a:t>
          </a:r>
        </a:p>
        <a:p>
          <a:pPr marL="171450" lvl="1" indent="-171450" algn="l" defTabSz="844550">
            <a:lnSpc>
              <a:spcPct val="90000"/>
            </a:lnSpc>
            <a:spcBef>
              <a:spcPct val="0"/>
            </a:spcBef>
            <a:spcAft>
              <a:spcPct val="15000"/>
            </a:spcAft>
            <a:buChar char="••"/>
          </a:pPr>
          <a:r>
            <a:rPr lang="en-US" sz="1900" b="1" kern="1200" dirty="0" smtClean="0"/>
            <a:t>If not validated, attacker may be able to use </a:t>
          </a:r>
          <a:r>
            <a:rPr lang="en-US" sz="1900" b="1" kern="1200" dirty="0" err="1" smtClean="0"/>
            <a:t>unvalidated</a:t>
          </a:r>
          <a:r>
            <a:rPr lang="en-US" sz="1900" b="1" kern="1200" dirty="0" smtClean="0"/>
            <a:t> forward to bypass authentication or authorization checks</a:t>
          </a:r>
        </a:p>
      </dsp:txBody>
      <dsp:txXfrm>
        <a:off x="0" y="1972094"/>
        <a:ext cx="8763000" cy="1705725"/>
      </dsp:txXfrm>
    </dsp:sp>
    <dsp:sp modelId="{113676CA-F308-4C84-A887-F499B3FF5A9B}">
      <dsp:nvSpPr>
        <dsp:cNvPr id="0" name=""/>
        <dsp:cNvSpPr/>
      </dsp:nvSpPr>
      <dsp:spPr>
        <a:xfrm>
          <a:off x="438150" y="1691654"/>
          <a:ext cx="6134100" cy="56088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00100">
            <a:lnSpc>
              <a:spcPct val="90000"/>
            </a:lnSpc>
            <a:spcBef>
              <a:spcPct val="0"/>
            </a:spcBef>
            <a:spcAft>
              <a:spcPct val="35000"/>
            </a:spcAft>
          </a:pPr>
          <a:r>
            <a:rPr lang="en-US" sz="1800" b="1" kern="1200" dirty="0" smtClean="0"/>
            <a:t>Forwards (</a:t>
          </a:r>
          <a:r>
            <a:rPr lang="en-US" sz="1400" b="1" kern="1200" dirty="0" smtClean="0"/>
            <a:t>aka Transfer in .NET</a:t>
          </a:r>
          <a:r>
            <a:rPr lang="en-US" sz="1800" b="1" kern="1200" dirty="0" smtClean="0"/>
            <a:t>) are common too</a:t>
          </a:r>
        </a:p>
      </dsp:txBody>
      <dsp:txXfrm>
        <a:off x="465530" y="1719034"/>
        <a:ext cx="6079340" cy="506120"/>
      </dsp:txXfrm>
    </dsp:sp>
    <dsp:sp modelId="{3EE93D49-400E-44AF-8E6B-7B9430869BBE}">
      <dsp:nvSpPr>
        <dsp:cNvPr id="0" name=""/>
        <dsp:cNvSpPr/>
      </dsp:nvSpPr>
      <dsp:spPr>
        <a:xfrm>
          <a:off x="0" y="4060860"/>
          <a:ext cx="8763000" cy="137655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95732" rIns="680106"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smtClean="0"/>
            <a:t>Redirect victim to phishing or malware site</a:t>
          </a:r>
        </a:p>
        <a:p>
          <a:pPr marL="171450" lvl="1" indent="-171450" algn="l" defTabSz="844550">
            <a:lnSpc>
              <a:spcPct val="90000"/>
            </a:lnSpc>
            <a:spcBef>
              <a:spcPct val="0"/>
            </a:spcBef>
            <a:spcAft>
              <a:spcPct val="15000"/>
            </a:spcAft>
            <a:buChar char="••"/>
          </a:pPr>
          <a:r>
            <a:rPr lang="en-US" sz="1900" b="1" kern="1200" dirty="0" smtClean="0"/>
            <a:t>Attacker’s request is forwarded past security checks, allowing unauthorized function or data access</a:t>
          </a:r>
          <a:endParaRPr lang="en-US" sz="1900" b="1" kern="1200" dirty="0"/>
        </a:p>
      </dsp:txBody>
      <dsp:txXfrm>
        <a:off x="0" y="4060860"/>
        <a:ext cx="8763000" cy="1376550"/>
      </dsp:txXfrm>
    </dsp:sp>
    <dsp:sp modelId="{16705340-0965-4EB0-9C8F-0B8BAEF7B685}">
      <dsp:nvSpPr>
        <dsp:cNvPr id="0" name=""/>
        <dsp:cNvSpPr/>
      </dsp:nvSpPr>
      <dsp:spPr>
        <a:xfrm>
          <a:off x="438150" y="3780420"/>
          <a:ext cx="6134100" cy="56088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44550">
            <a:lnSpc>
              <a:spcPct val="90000"/>
            </a:lnSpc>
            <a:spcBef>
              <a:spcPct val="0"/>
            </a:spcBef>
            <a:spcAft>
              <a:spcPct val="35000"/>
            </a:spcAft>
          </a:pPr>
          <a:r>
            <a:rPr lang="en-US" sz="1900" b="1" kern="1200" dirty="0" smtClean="0"/>
            <a:t>Typical Impact</a:t>
          </a:r>
        </a:p>
      </dsp:txBody>
      <dsp:txXfrm>
        <a:off x="465530" y="3807800"/>
        <a:ext cx="607934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E9B06-A06B-443C-83A3-58564550A9C4}">
      <dsp:nvSpPr>
        <dsp:cNvPr id="0" name=""/>
        <dsp:cNvSpPr/>
      </dsp:nvSpPr>
      <dsp:spPr>
        <a:xfrm>
          <a:off x="2701" y="364479"/>
          <a:ext cx="2142976" cy="1285785"/>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A1: Injection</a:t>
          </a:r>
          <a:endParaRPr lang="en-US" sz="2000" b="1" kern="1200" dirty="0"/>
        </a:p>
      </dsp:txBody>
      <dsp:txXfrm>
        <a:off x="2701" y="364479"/>
        <a:ext cx="2142976" cy="1285785"/>
      </dsp:txXfrm>
    </dsp:sp>
    <dsp:sp modelId="{049F4145-C84A-42C6-8C4A-A73F5D1F13B1}">
      <dsp:nvSpPr>
        <dsp:cNvPr id="0" name=""/>
        <dsp:cNvSpPr/>
      </dsp:nvSpPr>
      <dsp:spPr>
        <a:xfrm>
          <a:off x="2356481" y="367154"/>
          <a:ext cx="2142976" cy="1285785"/>
        </a:xfrm>
        <a:prstGeom prst="rect">
          <a:avLst/>
        </a:prstGeom>
        <a:solidFill>
          <a:schemeClr val="accent4">
            <a:hueOff val="-496086"/>
            <a:satOff val="2989"/>
            <a:lumOff val="24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A2: </a:t>
          </a:r>
          <a:r>
            <a:rPr lang="en-US" altLang="ja-JP" sz="2000" b="1" kern="1200" dirty="0" smtClean="0">
              <a:ea typeface="ＭＳ Ｐゴシック" pitchFamily="1" charset="-128"/>
            </a:rPr>
            <a:t>Broken Authentication and Session Management</a:t>
          </a:r>
          <a:endParaRPr kumimoji="0" lang="en-US" sz="2000" b="1" i="0" u="none" strike="noStrike" kern="1200" cap="none" spc="0" normalizeH="0" baseline="0" noProof="0" dirty="0" smtClean="0">
            <a:ln/>
            <a:effectLst/>
            <a:uLnTx/>
            <a:uFillTx/>
            <a:latin typeface="+mn-lt"/>
          </a:endParaRPr>
        </a:p>
      </dsp:txBody>
      <dsp:txXfrm>
        <a:off x="2356481" y="367154"/>
        <a:ext cx="2142976" cy="1285785"/>
      </dsp:txXfrm>
    </dsp:sp>
    <dsp:sp modelId="{C3E7A39C-1CAB-4280-9674-550D9EBD3664}">
      <dsp:nvSpPr>
        <dsp:cNvPr id="0" name=""/>
        <dsp:cNvSpPr/>
      </dsp:nvSpPr>
      <dsp:spPr>
        <a:xfrm>
          <a:off x="4717248" y="349924"/>
          <a:ext cx="2142976" cy="1285785"/>
        </a:xfrm>
        <a:prstGeom prst="rect">
          <a:avLst/>
        </a:prstGeom>
        <a:solidFill>
          <a:schemeClr val="accent4">
            <a:hueOff val="-992171"/>
            <a:satOff val="5978"/>
            <a:lumOff val="479"/>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A3: Cross-Site Scripting (XSS)</a:t>
          </a:r>
        </a:p>
      </dsp:txBody>
      <dsp:txXfrm>
        <a:off x="4717248" y="349924"/>
        <a:ext cx="2142976" cy="1285785"/>
      </dsp:txXfrm>
    </dsp:sp>
    <dsp:sp modelId="{E8C025AC-D346-4996-A766-7B95C12CD05B}">
      <dsp:nvSpPr>
        <dsp:cNvPr id="0" name=""/>
        <dsp:cNvSpPr/>
      </dsp:nvSpPr>
      <dsp:spPr>
        <a:xfrm>
          <a:off x="7074522" y="364479"/>
          <a:ext cx="2142976" cy="1285785"/>
        </a:xfrm>
        <a:prstGeom prst="rect">
          <a:avLst/>
        </a:prstGeom>
        <a:solidFill>
          <a:schemeClr val="accent4">
            <a:hueOff val="-1488257"/>
            <a:satOff val="8966"/>
            <a:lumOff val="719"/>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smtClean="0">
              <a:ln/>
              <a:effectLst/>
              <a:uLnTx/>
              <a:uFillTx/>
              <a:latin typeface="+mn-lt"/>
            </a:rPr>
            <a:t>A4</a:t>
          </a:r>
          <a:r>
            <a:rPr kumimoji="0" lang="en-US" sz="2000" b="1" i="0" u="none" strike="noStrike" kern="1200" cap="none" spc="0" normalizeH="0" baseline="0" noProof="0" dirty="0" smtClean="0">
              <a:ln/>
              <a:effectLst/>
              <a:uLnTx/>
              <a:uFillTx/>
              <a:latin typeface="+mn-lt"/>
            </a:rPr>
            <a:t>: </a:t>
          </a:r>
          <a:r>
            <a:rPr kumimoji="0" lang="en-US" altLang="ja-JP" sz="2000" b="1" i="0" u="none" strike="noStrike" kern="1200" cap="none" spc="0" normalizeH="0" baseline="0" noProof="0" dirty="0" smtClean="0">
              <a:ln/>
              <a:effectLst/>
              <a:uLnTx/>
              <a:uFillTx/>
              <a:latin typeface="+mn-lt"/>
              <a:ea typeface="ＭＳ Ｐゴシック" pitchFamily="1" charset="-128"/>
            </a:rPr>
            <a:t>Insecure Direct Object References </a:t>
          </a:r>
          <a:endParaRPr kumimoji="0" lang="en-US" sz="2000" b="1" i="0" u="none" strike="noStrike" kern="1200" cap="none" spc="0" normalizeH="0" baseline="0" noProof="0" dirty="0" smtClean="0">
            <a:ln/>
            <a:effectLst/>
            <a:uLnTx/>
            <a:uFillTx/>
            <a:latin typeface="+mn-lt"/>
          </a:endParaRPr>
        </a:p>
      </dsp:txBody>
      <dsp:txXfrm>
        <a:off x="7074522" y="364479"/>
        <a:ext cx="2142976" cy="1285785"/>
      </dsp:txXfrm>
    </dsp:sp>
    <dsp:sp modelId="{E75F8F30-3FA0-429A-A777-BC11F620C600}">
      <dsp:nvSpPr>
        <dsp:cNvPr id="0" name=""/>
        <dsp:cNvSpPr/>
      </dsp:nvSpPr>
      <dsp:spPr>
        <a:xfrm>
          <a:off x="2701" y="1864563"/>
          <a:ext cx="2142976" cy="1285785"/>
        </a:xfrm>
        <a:prstGeom prst="rect">
          <a:avLst/>
        </a:prstGeom>
        <a:solidFill>
          <a:schemeClr val="accent4">
            <a:hueOff val="-1984342"/>
            <a:satOff val="11955"/>
            <a:lumOff val="958"/>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A5: Security Misconfiguration</a:t>
          </a:r>
          <a:endParaRPr kumimoji="0" lang="en-US" sz="2000" b="1" i="0" u="none" strike="noStrike" kern="1200" cap="none" spc="0" normalizeH="0" baseline="0" noProof="0" dirty="0">
            <a:ln/>
            <a:effectLst/>
            <a:uLnTx/>
            <a:uFillTx/>
            <a:latin typeface="+mn-lt"/>
          </a:endParaRPr>
        </a:p>
      </dsp:txBody>
      <dsp:txXfrm>
        <a:off x="2701" y="1864563"/>
        <a:ext cx="2142976" cy="1285785"/>
      </dsp:txXfrm>
    </dsp:sp>
    <dsp:sp modelId="{DB0C875D-FE74-43CF-93AC-5786FA5B1F14}">
      <dsp:nvSpPr>
        <dsp:cNvPr id="0" name=""/>
        <dsp:cNvSpPr/>
      </dsp:nvSpPr>
      <dsp:spPr>
        <a:xfrm>
          <a:off x="2359975" y="1864563"/>
          <a:ext cx="2142976" cy="1285785"/>
        </a:xfrm>
        <a:prstGeom prst="rect">
          <a:avLst/>
        </a:prstGeom>
        <a:solidFill>
          <a:schemeClr val="accent4">
            <a:hueOff val="-2480428"/>
            <a:satOff val="14944"/>
            <a:lumOff val="1198"/>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A6: </a:t>
          </a:r>
          <a:r>
            <a:rPr kumimoji="0" lang="en-GB" sz="2000" b="1" i="0" u="none" strike="noStrike" kern="1200" cap="none" spc="0" normalizeH="0" baseline="0" noProof="0" dirty="0" smtClean="0">
              <a:ln/>
              <a:effectLst/>
              <a:uLnTx/>
              <a:uFillTx/>
              <a:latin typeface="+mn-lt"/>
            </a:rPr>
            <a:t>Sensitive Data Exposure</a:t>
          </a:r>
          <a:endParaRPr kumimoji="0" lang="en-US" sz="2000" b="1" i="0" u="none" strike="noStrike" kern="1200" cap="none" spc="0" normalizeH="0" baseline="0" noProof="0" dirty="0">
            <a:ln/>
            <a:effectLst/>
            <a:uLnTx/>
            <a:uFillTx/>
            <a:latin typeface="+mn-lt"/>
          </a:endParaRPr>
        </a:p>
      </dsp:txBody>
      <dsp:txXfrm>
        <a:off x="2359975" y="1864563"/>
        <a:ext cx="2142976" cy="1285785"/>
      </dsp:txXfrm>
    </dsp:sp>
    <dsp:sp modelId="{8BBDA470-83FD-473A-8CA2-0613FB964C29}">
      <dsp:nvSpPr>
        <dsp:cNvPr id="0" name=""/>
        <dsp:cNvSpPr/>
      </dsp:nvSpPr>
      <dsp:spPr>
        <a:xfrm>
          <a:off x="4717248" y="1864563"/>
          <a:ext cx="2142976" cy="1285785"/>
        </a:xfrm>
        <a:prstGeom prst="rect">
          <a:avLst/>
        </a:prstGeom>
        <a:solidFill>
          <a:schemeClr val="accent4">
            <a:hueOff val="-2976513"/>
            <a:satOff val="17933"/>
            <a:lumOff val="143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A7: </a:t>
          </a:r>
          <a:r>
            <a:rPr kumimoji="0" lang="en-GB" sz="2000" b="1" i="0" u="none" strike="noStrike" kern="1200" cap="none" spc="0" normalizeH="0" baseline="0" noProof="0" dirty="0" smtClean="0">
              <a:ln/>
              <a:effectLst/>
              <a:uLnTx/>
              <a:uFillTx/>
              <a:latin typeface="+mn-lt"/>
            </a:rPr>
            <a:t> Missing Function Level Access Control</a:t>
          </a:r>
          <a:endParaRPr kumimoji="0" lang="en-US" sz="2000" b="1" i="0" u="none" strike="noStrike" kern="1200" cap="none" spc="0" normalizeH="0" baseline="0" noProof="0" dirty="0">
            <a:ln/>
            <a:effectLst/>
            <a:uLnTx/>
            <a:uFillTx/>
            <a:latin typeface="+mn-lt"/>
          </a:endParaRPr>
        </a:p>
      </dsp:txBody>
      <dsp:txXfrm>
        <a:off x="4717248" y="1864563"/>
        <a:ext cx="2142976" cy="1285785"/>
      </dsp:txXfrm>
    </dsp:sp>
    <dsp:sp modelId="{59DD1C5D-599E-4CCD-9219-47AAF377CCFF}">
      <dsp:nvSpPr>
        <dsp:cNvPr id="0" name=""/>
        <dsp:cNvSpPr/>
      </dsp:nvSpPr>
      <dsp:spPr>
        <a:xfrm>
          <a:off x="7074522" y="1864563"/>
          <a:ext cx="2142976" cy="1285785"/>
        </a:xfrm>
        <a:prstGeom prst="rect">
          <a:avLst/>
        </a:prstGeom>
        <a:solidFill>
          <a:schemeClr val="accent4">
            <a:hueOff val="-3472599"/>
            <a:satOff val="20921"/>
            <a:lumOff val="167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A8: </a:t>
          </a:r>
          <a:r>
            <a:rPr kumimoji="0" lang="en-US" altLang="ja-JP" sz="2000" b="1" i="0" u="none" strike="noStrike" kern="1200" cap="none" spc="0" normalizeH="0" baseline="0" noProof="0" dirty="0" smtClean="0">
              <a:ln/>
              <a:effectLst/>
              <a:uLnTx/>
              <a:uFillTx/>
              <a:latin typeface="+mn-lt"/>
              <a:ea typeface="ＭＳ Ｐゴシック" pitchFamily="1" charset="-128"/>
            </a:rPr>
            <a:t>Cross Site Request Forgery (CSRF)</a:t>
          </a:r>
          <a:endParaRPr kumimoji="0" lang="en-US" sz="2000" b="1" i="0" u="none" strike="noStrike" kern="1200" cap="none" spc="0" normalizeH="0" baseline="0" noProof="0" dirty="0">
            <a:ln/>
            <a:effectLst/>
            <a:uLnTx/>
            <a:uFillTx/>
            <a:latin typeface="+mn-lt"/>
          </a:endParaRPr>
        </a:p>
      </dsp:txBody>
      <dsp:txXfrm>
        <a:off x="7074522" y="1864563"/>
        <a:ext cx="2142976" cy="1285785"/>
      </dsp:txXfrm>
    </dsp:sp>
    <dsp:sp modelId="{05902CD6-3368-4AEF-857F-AE64CE7F66E4}">
      <dsp:nvSpPr>
        <dsp:cNvPr id="0" name=""/>
        <dsp:cNvSpPr/>
      </dsp:nvSpPr>
      <dsp:spPr>
        <a:xfrm>
          <a:off x="2359975" y="3364646"/>
          <a:ext cx="2142976" cy="1285785"/>
        </a:xfrm>
        <a:prstGeom prst="rect">
          <a:avLst/>
        </a:prstGeom>
        <a:solidFill>
          <a:schemeClr val="accent4">
            <a:hueOff val="-3968684"/>
            <a:satOff val="23910"/>
            <a:lumOff val="191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0" lang="en-US" sz="2000" b="1" i="0" u="none" strike="noStrike" kern="1200" cap="none" spc="0" normalizeH="0" baseline="0" noProof="0" dirty="0" smtClean="0">
              <a:ln/>
              <a:effectLst/>
              <a:uLnTx/>
              <a:uFillTx/>
              <a:latin typeface="+mn-lt"/>
            </a:rPr>
            <a:t>A9: </a:t>
          </a:r>
          <a:r>
            <a:rPr kumimoji="0" lang="en-GB" sz="2000" b="1" i="0" u="none" strike="noStrike" kern="1200" cap="none" spc="0" normalizeH="0" baseline="0" noProof="0" dirty="0" smtClean="0">
              <a:ln/>
              <a:effectLst/>
              <a:uLnTx/>
              <a:uFillTx/>
              <a:latin typeface="+mn-lt"/>
            </a:rPr>
            <a:t>Using Known Vulnerable Components</a:t>
          </a:r>
          <a:endParaRPr kumimoji="0" lang="en-US" sz="2000" b="1" i="0" u="none" strike="noStrike" kern="1200" cap="none" spc="0" normalizeH="0" baseline="0" noProof="0" dirty="0">
            <a:ln/>
            <a:effectLst/>
            <a:uLnTx/>
            <a:uFillTx/>
            <a:latin typeface="+mn-lt"/>
          </a:endParaRPr>
        </a:p>
      </dsp:txBody>
      <dsp:txXfrm>
        <a:off x="2359975" y="3364646"/>
        <a:ext cx="2142976" cy="1285785"/>
      </dsp:txXfrm>
    </dsp:sp>
    <dsp:sp modelId="{AB8EC8CA-2DD9-43B0-BAC8-DBF5D6A86196}">
      <dsp:nvSpPr>
        <dsp:cNvPr id="0" name=""/>
        <dsp:cNvSpPr/>
      </dsp:nvSpPr>
      <dsp:spPr>
        <a:xfrm>
          <a:off x="4717248" y="3364646"/>
          <a:ext cx="2142976" cy="1285785"/>
        </a:xfrm>
        <a:prstGeom prst="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A10: </a:t>
          </a:r>
          <a:r>
            <a:rPr lang="en-US" altLang="ja-JP" sz="2000" b="1" kern="1200" dirty="0" err="1" smtClean="0">
              <a:ea typeface="ＭＳ Ｐゴシック" pitchFamily="1" charset="-128"/>
            </a:rPr>
            <a:t>Unvalidated</a:t>
          </a:r>
          <a:r>
            <a:rPr lang="en-US" altLang="ja-JP" sz="2000" b="1" kern="1200" dirty="0" smtClean="0">
              <a:ea typeface="ＭＳ Ｐゴシック" pitchFamily="1" charset="-128"/>
            </a:rPr>
            <a:t> Redirects and Forwards</a:t>
          </a:r>
          <a:endParaRPr lang="en-US" sz="2000" b="1" kern="1200" dirty="0"/>
        </a:p>
      </dsp:txBody>
      <dsp:txXfrm>
        <a:off x="4717248" y="3364646"/>
        <a:ext cx="2142976" cy="12857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234FC-34C2-4AEC-8F82-4A8E33631598}">
      <dsp:nvSpPr>
        <dsp:cNvPr id="0" name=""/>
        <dsp:cNvSpPr/>
      </dsp:nvSpPr>
      <dsp:spPr>
        <a:xfrm>
          <a:off x="0" y="77442"/>
          <a:ext cx="8839200" cy="220106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020" tIns="1353820" rIns="6860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Title is: “The Top 10 Most Critical Web Application Security </a:t>
          </a:r>
          <a:r>
            <a:rPr lang="en-US" sz="2400" u="sng" kern="1200" dirty="0" smtClean="0"/>
            <a:t>Risks</a:t>
          </a:r>
          <a:r>
            <a:rPr lang="en-US" sz="2400" kern="1200" dirty="0" smtClean="0"/>
            <a:t>”</a:t>
          </a:r>
          <a:endParaRPr lang="en-US" sz="2400" kern="1200" dirty="0"/>
        </a:p>
      </dsp:txBody>
      <dsp:txXfrm>
        <a:off x="0" y="77442"/>
        <a:ext cx="8839200" cy="2201062"/>
      </dsp:txXfrm>
    </dsp:sp>
    <dsp:sp modelId="{EECC9B0E-3D40-41CE-8C27-DB1AB293F165}">
      <dsp:nvSpPr>
        <dsp:cNvPr id="0" name=""/>
        <dsp:cNvSpPr/>
      </dsp:nvSpPr>
      <dsp:spPr>
        <a:xfrm>
          <a:off x="441960" y="261052"/>
          <a:ext cx="5882646" cy="77579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1066800">
            <a:lnSpc>
              <a:spcPct val="90000"/>
            </a:lnSpc>
            <a:spcBef>
              <a:spcPct val="0"/>
            </a:spcBef>
            <a:spcAft>
              <a:spcPct val="35000"/>
            </a:spcAft>
          </a:pPr>
          <a:r>
            <a:rPr lang="en-US" sz="2400" b="1" kern="1200" dirty="0" smtClean="0"/>
            <a:t>It’s About </a:t>
          </a:r>
          <a:r>
            <a:rPr lang="en-US" sz="2400" b="1" u="sng" kern="1200" dirty="0" smtClean="0"/>
            <a:t>Risks</a:t>
          </a:r>
          <a:r>
            <a:rPr lang="en-US" sz="2400" b="1" kern="1200" dirty="0" smtClean="0"/>
            <a:t>, Not Just Vulnerabilities</a:t>
          </a:r>
          <a:endParaRPr lang="en-US" sz="2400" b="1" kern="1200" dirty="0"/>
        </a:p>
      </dsp:txBody>
      <dsp:txXfrm>
        <a:off x="479831" y="298923"/>
        <a:ext cx="5806904" cy="700048"/>
      </dsp:txXfrm>
    </dsp:sp>
    <dsp:sp modelId="{30EE8C5C-690F-4BB4-834D-FD3892049F31}">
      <dsp:nvSpPr>
        <dsp:cNvPr id="0" name=""/>
        <dsp:cNvSpPr/>
      </dsp:nvSpPr>
      <dsp:spPr>
        <a:xfrm>
          <a:off x="0" y="2445895"/>
          <a:ext cx="8839200" cy="2201062"/>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020" tIns="1353820" rIns="6860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Based on the OWASP Risk Rating Methodology, used to prioritize Top 10</a:t>
          </a:r>
          <a:endParaRPr lang="en-US" sz="2400" kern="1200" dirty="0"/>
        </a:p>
      </dsp:txBody>
      <dsp:txXfrm>
        <a:off x="0" y="2445895"/>
        <a:ext cx="8839200" cy="2201062"/>
      </dsp:txXfrm>
    </dsp:sp>
    <dsp:sp modelId="{BB7965C2-AA11-47B5-8B03-E09E683DC7B5}">
      <dsp:nvSpPr>
        <dsp:cNvPr id="0" name=""/>
        <dsp:cNvSpPr/>
      </dsp:nvSpPr>
      <dsp:spPr>
        <a:xfrm>
          <a:off x="441960" y="2629504"/>
          <a:ext cx="5882646" cy="77579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1066800">
            <a:lnSpc>
              <a:spcPct val="90000"/>
            </a:lnSpc>
            <a:spcBef>
              <a:spcPct val="0"/>
            </a:spcBef>
            <a:spcAft>
              <a:spcPct val="35000"/>
            </a:spcAft>
          </a:pPr>
          <a:r>
            <a:rPr lang="en-US" sz="2400" b="1" kern="1200" dirty="0" smtClean="0"/>
            <a:t>OWASP Top 10 Risk Rating Methodology</a:t>
          </a:r>
          <a:endParaRPr lang="en-US" sz="2400" b="1" kern="1200" dirty="0"/>
        </a:p>
      </dsp:txBody>
      <dsp:txXfrm>
        <a:off x="479831" y="2667375"/>
        <a:ext cx="5806904" cy="7000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40EA1-93B0-41A9-AB58-A512C231CA02}">
      <dsp:nvSpPr>
        <dsp:cNvPr id="0" name=""/>
        <dsp:cNvSpPr/>
      </dsp:nvSpPr>
      <dsp:spPr>
        <a:xfrm>
          <a:off x="0" y="309613"/>
          <a:ext cx="8763000" cy="15529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54076" rIns="680106"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Reordered: 7</a:t>
          </a:r>
          <a:endParaRPr lang="en-US" sz="1700" b="1" kern="1200" dirty="0"/>
        </a:p>
        <a:p>
          <a:pPr marL="171450" lvl="1" indent="-171450" algn="l" defTabSz="755650">
            <a:lnSpc>
              <a:spcPct val="90000"/>
            </a:lnSpc>
            <a:spcBef>
              <a:spcPct val="0"/>
            </a:spcBef>
            <a:spcAft>
              <a:spcPct val="15000"/>
            </a:spcAft>
            <a:buChar char="••"/>
          </a:pPr>
          <a:r>
            <a:rPr lang="en-US" sz="1700" b="1" kern="1200" dirty="0" smtClean="0"/>
            <a:t>Added: 1</a:t>
          </a:r>
          <a:endParaRPr lang="en-US" sz="1700" b="1" kern="1200" dirty="0"/>
        </a:p>
        <a:p>
          <a:pPr marL="171450" lvl="1" indent="-171450" algn="l" defTabSz="755650">
            <a:lnSpc>
              <a:spcPct val="90000"/>
            </a:lnSpc>
            <a:spcBef>
              <a:spcPct val="0"/>
            </a:spcBef>
            <a:spcAft>
              <a:spcPct val="15000"/>
            </a:spcAft>
            <a:buChar char="••"/>
          </a:pPr>
          <a:r>
            <a:rPr lang="en-US" sz="1700" b="1" kern="1200" dirty="0" smtClean="0"/>
            <a:t>Merged:  2 merged into 1</a:t>
          </a:r>
        </a:p>
        <a:p>
          <a:pPr marL="171450" lvl="1" indent="-171450" algn="l" defTabSz="755650">
            <a:lnSpc>
              <a:spcPct val="90000"/>
            </a:lnSpc>
            <a:spcBef>
              <a:spcPct val="0"/>
            </a:spcBef>
            <a:spcAft>
              <a:spcPct val="15000"/>
            </a:spcAft>
            <a:buChar char="••"/>
          </a:pPr>
          <a:r>
            <a:rPr lang="en-US" sz="1700" b="1" kern="1200" dirty="0" smtClean="0"/>
            <a:t>Broadened: 1</a:t>
          </a:r>
        </a:p>
      </dsp:txBody>
      <dsp:txXfrm>
        <a:off x="0" y="309613"/>
        <a:ext cx="8763000" cy="1552950"/>
      </dsp:txXfrm>
    </dsp:sp>
    <dsp:sp modelId="{81A8D53A-045C-48B3-8F34-733007B211D3}">
      <dsp:nvSpPr>
        <dsp:cNvPr id="0" name=""/>
        <dsp:cNvSpPr/>
      </dsp:nvSpPr>
      <dsp:spPr>
        <a:xfrm>
          <a:off x="438150" y="60944"/>
          <a:ext cx="6134100" cy="5018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Risks Added, Risks Merged, Risks Reordered</a:t>
          </a:r>
          <a:endParaRPr lang="en-US" sz="2000" b="1" kern="1200" dirty="0"/>
        </a:p>
      </dsp:txBody>
      <dsp:txXfrm>
        <a:off x="462648" y="85442"/>
        <a:ext cx="6085104" cy="452844"/>
      </dsp:txXfrm>
    </dsp:sp>
    <dsp:sp modelId="{E5C6EFEB-80E9-4798-96F7-9F1DB6805AC9}">
      <dsp:nvSpPr>
        <dsp:cNvPr id="0" name=""/>
        <dsp:cNvSpPr/>
      </dsp:nvSpPr>
      <dsp:spPr>
        <a:xfrm>
          <a:off x="0" y="2207535"/>
          <a:ext cx="8763000" cy="12852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54076" rIns="680106"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Same as 2010, but</a:t>
          </a:r>
        </a:p>
        <a:p>
          <a:pPr marL="171450" lvl="1" indent="-171450" algn="l" defTabSz="755650">
            <a:lnSpc>
              <a:spcPct val="90000"/>
            </a:lnSpc>
            <a:spcBef>
              <a:spcPct val="0"/>
            </a:spcBef>
            <a:spcAft>
              <a:spcPct val="15000"/>
            </a:spcAft>
            <a:buChar char="••"/>
          </a:pPr>
          <a:r>
            <a:rPr lang="en-US" sz="1700" b="1" kern="1200" dirty="0" smtClean="0"/>
            <a:t>Used more sources of vulnerability data</a:t>
          </a:r>
        </a:p>
        <a:p>
          <a:pPr marL="171450" lvl="1" indent="-171450" algn="l" defTabSz="755650">
            <a:lnSpc>
              <a:spcPct val="90000"/>
            </a:lnSpc>
            <a:spcBef>
              <a:spcPct val="0"/>
            </a:spcBef>
            <a:spcAft>
              <a:spcPct val="15000"/>
            </a:spcAft>
            <a:buChar char="••"/>
          </a:pPr>
          <a:r>
            <a:rPr lang="en-US" sz="1700" b="1" kern="1200" dirty="0" smtClean="0"/>
            <a:t>All vulnerability data made public by each provider</a:t>
          </a:r>
        </a:p>
      </dsp:txBody>
      <dsp:txXfrm>
        <a:off x="0" y="2207535"/>
        <a:ext cx="8763000" cy="1285200"/>
      </dsp:txXfrm>
    </dsp:sp>
    <dsp:sp modelId="{D3DBC397-093F-48BC-BF3A-DD5DB47622E5}">
      <dsp:nvSpPr>
        <dsp:cNvPr id="0" name=""/>
        <dsp:cNvSpPr/>
      </dsp:nvSpPr>
      <dsp:spPr>
        <a:xfrm>
          <a:off x="438150" y="1956615"/>
          <a:ext cx="6134100" cy="50184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Development Methodology For 2013</a:t>
          </a:r>
        </a:p>
      </dsp:txBody>
      <dsp:txXfrm>
        <a:off x="462648" y="1981113"/>
        <a:ext cx="6085104" cy="452844"/>
      </dsp:txXfrm>
    </dsp:sp>
    <dsp:sp modelId="{D5CC3C31-7195-494C-9759-2B1BB3AED49E}">
      <dsp:nvSpPr>
        <dsp:cNvPr id="0" name=""/>
        <dsp:cNvSpPr/>
      </dsp:nvSpPr>
      <dsp:spPr>
        <a:xfrm>
          <a:off x="0" y="3835455"/>
          <a:ext cx="8763000" cy="12852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0106" tIns="354076" rIns="680106"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More transparency</a:t>
          </a:r>
        </a:p>
        <a:p>
          <a:pPr marL="171450" lvl="1" indent="-171450" algn="l" defTabSz="755650">
            <a:lnSpc>
              <a:spcPct val="90000"/>
            </a:lnSpc>
            <a:spcBef>
              <a:spcPct val="0"/>
            </a:spcBef>
            <a:spcAft>
              <a:spcPct val="15000"/>
            </a:spcAft>
            <a:buChar char="••"/>
          </a:pPr>
          <a:r>
            <a:rPr lang="en-US" sz="1700" b="1" kern="1200" dirty="0" smtClean="0"/>
            <a:t>Requested vulnerability data format</a:t>
          </a:r>
        </a:p>
        <a:p>
          <a:pPr marL="171450" lvl="1" indent="-171450" algn="l" defTabSz="755650">
            <a:lnSpc>
              <a:spcPct val="90000"/>
            </a:lnSpc>
            <a:spcBef>
              <a:spcPct val="0"/>
            </a:spcBef>
            <a:spcAft>
              <a:spcPct val="15000"/>
            </a:spcAft>
            <a:buChar char="••"/>
          </a:pPr>
          <a:r>
            <a:rPr lang="en-US" sz="1700" b="1" kern="1200" dirty="0" smtClean="0"/>
            <a:t>Earlier community involvement</a:t>
          </a:r>
        </a:p>
      </dsp:txBody>
      <dsp:txXfrm>
        <a:off x="0" y="3835455"/>
        <a:ext cx="8763000" cy="1285200"/>
      </dsp:txXfrm>
    </dsp:sp>
    <dsp:sp modelId="{E13D6AA5-9CFF-4694-B110-9FF909255A0F}">
      <dsp:nvSpPr>
        <dsp:cNvPr id="0" name=""/>
        <dsp:cNvSpPr/>
      </dsp:nvSpPr>
      <dsp:spPr>
        <a:xfrm>
          <a:off x="438150" y="3584535"/>
          <a:ext cx="6134100" cy="5018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1854" tIns="0" rIns="231854" bIns="0" numCol="1" spcCol="1270" anchor="ctr" anchorCtr="0">
          <a:noAutofit/>
        </a:bodyPr>
        <a:lstStyle/>
        <a:p>
          <a:pPr lvl="0" algn="l" defTabSz="889000">
            <a:lnSpc>
              <a:spcPct val="90000"/>
            </a:lnSpc>
            <a:spcBef>
              <a:spcPct val="0"/>
            </a:spcBef>
            <a:spcAft>
              <a:spcPct val="35000"/>
            </a:spcAft>
          </a:pPr>
          <a:r>
            <a:rPr lang="en-US" sz="2000" b="1" kern="1200" dirty="0" smtClean="0"/>
            <a:t>Development Methodology for Next Version?</a:t>
          </a:r>
        </a:p>
      </dsp:txBody>
      <dsp:txXfrm>
        <a:off x="462648" y="3609033"/>
        <a:ext cx="6085104"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9F99F-B4F5-4C58-A467-AD73CAE6EC61}">
      <dsp:nvSpPr>
        <dsp:cNvPr id="0" name=""/>
        <dsp:cNvSpPr/>
      </dsp:nvSpPr>
      <dsp:spPr>
        <a:xfrm>
          <a:off x="0" y="335639"/>
          <a:ext cx="8077200" cy="907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26880" tIns="333248" rIns="626880"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Tricking an application into including unintended commands in the data sent to an interpreter</a:t>
          </a:r>
        </a:p>
      </dsp:txBody>
      <dsp:txXfrm>
        <a:off x="0" y="335639"/>
        <a:ext cx="8077200" cy="907200"/>
      </dsp:txXfrm>
    </dsp:sp>
    <dsp:sp modelId="{94FB6206-372C-425F-9829-D5D30F9CA07E}">
      <dsp:nvSpPr>
        <dsp:cNvPr id="0" name=""/>
        <dsp:cNvSpPr/>
      </dsp:nvSpPr>
      <dsp:spPr>
        <a:xfrm>
          <a:off x="403860" y="99479"/>
          <a:ext cx="5654040" cy="4723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sz="2000" b="1" kern="1200" dirty="0" smtClean="0"/>
            <a:t>Injection means…</a:t>
          </a:r>
          <a:endParaRPr lang="en-US" sz="2000" b="1" kern="1200" dirty="0"/>
        </a:p>
      </dsp:txBody>
      <dsp:txXfrm>
        <a:off x="426917" y="122536"/>
        <a:ext cx="5607926" cy="426206"/>
      </dsp:txXfrm>
    </dsp:sp>
    <dsp:sp modelId="{04799F29-2223-4CE7-9075-60D9BACB9C11}">
      <dsp:nvSpPr>
        <dsp:cNvPr id="0" name=""/>
        <dsp:cNvSpPr/>
      </dsp:nvSpPr>
      <dsp:spPr>
        <a:xfrm>
          <a:off x="0" y="1565399"/>
          <a:ext cx="8077200" cy="932400"/>
        </a:xfrm>
        <a:prstGeom prst="rect">
          <a:avLst/>
        </a:prstGeom>
        <a:solidFill>
          <a:schemeClr val="lt1">
            <a:alpha val="90000"/>
            <a:hueOff val="0"/>
            <a:satOff val="0"/>
            <a:lumOff val="0"/>
            <a:alphaOff val="0"/>
          </a:schemeClr>
        </a:soli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26880" tIns="333248" rIns="626880"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Take strings and interpret them as commands</a:t>
          </a:r>
        </a:p>
        <a:p>
          <a:pPr marL="171450" lvl="1" indent="-171450" algn="l" defTabSz="711200">
            <a:lnSpc>
              <a:spcPct val="90000"/>
            </a:lnSpc>
            <a:spcBef>
              <a:spcPct val="0"/>
            </a:spcBef>
            <a:spcAft>
              <a:spcPct val="15000"/>
            </a:spcAft>
            <a:buChar char="••"/>
          </a:pPr>
          <a:r>
            <a:rPr lang="en-US" sz="1600" b="1" kern="1200" dirty="0" smtClean="0"/>
            <a:t>SQL, OS Shell, LDAP, </a:t>
          </a:r>
          <a:r>
            <a:rPr lang="en-US" sz="1600" b="1" kern="1200" dirty="0" err="1" smtClean="0"/>
            <a:t>XPath</a:t>
          </a:r>
          <a:r>
            <a:rPr lang="en-US" sz="1600" b="1" kern="1200" dirty="0" smtClean="0"/>
            <a:t>, Hibernate, etc…</a:t>
          </a:r>
        </a:p>
      </dsp:txBody>
      <dsp:txXfrm>
        <a:off x="0" y="1565399"/>
        <a:ext cx="8077200" cy="932400"/>
      </dsp:txXfrm>
    </dsp:sp>
    <dsp:sp modelId="{68EF5B30-57B1-4A5F-9D1B-2F632ADB504A}">
      <dsp:nvSpPr>
        <dsp:cNvPr id="0" name=""/>
        <dsp:cNvSpPr/>
      </dsp:nvSpPr>
      <dsp:spPr>
        <a:xfrm>
          <a:off x="403860" y="1329239"/>
          <a:ext cx="5654040" cy="472320"/>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sz="2000" b="1" kern="1200" dirty="0" smtClean="0"/>
            <a:t>Interpreters…</a:t>
          </a:r>
        </a:p>
      </dsp:txBody>
      <dsp:txXfrm>
        <a:off x="426917" y="1352296"/>
        <a:ext cx="5607926" cy="426206"/>
      </dsp:txXfrm>
    </dsp:sp>
    <dsp:sp modelId="{1A5563CE-4F3E-4F63-BBD4-35F1C512B2C7}">
      <dsp:nvSpPr>
        <dsp:cNvPr id="0" name=""/>
        <dsp:cNvSpPr/>
      </dsp:nvSpPr>
      <dsp:spPr>
        <a:xfrm>
          <a:off x="0" y="2820359"/>
          <a:ext cx="8077200" cy="932400"/>
        </a:xfrm>
        <a:prstGeom prst="rect">
          <a:avLst/>
        </a:prstGeom>
        <a:solidFill>
          <a:schemeClr val="lt1">
            <a:alpha val="90000"/>
            <a:hueOff val="0"/>
            <a:satOff val="0"/>
            <a:lumOff val="0"/>
            <a:alphaOff val="0"/>
          </a:schemeClr>
        </a:soli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26880" tIns="333248" rIns="626880"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Many applications still susceptible (really don’t know why)</a:t>
          </a:r>
        </a:p>
        <a:p>
          <a:pPr marL="171450" lvl="1" indent="-171450" algn="l" defTabSz="711200">
            <a:lnSpc>
              <a:spcPct val="90000"/>
            </a:lnSpc>
            <a:spcBef>
              <a:spcPct val="0"/>
            </a:spcBef>
            <a:spcAft>
              <a:spcPct val="15000"/>
            </a:spcAft>
            <a:buChar char="••"/>
          </a:pPr>
          <a:r>
            <a:rPr lang="en-US" sz="1600" b="1" kern="1200" dirty="0" smtClean="0"/>
            <a:t>Even though it’s usually very simple to avoid</a:t>
          </a:r>
        </a:p>
      </dsp:txBody>
      <dsp:txXfrm>
        <a:off x="0" y="2820359"/>
        <a:ext cx="8077200" cy="932400"/>
      </dsp:txXfrm>
    </dsp:sp>
    <dsp:sp modelId="{A840093C-7916-46CF-BB35-A305A6DBEF8B}">
      <dsp:nvSpPr>
        <dsp:cNvPr id="0" name=""/>
        <dsp:cNvSpPr/>
      </dsp:nvSpPr>
      <dsp:spPr>
        <a:xfrm>
          <a:off x="403860" y="2584199"/>
          <a:ext cx="5654040" cy="472320"/>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sz="2000" b="1" kern="1200" dirty="0" smtClean="0"/>
            <a:t>SQL injection is still quite common</a:t>
          </a:r>
        </a:p>
      </dsp:txBody>
      <dsp:txXfrm>
        <a:off x="426917" y="2607256"/>
        <a:ext cx="5607926" cy="426206"/>
      </dsp:txXfrm>
    </dsp:sp>
    <dsp:sp modelId="{2CE58D8E-C49B-4FDE-8004-E0949DB9DFE4}">
      <dsp:nvSpPr>
        <dsp:cNvPr id="0" name=""/>
        <dsp:cNvSpPr/>
      </dsp:nvSpPr>
      <dsp:spPr>
        <a:xfrm>
          <a:off x="0" y="4075320"/>
          <a:ext cx="8077200" cy="11592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26880" tIns="333248" rIns="626880"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Usually severe. Entire database can usually be read or modified</a:t>
          </a:r>
        </a:p>
        <a:p>
          <a:pPr marL="171450" lvl="1" indent="-171450" algn="l" defTabSz="711200">
            <a:lnSpc>
              <a:spcPct val="90000"/>
            </a:lnSpc>
            <a:spcBef>
              <a:spcPct val="0"/>
            </a:spcBef>
            <a:spcAft>
              <a:spcPct val="15000"/>
            </a:spcAft>
            <a:buChar char="••"/>
          </a:pPr>
          <a:r>
            <a:rPr lang="en-US" sz="1600" b="1" kern="1200" dirty="0" smtClean="0"/>
            <a:t>May also allow full database schema, or account access, or even OS level access</a:t>
          </a:r>
        </a:p>
      </dsp:txBody>
      <dsp:txXfrm>
        <a:off x="0" y="4075320"/>
        <a:ext cx="8077200" cy="1159200"/>
      </dsp:txXfrm>
    </dsp:sp>
    <dsp:sp modelId="{6EDA3725-04A2-4FC9-8283-13D3C50CCEFE}">
      <dsp:nvSpPr>
        <dsp:cNvPr id="0" name=""/>
        <dsp:cNvSpPr/>
      </dsp:nvSpPr>
      <dsp:spPr>
        <a:xfrm>
          <a:off x="403860" y="3839160"/>
          <a:ext cx="5654040" cy="47232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3709" tIns="0" rIns="213709" bIns="0" numCol="1" spcCol="1270" anchor="ctr" anchorCtr="0">
          <a:noAutofit/>
        </a:bodyPr>
        <a:lstStyle/>
        <a:p>
          <a:pPr lvl="0" algn="l" defTabSz="889000">
            <a:lnSpc>
              <a:spcPct val="90000"/>
            </a:lnSpc>
            <a:spcBef>
              <a:spcPct val="0"/>
            </a:spcBef>
            <a:spcAft>
              <a:spcPct val="35000"/>
            </a:spcAft>
          </a:pPr>
          <a:r>
            <a:rPr lang="en-US" sz="2000" b="1" kern="1200" dirty="0" smtClean="0"/>
            <a:t>Typical Impact</a:t>
          </a:r>
        </a:p>
      </dsp:txBody>
      <dsp:txXfrm>
        <a:off x="426917" y="3862217"/>
        <a:ext cx="5607926"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47EBE-A15D-4C22-B937-41021BC092E3}">
      <dsp:nvSpPr>
        <dsp:cNvPr id="0" name=""/>
        <dsp:cNvSpPr/>
      </dsp:nvSpPr>
      <dsp:spPr>
        <a:xfrm>
          <a:off x="0" y="1002224"/>
          <a:ext cx="8305800" cy="27310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Avoid the interpreter entirely, or</a:t>
          </a:r>
        </a:p>
        <a:p>
          <a:pPr marL="171450" lvl="1" indent="-171450" algn="l" defTabSz="800100">
            <a:lnSpc>
              <a:spcPct val="90000"/>
            </a:lnSpc>
            <a:spcBef>
              <a:spcPct val="0"/>
            </a:spcBef>
            <a:spcAft>
              <a:spcPct val="15000"/>
            </a:spcAft>
            <a:buChar char="••"/>
          </a:pPr>
          <a:r>
            <a:rPr lang="en-US" sz="1800" b="1" kern="1200" dirty="0" smtClean="0"/>
            <a:t>Use an interface that supports bind variables (e.g., prepared statements, or stored procedures),</a:t>
          </a:r>
        </a:p>
        <a:p>
          <a:pPr marL="342900" lvl="2" indent="-171450" algn="l" defTabSz="800100">
            <a:lnSpc>
              <a:spcPct val="90000"/>
            </a:lnSpc>
            <a:spcBef>
              <a:spcPct val="0"/>
            </a:spcBef>
            <a:spcAft>
              <a:spcPct val="15000"/>
            </a:spcAft>
            <a:buChar char="••"/>
          </a:pPr>
          <a:r>
            <a:rPr lang="en-US" sz="1800" b="1" kern="1200" dirty="0" smtClean="0"/>
            <a:t>Bind variables allow the interpreter to distinguish between code and data</a:t>
          </a:r>
        </a:p>
        <a:p>
          <a:pPr marL="171450" lvl="1" indent="-171450" algn="l" defTabSz="800100">
            <a:lnSpc>
              <a:spcPct val="90000"/>
            </a:lnSpc>
            <a:spcBef>
              <a:spcPct val="0"/>
            </a:spcBef>
            <a:spcAft>
              <a:spcPct val="15000"/>
            </a:spcAft>
            <a:buChar char="••"/>
          </a:pPr>
          <a:r>
            <a:rPr lang="en-US" sz="1800" b="1" kern="1200" dirty="0" smtClean="0"/>
            <a:t>Encode all user input before passing it to the interpreter</a:t>
          </a:r>
        </a:p>
        <a:p>
          <a:pPr marL="171450" lvl="1" indent="-171450" algn="l" defTabSz="800100">
            <a:lnSpc>
              <a:spcPct val="90000"/>
            </a:lnSpc>
            <a:spcBef>
              <a:spcPct val="0"/>
            </a:spcBef>
            <a:spcAft>
              <a:spcPct val="15000"/>
            </a:spcAft>
            <a:buChar char="••"/>
          </a:pPr>
          <a:r>
            <a:rPr lang="en-US" sz="1800" b="1" kern="1200" dirty="0" smtClean="0"/>
            <a:t>Always perform ‘white list’ input validation on all user supplied input</a:t>
          </a:r>
        </a:p>
        <a:p>
          <a:pPr marL="171450" lvl="1" indent="-171450" algn="l" defTabSz="800100">
            <a:lnSpc>
              <a:spcPct val="90000"/>
            </a:lnSpc>
            <a:spcBef>
              <a:spcPct val="0"/>
            </a:spcBef>
            <a:spcAft>
              <a:spcPct val="15000"/>
            </a:spcAft>
            <a:buChar char="••"/>
          </a:pPr>
          <a:r>
            <a:rPr lang="en-US" sz="1800" b="1" kern="1200" dirty="0" smtClean="0"/>
            <a:t>Always minimize database privileges to reduce the impact of a flaw</a:t>
          </a:r>
        </a:p>
      </dsp:txBody>
      <dsp:txXfrm>
        <a:off x="0" y="1002224"/>
        <a:ext cx="8305800" cy="2731050"/>
      </dsp:txXfrm>
    </dsp:sp>
    <dsp:sp modelId="{C1CCF742-3354-40B0-8547-149D5B45EAE5}">
      <dsp:nvSpPr>
        <dsp:cNvPr id="0" name=""/>
        <dsp:cNvSpPr/>
      </dsp:nvSpPr>
      <dsp:spPr>
        <a:xfrm>
          <a:off x="415290" y="751304"/>
          <a:ext cx="5814060" cy="5018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Recommendations</a:t>
          </a:r>
          <a:endParaRPr lang="en-US" sz="2000" b="1" kern="1200" dirty="0"/>
        </a:p>
      </dsp:txBody>
      <dsp:txXfrm>
        <a:off x="439788" y="775802"/>
        <a:ext cx="5765064" cy="452844"/>
      </dsp:txXfrm>
    </dsp:sp>
    <dsp:sp modelId="{5BB6D3A0-D6DA-4948-8F62-9BD8708FEA59}">
      <dsp:nvSpPr>
        <dsp:cNvPr id="0" name=""/>
        <dsp:cNvSpPr/>
      </dsp:nvSpPr>
      <dsp:spPr>
        <a:xfrm>
          <a:off x="0" y="4075995"/>
          <a:ext cx="8305800" cy="9639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54076" rIns="644622"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For more details, read the </a:t>
          </a:r>
          <a:r>
            <a:rPr lang="en-US" sz="1700" b="1" kern="1200" dirty="0" smtClean="0">
              <a:hlinkClick xmlns:r="http://schemas.openxmlformats.org/officeDocument/2006/relationships" r:id="rId1"/>
            </a:rPr>
            <a:t>https://www.owasp.org/index.php/SQL_Injection_Prevention_Cheat_Sheet</a:t>
          </a:r>
          <a:r>
            <a:rPr lang="en-US" sz="1700" b="1" kern="1200" dirty="0" smtClean="0"/>
            <a:t> </a:t>
          </a:r>
        </a:p>
      </dsp:txBody>
      <dsp:txXfrm>
        <a:off x="0" y="4075995"/>
        <a:ext cx="8305800" cy="963900"/>
      </dsp:txXfrm>
    </dsp:sp>
    <dsp:sp modelId="{5D2D4A8D-9F76-4E72-89F8-56AB913308E9}">
      <dsp:nvSpPr>
        <dsp:cNvPr id="0" name=""/>
        <dsp:cNvSpPr/>
      </dsp:nvSpPr>
      <dsp:spPr>
        <a:xfrm>
          <a:off x="415290" y="3825075"/>
          <a:ext cx="5814060" cy="50184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smtClean="0"/>
            <a:t>References</a:t>
          </a:r>
          <a:endParaRPr lang="en-US" sz="2000" b="1" kern="1200" dirty="0" smtClean="0"/>
        </a:p>
      </dsp:txBody>
      <dsp:txXfrm>
        <a:off x="439788" y="3849573"/>
        <a:ext cx="5765064" cy="452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47EBE-A15D-4C22-B937-41021BC092E3}">
      <dsp:nvSpPr>
        <dsp:cNvPr id="0" name=""/>
        <dsp:cNvSpPr/>
      </dsp:nvSpPr>
      <dsp:spPr>
        <a:xfrm>
          <a:off x="0" y="360239"/>
          <a:ext cx="8305800" cy="9324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33248" rIns="644622"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Means credentials have to go with every request</a:t>
          </a:r>
        </a:p>
        <a:p>
          <a:pPr marL="171450" lvl="1" indent="-171450" algn="l" defTabSz="711200">
            <a:lnSpc>
              <a:spcPct val="90000"/>
            </a:lnSpc>
            <a:spcBef>
              <a:spcPct val="0"/>
            </a:spcBef>
            <a:spcAft>
              <a:spcPct val="15000"/>
            </a:spcAft>
            <a:buChar char="••"/>
          </a:pPr>
          <a:r>
            <a:rPr lang="en-US" sz="1600" b="1" kern="1200" dirty="0" smtClean="0"/>
            <a:t>Should use SSL for everything requiring authentication</a:t>
          </a:r>
        </a:p>
      </dsp:txBody>
      <dsp:txXfrm>
        <a:off x="0" y="360239"/>
        <a:ext cx="8305800" cy="932400"/>
      </dsp:txXfrm>
    </dsp:sp>
    <dsp:sp modelId="{C1CCF742-3354-40B0-8547-149D5B45EAE5}">
      <dsp:nvSpPr>
        <dsp:cNvPr id="0" name=""/>
        <dsp:cNvSpPr/>
      </dsp:nvSpPr>
      <dsp:spPr>
        <a:xfrm>
          <a:off x="415290" y="124079"/>
          <a:ext cx="5814060" cy="4723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HTTP is a “stateless” protocol</a:t>
          </a:r>
          <a:endParaRPr lang="en-US" sz="2000" b="1" kern="1200" dirty="0"/>
        </a:p>
      </dsp:txBody>
      <dsp:txXfrm>
        <a:off x="438347" y="147136"/>
        <a:ext cx="5767946" cy="426206"/>
      </dsp:txXfrm>
    </dsp:sp>
    <dsp:sp modelId="{1BE3829A-B36B-4166-B2D8-8596D466B3AD}">
      <dsp:nvSpPr>
        <dsp:cNvPr id="0" name=""/>
        <dsp:cNvSpPr/>
      </dsp:nvSpPr>
      <dsp:spPr>
        <a:xfrm>
          <a:off x="0" y="1615199"/>
          <a:ext cx="8305800" cy="1209600"/>
        </a:xfrm>
        <a:prstGeom prst="rect">
          <a:avLst/>
        </a:prstGeom>
        <a:solidFill>
          <a:schemeClr val="lt1">
            <a:alpha val="90000"/>
            <a:hueOff val="0"/>
            <a:satOff val="0"/>
            <a:lumOff val="0"/>
            <a:alphaOff val="0"/>
          </a:schemeClr>
        </a:soli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33248" rIns="644622"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SESSION ID used to track state since HTTP doesn’t</a:t>
          </a:r>
        </a:p>
        <a:p>
          <a:pPr marL="342900" lvl="2" indent="-171450" algn="l" defTabSz="711200">
            <a:lnSpc>
              <a:spcPct val="90000"/>
            </a:lnSpc>
            <a:spcBef>
              <a:spcPct val="0"/>
            </a:spcBef>
            <a:spcAft>
              <a:spcPct val="15000"/>
            </a:spcAft>
            <a:buChar char="••"/>
          </a:pPr>
          <a:r>
            <a:rPr lang="en-US" sz="1600" b="1" kern="1200" dirty="0" smtClean="0"/>
            <a:t>and it is just as good as credentials to an attacker</a:t>
          </a:r>
        </a:p>
        <a:p>
          <a:pPr marL="171450" lvl="1" indent="-171450" algn="l" defTabSz="711200">
            <a:lnSpc>
              <a:spcPct val="90000"/>
            </a:lnSpc>
            <a:spcBef>
              <a:spcPct val="0"/>
            </a:spcBef>
            <a:spcAft>
              <a:spcPct val="15000"/>
            </a:spcAft>
            <a:buChar char="••"/>
          </a:pPr>
          <a:r>
            <a:rPr lang="en-US" sz="1600" b="1" kern="1200" dirty="0" smtClean="0"/>
            <a:t>SESSION ID is typically exposed on the network, in browser, in logs, …</a:t>
          </a:r>
        </a:p>
      </dsp:txBody>
      <dsp:txXfrm>
        <a:off x="0" y="1615199"/>
        <a:ext cx="8305800" cy="1209600"/>
      </dsp:txXfrm>
    </dsp:sp>
    <dsp:sp modelId="{F18F51E8-D932-4C66-B789-743280E530A8}">
      <dsp:nvSpPr>
        <dsp:cNvPr id="0" name=""/>
        <dsp:cNvSpPr/>
      </dsp:nvSpPr>
      <dsp:spPr>
        <a:xfrm>
          <a:off x="415290" y="1379039"/>
          <a:ext cx="5814060" cy="472320"/>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Session management flaws</a:t>
          </a:r>
        </a:p>
      </dsp:txBody>
      <dsp:txXfrm>
        <a:off x="438347" y="1402096"/>
        <a:ext cx="5767946" cy="426206"/>
      </dsp:txXfrm>
    </dsp:sp>
    <dsp:sp modelId="{A16841A0-9150-49EB-A1DB-7E1C3B9A3F71}">
      <dsp:nvSpPr>
        <dsp:cNvPr id="0" name=""/>
        <dsp:cNvSpPr/>
      </dsp:nvSpPr>
      <dsp:spPr>
        <a:xfrm>
          <a:off x="0" y="3147360"/>
          <a:ext cx="8305800" cy="907200"/>
        </a:xfrm>
        <a:prstGeom prst="rect">
          <a:avLst/>
        </a:prstGeom>
        <a:solidFill>
          <a:schemeClr val="lt1">
            <a:alpha val="90000"/>
            <a:hueOff val="0"/>
            <a:satOff val="0"/>
            <a:lumOff val="0"/>
            <a:alphaOff val="0"/>
          </a:schemeClr>
        </a:soli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33248" rIns="644622"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Change my password, remember my password, forgot my password, secret question, logout, email address, etc…</a:t>
          </a:r>
        </a:p>
      </dsp:txBody>
      <dsp:txXfrm>
        <a:off x="0" y="3147360"/>
        <a:ext cx="8305800" cy="907200"/>
      </dsp:txXfrm>
    </dsp:sp>
    <dsp:sp modelId="{F9359673-9E66-491D-9A3F-80FEBC5DD5B5}">
      <dsp:nvSpPr>
        <dsp:cNvPr id="0" name=""/>
        <dsp:cNvSpPr/>
      </dsp:nvSpPr>
      <dsp:spPr>
        <a:xfrm>
          <a:off x="415290" y="2911200"/>
          <a:ext cx="5814060" cy="472320"/>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Beware the side-doors</a:t>
          </a:r>
        </a:p>
      </dsp:txBody>
      <dsp:txXfrm>
        <a:off x="438347" y="2934257"/>
        <a:ext cx="5767946" cy="426206"/>
      </dsp:txXfrm>
    </dsp:sp>
    <dsp:sp modelId="{5EFBF7D3-C76B-451F-8F43-50FE2D1F4264}">
      <dsp:nvSpPr>
        <dsp:cNvPr id="0" name=""/>
        <dsp:cNvSpPr/>
      </dsp:nvSpPr>
      <dsp:spPr>
        <a:xfrm>
          <a:off x="0" y="4377120"/>
          <a:ext cx="8305800" cy="6804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33248" rIns="644622"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User accounts compromised or user sessions hijacked</a:t>
          </a:r>
        </a:p>
      </dsp:txBody>
      <dsp:txXfrm>
        <a:off x="0" y="4377120"/>
        <a:ext cx="8305800" cy="680400"/>
      </dsp:txXfrm>
    </dsp:sp>
    <dsp:sp modelId="{909709D9-B61A-4632-8587-2587842CC1EE}">
      <dsp:nvSpPr>
        <dsp:cNvPr id="0" name=""/>
        <dsp:cNvSpPr/>
      </dsp:nvSpPr>
      <dsp:spPr>
        <a:xfrm>
          <a:off x="415290" y="4140960"/>
          <a:ext cx="5814060" cy="47232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Typical Impact</a:t>
          </a:r>
        </a:p>
      </dsp:txBody>
      <dsp:txXfrm>
        <a:off x="438347" y="4164017"/>
        <a:ext cx="5767946" cy="4262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47EBE-A15D-4C22-B937-41021BC092E3}">
      <dsp:nvSpPr>
        <dsp:cNvPr id="0" name=""/>
        <dsp:cNvSpPr/>
      </dsp:nvSpPr>
      <dsp:spPr>
        <a:xfrm>
          <a:off x="0" y="333734"/>
          <a:ext cx="8305800" cy="13608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74904" rIns="64462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smtClean="0"/>
            <a:t>Authentication should be simple, centralized, and </a:t>
          </a:r>
          <a:r>
            <a:rPr lang="en-US" sz="1800" b="1" u="sng" kern="1200" smtClean="0"/>
            <a:t>standardized</a:t>
          </a:r>
          <a:endParaRPr lang="en-US" sz="1800" b="1" u="sng" kern="1200" dirty="0" smtClean="0"/>
        </a:p>
        <a:p>
          <a:pPr marL="171450" lvl="1" indent="-171450" algn="l" defTabSz="800100">
            <a:lnSpc>
              <a:spcPct val="90000"/>
            </a:lnSpc>
            <a:spcBef>
              <a:spcPct val="0"/>
            </a:spcBef>
            <a:spcAft>
              <a:spcPct val="15000"/>
            </a:spcAft>
            <a:buChar char="••"/>
          </a:pPr>
          <a:r>
            <a:rPr lang="en-US" sz="1800" b="1" kern="1200" smtClean="0"/>
            <a:t>Use the standard session id provided by your container</a:t>
          </a:r>
          <a:endParaRPr lang="en-US" sz="1800" b="1" kern="1200" dirty="0" smtClean="0"/>
        </a:p>
        <a:p>
          <a:pPr marL="171450" lvl="1" indent="-171450" algn="l" defTabSz="800100">
            <a:lnSpc>
              <a:spcPct val="90000"/>
            </a:lnSpc>
            <a:spcBef>
              <a:spcPct val="0"/>
            </a:spcBef>
            <a:spcAft>
              <a:spcPct val="15000"/>
            </a:spcAft>
            <a:buChar char="••"/>
          </a:pPr>
          <a:r>
            <a:rPr lang="en-US" sz="1800" b="1" kern="1200" smtClean="0"/>
            <a:t>Be sure SSL protects both credentials and session id </a:t>
          </a:r>
          <a:r>
            <a:rPr lang="en-US" sz="1800" b="1" u="sng" kern="1200" smtClean="0"/>
            <a:t>at all times</a:t>
          </a:r>
          <a:endParaRPr lang="en-US" sz="1800" b="1" u="sng" kern="1200" dirty="0" smtClean="0"/>
        </a:p>
      </dsp:txBody>
      <dsp:txXfrm>
        <a:off x="0" y="333734"/>
        <a:ext cx="8305800" cy="1360800"/>
      </dsp:txXfrm>
    </dsp:sp>
    <dsp:sp modelId="{C1CCF742-3354-40B0-8547-149D5B45EAE5}">
      <dsp:nvSpPr>
        <dsp:cNvPr id="0" name=""/>
        <dsp:cNvSpPr/>
      </dsp:nvSpPr>
      <dsp:spPr>
        <a:xfrm>
          <a:off x="415290" y="68054"/>
          <a:ext cx="5814060" cy="53136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Verify your architecture</a:t>
          </a:r>
          <a:endParaRPr lang="en-US" sz="2000" b="1" kern="1200" dirty="0"/>
        </a:p>
      </dsp:txBody>
      <dsp:txXfrm>
        <a:off x="441229" y="93993"/>
        <a:ext cx="5762182" cy="479482"/>
      </dsp:txXfrm>
    </dsp:sp>
    <dsp:sp modelId="{1A7D3150-92D8-49C9-BBDF-8E216EF5B502}">
      <dsp:nvSpPr>
        <dsp:cNvPr id="0" name=""/>
        <dsp:cNvSpPr/>
      </dsp:nvSpPr>
      <dsp:spPr>
        <a:xfrm>
          <a:off x="0" y="2057415"/>
          <a:ext cx="8305800" cy="1927800"/>
        </a:xfrm>
        <a:prstGeom prst="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74904" rIns="64462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smtClean="0"/>
            <a:t>Forget automated analysis approaches</a:t>
          </a:r>
          <a:endParaRPr lang="en-US" sz="1800" b="1" kern="1200" dirty="0" smtClean="0"/>
        </a:p>
        <a:p>
          <a:pPr marL="171450" lvl="1" indent="-171450" algn="l" defTabSz="800100">
            <a:lnSpc>
              <a:spcPct val="90000"/>
            </a:lnSpc>
            <a:spcBef>
              <a:spcPct val="0"/>
            </a:spcBef>
            <a:spcAft>
              <a:spcPct val="15000"/>
            </a:spcAft>
            <a:buChar char="••"/>
          </a:pPr>
          <a:r>
            <a:rPr lang="en-US" sz="1800" b="1" kern="1200" smtClean="0"/>
            <a:t>Check your SSL certificate</a:t>
          </a:r>
          <a:endParaRPr lang="en-US" sz="1800" b="1" kern="1200" dirty="0" smtClean="0"/>
        </a:p>
        <a:p>
          <a:pPr marL="171450" lvl="1" indent="-171450" algn="l" defTabSz="800100">
            <a:lnSpc>
              <a:spcPct val="90000"/>
            </a:lnSpc>
            <a:spcBef>
              <a:spcPct val="0"/>
            </a:spcBef>
            <a:spcAft>
              <a:spcPct val="15000"/>
            </a:spcAft>
            <a:buChar char="••"/>
          </a:pPr>
          <a:r>
            <a:rPr lang="en-US" sz="1800" b="1" kern="1200" smtClean="0"/>
            <a:t>Examine all the authentication-related functions</a:t>
          </a:r>
          <a:endParaRPr lang="en-US" sz="1800" b="1" kern="1200" dirty="0" smtClean="0"/>
        </a:p>
        <a:p>
          <a:pPr marL="171450" lvl="1" indent="-171450" algn="l" defTabSz="800100">
            <a:lnSpc>
              <a:spcPct val="90000"/>
            </a:lnSpc>
            <a:spcBef>
              <a:spcPct val="0"/>
            </a:spcBef>
            <a:spcAft>
              <a:spcPct val="15000"/>
            </a:spcAft>
            <a:buChar char="••"/>
          </a:pPr>
          <a:r>
            <a:rPr lang="en-US" sz="1800" b="1" kern="1200" smtClean="0"/>
            <a:t>Verify that logoff actually destroys the session</a:t>
          </a:r>
          <a:endParaRPr lang="en-US" sz="1800" b="1" kern="1200" dirty="0" smtClean="0"/>
        </a:p>
        <a:p>
          <a:pPr marL="171450" lvl="1" indent="-171450" algn="l" defTabSz="800100">
            <a:lnSpc>
              <a:spcPct val="90000"/>
            </a:lnSpc>
            <a:spcBef>
              <a:spcPct val="0"/>
            </a:spcBef>
            <a:spcAft>
              <a:spcPct val="15000"/>
            </a:spcAft>
            <a:buChar char="••"/>
          </a:pPr>
          <a:r>
            <a:rPr lang="en-US" sz="1800" b="1" kern="1200" smtClean="0"/>
            <a:t>Use OWASP’s WebScarab to test the implementation</a:t>
          </a:r>
          <a:endParaRPr lang="en-US" sz="1800" b="1" kern="1200" dirty="0" smtClean="0"/>
        </a:p>
      </dsp:txBody>
      <dsp:txXfrm>
        <a:off x="0" y="2057415"/>
        <a:ext cx="8305800" cy="1927800"/>
      </dsp:txXfrm>
    </dsp:sp>
    <dsp:sp modelId="{536E2F1B-26E5-4A68-AFD1-F9B98D821D4E}">
      <dsp:nvSpPr>
        <dsp:cNvPr id="0" name=""/>
        <dsp:cNvSpPr/>
      </dsp:nvSpPr>
      <dsp:spPr>
        <a:xfrm>
          <a:off x="415290" y="1791735"/>
          <a:ext cx="5814060" cy="53136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dirty="0" smtClean="0"/>
            <a:t>Verify the implementation</a:t>
          </a:r>
        </a:p>
      </dsp:txBody>
      <dsp:txXfrm>
        <a:off x="441229" y="1817674"/>
        <a:ext cx="5762182" cy="479482"/>
      </dsp:txXfrm>
    </dsp:sp>
    <dsp:sp modelId="{F310C859-5D23-4569-9D74-808A8839BB2B}">
      <dsp:nvSpPr>
        <dsp:cNvPr id="0" name=""/>
        <dsp:cNvSpPr/>
      </dsp:nvSpPr>
      <dsp:spPr>
        <a:xfrm>
          <a:off x="0" y="4348095"/>
          <a:ext cx="8305800" cy="76545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4622" tIns="374904" rIns="644622"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smtClean="0">
              <a:hlinkClick xmlns:r="http://schemas.openxmlformats.org/officeDocument/2006/relationships" r:id="rId1"/>
            </a:rPr>
            <a:t>https://www.owasp.org/index.php/Authentication_Cheat_Sheet</a:t>
          </a:r>
          <a:r>
            <a:rPr lang="en-US" sz="1800" b="1" kern="1200" smtClean="0"/>
            <a:t> </a:t>
          </a:r>
          <a:endParaRPr lang="en-US" sz="1800" b="1" kern="1200" dirty="0" smtClean="0"/>
        </a:p>
      </dsp:txBody>
      <dsp:txXfrm>
        <a:off x="0" y="4348095"/>
        <a:ext cx="8305800" cy="765450"/>
      </dsp:txXfrm>
    </dsp:sp>
    <dsp:sp modelId="{0986FE6C-26D4-449A-ADA9-2A9772D7FF09}">
      <dsp:nvSpPr>
        <dsp:cNvPr id="0" name=""/>
        <dsp:cNvSpPr/>
      </dsp:nvSpPr>
      <dsp:spPr>
        <a:xfrm>
          <a:off x="415290" y="4082415"/>
          <a:ext cx="5814060" cy="53136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9758" tIns="0" rIns="219758" bIns="0" numCol="1" spcCol="1270" anchor="ctr" anchorCtr="0">
          <a:noAutofit/>
        </a:bodyPr>
        <a:lstStyle/>
        <a:p>
          <a:pPr lvl="0" algn="l" defTabSz="889000">
            <a:lnSpc>
              <a:spcPct val="90000"/>
            </a:lnSpc>
            <a:spcBef>
              <a:spcPct val="0"/>
            </a:spcBef>
            <a:spcAft>
              <a:spcPct val="35000"/>
            </a:spcAft>
          </a:pPr>
          <a:r>
            <a:rPr lang="en-US" sz="2000" b="1" kern="1200" smtClean="0"/>
            <a:t>Follow the guidance from</a:t>
          </a:r>
          <a:endParaRPr lang="en-US" sz="2000" b="1" kern="1200" dirty="0" smtClean="0"/>
        </a:p>
      </dsp:txBody>
      <dsp:txXfrm>
        <a:off x="441229" y="4108354"/>
        <a:ext cx="5762182" cy="4794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7317F-DCB9-42CB-A6A4-CF1577293B7D}">
      <dsp:nvSpPr>
        <dsp:cNvPr id="0" name=""/>
        <dsp:cNvSpPr/>
      </dsp:nvSpPr>
      <dsp:spPr>
        <a:xfrm>
          <a:off x="0" y="284939"/>
          <a:ext cx="8229600" cy="6804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Raw data from attacker is sent to an innocent user’s browser</a:t>
          </a:r>
        </a:p>
      </dsp:txBody>
      <dsp:txXfrm>
        <a:off x="0" y="284939"/>
        <a:ext cx="8229600" cy="680400"/>
      </dsp:txXfrm>
    </dsp:sp>
    <dsp:sp modelId="{07EB8D66-1692-4056-BA66-572ED000C388}">
      <dsp:nvSpPr>
        <dsp:cNvPr id="0" name=""/>
        <dsp:cNvSpPr/>
      </dsp:nvSpPr>
      <dsp:spPr>
        <a:xfrm>
          <a:off x="411480" y="48779"/>
          <a:ext cx="5760720" cy="4723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b="1" kern="1200" dirty="0" smtClean="0"/>
            <a:t>Occurs any time…</a:t>
          </a:r>
          <a:endParaRPr lang="en-US" sz="2000" b="1" kern="1200" dirty="0"/>
        </a:p>
      </dsp:txBody>
      <dsp:txXfrm>
        <a:off x="434537" y="71836"/>
        <a:ext cx="5714606" cy="426206"/>
      </dsp:txXfrm>
    </dsp:sp>
    <dsp:sp modelId="{80EDB88F-6B15-4FE3-9A6A-9D42E2D5A947}">
      <dsp:nvSpPr>
        <dsp:cNvPr id="0" name=""/>
        <dsp:cNvSpPr/>
      </dsp:nvSpPr>
      <dsp:spPr>
        <a:xfrm>
          <a:off x="0" y="1287899"/>
          <a:ext cx="8229600" cy="1209600"/>
        </a:xfrm>
        <a:prstGeom prst="rect">
          <a:avLst/>
        </a:prstGeom>
        <a:solidFill>
          <a:schemeClr val="lt1">
            <a:alpha val="90000"/>
            <a:hueOff val="0"/>
            <a:satOff val="0"/>
            <a:lumOff val="0"/>
            <a:alphaOff val="0"/>
          </a:schemeClr>
        </a:soli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Stored in database</a:t>
          </a:r>
        </a:p>
        <a:p>
          <a:pPr marL="171450" lvl="1" indent="-171450" algn="l" defTabSz="711200">
            <a:lnSpc>
              <a:spcPct val="90000"/>
            </a:lnSpc>
            <a:spcBef>
              <a:spcPct val="0"/>
            </a:spcBef>
            <a:spcAft>
              <a:spcPct val="15000"/>
            </a:spcAft>
            <a:buChar char="••"/>
          </a:pPr>
          <a:r>
            <a:rPr lang="en-US" sz="1600" b="1" kern="1200" dirty="0" smtClean="0"/>
            <a:t>Reflected from web input (form field, hidden field, URL, etc…)</a:t>
          </a:r>
        </a:p>
        <a:p>
          <a:pPr marL="171450" lvl="1" indent="-171450" algn="l" defTabSz="711200">
            <a:lnSpc>
              <a:spcPct val="90000"/>
            </a:lnSpc>
            <a:spcBef>
              <a:spcPct val="0"/>
            </a:spcBef>
            <a:spcAft>
              <a:spcPct val="15000"/>
            </a:spcAft>
            <a:buChar char="••"/>
          </a:pPr>
          <a:r>
            <a:rPr lang="en-US" sz="1600" b="1" kern="1200" dirty="0" smtClean="0"/>
            <a:t>Sent directly into rich JavaScript client</a:t>
          </a:r>
        </a:p>
      </dsp:txBody>
      <dsp:txXfrm>
        <a:off x="0" y="1287899"/>
        <a:ext cx="8229600" cy="1209600"/>
      </dsp:txXfrm>
    </dsp:sp>
    <dsp:sp modelId="{8377DEE6-6E60-44BB-A9C4-E5044C2260C3}">
      <dsp:nvSpPr>
        <dsp:cNvPr id="0" name=""/>
        <dsp:cNvSpPr/>
      </dsp:nvSpPr>
      <dsp:spPr>
        <a:xfrm>
          <a:off x="411480" y="1051739"/>
          <a:ext cx="5760720" cy="472320"/>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b="1" kern="1200" dirty="0" smtClean="0"/>
            <a:t>Raw data…</a:t>
          </a:r>
        </a:p>
      </dsp:txBody>
      <dsp:txXfrm>
        <a:off x="434537" y="1074796"/>
        <a:ext cx="5714606" cy="426206"/>
      </dsp:txXfrm>
    </dsp:sp>
    <dsp:sp modelId="{FFF2705E-0C48-43DE-BA94-75136A114045}">
      <dsp:nvSpPr>
        <dsp:cNvPr id="0" name=""/>
        <dsp:cNvSpPr/>
      </dsp:nvSpPr>
      <dsp:spPr>
        <a:xfrm>
          <a:off x="0" y="2820060"/>
          <a:ext cx="8229600" cy="680400"/>
        </a:xfrm>
        <a:prstGeom prst="rect">
          <a:avLst/>
        </a:prstGeom>
        <a:solidFill>
          <a:schemeClr val="lt1">
            <a:alpha val="90000"/>
            <a:hueOff val="0"/>
            <a:satOff val="0"/>
            <a:lumOff val="0"/>
            <a:alphaOff val="0"/>
          </a:schemeClr>
        </a:soli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Try this in your browser – </a:t>
          </a:r>
          <a:r>
            <a:rPr lang="en-US" sz="1600" b="1" kern="1200" dirty="0" err="1" smtClean="0"/>
            <a:t>javascript:alert</a:t>
          </a:r>
          <a:r>
            <a:rPr lang="en-US" sz="1600" b="1" kern="1200" dirty="0" smtClean="0"/>
            <a:t>(</a:t>
          </a:r>
          <a:r>
            <a:rPr lang="en-US" sz="1600" b="1" kern="1200" dirty="0" err="1" smtClean="0"/>
            <a:t>document.cookie</a:t>
          </a:r>
          <a:r>
            <a:rPr lang="en-US" sz="1600" b="1" kern="1200" dirty="0" smtClean="0"/>
            <a:t>)</a:t>
          </a:r>
        </a:p>
      </dsp:txBody>
      <dsp:txXfrm>
        <a:off x="0" y="2820060"/>
        <a:ext cx="8229600" cy="680400"/>
      </dsp:txXfrm>
    </dsp:sp>
    <dsp:sp modelId="{54D4E89C-BB4D-4314-BC64-CFD701B44AB5}">
      <dsp:nvSpPr>
        <dsp:cNvPr id="0" name=""/>
        <dsp:cNvSpPr/>
      </dsp:nvSpPr>
      <dsp:spPr>
        <a:xfrm>
          <a:off x="411480" y="2583900"/>
          <a:ext cx="5760720" cy="472320"/>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b="1" kern="1200" dirty="0" smtClean="0"/>
            <a:t>Virtually </a:t>
          </a:r>
          <a:r>
            <a:rPr lang="en-US" sz="2000" b="1" u="sng" kern="1200" dirty="0" smtClean="0"/>
            <a:t>every</a:t>
          </a:r>
          <a:r>
            <a:rPr lang="en-US" sz="2000" b="1" kern="1200" dirty="0" smtClean="0"/>
            <a:t> web application has this problem</a:t>
          </a:r>
        </a:p>
      </dsp:txBody>
      <dsp:txXfrm>
        <a:off x="434537" y="2606957"/>
        <a:ext cx="5714606" cy="426206"/>
      </dsp:txXfrm>
    </dsp:sp>
    <dsp:sp modelId="{89AB7900-5CB6-4B49-A821-2C77E9A70BA4}">
      <dsp:nvSpPr>
        <dsp:cNvPr id="0" name=""/>
        <dsp:cNvSpPr/>
      </dsp:nvSpPr>
      <dsp:spPr>
        <a:xfrm>
          <a:off x="0" y="3823020"/>
          <a:ext cx="8229600" cy="1386000"/>
        </a:xfrm>
        <a:prstGeom prst="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Steal user’s session, steal sensitive data, rewrite web page, redirect user to phishing or malware site</a:t>
          </a:r>
        </a:p>
        <a:p>
          <a:pPr marL="171450" lvl="1" indent="-171450" algn="l" defTabSz="711200">
            <a:lnSpc>
              <a:spcPct val="90000"/>
            </a:lnSpc>
            <a:spcBef>
              <a:spcPct val="0"/>
            </a:spcBef>
            <a:spcAft>
              <a:spcPct val="15000"/>
            </a:spcAft>
            <a:buChar char="••"/>
          </a:pPr>
          <a:r>
            <a:rPr lang="en-US" sz="1600" b="1" kern="1200" dirty="0" smtClean="0"/>
            <a:t>Most Severe: Install XSS proxy which allows attacker to observe and direct all user’s behavior on vulnerable site and force user to other sites</a:t>
          </a:r>
        </a:p>
      </dsp:txBody>
      <dsp:txXfrm>
        <a:off x="0" y="3823020"/>
        <a:ext cx="8229600" cy="1386000"/>
      </dsp:txXfrm>
    </dsp:sp>
    <dsp:sp modelId="{731CDA66-7EBB-448B-B3C8-D644D301D6B2}">
      <dsp:nvSpPr>
        <dsp:cNvPr id="0" name=""/>
        <dsp:cNvSpPr/>
      </dsp:nvSpPr>
      <dsp:spPr>
        <a:xfrm>
          <a:off x="411480" y="3586860"/>
          <a:ext cx="5760720" cy="47232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b="1" kern="1200" dirty="0" smtClean="0"/>
            <a:t>Typical Impact</a:t>
          </a:r>
        </a:p>
      </dsp:txBody>
      <dsp:txXfrm>
        <a:off x="434537" y="3609917"/>
        <a:ext cx="571460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BD63D-B5F1-45AD-9F9B-2025883F348C}" type="datetimeFigureOut">
              <a:rPr lang="en-GB" smtClean="0"/>
              <a:t>31/08/2013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8C82B-2139-4834-B89A-CBE18FC32C6F}" type="slidenum">
              <a:rPr lang="en-GB" smtClean="0"/>
              <a:t>‹#›</a:t>
            </a:fld>
            <a:endParaRPr lang="en-GB"/>
          </a:p>
        </p:txBody>
      </p:sp>
    </p:spTree>
    <p:extLst>
      <p:ext uri="{BB962C8B-B14F-4D97-AF65-F5344CB8AC3E}">
        <p14:creationId xmlns:p14="http://schemas.microsoft.com/office/powerpoint/2010/main" val="3431338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noRot="1" noChangeAspect="1" noChangeArrowheads="1" noTextEdit="1"/>
          </p:cNvSpPr>
          <p:nvPr>
            <p:ph type="sldImg"/>
          </p:nvPr>
        </p:nvSpPr>
        <p:spPr>
          <a:xfrm>
            <a:off x="96838" y="0"/>
            <a:ext cx="6772275" cy="5080000"/>
          </a:xfrm>
          <a:solidFill>
            <a:srgbClr val="FFFFFF"/>
          </a:solidFill>
          <a:ln cap="flat" algn="ctr"/>
        </p:spPr>
      </p:sp>
      <p:sp>
        <p:nvSpPr>
          <p:cNvPr id="1723395" name="Rectangle 3"/>
          <p:cNvSpPr>
            <a:spLocks noGrp="1" noChangeAspect="1" noChangeArrowheads="1"/>
          </p:cNvSpPr>
          <p:nvPr>
            <p:ph type="body" idx="1"/>
          </p:nvPr>
        </p:nvSpPr>
        <p:spPr>
          <a:ln cap="flat" algn="ctr"/>
        </p:spPr>
        <p:txBody>
          <a:bodyPr lIns="91405" rIns="91405"/>
          <a:lstStyle/>
          <a:p>
            <a:pPr eaLnBrk="1" hangingPunct="1">
              <a:buFont typeface="Arial" pitchFamily="34" charset="0"/>
              <a:buNone/>
            </a:pPr>
            <a:r>
              <a:rPr lang="en-US" dirty="0" smtClean="0">
                <a:latin typeface="Arial" pitchFamily="34" charset="0"/>
              </a:rPr>
              <a:t>A9 is the only new item in the top 10 for 2013.</a:t>
            </a:r>
          </a:p>
        </p:txBody>
      </p:sp>
    </p:spTree>
    <p:extLst>
      <p:ext uri="{BB962C8B-B14F-4D97-AF65-F5344CB8AC3E}">
        <p14:creationId xmlns:p14="http://schemas.microsoft.com/office/powerpoint/2010/main" val="1296174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11F22F21-5D8C-4BC0-B5FA-0B25C938FF36}" type="slidenum">
              <a:rPr lang="en-US"/>
              <a:pPr/>
              <a:t>15</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104145" y="4747005"/>
            <a:ext cx="6750746" cy="4039173"/>
          </a:xfrm>
        </p:spPr>
        <p:txBody>
          <a:bodyPr/>
          <a:lstStyle/>
          <a:p>
            <a:pPr marL="444294" indent="-190189" eaLnBrk="1" hangingPunct="1"/>
            <a:endParaRPr lang="en-US" dirty="0" smtClean="0"/>
          </a:p>
        </p:txBody>
      </p:sp>
    </p:spTree>
    <p:extLst>
      <p:ext uri="{BB962C8B-B14F-4D97-AF65-F5344CB8AC3E}">
        <p14:creationId xmlns:p14="http://schemas.microsoft.com/office/powerpoint/2010/main" val="164384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40CAD1FE-F2D5-401D-AD32-962A526DD4CE}" type="slidenum">
              <a:rPr lang="en-US"/>
              <a:pPr/>
              <a:t>18</a:t>
            </a:fld>
            <a:endParaRPr lang="en-US"/>
          </a:p>
        </p:txBody>
      </p:sp>
      <p:sp>
        <p:nvSpPr>
          <p:cNvPr id="50179" name="Rectangle 2"/>
          <p:cNvSpPr>
            <a:spLocks noGrp="1" noRot="1" noChangeAspect="1" noChangeArrowheads="1" noTextEdit="1"/>
          </p:cNvSpPr>
          <p:nvPr>
            <p:ph type="sldImg"/>
          </p:nvPr>
        </p:nvSpPr>
        <p:spPr>
          <a:xfrm>
            <a:off x="1144588" y="685800"/>
            <a:ext cx="4570412" cy="3429000"/>
          </a:xfrm>
          <a:ln/>
        </p:spPr>
      </p:sp>
      <p:sp>
        <p:nvSpPr>
          <p:cNvPr id="50180"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3989531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BA196896-99DB-4F77-BAD7-5ED1A1DAE417}" type="slidenum">
              <a:rPr lang="en-US"/>
              <a:pPr/>
              <a:t>19</a:t>
            </a:fld>
            <a:endParaRPr lang="en-US"/>
          </a:p>
        </p:txBody>
      </p:sp>
      <p:sp>
        <p:nvSpPr>
          <p:cNvPr id="51203" name="Rectangle 2"/>
          <p:cNvSpPr>
            <a:spLocks noGrp="1" noRot="1" noChangeAspect="1" noChangeArrowheads="1" noTextEdit="1"/>
          </p:cNvSpPr>
          <p:nvPr>
            <p:ph type="sldImg"/>
          </p:nvPr>
        </p:nvSpPr>
        <p:spPr>
          <a:xfrm>
            <a:off x="95250" y="0"/>
            <a:ext cx="6772275" cy="5080000"/>
          </a:xfrm>
          <a:ln cap="flat" algn="ctr"/>
        </p:spPr>
      </p:sp>
      <p:sp>
        <p:nvSpPr>
          <p:cNvPr id="51204" name="Rectangle 3"/>
          <p:cNvSpPr>
            <a:spLocks noGrp="1" noChangeAspect="1" noChangeArrowheads="1"/>
          </p:cNvSpPr>
          <p:nvPr>
            <p:ph type="body" idx="1"/>
          </p:nvPr>
        </p:nvSpPr>
        <p:spPr>
          <a:ln cap="flat" algn="ctr"/>
        </p:spPr>
        <p:txBody>
          <a:bodyPr lIns="91401" tIns="45701" rIns="91401" bIns="45701"/>
          <a:lstStyle/>
          <a:p>
            <a:pPr lvl="1" eaLnBrk="1" hangingPunct="1"/>
            <a:endParaRPr lang="en-US" dirty="0" smtClean="0"/>
          </a:p>
        </p:txBody>
      </p:sp>
    </p:spTree>
    <p:extLst>
      <p:ext uri="{BB962C8B-B14F-4D97-AF65-F5344CB8AC3E}">
        <p14:creationId xmlns:p14="http://schemas.microsoft.com/office/powerpoint/2010/main" val="1812904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2CA5A7B0-203B-4D97-8543-DA6CACE48E61}" type="slidenum">
              <a:rPr lang="en-US"/>
              <a:pPr/>
              <a:t>21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p:txBody>
          <a:bodyPr/>
          <a:lstStyle/>
          <a:p>
            <a:endParaRPr lang="en-US" smtClean="0"/>
          </a:p>
        </p:txBody>
      </p:sp>
    </p:spTree>
    <p:extLst>
      <p:ext uri="{BB962C8B-B14F-4D97-AF65-F5344CB8AC3E}">
        <p14:creationId xmlns:p14="http://schemas.microsoft.com/office/powerpoint/2010/main" val="176528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301A0FE9-AB33-4160-94CE-2F4E760A000F}" type="slidenum">
              <a:rPr lang="en-US"/>
              <a:pPr/>
              <a:t>22</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p:txBody>
          <a:bodyPr/>
          <a:lstStyle/>
          <a:p>
            <a:endParaRPr lang="en-US" smtClean="0"/>
          </a:p>
        </p:txBody>
      </p:sp>
    </p:spTree>
    <p:extLst>
      <p:ext uri="{BB962C8B-B14F-4D97-AF65-F5344CB8AC3E}">
        <p14:creationId xmlns:p14="http://schemas.microsoft.com/office/powerpoint/2010/main" val="151639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0C75E9FA-2358-4325-9E57-C48020939450}" type="slidenum">
              <a:rPr lang="en-US"/>
              <a:pPr/>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p:txBody>
          <a:bodyPr/>
          <a:lstStyle/>
          <a:p>
            <a:endParaRPr lang="en-US" smtClean="0"/>
          </a:p>
        </p:txBody>
      </p:sp>
    </p:spTree>
    <p:extLst>
      <p:ext uri="{BB962C8B-B14F-4D97-AF65-F5344CB8AC3E}">
        <p14:creationId xmlns:p14="http://schemas.microsoft.com/office/powerpoint/2010/main" val="1870594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386EEF99-361C-48F9-93A9-8D4B0D71154A}" type="slidenum">
              <a:rPr lang="en-US"/>
              <a:pPr/>
              <a:t>24</a:t>
            </a:fld>
            <a:endParaRPr lang="en-US"/>
          </a:p>
        </p:txBody>
      </p:sp>
      <p:sp>
        <p:nvSpPr>
          <p:cNvPr id="62467" name="Rectangle 2"/>
          <p:cNvSpPr>
            <a:spLocks noGrp="1" noRot="1" noChangeAspect="1" noChangeArrowheads="1" noTextEdit="1"/>
          </p:cNvSpPr>
          <p:nvPr>
            <p:ph type="sldImg"/>
          </p:nvPr>
        </p:nvSpPr>
        <p:spPr>
          <a:xfrm>
            <a:off x="1144588" y="685800"/>
            <a:ext cx="4570412" cy="3429000"/>
          </a:xfrm>
          <a:ln/>
        </p:spPr>
      </p:sp>
      <p:sp>
        <p:nvSpPr>
          <p:cNvPr id="62468" name="Rectangle 3"/>
          <p:cNvSpPr>
            <a:spLocks noGrp="1" noChangeArrowheads="1"/>
          </p:cNvSpPr>
          <p:nvPr>
            <p:ph type="body" idx="1"/>
          </p:nvPr>
        </p:nvSpPr>
        <p:spPr/>
        <p:txBody>
          <a:bodyPr/>
          <a:lstStyle/>
          <a:p>
            <a:pPr eaLnBrk="1" hangingPunct="1"/>
            <a:r>
              <a:rPr lang="en-GB" dirty="0" smtClean="0"/>
              <a:t>(</a:t>
            </a:r>
            <a:r>
              <a:rPr lang="en-US" dirty="0" smtClean="0"/>
              <a:t>Insecure Cryptographic Storage &amp; insecure channel protection)</a:t>
            </a:r>
          </a:p>
        </p:txBody>
      </p:sp>
    </p:spTree>
    <p:extLst>
      <p:ext uri="{BB962C8B-B14F-4D97-AF65-F5344CB8AC3E}">
        <p14:creationId xmlns:p14="http://schemas.microsoft.com/office/powerpoint/2010/main" val="1149920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BC3CBF7E-8756-43A5-B2EB-5D11E39218AA}" type="slidenum">
              <a:rPr lang="en-US"/>
              <a:pPr/>
              <a:t>25</a:t>
            </a:fld>
            <a:endParaRPr lang="en-US"/>
          </a:p>
        </p:txBody>
      </p:sp>
      <p:sp>
        <p:nvSpPr>
          <p:cNvPr id="63491" name="Rectangle 2"/>
          <p:cNvSpPr>
            <a:spLocks noGrp="1" noRot="1" noChangeAspect="1" noChangeArrowheads="1" noTextEdit="1"/>
          </p:cNvSpPr>
          <p:nvPr>
            <p:ph type="sldImg"/>
          </p:nvPr>
        </p:nvSpPr>
        <p:spPr>
          <a:xfrm>
            <a:off x="1144588" y="685800"/>
            <a:ext cx="4570412" cy="3429000"/>
          </a:xfrm>
          <a:ln/>
        </p:spPr>
      </p:sp>
      <p:sp>
        <p:nvSpPr>
          <p:cNvPr id="63492"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233740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17868EB4-0C79-42F0-9092-FF47A437A727}" type="slidenum">
              <a:rPr lang="en-US"/>
              <a:pPr/>
              <a:t>26</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p:txBody>
          <a:bodyPr/>
          <a:lstStyle/>
          <a:p>
            <a:endParaRPr lang="en-US" smtClean="0"/>
          </a:p>
        </p:txBody>
      </p:sp>
    </p:spTree>
    <p:extLst>
      <p:ext uri="{BB962C8B-B14F-4D97-AF65-F5344CB8AC3E}">
        <p14:creationId xmlns:p14="http://schemas.microsoft.com/office/powerpoint/2010/main" val="83390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Broken </a:t>
            </a:r>
            <a:r>
              <a:rPr lang="en-US" dirty="0" err="1" smtClean="0"/>
              <a:t>Auth</a:t>
            </a:r>
            <a:r>
              <a:rPr lang="en-US" baseline="0" dirty="0" smtClean="0"/>
              <a:t> and Session Management moved up, we believe, because more consulting organizations were included in this data set, and they can find this better than automated tools can. We don’t believe the actual prevalence of this issue increased, just the measured prevalence.</a:t>
            </a:r>
          </a:p>
          <a:p>
            <a:endParaRPr lang="en-US" baseline="0" dirty="0" smtClean="0"/>
          </a:p>
          <a:p>
            <a:r>
              <a:rPr lang="en-US" baseline="0" dirty="0" smtClean="0"/>
              <a:t>CSRF dropped we believe because organizations are getting a handle on this new issue that was first added to the Top 10 in 2007. The awareness the Top 10 raised, has helped reduce the prevalence of this issue (we believe).</a:t>
            </a:r>
            <a:endParaRPr lang="en-US" dirty="0"/>
          </a:p>
        </p:txBody>
      </p:sp>
      <p:sp>
        <p:nvSpPr>
          <p:cNvPr id="4" name="Slide Number Placeholder 3"/>
          <p:cNvSpPr>
            <a:spLocks noGrp="1"/>
          </p:cNvSpPr>
          <p:nvPr>
            <p:ph type="sldNum" sz="quarter" idx="10"/>
          </p:nvPr>
        </p:nvSpPr>
        <p:spPr/>
        <p:txBody>
          <a:bodyPr/>
          <a:lstStyle/>
          <a:p>
            <a:fld id="{B928C82B-2139-4834-B89A-CBE18FC32C6F}" type="slidenum">
              <a:rPr lang="en-GB" smtClean="0"/>
              <a:t>7</a:t>
            </a:fld>
            <a:endParaRPr lang="en-GB"/>
          </a:p>
        </p:txBody>
      </p:sp>
    </p:spTree>
    <p:extLst>
      <p:ext uri="{BB962C8B-B14F-4D97-AF65-F5344CB8AC3E}">
        <p14:creationId xmlns:p14="http://schemas.microsoft.com/office/powerpoint/2010/main" val="3886235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CCD2712-158A-4139-A254-6172D8847FA7}" type="slidenum">
              <a:rPr lang="en-US"/>
              <a:pPr/>
              <a:t>27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696013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71D10BA-ECC9-4873-86B7-86AF172D24A6}" type="slidenum">
              <a:rPr lang="en-US"/>
              <a:pPr/>
              <a:t>29</a:t>
            </a:fld>
            <a:endParaRPr lang="en-US"/>
          </a:p>
        </p:txBody>
      </p:sp>
      <p:sp>
        <p:nvSpPr>
          <p:cNvPr id="58371" name="Rectangle 2"/>
          <p:cNvSpPr>
            <a:spLocks noGrp="1" noRot="1" noChangeAspect="1" noChangeArrowheads="1" noTextEdit="1"/>
          </p:cNvSpPr>
          <p:nvPr>
            <p:ph type="sldImg"/>
          </p:nvPr>
        </p:nvSpPr>
        <p:spPr>
          <a:xfrm>
            <a:off x="1144588" y="685800"/>
            <a:ext cx="4570412" cy="3429000"/>
          </a:xfrm>
          <a:ln/>
        </p:spPr>
      </p:sp>
      <p:sp>
        <p:nvSpPr>
          <p:cNvPr id="58372"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3683596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C59D51C0-0771-4D6B-B061-D6CD31535CE6}" type="slidenum">
              <a:rPr lang="en-US"/>
              <a:pPr/>
              <a:t>30</a:t>
            </a:fld>
            <a:endParaRPr lang="en-US"/>
          </a:p>
        </p:txBody>
      </p:sp>
      <p:sp>
        <p:nvSpPr>
          <p:cNvPr id="59395" name="Rectangle 2"/>
          <p:cNvSpPr>
            <a:spLocks noGrp="1" noRot="1" noChangeAspect="1" noChangeArrowheads="1" noTextEdit="1"/>
          </p:cNvSpPr>
          <p:nvPr>
            <p:ph type="sldImg"/>
          </p:nvPr>
        </p:nvSpPr>
        <p:spPr>
          <a:xfrm>
            <a:off x="1144588" y="685800"/>
            <a:ext cx="4570412" cy="3429000"/>
          </a:xfrm>
          <a:ln/>
        </p:spPr>
      </p:sp>
      <p:sp>
        <p:nvSpPr>
          <p:cNvPr id="59396"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1865103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C61D2EE4-63EE-46C8-A982-3B77F2F6AA08}" type="slidenum">
              <a:rPr lang="en-US"/>
              <a:pPr/>
              <a:t>31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p:txBody>
          <a:bodyPr/>
          <a:lstStyle/>
          <a:p>
            <a:endParaRPr lang="en-US" smtClean="0"/>
          </a:p>
        </p:txBody>
      </p:sp>
    </p:spTree>
    <p:extLst>
      <p:ext uri="{BB962C8B-B14F-4D97-AF65-F5344CB8AC3E}">
        <p14:creationId xmlns:p14="http://schemas.microsoft.com/office/powerpoint/2010/main" val="209329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B5D37F8-E8C2-4A65-AE13-588CCB42937D}" type="slidenum">
              <a:rPr lang="en-US"/>
              <a:pPr/>
              <a:t>32</a:t>
            </a:fld>
            <a:endParaRPr lang="en-US"/>
          </a:p>
        </p:txBody>
      </p:sp>
      <p:sp>
        <p:nvSpPr>
          <p:cNvPr id="52227" name="Rectangle 2"/>
          <p:cNvSpPr>
            <a:spLocks noGrp="1" noRot="1" noChangeAspect="1" noChangeArrowheads="1" noTextEdit="1"/>
          </p:cNvSpPr>
          <p:nvPr>
            <p:ph type="sldImg"/>
          </p:nvPr>
        </p:nvSpPr>
        <p:spPr>
          <a:xfrm>
            <a:off x="95250" y="0"/>
            <a:ext cx="6772275" cy="5080000"/>
          </a:xfrm>
          <a:ln cap="flat" algn="ctr"/>
        </p:spPr>
      </p:sp>
      <p:sp>
        <p:nvSpPr>
          <p:cNvPr id="52228" name="Rectangle 3"/>
          <p:cNvSpPr>
            <a:spLocks noGrp="1" noChangeAspect="1" noChangeArrowheads="1"/>
          </p:cNvSpPr>
          <p:nvPr>
            <p:ph type="body" idx="1"/>
          </p:nvPr>
        </p:nvSpPr>
        <p:spPr>
          <a:ln cap="flat" algn="ctr"/>
        </p:spPr>
        <p:txBody>
          <a:bodyPr lIns="91400" tIns="45701" rIns="91400" bIns="45701"/>
          <a:lstStyle/>
          <a:p>
            <a:pPr eaLnBrk="1" hangingPunct="1"/>
            <a:endParaRPr lang="en-US" dirty="0" smtClean="0"/>
          </a:p>
        </p:txBody>
      </p:sp>
    </p:spTree>
    <p:extLst>
      <p:ext uri="{BB962C8B-B14F-4D97-AF65-F5344CB8AC3E}">
        <p14:creationId xmlns:p14="http://schemas.microsoft.com/office/powerpoint/2010/main" val="2540546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02" name="Rectangle 2"/>
          <p:cNvSpPr>
            <a:spLocks noGrp="1" noRot="1" noChangeAspect="1" noChangeArrowheads="1" noTextEdit="1"/>
          </p:cNvSpPr>
          <p:nvPr>
            <p:ph type="sldImg"/>
          </p:nvPr>
        </p:nvSpPr>
        <p:spPr>
          <a:xfrm>
            <a:off x="93663" y="0"/>
            <a:ext cx="6775450" cy="5081588"/>
          </a:xfrm>
          <a:ln cap="flat" algn="ctr"/>
        </p:spPr>
      </p:sp>
      <p:sp>
        <p:nvSpPr>
          <p:cNvPr id="2304003" name="Rectangle 3"/>
          <p:cNvSpPr>
            <a:spLocks noGrp="1" noChangeAspect="1" noChangeArrowheads="1"/>
          </p:cNvSpPr>
          <p:nvPr>
            <p:ph type="body" idx="1"/>
          </p:nvPr>
        </p:nvSpPr>
        <p:spPr>
          <a:xfrm>
            <a:off x="113782" y="4745562"/>
            <a:ext cx="6741102" cy="4041935"/>
          </a:xfrm>
          <a:ln cap="flat" algn="ctr"/>
        </p:spPr>
        <p:txBody>
          <a:bodyPr lIns="91386" tIns="45695" rIns="91386" bIns="45695"/>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965111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F6443124-2FE8-437C-A372-D35EC3D5C121}" type="slidenum">
              <a:rPr lang="en-US"/>
              <a:pPr/>
              <a:t>34</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p:txBody>
          <a:bodyPr/>
          <a:lstStyle/>
          <a:p>
            <a:pPr eaLnBrk="1" hangingPunct="1"/>
            <a:endParaRPr lang="en-US" dirty="0" smtClean="0"/>
          </a:p>
        </p:txBody>
      </p:sp>
    </p:spTree>
    <p:extLst>
      <p:ext uri="{BB962C8B-B14F-4D97-AF65-F5344CB8AC3E}">
        <p14:creationId xmlns:p14="http://schemas.microsoft.com/office/powerpoint/2010/main" val="1605695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266" name="Rectangle 2"/>
          <p:cNvSpPr>
            <a:spLocks noGrp="1" noRot="1" noChangeAspect="1" noChangeArrowheads="1" noTextEdit="1"/>
          </p:cNvSpPr>
          <p:nvPr>
            <p:ph type="sldImg"/>
          </p:nvPr>
        </p:nvSpPr>
        <p:spPr>
          <a:xfrm>
            <a:off x="96838" y="0"/>
            <a:ext cx="6770687" cy="5080000"/>
          </a:xfrm>
          <a:ln cap="flat" algn="ctr"/>
        </p:spPr>
      </p:sp>
      <p:sp>
        <p:nvSpPr>
          <p:cNvPr id="2315267" name="Rectangle 3"/>
          <p:cNvSpPr>
            <a:spLocks noGrp="1" noChangeAspect="1" noChangeArrowheads="1"/>
          </p:cNvSpPr>
          <p:nvPr>
            <p:ph type="body" idx="1"/>
          </p:nvPr>
        </p:nvSpPr>
        <p:spPr>
          <a:xfrm>
            <a:off x="113782" y="4745562"/>
            <a:ext cx="6741102" cy="4041935"/>
          </a:xfrm>
          <a:ln cap="flat" algn="ctr"/>
        </p:spPr>
        <p:txBody>
          <a:bodyPr lIns="91393" rIns="91393"/>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580733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why A9 was added to the OWASP Top 10 in 2013. Everyone uses vulnerable libraries and we need to get processes and tools in place to significantly reduce their use!!</a:t>
            </a:r>
            <a:endParaRPr lang="en-US" dirty="0"/>
          </a:p>
        </p:txBody>
      </p:sp>
      <p:sp>
        <p:nvSpPr>
          <p:cNvPr id="4" name="Slide Number Placeholder 3"/>
          <p:cNvSpPr>
            <a:spLocks noGrp="1"/>
          </p:cNvSpPr>
          <p:nvPr>
            <p:ph type="sldNum" sz="quarter" idx="10"/>
          </p:nvPr>
        </p:nvSpPr>
        <p:spPr>
          <a:xfrm>
            <a:off x="3884613" y="8685214"/>
            <a:ext cx="2971800" cy="457200"/>
          </a:xfrm>
          <a:prstGeom prst="rect">
            <a:avLst/>
          </a:prstGeom>
        </p:spPr>
        <p:txBody>
          <a:bodyPr lIns="91433" tIns="45717" rIns="91433" bIns="45717"/>
          <a:lstStyle/>
          <a:p>
            <a:fld id="{17075497-9D32-46B0-A140-296DA30E77F1}"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359270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Versions plugin is free. If you use Maven, you can have Versions run automatically on the libraries used by your project. Versions will tell you if that library is using the latest version available in Maven central, and if not, what new versions are available. It doesn’t provide any vulnerability information, but at least automatically can tell you if your libraries are out of date.</a:t>
            </a:r>
            <a:endParaRPr lang="en-US" dirty="0"/>
          </a:p>
        </p:txBody>
      </p:sp>
      <p:sp>
        <p:nvSpPr>
          <p:cNvPr id="4" name="Slide Number Placeholder 3"/>
          <p:cNvSpPr>
            <a:spLocks noGrp="1"/>
          </p:cNvSpPr>
          <p:nvPr>
            <p:ph type="sldNum" sz="quarter" idx="10"/>
          </p:nvPr>
        </p:nvSpPr>
        <p:spPr/>
        <p:txBody>
          <a:bodyPr/>
          <a:lstStyle/>
          <a:p>
            <a:fld id="{B928C82B-2139-4834-B89A-CBE18FC32C6F}" type="slidenum">
              <a:rPr lang="en-GB" smtClean="0"/>
              <a:t>39</a:t>
            </a:fld>
            <a:endParaRPr lang="en-GB"/>
          </a:p>
        </p:txBody>
      </p:sp>
    </p:spTree>
    <p:extLst>
      <p:ext uri="{BB962C8B-B14F-4D97-AF65-F5344CB8AC3E}">
        <p14:creationId xmlns:p14="http://schemas.microsoft.com/office/powerpoint/2010/main" val="102042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F566FEEA-1CA0-4C9E-8071-95A593E6C199}" type="slidenum">
              <a:rPr lang="en-US"/>
              <a:pPr/>
              <a:t>8</a:t>
            </a:fld>
            <a:endParaRPr lang="en-US"/>
          </a:p>
        </p:txBody>
      </p:sp>
      <p:sp>
        <p:nvSpPr>
          <p:cNvPr id="41987" name="Rectangle 2"/>
          <p:cNvSpPr>
            <a:spLocks noGrp="1" noRot="1" noChangeAspect="1" noChangeArrowheads="1" noTextEdit="1"/>
          </p:cNvSpPr>
          <p:nvPr>
            <p:ph type="sldImg"/>
          </p:nvPr>
        </p:nvSpPr>
        <p:spPr>
          <a:xfrm>
            <a:off x="1144588" y="685800"/>
            <a:ext cx="4570412" cy="3429000"/>
          </a:xfrm>
          <a:ln/>
        </p:spPr>
      </p:sp>
      <p:sp>
        <p:nvSpPr>
          <p:cNvPr id="41988"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543601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042" name="Rectangle 2"/>
          <p:cNvSpPr>
            <a:spLocks noGrp="1" noRot="1" noChangeAspect="1" noChangeArrowheads="1" noTextEdit="1"/>
          </p:cNvSpPr>
          <p:nvPr>
            <p:ph type="sldImg"/>
          </p:nvPr>
        </p:nvSpPr>
        <p:spPr>
          <a:ln/>
        </p:spPr>
      </p:sp>
      <p:sp>
        <p:nvSpPr>
          <p:cNvPr id="2391043"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26060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042" name="Rectangle 2"/>
          <p:cNvSpPr>
            <a:spLocks noGrp="1" noRot="1" noChangeAspect="1" noChangeArrowheads="1" noTextEdit="1"/>
          </p:cNvSpPr>
          <p:nvPr>
            <p:ph type="sldImg"/>
          </p:nvPr>
        </p:nvSpPr>
        <p:spPr>
          <a:ln/>
        </p:spPr>
      </p:sp>
      <p:sp>
        <p:nvSpPr>
          <p:cNvPr id="2391043"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72858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63633AE-94F4-4257-BFA5-F4A0E8F81FEF}" type="slidenum">
              <a:rPr lang="en-GB" smtClean="0"/>
              <a:pPr/>
              <a:t>45</a:t>
            </a:fld>
            <a:endParaRPr lang="en-GB"/>
          </a:p>
        </p:txBody>
      </p:sp>
    </p:spTree>
    <p:extLst>
      <p:ext uri="{BB962C8B-B14F-4D97-AF65-F5344CB8AC3E}">
        <p14:creationId xmlns:p14="http://schemas.microsoft.com/office/powerpoint/2010/main" val="315508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6838" y="0"/>
            <a:ext cx="6770687" cy="5080000"/>
          </a:xfrm>
          <a:ln cap="flat" algn="ctr"/>
        </p:spPr>
      </p:sp>
      <p:sp>
        <p:nvSpPr>
          <p:cNvPr id="43011" name="Rectangle 3"/>
          <p:cNvSpPr>
            <a:spLocks noGrp="1" noChangeAspect="1" noChangeArrowheads="1"/>
          </p:cNvSpPr>
          <p:nvPr>
            <p:ph type="body" idx="1"/>
          </p:nvPr>
        </p:nvSpPr>
        <p:spPr>
          <a:ln cap="flat" algn="ctr"/>
        </p:spPr>
        <p:txBody>
          <a:bodyPr lIns="91393" rIns="91393"/>
          <a:lstStyle/>
          <a:p>
            <a:pPr eaLnBrk="1" hangingPunct="1"/>
            <a:endParaRPr lang="en-US" dirty="0" smtClean="0"/>
          </a:p>
        </p:txBody>
      </p:sp>
    </p:spTree>
    <p:extLst>
      <p:ext uri="{BB962C8B-B14F-4D97-AF65-F5344CB8AC3E}">
        <p14:creationId xmlns:p14="http://schemas.microsoft.com/office/powerpoint/2010/main" val="83265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FE6324EA-FC1F-4629-AED7-FF077B5EF4EB}" type="slidenum">
              <a:rPr lang="en-US"/>
              <a:pPr/>
              <a:t>10</a:t>
            </a:fld>
            <a:endParaRPr lang="en-US"/>
          </a:p>
        </p:txBody>
      </p:sp>
      <p:sp>
        <p:nvSpPr>
          <p:cNvPr id="46083" name="Rectangle 2"/>
          <p:cNvSpPr>
            <a:spLocks noGrp="1" noRot="1" noChangeAspect="1" noChangeArrowheads="1" noTextEdit="1"/>
          </p:cNvSpPr>
          <p:nvPr>
            <p:ph type="sldImg"/>
          </p:nvPr>
        </p:nvSpPr>
        <p:spPr>
          <a:xfrm>
            <a:off x="1144588" y="685800"/>
            <a:ext cx="4570412" cy="3429000"/>
          </a:xfrm>
          <a:ln/>
        </p:spPr>
      </p:sp>
      <p:sp>
        <p:nvSpPr>
          <p:cNvPr id="46084"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903751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FE6324EA-FC1F-4629-AED7-FF077B5EF4EB}" type="slidenum">
              <a:rPr lang="en-US"/>
              <a:pPr/>
              <a:t>11</a:t>
            </a:fld>
            <a:endParaRPr lang="en-US"/>
          </a:p>
        </p:txBody>
      </p:sp>
      <p:sp>
        <p:nvSpPr>
          <p:cNvPr id="46083" name="Rectangle 2"/>
          <p:cNvSpPr>
            <a:spLocks noGrp="1" noRot="1" noChangeAspect="1" noChangeArrowheads="1" noTextEdit="1"/>
          </p:cNvSpPr>
          <p:nvPr>
            <p:ph type="sldImg"/>
          </p:nvPr>
        </p:nvSpPr>
        <p:spPr>
          <a:xfrm>
            <a:off x="1144588" y="685800"/>
            <a:ext cx="4570412" cy="3429000"/>
          </a:xfrm>
          <a:ln/>
        </p:spPr>
      </p:sp>
      <p:sp>
        <p:nvSpPr>
          <p:cNvPr id="46084"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903751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0182E8A-90F2-44A0-B51C-7EBD4FDF8935}" type="slidenum">
              <a:rPr lang="en-US"/>
              <a:pPr/>
              <a:t>12</a:t>
            </a:fld>
            <a:endParaRPr lang="en-US"/>
          </a:p>
        </p:txBody>
      </p:sp>
      <p:sp>
        <p:nvSpPr>
          <p:cNvPr id="47107" name="Rectangle 2"/>
          <p:cNvSpPr>
            <a:spLocks noGrp="1" noRot="1" noChangeAspect="1" noChangeArrowheads="1" noTextEdit="1"/>
          </p:cNvSpPr>
          <p:nvPr>
            <p:ph type="sldImg"/>
          </p:nvPr>
        </p:nvSpPr>
        <p:spPr>
          <a:xfrm>
            <a:off x="1144588" y="685800"/>
            <a:ext cx="4570412" cy="3429000"/>
          </a:xfrm>
          <a:ln/>
        </p:spPr>
      </p:sp>
      <p:sp>
        <p:nvSpPr>
          <p:cNvPr id="47108"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107368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FE6324EA-FC1F-4629-AED7-FF077B5EF4EB}" type="slidenum">
              <a:rPr lang="en-US"/>
              <a:pPr/>
              <a:t>13</a:t>
            </a:fld>
            <a:endParaRPr lang="en-US"/>
          </a:p>
        </p:txBody>
      </p:sp>
      <p:sp>
        <p:nvSpPr>
          <p:cNvPr id="46083" name="Rectangle 2"/>
          <p:cNvSpPr>
            <a:spLocks noGrp="1" noRot="1" noChangeAspect="1" noChangeArrowheads="1" noTextEdit="1"/>
          </p:cNvSpPr>
          <p:nvPr>
            <p:ph type="sldImg"/>
          </p:nvPr>
        </p:nvSpPr>
        <p:spPr>
          <a:xfrm>
            <a:off x="1144588" y="685800"/>
            <a:ext cx="4570412" cy="3429000"/>
          </a:xfrm>
          <a:ln/>
        </p:spPr>
      </p:sp>
      <p:sp>
        <p:nvSpPr>
          <p:cNvPr id="46084"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903751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56AEC79B-F35D-4A2C-A120-3CAB2C4BB74C}" type="slidenum">
              <a:rPr lang="en-US"/>
              <a:pPr/>
              <a:t>14</a:t>
            </a:fld>
            <a:endParaRPr lang="en-US"/>
          </a:p>
        </p:txBody>
      </p:sp>
      <p:sp>
        <p:nvSpPr>
          <p:cNvPr id="44035" name="Rectangle 2"/>
          <p:cNvSpPr>
            <a:spLocks noGrp="1" noRot="1" noChangeAspect="1" noChangeArrowheads="1" noTextEdit="1"/>
          </p:cNvSpPr>
          <p:nvPr>
            <p:ph type="sldImg"/>
          </p:nvPr>
        </p:nvSpPr>
        <p:spPr>
          <a:xfrm>
            <a:off x="1144588" y="685800"/>
            <a:ext cx="4570412" cy="3429000"/>
          </a:xfrm>
          <a:ln/>
        </p:spPr>
      </p:sp>
      <p:sp>
        <p:nvSpPr>
          <p:cNvPr id="44036" name="Rectangle 3"/>
          <p:cNvSpPr>
            <a:spLocks noGrp="1" noChangeArrowheads="1"/>
          </p:cNvSpPr>
          <p:nvPr>
            <p:ph type="body" idx="1"/>
          </p:nvPr>
        </p:nvSpPr>
        <p:spPr/>
        <p:txBody>
          <a:bodyPr/>
          <a:lstStyle/>
          <a:p>
            <a:pPr eaLnBrk="1" hangingPunct="1"/>
            <a:endParaRPr lang="en-US" smtClean="0"/>
          </a:p>
        </p:txBody>
      </p:sp>
    </p:spTree>
    <p:extLst>
      <p:ext uri="{BB962C8B-B14F-4D97-AF65-F5344CB8AC3E}">
        <p14:creationId xmlns:p14="http://schemas.microsoft.com/office/powerpoint/2010/main" val="72302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200610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85307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846186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91157" name="Picture 21"/>
          <p:cNvPicPr>
            <a:picLocks noChangeAspect="1" noChangeArrowheads="1"/>
          </p:cNvPicPr>
          <p:nvPr userDrawn="1"/>
        </p:nvPicPr>
        <p:blipFill>
          <a:blip r:embed="rId2" cstate="print"/>
          <a:srcRect/>
          <a:stretch>
            <a:fillRect/>
          </a:stretch>
        </p:blipFill>
        <p:spPr bwMode="auto">
          <a:xfrm>
            <a:off x="4205883" y="1455540"/>
            <a:ext cx="6152555" cy="6152555"/>
          </a:xfrm>
          <a:prstGeom prst="rect">
            <a:avLst/>
          </a:prstGeom>
          <a:noFill/>
          <a:ln w="12700">
            <a:noFill/>
            <a:miter lim="800000"/>
            <a:headEnd/>
            <a:tailEnd/>
          </a:ln>
        </p:spPr>
      </p:pic>
      <p:grpSp>
        <p:nvGrpSpPr>
          <p:cNvPr id="91159" name="Group 23"/>
          <p:cNvGrpSpPr>
            <a:grpSpLocks/>
          </p:cNvGrpSpPr>
          <p:nvPr userDrawn="1"/>
        </p:nvGrpSpPr>
        <p:grpSpPr bwMode="auto">
          <a:xfrm>
            <a:off x="0" y="0"/>
            <a:ext cx="9144000" cy="2168798"/>
            <a:chOff x="0" y="0"/>
            <a:chExt cx="8192" cy="1944"/>
          </a:xfrm>
        </p:grpSpPr>
        <p:sp>
          <p:nvSpPr>
            <p:cNvPr id="91160" name="Rectangle 24"/>
            <p:cNvSpPr>
              <a:spLocks/>
            </p:cNvSpPr>
            <p:nvPr/>
          </p:nvSpPr>
          <p:spPr bwMode="auto">
            <a:xfrm>
              <a:off x="0" y="1600"/>
              <a:ext cx="8192" cy="40"/>
            </a:xfrm>
            <a:prstGeom prst="rect">
              <a:avLst/>
            </a:prstGeom>
            <a:gradFill rotWithShape="0">
              <a:gsLst>
                <a:gs pos="0">
                  <a:srgbClr val="000000"/>
                </a:gs>
                <a:gs pos="100000">
                  <a:srgbClr val="B3B3B3"/>
                </a:gs>
              </a:gsLst>
              <a:lin ang="5400000" scaled="1"/>
            </a:gradFill>
            <a:ln w="25400">
              <a:noFill/>
              <a:miter lim="800000"/>
              <a:headEnd/>
              <a:tailEnd/>
            </a:ln>
          </p:spPr>
          <p:txBody>
            <a:bodyPr lIns="0" tIns="0" rIns="0" bIns="0"/>
            <a:lstStyle/>
            <a:p>
              <a:endParaRPr lang="en-US" sz="1266"/>
            </a:p>
          </p:txBody>
        </p:sp>
        <p:sp>
          <p:nvSpPr>
            <p:cNvPr id="91161" name="Rectangle 25"/>
            <p:cNvSpPr>
              <a:spLocks/>
            </p:cNvSpPr>
            <p:nvPr/>
          </p:nvSpPr>
          <p:spPr bwMode="auto">
            <a:xfrm>
              <a:off x="0" y="0"/>
              <a:ext cx="8192" cy="16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sz="1266"/>
            </a:p>
          </p:txBody>
        </p:sp>
        <p:pic>
          <p:nvPicPr>
            <p:cNvPr id="91162" name="Picture 26"/>
            <p:cNvPicPr>
              <a:picLocks noChangeAspect="1" noChangeArrowheads="1"/>
            </p:cNvPicPr>
            <p:nvPr/>
          </p:nvPicPr>
          <p:blipFill>
            <a:blip r:embed="rId3" cstate="print"/>
            <a:srcRect/>
            <a:stretch>
              <a:fillRect/>
            </a:stretch>
          </p:blipFill>
          <p:spPr bwMode="auto">
            <a:xfrm>
              <a:off x="3121" y="0"/>
              <a:ext cx="1944" cy="1944"/>
            </a:xfrm>
            <a:prstGeom prst="rect">
              <a:avLst/>
            </a:prstGeom>
            <a:noFill/>
            <a:ln w="12700">
              <a:noFill/>
              <a:miter lim="800000"/>
              <a:headEnd/>
              <a:tailEnd/>
            </a:ln>
          </p:spPr>
        </p:pic>
      </p:grpSp>
      <p:sp>
        <p:nvSpPr>
          <p:cNvPr id="91163" name="Rectangle 27"/>
          <p:cNvSpPr>
            <a:spLocks/>
          </p:cNvSpPr>
          <p:nvPr userDrawn="1"/>
        </p:nvSpPr>
        <p:spPr bwMode="auto">
          <a:xfrm>
            <a:off x="0" y="5072062"/>
            <a:ext cx="9144000" cy="1785938"/>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sz="1266"/>
          </a:p>
        </p:txBody>
      </p:sp>
      <p:sp>
        <p:nvSpPr>
          <p:cNvPr id="91164" name="Rectangle 28"/>
          <p:cNvSpPr>
            <a:spLocks/>
          </p:cNvSpPr>
          <p:nvPr userDrawn="1"/>
        </p:nvSpPr>
        <p:spPr bwMode="auto">
          <a:xfrm>
            <a:off x="0" y="5027414"/>
            <a:ext cx="9144000" cy="44648"/>
          </a:xfrm>
          <a:prstGeom prst="rect">
            <a:avLst/>
          </a:prstGeom>
          <a:gradFill rotWithShape="0">
            <a:gsLst>
              <a:gs pos="0">
                <a:srgbClr val="B3B3B3"/>
              </a:gs>
              <a:gs pos="100000">
                <a:srgbClr val="000000"/>
              </a:gs>
            </a:gsLst>
            <a:lin ang="5400000" scaled="1"/>
          </a:gradFill>
          <a:ln w="25400">
            <a:noFill/>
            <a:miter lim="800000"/>
            <a:headEnd/>
            <a:tailEnd/>
          </a:ln>
        </p:spPr>
        <p:txBody>
          <a:bodyPr lIns="0" tIns="0" rIns="0" bIns="0"/>
          <a:lstStyle/>
          <a:p>
            <a:endParaRPr lang="en-US" sz="1266"/>
          </a:p>
        </p:txBody>
      </p:sp>
      <p:sp>
        <p:nvSpPr>
          <p:cNvPr id="91168" name="Rectangle 32"/>
          <p:cNvSpPr>
            <a:spLocks noGrp="1" noChangeArrowheads="1"/>
          </p:cNvSpPr>
          <p:nvPr>
            <p:ph type="ctrTitle" sz="quarter"/>
          </p:nvPr>
        </p:nvSpPr>
        <p:spPr>
          <a:xfrm>
            <a:off x="642938" y="2303859"/>
            <a:ext cx="7822406" cy="1607344"/>
          </a:xfrm>
          <a:ln w="9525"/>
        </p:spPr>
        <p:txBody>
          <a:bodyPr lIns="91420" tIns="45710" rIns="91420" bIns="45710" anchor="ctr"/>
          <a:lstStyle>
            <a:lvl1pPr>
              <a:defRPr/>
            </a:lvl1pPr>
          </a:lstStyle>
          <a:p>
            <a:r>
              <a:rPr lang="en-US"/>
              <a:t>Click to edit Master title style</a:t>
            </a:r>
          </a:p>
        </p:txBody>
      </p:sp>
    </p:spTree>
    <p:extLst>
      <p:ext uri="{BB962C8B-B14F-4D97-AF65-F5344CB8AC3E}">
        <p14:creationId xmlns:p14="http://schemas.microsoft.com/office/powerpoint/2010/main" val="4118935087"/>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47811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41FAB-DDC0-4C8D-A2C0-9BFAD0961D10}" type="datetimeFigureOut">
              <a:rPr lang="en-US" smtClean="0"/>
              <a:pPr/>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216533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41FAB-DDC0-4C8D-A2C0-9BFAD0961D10}" type="datetimeFigureOut">
              <a:rPr lang="en-US" smtClean="0"/>
              <a:pPr/>
              <a:t>8/31/2013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90622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41FAB-DDC0-4C8D-A2C0-9BFAD0961D10}" type="datetimeFigureOut">
              <a:rPr lang="en-US" smtClean="0"/>
              <a:pPr/>
              <a:t>8/31/2013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80446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41FAB-DDC0-4C8D-A2C0-9BFAD0961D10}" type="datetimeFigureOut">
              <a:rPr lang="en-US" smtClean="0"/>
              <a:pPr/>
              <a:t>8/31/2013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33399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41FAB-DDC0-4C8D-A2C0-9BFAD0961D10}" type="datetimeFigureOut">
              <a:rPr lang="en-US" smtClean="0"/>
              <a:pPr/>
              <a:t>8/31/2013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3392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1FAB-DDC0-4C8D-A2C0-9BFAD0961D10}" type="datetimeFigureOut">
              <a:rPr lang="en-US" smtClean="0"/>
              <a:pPr/>
              <a:t>8/31/2013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36159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1FAB-DDC0-4C8D-A2C0-9BFAD0961D10}" type="datetimeFigureOut">
              <a:rPr lang="en-US" smtClean="0"/>
              <a:pPr/>
              <a:t>8/31/2013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55061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7200" y="76200"/>
            <a:ext cx="4724400" cy="7159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41FAB-DDC0-4C8D-A2C0-9BFAD0961D10}" type="datetimeFigureOut">
              <a:rPr lang="en-US" smtClean="0"/>
              <a:pPr/>
              <a:t>8/31/2013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a:t>
            </a:fld>
            <a:endParaRPr lang="en-US"/>
          </a:p>
        </p:txBody>
      </p:sp>
    </p:spTree>
    <p:extLst>
      <p:ext uri="{BB962C8B-B14F-4D97-AF65-F5344CB8AC3E}">
        <p14:creationId xmlns:p14="http://schemas.microsoft.com/office/powerpoint/2010/main" val="317530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2800" b="1"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5.xml"/><Relationship Id="rId7" Type="http://schemas.openxmlformats.org/officeDocument/2006/relationships/diagramColors" Target="../diagrams/colors6.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6.xml"/><Relationship Id="rId7" Type="http://schemas.openxmlformats.org/officeDocument/2006/relationships/diagramColors" Target="../diagrams/colors7.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www.hacker.com/"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8.xml"/><Relationship Id="rId7" Type="http://schemas.openxmlformats.org/officeDocument/2006/relationships/diagramColors" Target="../diagrams/colors8.xml"/><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9.xml"/><Relationship Id="rId7" Type="http://schemas.openxmlformats.org/officeDocument/2006/relationships/diagramColors" Target="../diagrams/colors9.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www.owasp.org/index.php/SQL_Injection_Prevention_Cheat_Sheet"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owasp.org/index.php/AntiSamy" TargetMode="External"/><Relationship Id="rId5" Type="http://schemas.openxmlformats.org/officeDocument/2006/relationships/hyperlink" Target="https://www.owasp.org/index.php/OWASP_Java_Encoder_Project" TargetMode="External"/><Relationship Id="rId4" Type="http://schemas.openxmlformats.org/officeDocument/2006/relationships/hyperlink" Target="https://www.owasp.org/index.php/ESAPI"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hyperlink" Target="http://www.owasp.org/index.php/XSS_(Cross_Site_Scripting)_Prevention_Cheat_Sheet"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2.xml"/><Relationship Id="rId7" Type="http://schemas.openxmlformats.org/officeDocument/2006/relationships/diagramColors" Target="../diagrams/colors10.xml"/><Relationship Id="rId2"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6.jpe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app/?file=1" TargetMode="Externa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http://app/?id=7d3J93"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4.xml"/><Relationship Id="rId7" Type="http://schemas.openxmlformats.org/officeDocument/2006/relationships/diagramColors" Target="../diagrams/colors11.xml"/><Relationship Id="rId2" Type="http://schemas.openxmlformats.org/officeDocument/2006/relationships/slideLayout" Target="../slideLayouts/slideLayout6.xml"/><Relationship Id="rId1" Type="http://schemas.openxmlformats.org/officeDocument/2006/relationships/tags" Target="../tags/tag20.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17.xml"/><Relationship Id="rId7" Type="http://schemas.openxmlformats.org/officeDocument/2006/relationships/diagramColors" Target="../diagrams/colors12.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hyperlink" Target="http://www.swbic.org/products/clipart/images/computeruser.jp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8.jpeg"/><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hyperlink" Target="http://www.owasp.org/index.php/Transport_Layer_Protection_Cheat_Sheet" TargetMode="Externa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21.xml"/><Relationship Id="rId7" Type="http://schemas.openxmlformats.org/officeDocument/2006/relationships/diagramColors" Target="../diagrams/colors13.xml"/><Relationship Id="rId2" Type="http://schemas.openxmlformats.org/officeDocument/2006/relationships/slideLayout" Target="../slideLayouts/slideLayout6.xml"/><Relationship Id="rId1" Type="http://schemas.openxmlformats.org/officeDocument/2006/relationships/tags" Target="../tags/tag24.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24.xml"/><Relationship Id="rId7" Type="http://schemas.openxmlformats.org/officeDocument/2006/relationships/diagramColors" Target="../diagrams/colors14.xml"/><Relationship Id="rId2" Type="http://schemas.openxmlformats.org/officeDocument/2006/relationships/slideLayout" Target="../slideLayouts/slideLayout6.xml"/><Relationship Id="rId1" Type="http://schemas.openxmlformats.org/officeDocument/2006/relationships/tags" Target="../tags/tag27.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oleObject" Target="../embeddings/oleObject1.bin"/><Relationship Id="rId4"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hyperlink" Target="http://www.owasp.org/index.php/CSRF_Prevention_Cheat_Sheet" TargetMode="Externa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slideLayout" Target="../slideLayouts/slideLayout6.xml"/><Relationship Id="rId1" Type="http://schemas.openxmlformats.org/officeDocument/2006/relationships/tags" Target="../tags/tag3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1.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notesSlide" Target="../notesSlides/notesSlide30.xml"/><Relationship Id="rId7" Type="http://schemas.openxmlformats.org/officeDocument/2006/relationships/hyperlink" Target="http://www.irs.gov/taxrefund/claim.jsp?year=2006&amp;" TargetMode="Externa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7.jpe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hyperlink" Target="http://owasp-esapi-java.googlecode.com/svn/trunk_doc/org/owasp/esapi/filters/SecurityWrapperResponse.html#sendRedirect(java.lang.String)" TargetMode="Externa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8" Type="http://schemas.openxmlformats.org/officeDocument/2006/relationships/hyperlink" Target="http://www.owasp.org/index.php/Testing_Guide" TargetMode="External"/><Relationship Id="rId3" Type="http://schemas.openxmlformats.org/officeDocument/2006/relationships/hyperlink" Target="https://www.owasp.org/index.php/Guide" TargetMode="External"/><Relationship Id="rId7" Type="http://schemas.openxmlformats.org/officeDocument/2006/relationships/hyperlink" Target="http://www.owasp.org/index.php/Code_Review_Guide" TargetMode="External"/><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hyperlink" Target="http://www.owasp.org/index.php/ESAPI" TargetMode="External"/><Relationship Id="rId5" Type="http://schemas.openxmlformats.org/officeDocument/2006/relationships/hyperlink" Target="http://www.owasp.org/index.php/ASVS" TargetMode="External"/><Relationship Id="rId4" Type="http://schemas.openxmlformats.org/officeDocument/2006/relationships/hyperlink" Target="https://www.owasp.org/index.php/Cheat_Sheets"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3.xml"/><Relationship Id="rId7" Type="http://schemas.openxmlformats.org/officeDocument/2006/relationships/diagramColors" Target="../diagrams/colors5.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7" name="Subtitle 2"/>
          <p:cNvSpPr txBox="1">
            <a:spLocks/>
          </p:cNvSpPr>
          <p:nvPr/>
        </p:nvSpPr>
        <p:spPr>
          <a:xfrm>
            <a:off x="1371600" y="3581400"/>
            <a:ext cx="6400800" cy="17526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t>Dave Wichers</a:t>
            </a:r>
          </a:p>
          <a:p>
            <a:r>
              <a:rPr lang="en-US" b="1" dirty="0" smtClean="0"/>
              <a:t>OWASP Top 10 Project Lead</a:t>
            </a:r>
          </a:p>
          <a:p>
            <a:r>
              <a:rPr lang="en-US" b="1" dirty="0" smtClean="0"/>
              <a:t>OWASP Board Member</a:t>
            </a:r>
          </a:p>
          <a:p>
            <a:r>
              <a:rPr lang="en-US" b="1" dirty="0" smtClean="0"/>
              <a:t>COO/Cofounder, Aspect Security</a:t>
            </a:r>
            <a:endParaRPr lang="en-US" b="1" dirty="0" smtClean="0"/>
          </a:p>
        </p:txBody>
      </p:sp>
      <p:sp>
        <p:nvSpPr>
          <p:cNvPr id="8" name="Title 1"/>
          <p:cNvSpPr txBox="1">
            <a:spLocks/>
          </p:cNvSpPr>
          <p:nvPr/>
        </p:nvSpPr>
        <p:spPr>
          <a:xfrm>
            <a:off x="685800" y="228601"/>
            <a:ext cx="7772400" cy="337185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2800" b="0" kern="1200">
                <a:solidFill>
                  <a:schemeClr val="bg1">
                    <a:lumMod val="85000"/>
                  </a:schemeClr>
                </a:solidFill>
                <a:latin typeface="+mj-lt"/>
                <a:ea typeface="+mj-ea"/>
                <a:cs typeface="+mj-cs"/>
              </a:defRPr>
            </a:lvl1pPr>
          </a:lstStyle>
          <a:p>
            <a:r>
              <a:rPr lang="en-GB" sz="6600" dirty="0" smtClean="0">
                <a:solidFill>
                  <a:schemeClr val="bg1"/>
                </a:solidFill>
              </a:rPr>
              <a:t/>
            </a:r>
            <a:br>
              <a:rPr lang="en-GB" sz="6600" dirty="0" smtClean="0">
                <a:solidFill>
                  <a:schemeClr val="bg1"/>
                </a:solidFill>
              </a:rPr>
            </a:br>
            <a:r>
              <a:rPr lang="en-GB" sz="6600" dirty="0" smtClean="0">
                <a:solidFill>
                  <a:schemeClr val="bg1"/>
                </a:solidFill>
              </a:rPr>
              <a:t/>
            </a:r>
            <a:br>
              <a:rPr lang="en-GB" sz="6600" dirty="0" smtClean="0">
                <a:solidFill>
                  <a:schemeClr val="bg1"/>
                </a:solidFill>
              </a:rPr>
            </a:br>
            <a:r>
              <a:rPr lang="en-GB" sz="6600" dirty="0" smtClean="0">
                <a:solidFill>
                  <a:schemeClr val="bg1"/>
                </a:solidFill>
              </a:rPr>
              <a:t>OWASP Top-10 2013</a:t>
            </a:r>
            <a:endParaRPr lang="en-US" sz="6600" dirty="0">
              <a:solidFill>
                <a:schemeClr val="bg1"/>
              </a:solidFill>
            </a:endParaRPr>
          </a:p>
        </p:txBody>
      </p:sp>
    </p:spTree>
    <p:extLst>
      <p:ext uri="{BB962C8B-B14F-4D97-AF65-F5344CB8AC3E}">
        <p14:creationId xmlns:p14="http://schemas.microsoft.com/office/powerpoint/2010/main" val="998091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67200" y="152400"/>
            <a:ext cx="4724400" cy="715962"/>
          </a:xfrm>
        </p:spPr>
        <p:txBody>
          <a:bodyPr/>
          <a:lstStyle/>
          <a:p>
            <a:r>
              <a:rPr lang="en-US" dirty="0"/>
              <a:t>A1 – Avoiding Injection Flaws</a:t>
            </a:r>
            <a:endParaRPr lang="en-US" dirty="0" smtClean="0"/>
          </a:p>
        </p:txBody>
      </p:sp>
      <p:graphicFrame>
        <p:nvGraphicFramePr>
          <p:cNvPr id="4" name="Diagram 3"/>
          <p:cNvGraphicFramePr/>
          <p:nvPr>
            <p:extLst>
              <p:ext uri="{D42A27DB-BD31-4B8C-83A1-F6EECF244321}">
                <p14:modId xmlns:p14="http://schemas.microsoft.com/office/powerpoint/2010/main" val="372845122"/>
              </p:ext>
            </p:extLst>
          </p:nvPr>
        </p:nvGraphicFramePr>
        <p:xfrm>
          <a:off x="381000" y="1066800"/>
          <a:ext cx="8305800" cy="579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10</a:t>
            </a:fld>
            <a:endParaRPr lang="en-US"/>
          </a:p>
        </p:txBody>
      </p:sp>
    </p:spTree>
    <p:custDataLst>
      <p:tags r:id="rId1"/>
    </p:custDataLst>
    <p:extLst>
      <p:ext uri="{BB962C8B-B14F-4D97-AF65-F5344CB8AC3E}">
        <p14:creationId xmlns:p14="http://schemas.microsoft.com/office/powerpoint/2010/main" val="2753730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67200" y="274638"/>
            <a:ext cx="4724400" cy="715962"/>
          </a:xfrm>
        </p:spPr>
        <p:txBody>
          <a:bodyPr/>
          <a:lstStyle/>
          <a:p>
            <a:pPr eaLnBrk="1" hangingPunct="1"/>
            <a:r>
              <a:rPr lang="en-US" dirty="0" smtClean="0"/>
              <a:t>2013-A2 – Broken Authentication and Session Management</a:t>
            </a:r>
          </a:p>
        </p:txBody>
      </p:sp>
      <p:graphicFrame>
        <p:nvGraphicFramePr>
          <p:cNvPr id="4" name="Diagram 3"/>
          <p:cNvGraphicFramePr/>
          <p:nvPr>
            <p:extLst>
              <p:ext uri="{D42A27DB-BD31-4B8C-83A1-F6EECF244321}">
                <p14:modId xmlns:p14="http://schemas.microsoft.com/office/powerpoint/2010/main" val="4007631235"/>
              </p:ext>
            </p:extLst>
          </p:nvPr>
        </p:nvGraphicFramePr>
        <p:xfrm>
          <a:off x="381000" y="1447800"/>
          <a:ext cx="8305800" cy="518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11</a:t>
            </a:fld>
            <a:endParaRPr lang="en-US"/>
          </a:p>
        </p:txBody>
      </p:sp>
    </p:spTree>
    <p:custDataLst>
      <p:tags r:id="rId1"/>
    </p:custDataLst>
    <p:extLst>
      <p:ext uri="{BB962C8B-B14F-4D97-AF65-F5344CB8AC3E}">
        <p14:creationId xmlns:p14="http://schemas.microsoft.com/office/powerpoint/2010/main" val="2387248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0"/>
          <p:cNvPicPr>
            <a:picLocks noChangeAspect="1" noChangeArrowheads="1"/>
          </p:cNvPicPr>
          <p:nvPr/>
        </p:nvPicPr>
        <p:blipFill>
          <a:blip r:embed="rId4" cstate="print"/>
          <a:srcRect/>
          <a:stretch>
            <a:fillRect/>
          </a:stretch>
        </p:blipFill>
        <p:spPr bwMode="auto">
          <a:xfrm>
            <a:off x="1476375" y="2052637"/>
            <a:ext cx="2016125" cy="2733675"/>
          </a:xfrm>
          <a:prstGeom prst="rect">
            <a:avLst/>
          </a:prstGeom>
          <a:noFill/>
          <a:ln w="9525" algn="ctr">
            <a:noFill/>
            <a:miter lim="800000"/>
            <a:headEnd/>
            <a:tailEnd/>
          </a:ln>
        </p:spPr>
      </p:pic>
      <p:sp>
        <p:nvSpPr>
          <p:cNvPr id="14339" name="Rectangle 2"/>
          <p:cNvSpPr>
            <a:spLocks noGrp="1" noChangeArrowheads="1"/>
          </p:cNvSpPr>
          <p:nvPr>
            <p:ph type="title"/>
          </p:nvPr>
        </p:nvSpPr>
        <p:spPr/>
        <p:txBody>
          <a:bodyPr/>
          <a:lstStyle/>
          <a:p>
            <a:pPr eaLnBrk="1" hangingPunct="1"/>
            <a:r>
              <a:rPr lang="en-US" b="1" dirty="0" smtClean="0"/>
              <a:t>Broken Authentication Illustrated</a:t>
            </a:r>
          </a:p>
        </p:txBody>
      </p:sp>
      <p:sp>
        <p:nvSpPr>
          <p:cNvPr id="14340" name="Freeform 13"/>
          <p:cNvSpPr>
            <a:spLocks/>
          </p:cNvSpPr>
          <p:nvPr/>
        </p:nvSpPr>
        <p:spPr bwMode="auto">
          <a:xfrm>
            <a:off x="3505200" y="1943100"/>
            <a:ext cx="3508375" cy="338554"/>
          </a:xfrm>
          <a:custGeom>
            <a:avLst/>
            <a:gdLst>
              <a:gd name="T0" fmla="*/ 0 w 2210"/>
              <a:gd name="T1" fmla="*/ 2147483647 h 131"/>
              <a:gd name="T2" fmla="*/ 2147483647 w 2210"/>
              <a:gd name="T3" fmla="*/ 2147483647 h 131"/>
              <a:gd name="T4" fmla="*/ 2147483647 w 2210"/>
              <a:gd name="T5" fmla="*/ 2147483647 h 131"/>
              <a:gd name="T6" fmla="*/ 0 60000 65536"/>
              <a:gd name="T7" fmla="*/ 0 60000 65536"/>
              <a:gd name="T8" fmla="*/ 0 60000 65536"/>
              <a:gd name="T9" fmla="*/ 0 w 2210"/>
              <a:gd name="T10" fmla="*/ 0 h 131"/>
              <a:gd name="T11" fmla="*/ 2210 w 2210"/>
              <a:gd name="T12" fmla="*/ 131 h 131"/>
            </a:gdLst>
            <a:ahLst/>
            <a:cxnLst>
              <a:cxn ang="T6">
                <a:pos x="T0" y="T1"/>
              </a:cxn>
              <a:cxn ang="T7">
                <a:pos x="T2" y="T3"/>
              </a:cxn>
              <a:cxn ang="T8">
                <a:pos x="T4" y="T5"/>
              </a:cxn>
            </a:cxnLst>
            <a:rect l="T9" t="T10" r="T11" b="T12"/>
            <a:pathLst>
              <a:path w="2210" h="131">
                <a:moveTo>
                  <a:pt x="0" y="131"/>
                </a:moveTo>
                <a:cubicBezTo>
                  <a:pt x="174" y="110"/>
                  <a:pt x="678" y="6"/>
                  <a:pt x="1046" y="3"/>
                </a:cubicBezTo>
                <a:cubicBezTo>
                  <a:pt x="1414" y="0"/>
                  <a:pt x="1968" y="91"/>
                  <a:pt x="2210" y="114"/>
                </a:cubicBezTo>
              </a:path>
            </a:pathLst>
          </a:custGeom>
          <a:noFill/>
          <a:ln w="57150">
            <a:solidFill>
              <a:srgbClr val="FF0000"/>
            </a:solidFill>
            <a:round/>
            <a:headEnd/>
            <a:tailEnd type="triangle" w="med" len="med"/>
          </a:ln>
        </p:spPr>
        <p:txBody>
          <a:bodyPr>
            <a:spAutoFit/>
          </a:bodyPr>
          <a:lstStyle/>
          <a:p>
            <a:endParaRPr lang="en-US" sz="1600" b="1"/>
          </a:p>
        </p:txBody>
      </p:sp>
      <p:pic>
        <p:nvPicPr>
          <p:cNvPr id="192526" name="Picture 14" descr="TN_hacker"/>
          <p:cNvPicPr>
            <a:picLocks noChangeAspect="1" noChangeArrowheads="1"/>
          </p:cNvPicPr>
          <p:nvPr/>
        </p:nvPicPr>
        <p:blipFill>
          <a:blip r:embed="rId5" cstate="print">
            <a:lum bright="24000" contrast="42000"/>
          </a:blip>
          <a:srcRect/>
          <a:stretch>
            <a:fillRect/>
          </a:stretch>
        </p:blipFill>
        <p:spPr bwMode="auto">
          <a:xfrm>
            <a:off x="7848600" y="5437187"/>
            <a:ext cx="1093788" cy="1268413"/>
          </a:xfrm>
          <a:prstGeom prst="rect">
            <a:avLst/>
          </a:prstGeom>
          <a:noFill/>
          <a:effectLst>
            <a:outerShdw dist="107763" dir="2700000" algn="ctr" rotWithShape="0">
              <a:srgbClr val="808080">
                <a:alpha val="50000"/>
              </a:srgbClr>
            </a:outerShdw>
          </a:effectLst>
        </p:spPr>
      </p:pic>
      <p:grpSp>
        <p:nvGrpSpPr>
          <p:cNvPr id="2" name="Group 15"/>
          <p:cNvGrpSpPr>
            <a:grpSpLocks/>
          </p:cNvGrpSpPr>
          <p:nvPr/>
        </p:nvGrpSpPr>
        <p:grpSpPr bwMode="auto">
          <a:xfrm>
            <a:off x="7086600" y="1627187"/>
            <a:ext cx="1455738" cy="1412875"/>
            <a:chOff x="4336" y="1870"/>
            <a:chExt cx="917" cy="890"/>
          </a:xfrm>
        </p:grpSpPr>
        <p:sp>
          <p:nvSpPr>
            <p:cNvPr id="23574" name="Rectangle 16"/>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Custom Code</a:t>
              </a:r>
            </a:p>
          </p:txBody>
        </p:sp>
        <p:sp>
          <p:nvSpPr>
            <p:cNvPr id="23575" name="Rectangle 17"/>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Accounts</a:t>
              </a:r>
            </a:p>
          </p:txBody>
        </p:sp>
        <p:sp>
          <p:nvSpPr>
            <p:cNvPr id="23576" name="Rectangle 18"/>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Finance</a:t>
              </a:r>
            </a:p>
          </p:txBody>
        </p:sp>
        <p:sp>
          <p:nvSpPr>
            <p:cNvPr id="23577" name="Rectangle 19"/>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Administration</a:t>
              </a:r>
            </a:p>
          </p:txBody>
        </p:sp>
        <p:sp>
          <p:nvSpPr>
            <p:cNvPr id="23578" name="Rectangle 20"/>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Transactions</a:t>
              </a:r>
            </a:p>
          </p:txBody>
        </p:sp>
        <p:sp>
          <p:nvSpPr>
            <p:cNvPr id="23579" name="Rectangle 21"/>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Communication</a:t>
              </a:r>
            </a:p>
          </p:txBody>
        </p:sp>
        <p:sp>
          <p:nvSpPr>
            <p:cNvPr id="23580" name="Rectangle 22"/>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dirty="0">
                  <a:solidFill>
                    <a:schemeClr val="bg1"/>
                  </a:solidFill>
                </a:rPr>
                <a:t>Knowledge Mgmt</a:t>
              </a:r>
            </a:p>
          </p:txBody>
        </p:sp>
        <p:sp>
          <p:nvSpPr>
            <p:cNvPr id="23581" name="Rectangle 23"/>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E-Commerce</a:t>
              </a:r>
            </a:p>
          </p:txBody>
        </p:sp>
        <p:sp>
          <p:nvSpPr>
            <p:cNvPr id="23582" name="Rectangle 24"/>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Bus. Functions</a:t>
              </a:r>
            </a:p>
          </p:txBody>
        </p:sp>
      </p:grpSp>
      <p:pic>
        <p:nvPicPr>
          <p:cNvPr id="192537" name="Picture 25" descr="businesswoman"/>
          <p:cNvPicPr>
            <a:picLocks noChangeAspect="1" noChangeArrowheads="1"/>
          </p:cNvPicPr>
          <p:nvPr/>
        </p:nvPicPr>
        <p:blipFill>
          <a:blip r:embed="rId6" cstate="print"/>
          <a:srcRect/>
          <a:stretch>
            <a:fillRect/>
          </a:stretch>
        </p:blipFill>
        <p:spPr bwMode="auto">
          <a:xfrm>
            <a:off x="228600" y="3074987"/>
            <a:ext cx="1050925" cy="1255713"/>
          </a:xfrm>
          <a:prstGeom prst="rect">
            <a:avLst/>
          </a:prstGeom>
          <a:noFill/>
          <a:effectLst>
            <a:outerShdw dist="107763" dir="2700000" algn="ctr" rotWithShape="0">
              <a:srgbClr val="808080">
                <a:alpha val="50000"/>
              </a:srgbClr>
            </a:outerShdw>
          </a:effectLst>
        </p:spPr>
      </p:pic>
      <p:sp>
        <p:nvSpPr>
          <p:cNvPr id="14344" name="Oval 26"/>
          <p:cNvSpPr>
            <a:spLocks noChangeArrowheads="1"/>
          </p:cNvSpPr>
          <p:nvPr/>
        </p:nvSpPr>
        <p:spPr bwMode="auto">
          <a:xfrm>
            <a:off x="3886200" y="1499483"/>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1</a:t>
            </a:r>
          </a:p>
        </p:txBody>
      </p:sp>
      <p:sp>
        <p:nvSpPr>
          <p:cNvPr id="14345" name="Rectangle 27"/>
          <p:cNvSpPr>
            <a:spLocks noChangeArrowheads="1"/>
          </p:cNvSpPr>
          <p:nvPr/>
        </p:nvSpPr>
        <p:spPr bwMode="gray">
          <a:xfrm>
            <a:off x="4419600" y="1550987"/>
            <a:ext cx="2514600" cy="381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User sends credentials</a:t>
            </a:r>
          </a:p>
        </p:txBody>
      </p:sp>
      <p:sp>
        <p:nvSpPr>
          <p:cNvPr id="14346" name="Oval 28"/>
          <p:cNvSpPr>
            <a:spLocks noChangeArrowheads="1"/>
          </p:cNvSpPr>
          <p:nvPr/>
        </p:nvSpPr>
        <p:spPr bwMode="auto">
          <a:xfrm>
            <a:off x="6462713" y="2642483"/>
            <a:ext cx="471487" cy="476071"/>
          </a:xfrm>
          <a:prstGeom prst="ellipse">
            <a:avLst/>
          </a:prstGeom>
          <a:solidFill>
            <a:srgbClr val="66FF66"/>
          </a:solidFill>
          <a:ln w="9525" algn="ctr">
            <a:solidFill>
              <a:schemeClr val="tx1"/>
            </a:solidFill>
            <a:round/>
            <a:headEnd/>
            <a:tailEnd/>
          </a:ln>
        </p:spPr>
        <p:txBody>
          <a:bodyPr anchor="ctr">
            <a:spAutoFit/>
          </a:bodyPr>
          <a:lstStyle/>
          <a:p>
            <a:r>
              <a:rPr lang="en-US" sz="1600" b="1"/>
              <a:t>2</a:t>
            </a:r>
          </a:p>
        </p:txBody>
      </p:sp>
      <p:sp>
        <p:nvSpPr>
          <p:cNvPr id="14347" name="Rectangle 29"/>
          <p:cNvSpPr>
            <a:spLocks noChangeArrowheads="1"/>
          </p:cNvSpPr>
          <p:nvPr/>
        </p:nvSpPr>
        <p:spPr bwMode="gray">
          <a:xfrm>
            <a:off x="3886200" y="2617787"/>
            <a:ext cx="2819400" cy="381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Site uses URL rewriting</a:t>
            </a:r>
          </a:p>
          <a:p>
            <a:pPr>
              <a:spcBef>
                <a:spcPct val="20000"/>
              </a:spcBef>
              <a:buFont typeface="Webdings" pitchFamily="18" charset="2"/>
              <a:buNone/>
            </a:pPr>
            <a:r>
              <a:rPr lang="en-US" sz="1600" b="1"/>
              <a:t>(i.e., put session in URL)</a:t>
            </a:r>
          </a:p>
        </p:txBody>
      </p:sp>
      <p:sp>
        <p:nvSpPr>
          <p:cNvPr id="14348" name="Freeform 30"/>
          <p:cNvSpPr>
            <a:spLocks/>
          </p:cNvSpPr>
          <p:nvPr/>
        </p:nvSpPr>
        <p:spPr bwMode="auto">
          <a:xfrm>
            <a:off x="3506788" y="3124200"/>
            <a:ext cx="3579812" cy="338554"/>
          </a:xfrm>
          <a:custGeom>
            <a:avLst/>
            <a:gdLst>
              <a:gd name="T0" fmla="*/ 2147483647 w 2255"/>
              <a:gd name="T1" fmla="*/ 0 h 230"/>
              <a:gd name="T2" fmla="*/ 2147483647 w 2255"/>
              <a:gd name="T3" fmla="*/ 2147483647 h 230"/>
              <a:gd name="T4" fmla="*/ 0 w 2255"/>
              <a:gd name="T5" fmla="*/ 2147483647 h 230"/>
              <a:gd name="T6" fmla="*/ 0 60000 65536"/>
              <a:gd name="T7" fmla="*/ 0 60000 65536"/>
              <a:gd name="T8" fmla="*/ 0 60000 65536"/>
              <a:gd name="T9" fmla="*/ 0 w 2255"/>
              <a:gd name="T10" fmla="*/ 0 h 230"/>
              <a:gd name="T11" fmla="*/ 2255 w 2255"/>
              <a:gd name="T12" fmla="*/ 230 h 230"/>
            </a:gdLst>
            <a:ahLst/>
            <a:cxnLst>
              <a:cxn ang="T6">
                <a:pos x="T0" y="T1"/>
              </a:cxn>
              <a:cxn ang="T7">
                <a:pos x="T2" y="T3"/>
              </a:cxn>
              <a:cxn ang="T8">
                <a:pos x="T4" y="T5"/>
              </a:cxn>
            </a:cxnLst>
            <a:rect l="T9" t="T10" r="T11" b="T12"/>
            <a:pathLst>
              <a:path w="2255" h="230">
                <a:moveTo>
                  <a:pt x="2255" y="0"/>
                </a:moveTo>
                <a:cubicBezTo>
                  <a:pt x="2083" y="38"/>
                  <a:pt x="1598" y="224"/>
                  <a:pt x="1222" y="227"/>
                </a:cubicBezTo>
                <a:cubicBezTo>
                  <a:pt x="846" y="230"/>
                  <a:pt x="255" y="62"/>
                  <a:pt x="0" y="19"/>
                </a:cubicBezTo>
              </a:path>
            </a:pathLst>
          </a:custGeom>
          <a:noFill/>
          <a:ln w="57150">
            <a:solidFill>
              <a:srgbClr val="FF0000"/>
            </a:solidFill>
            <a:round/>
            <a:headEnd/>
            <a:tailEnd type="triangle" w="med" len="med"/>
          </a:ln>
        </p:spPr>
        <p:txBody>
          <a:bodyPr>
            <a:spAutoFit/>
          </a:bodyPr>
          <a:lstStyle/>
          <a:p>
            <a:endParaRPr lang="en-US" sz="1600" b="1"/>
          </a:p>
        </p:txBody>
      </p:sp>
      <p:sp>
        <p:nvSpPr>
          <p:cNvPr id="14349" name="Oval 31"/>
          <p:cNvSpPr>
            <a:spLocks noChangeArrowheads="1"/>
          </p:cNvSpPr>
          <p:nvPr/>
        </p:nvSpPr>
        <p:spPr bwMode="auto">
          <a:xfrm>
            <a:off x="3733800" y="4471283"/>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3</a:t>
            </a:r>
          </a:p>
        </p:txBody>
      </p:sp>
      <p:sp>
        <p:nvSpPr>
          <p:cNvPr id="14350" name="Rectangle 32"/>
          <p:cNvSpPr>
            <a:spLocks noChangeArrowheads="1"/>
          </p:cNvSpPr>
          <p:nvPr/>
        </p:nvSpPr>
        <p:spPr bwMode="gray">
          <a:xfrm>
            <a:off x="4267200" y="4522787"/>
            <a:ext cx="4419600" cy="381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User clicks on a link to </a:t>
            </a:r>
            <a:r>
              <a:rPr lang="en-US" sz="1600" b="1">
                <a:hlinkClick r:id="rId7"/>
              </a:rPr>
              <a:t>http://www.hacker.com</a:t>
            </a:r>
            <a:r>
              <a:rPr lang="en-US" sz="1600" b="1"/>
              <a:t> in a forum</a:t>
            </a:r>
          </a:p>
        </p:txBody>
      </p:sp>
      <p:sp>
        <p:nvSpPr>
          <p:cNvPr id="14351" name="Rectangle 33"/>
          <p:cNvSpPr>
            <a:spLocks noChangeArrowheads="1"/>
          </p:cNvSpPr>
          <p:nvPr/>
        </p:nvSpPr>
        <p:spPr bwMode="gray">
          <a:xfrm>
            <a:off x="685800" y="2236787"/>
            <a:ext cx="4876800" cy="381000"/>
          </a:xfrm>
          <a:prstGeom prst="rect">
            <a:avLst/>
          </a:prstGeom>
          <a:solidFill>
            <a:schemeClr val="bg1"/>
          </a:solidFill>
          <a:ln w="9525">
            <a:solidFill>
              <a:schemeClr val="tx1"/>
            </a:solidFill>
            <a:miter lim="800000"/>
            <a:headEnd/>
            <a:tailEnd/>
          </a:ln>
        </p:spPr>
        <p:txBody>
          <a:bodyPr lIns="92075" tIns="46038" rIns="92075" bIns="46038"/>
          <a:lstStyle/>
          <a:p>
            <a:pPr>
              <a:spcBef>
                <a:spcPct val="20000"/>
              </a:spcBef>
              <a:buFont typeface="Webdings" pitchFamily="18" charset="2"/>
              <a:buNone/>
            </a:pPr>
            <a:r>
              <a:rPr lang="en-US" sz="1600" b="1"/>
              <a:t>www.boi.com?JSESSIONID=9FA1DB9EA...</a:t>
            </a:r>
          </a:p>
        </p:txBody>
      </p:sp>
      <p:sp>
        <p:nvSpPr>
          <p:cNvPr id="14352" name="Oval 34"/>
          <p:cNvSpPr>
            <a:spLocks noChangeArrowheads="1"/>
          </p:cNvSpPr>
          <p:nvPr/>
        </p:nvSpPr>
        <p:spPr bwMode="auto">
          <a:xfrm>
            <a:off x="7086600" y="5538083"/>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4</a:t>
            </a:r>
          </a:p>
        </p:txBody>
      </p:sp>
      <p:sp>
        <p:nvSpPr>
          <p:cNvPr id="14353" name="Rectangle 35"/>
          <p:cNvSpPr>
            <a:spLocks noChangeArrowheads="1"/>
          </p:cNvSpPr>
          <p:nvPr/>
        </p:nvSpPr>
        <p:spPr bwMode="gray">
          <a:xfrm>
            <a:off x="2590800" y="5284787"/>
            <a:ext cx="4419600" cy="381000"/>
          </a:xfrm>
          <a:prstGeom prst="rect">
            <a:avLst/>
          </a:prstGeom>
          <a:noFill/>
          <a:ln w="9525">
            <a:noFill/>
            <a:miter lim="800000"/>
            <a:headEnd/>
            <a:tailEnd/>
          </a:ln>
        </p:spPr>
        <p:txBody>
          <a:bodyPr lIns="92075" tIns="46038" rIns="92075" bIns="46038"/>
          <a:lstStyle/>
          <a:p>
            <a:pPr algn="r">
              <a:spcBef>
                <a:spcPct val="20000"/>
              </a:spcBef>
              <a:buFont typeface="Webdings" pitchFamily="18" charset="2"/>
              <a:buNone/>
            </a:pPr>
            <a:r>
              <a:rPr lang="en-US" sz="1600" b="1" dirty="0"/>
              <a:t>Hacker checks </a:t>
            </a:r>
            <a:r>
              <a:rPr lang="en-US" sz="1600" b="1" dirty="0" smtClean="0"/>
              <a:t>referrer </a:t>
            </a:r>
            <a:r>
              <a:rPr lang="en-US" sz="1600" b="1" dirty="0"/>
              <a:t>logs on </a:t>
            </a:r>
            <a:r>
              <a:rPr lang="en-US" sz="1600" b="1" dirty="0">
                <a:hlinkClick r:id="rId7"/>
              </a:rPr>
              <a:t>www.hacker.com</a:t>
            </a:r>
            <a:endParaRPr lang="en-US" sz="1600" b="1" dirty="0"/>
          </a:p>
          <a:p>
            <a:pPr algn="r">
              <a:spcBef>
                <a:spcPct val="20000"/>
              </a:spcBef>
              <a:buFont typeface="Webdings" pitchFamily="18" charset="2"/>
              <a:buNone/>
            </a:pPr>
            <a:r>
              <a:rPr lang="en-US" sz="1600" b="1" dirty="0"/>
              <a:t>and finds user’s JSESSIONID</a:t>
            </a:r>
          </a:p>
        </p:txBody>
      </p:sp>
      <p:sp>
        <p:nvSpPr>
          <p:cNvPr id="14354" name="Freeform 36"/>
          <p:cNvSpPr>
            <a:spLocks/>
          </p:cNvSpPr>
          <p:nvPr/>
        </p:nvSpPr>
        <p:spPr bwMode="auto">
          <a:xfrm>
            <a:off x="3505200" y="4237037"/>
            <a:ext cx="5157788" cy="338554"/>
          </a:xfrm>
          <a:custGeom>
            <a:avLst/>
            <a:gdLst>
              <a:gd name="T0" fmla="*/ 0 w 3249"/>
              <a:gd name="T1" fmla="*/ 2147483647 h 715"/>
              <a:gd name="T2" fmla="*/ 2147483647 w 3249"/>
              <a:gd name="T3" fmla="*/ 2147483647 h 715"/>
              <a:gd name="T4" fmla="*/ 2147483647 w 3249"/>
              <a:gd name="T5" fmla="*/ 2147483647 h 715"/>
              <a:gd name="T6" fmla="*/ 2147483647 w 3249"/>
              <a:gd name="T7" fmla="*/ 2147483647 h 715"/>
              <a:gd name="T8" fmla="*/ 0 60000 65536"/>
              <a:gd name="T9" fmla="*/ 0 60000 65536"/>
              <a:gd name="T10" fmla="*/ 0 60000 65536"/>
              <a:gd name="T11" fmla="*/ 0 60000 65536"/>
              <a:gd name="T12" fmla="*/ 0 w 3249"/>
              <a:gd name="T13" fmla="*/ 0 h 715"/>
              <a:gd name="T14" fmla="*/ 3249 w 3249"/>
              <a:gd name="T15" fmla="*/ 715 h 715"/>
            </a:gdLst>
            <a:ahLst/>
            <a:cxnLst>
              <a:cxn ang="T8">
                <a:pos x="T0" y="T1"/>
              </a:cxn>
              <a:cxn ang="T9">
                <a:pos x="T2" y="T3"/>
              </a:cxn>
              <a:cxn ang="T10">
                <a:pos x="T4" y="T5"/>
              </a:cxn>
              <a:cxn ang="T11">
                <a:pos x="T6" y="T7"/>
              </a:cxn>
            </a:cxnLst>
            <a:rect l="T12" t="T13" r="T14" b="T15"/>
            <a:pathLst>
              <a:path w="3249" h="715">
                <a:moveTo>
                  <a:pt x="0" y="141"/>
                </a:moveTo>
                <a:cubicBezTo>
                  <a:pt x="135" y="118"/>
                  <a:pt x="338" y="0"/>
                  <a:pt x="813" y="4"/>
                </a:cubicBezTo>
                <a:cubicBezTo>
                  <a:pt x="1288" y="8"/>
                  <a:pt x="2457" y="46"/>
                  <a:pt x="2853" y="165"/>
                </a:cubicBezTo>
                <a:cubicBezTo>
                  <a:pt x="3249" y="284"/>
                  <a:pt x="3120" y="601"/>
                  <a:pt x="3190" y="715"/>
                </a:cubicBezTo>
              </a:path>
            </a:pathLst>
          </a:custGeom>
          <a:noFill/>
          <a:ln w="57150">
            <a:solidFill>
              <a:srgbClr val="FF0000"/>
            </a:solidFill>
            <a:round/>
            <a:headEnd/>
            <a:tailEnd type="triangle" w="med" len="med"/>
          </a:ln>
        </p:spPr>
        <p:txBody>
          <a:bodyPr>
            <a:spAutoFit/>
          </a:bodyPr>
          <a:lstStyle/>
          <a:p>
            <a:endParaRPr lang="en-US" sz="1600" b="1"/>
          </a:p>
        </p:txBody>
      </p:sp>
      <p:sp>
        <p:nvSpPr>
          <p:cNvPr id="14355" name="Oval 37"/>
          <p:cNvSpPr>
            <a:spLocks noChangeArrowheads="1"/>
          </p:cNvSpPr>
          <p:nvPr/>
        </p:nvSpPr>
        <p:spPr bwMode="auto">
          <a:xfrm>
            <a:off x="76200" y="5919083"/>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5</a:t>
            </a:r>
          </a:p>
        </p:txBody>
      </p:sp>
      <p:sp>
        <p:nvSpPr>
          <p:cNvPr id="14356" name="Rectangle 38"/>
          <p:cNvSpPr>
            <a:spLocks noChangeArrowheads="1"/>
          </p:cNvSpPr>
          <p:nvPr/>
        </p:nvSpPr>
        <p:spPr bwMode="gray">
          <a:xfrm>
            <a:off x="609600" y="5970587"/>
            <a:ext cx="2667000" cy="6858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dirty="0"/>
              <a:t>Hacker uses JSESSIONID and takes over victim’s account</a:t>
            </a:r>
          </a:p>
        </p:txBody>
      </p:sp>
      <p:sp>
        <p:nvSpPr>
          <p:cNvPr id="14357" name="Freeform 39"/>
          <p:cNvSpPr>
            <a:spLocks/>
          </p:cNvSpPr>
          <p:nvPr/>
        </p:nvSpPr>
        <p:spPr bwMode="auto">
          <a:xfrm rot="10800000">
            <a:off x="2362200" y="5572710"/>
            <a:ext cx="5538788" cy="338554"/>
          </a:xfrm>
          <a:custGeom>
            <a:avLst/>
            <a:gdLst>
              <a:gd name="T0" fmla="*/ 0 w 3249"/>
              <a:gd name="T1" fmla="*/ 2147483647 h 715"/>
              <a:gd name="T2" fmla="*/ 2147483647 w 3249"/>
              <a:gd name="T3" fmla="*/ 2147483647 h 715"/>
              <a:gd name="T4" fmla="*/ 2147483647 w 3249"/>
              <a:gd name="T5" fmla="*/ 2147483647 h 715"/>
              <a:gd name="T6" fmla="*/ 2147483647 w 3249"/>
              <a:gd name="T7" fmla="*/ 2147483647 h 715"/>
              <a:gd name="T8" fmla="*/ 0 60000 65536"/>
              <a:gd name="T9" fmla="*/ 0 60000 65536"/>
              <a:gd name="T10" fmla="*/ 0 60000 65536"/>
              <a:gd name="T11" fmla="*/ 0 60000 65536"/>
              <a:gd name="T12" fmla="*/ 0 w 3249"/>
              <a:gd name="T13" fmla="*/ 0 h 715"/>
              <a:gd name="T14" fmla="*/ 3249 w 3249"/>
              <a:gd name="T15" fmla="*/ 715 h 715"/>
            </a:gdLst>
            <a:ahLst/>
            <a:cxnLst>
              <a:cxn ang="T8">
                <a:pos x="T0" y="T1"/>
              </a:cxn>
              <a:cxn ang="T9">
                <a:pos x="T2" y="T3"/>
              </a:cxn>
              <a:cxn ang="T10">
                <a:pos x="T4" y="T5"/>
              </a:cxn>
              <a:cxn ang="T11">
                <a:pos x="T6" y="T7"/>
              </a:cxn>
            </a:cxnLst>
            <a:rect l="T12" t="T13" r="T14" b="T15"/>
            <a:pathLst>
              <a:path w="3249" h="715">
                <a:moveTo>
                  <a:pt x="0" y="141"/>
                </a:moveTo>
                <a:cubicBezTo>
                  <a:pt x="135" y="118"/>
                  <a:pt x="338" y="0"/>
                  <a:pt x="813" y="4"/>
                </a:cubicBezTo>
                <a:cubicBezTo>
                  <a:pt x="1288" y="8"/>
                  <a:pt x="2457" y="46"/>
                  <a:pt x="2853" y="165"/>
                </a:cubicBezTo>
                <a:cubicBezTo>
                  <a:pt x="3249" y="284"/>
                  <a:pt x="3120" y="601"/>
                  <a:pt x="3190" y="715"/>
                </a:cubicBezTo>
              </a:path>
            </a:pathLst>
          </a:custGeom>
          <a:noFill/>
          <a:ln w="57150">
            <a:solidFill>
              <a:srgbClr val="FF0000"/>
            </a:solidFill>
            <a:round/>
            <a:headEnd/>
            <a:tailEnd type="triangle" w="med" len="med"/>
          </a:ln>
        </p:spPr>
        <p:txBody>
          <a:bodyPr>
            <a:spAutoFit/>
          </a:bodyPr>
          <a:lstStyle/>
          <a:p>
            <a:endParaRPr lang="en-US" sz="1600" b="1"/>
          </a:p>
        </p:txBody>
      </p:sp>
    </p:spTree>
    <p:custDataLst>
      <p:tags r:id="rId1"/>
    </p:custDataLst>
    <p:extLst>
      <p:ext uri="{BB962C8B-B14F-4D97-AF65-F5344CB8AC3E}">
        <p14:creationId xmlns:p14="http://schemas.microsoft.com/office/powerpoint/2010/main" val="155960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67200" y="274638"/>
            <a:ext cx="4724400" cy="715962"/>
          </a:xfrm>
        </p:spPr>
        <p:txBody>
          <a:bodyPr/>
          <a:lstStyle/>
          <a:p>
            <a:r>
              <a:rPr lang="en-US" dirty="0"/>
              <a:t>A2 – Avoiding Broken Authentication and Session Management</a:t>
            </a:r>
            <a:endParaRPr lang="en-US" dirty="0" smtClean="0"/>
          </a:p>
        </p:txBody>
      </p:sp>
      <p:graphicFrame>
        <p:nvGraphicFramePr>
          <p:cNvPr id="4" name="Diagram 3"/>
          <p:cNvGraphicFramePr/>
          <p:nvPr>
            <p:extLst>
              <p:ext uri="{D42A27DB-BD31-4B8C-83A1-F6EECF244321}">
                <p14:modId xmlns:p14="http://schemas.microsoft.com/office/powerpoint/2010/main" val="261039842"/>
              </p:ext>
            </p:extLst>
          </p:nvPr>
        </p:nvGraphicFramePr>
        <p:xfrm>
          <a:off x="381000" y="1447800"/>
          <a:ext cx="8305800" cy="518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13</a:t>
            </a:fld>
            <a:endParaRPr lang="en-US"/>
          </a:p>
        </p:txBody>
      </p:sp>
    </p:spTree>
    <p:custDataLst>
      <p:tags r:id="rId1"/>
    </p:custDataLst>
    <p:extLst>
      <p:ext uri="{BB962C8B-B14F-4D97-AF65-F5344CB8AC3E}">
        <p14:creationId xmlns:p14="http://schemas.microsoft.com/office/powerpoint/2010/main" val="613298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2013-A3 – </a:t>
            </a:r>
            <a:br>
              <a:rPr lang="en-US" dirty="0" smtClean="0"/>
            </a:br>
            <a:r>
              <a:rPr lang="en-US" dirty="0" smtClean="0"/>
              <a:t>Cross-Site Scripting (XSS)</a:t>
            </a:r>
          </a:p>
        </p:txBody>
      </p:sp>
      <p:graphicFrame>
        <p:nvGraphicFramePr>
          <p:cNvPr id="4" name="Diagram 3"/>
          <p:cNvGraphicFramePr/>
          <p:nvPr>
            <p:extLst>
              <p:ext uri="{D42A27DB-BD31-4B8C-83A1-F6EECF244321}">
                <p14:modId xmlns:p14="http://schemas.microsoft.com/office/powerpoint/2010/main" val="1792958598"/>
              </p:ext>
            </p:extLst>
          </p:nvPr>
        </p:nvGraphicFramePr>
        <p:xfrm>
          <a:off x="457200" y="1524000"/>
          <a:ext cx="82296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14</a:t>
            </a:fld>
            <a:endParaRPr lang="en-US"/>
          </a:p>
        </p:txBody>
      </p:sp>
    </p:spTree>
    <p:custDataLst>
      <p:tags r:id="rId1"/>
    </p:custDataLst>
    <p:extLst>
      <p:ext uri="{BB962C8B-B14F-4D97-AF65-F5344CB8AC3E}">
        <p14:creationId xmlns:p14="http://schemas.microsoft.com/office/powerpoint/2010/main" val="1559946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dirty="0" smtClean="0"/>
              <a:t>Cross-Site Scripting Illustrated</a:t>
            </a:r>
          </a:p>
        </p:txBody>
      </p:sp>
      <p:sp>
        <p:nvSpPr>
          <p:cNvPr id="12291" name="Rectangle 3"/>
          <p:cNvSpPr>
            <a:spLocks noChangeArrowheads="1"/>
          </p:cNvSpPr>
          <p:nvPr/>
        </p:nvSpPr>
        <p:spPr bwMode="gray">
          <a:xfrm>
            <a:off x="6553200" y="2065337"/>
            <a:ext cx="2362200" cy="1143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a:t>Application with stored XSS vulnerability</a:t>
            </a:r>
          </a:p>
        </p:txBody>
      </p:sp>
      <p:pic>
        <p:nvPicPr>
          <p:cNvPr id="12292" name="Picture 4"/>
          <p:cNvPicPr>
            <a:picLocks noChangeAspect="1" noChangeArrowheads="1"/>
          </p:cNvPicPr>
          <p:nvPr/>
        </p:nvPicPr>
        <p:blipFill>
          <a:blip r:embed="rId4" cstate="print"/>
          <a:srcRect/>
          <a:stretch>
            <a:fillRect/>
          </a:stretch>
        </p:blipFill>
        <p:spPr bwMode="gray">
          <a:xfrm>
            <a:off x="2311400" y="4230687"/>
            <a:ext cx="3505200" cy="1773238"/>
          </a:xfrm>
          <a:prstGeom prst="rect">
            <a:avLst/>
          </a:prstGeom>
          <a:noFill/>
          <a:ln w="9525">
            <a:noFill/>
            <a:miter lim="800000"/>
            <a:headEnd/>
            <a:tailEnd/>
          </a:ln>
        </p:spPr>
      </p:pic>
      <p:sp>
        <p:nvSpPr>
          <p:cNvPr id="12293" name="Line 5"/>
          <p:cNvSpPr>
            <a:spLocks noChangeShapeType="1"/>
          </p:cNvSpPr>
          <p:nvPr/>
        </p:nvSpPr>
        <p:spPr bwMode="auto">
          <a:xfrm>
            <a:off x="5816600" y="3033712"/>
            <a:ext cx="1066800" cy="733425"/>
          </a:xfrm>
          <a:prstGeom prst="line">
            <a:avLst/>
          </a:prstGeom>
          <a:noFill/>
          <a:ln w="57150">
            <a:solidFill>
              <a:schemeClr val="tx1"/>
            </a:solidFill>
            <a:round/>
            <a:headEnd/>
            <a:tailEnd type="triangle" w="med" len="med"/>
          </a:ln>
        </p:spPr>
        <p:txBody>
          <a:bodyPr>
            <a:spAutoFit/>
          </a:bodyPr>
          <a:lstStyle/>
          <a:p>
            <a:endParaRPr lang="en-US"/>
          </a:p>
        </p:txBody>
      </p:sp>
      <p:pic>
        <p:nvPicPr>
          <p:cNvPr id="176134" name="Picture 6" descr="TN_hacker"/>
          <p:cNvPicPr>
            <a:picLocks noChangeAspect="1" noChangeArrowheads="1"/>
          </p:cNvPicPr>
          <p:nvPr/>
        </p:nvPicPr>
        <p:blipFill>
          <a:blip r:embed="rId5" cstate="print">
            <a:lum bright="24000" contrast="42000"/>
          </a:blip>
          <a:srcRect/>
          <a:stretch>
            <a:fillRect/>
          </a:stretch>
        </p:blipFill>
        <p:spPr bwMode="auto">
          <a:xfrm>
            <a:off x="1016000" y="2087562"/>
            <a:ext cx="1093788" cy="1268413"/>
          </a:xfrm>
          <a:prstGeom prst="rect">
            <a:avLst/>
          </a:prstGeom>
          <a:noFill/>
          <a:effectLst>
            <a:outerShdw dist="107763" dir="2700000" algn="ctr" rotWithShape="0">
              <a:srgbClr val="808080">
                <a:alpha val="50000"/>
              </a:srgbClr>
            </a:outerShdw>
          </a:effectLst>
        </p:spPr>
      </p:pic>
      <p:sp>
        <p:nvSpPr>
          <p:cNvPr id="12295" name="Oval 7"/>
          <p:cNvSpPr>
            <a:spLocks noChangeArrowheads="1"/>
          </p:cNvSpPr>
          <p:nvPr/>
        </p:nvSpPr>
        <p:spPr bwMode="auto">
          <a:xfrm>
            <a:off x="914400" y="6332537"/>
            <a:ext cx="471488" cy="373063"/>
          </a:xfrm>
          <a:prstGeom prst="ellipse">
            <a:avLst/>
          </a:prstGeom>
          <a:solidFill>
            <a:srgbClr val="66FF66"/>
          </a:solidFill>
          <a:ln w="9525" algn="ctr">
            <a:solidFill>
              <a:schemeClr val="tx1"/>
            </a:solidFill>
            <a:round/>
            <a:headEnd/>
            <a:tailEnd/>
          </a:ln>
        </p:spPr>
        <p:txBody>
          <a:bodyPr anchor="ctr">
            <a:spAutoFit/>
          </a:bodyPr>
          <a:lstStyle/>
          <a:p>
            <a:r>
              <a:rPr lang="en-US"/>
              <a:t>3</a:t>
            </a:r>
          </a:p>
        </p:txBody>
      </p:sp>
      <p:sp>
        <p:nvSpPr>
          <p:cNvPr id="12296" name="Oval 8"/>
          <p:cNvSpPr>
            <a:spLocks noChangeArrowheads="1"/>
          </p:cNvSpPr>
          <p:nvPr/>
        </p:nvSpPr>
        <p:spPr bwMode="auto">
          <a:xfrm>
            <a:off x="1701800" y="3905250"/>
            <a:ext cx="471488" cy="373062"/>
          </a:xfrm>
          <a:prstGeom prst="ellipse">
            <a:avLst/>
          </a:prstGeom>
          <a:solidFill>
            <a:srgbClr val="66FF66"/>
          </a:solidFill>
          <a:ln w="9525" algn="ctr">
            <a:solidFill>
              <a:schemeClr val="tx1"/>
            </a:solidFill>
            <a:round/>
            <a:headEnd/>
            <a:tailEnd/>
          </a:ln>
        </p:spPr>
        <p:txBody>
          <a:bodyPr anchor="ctr">
            <a:spAutoFit/>
          </a:bodyPr>
          <a:lstStyle/>
          <a:p>
            <a:r>
              <a:rPr lang="en-US"/>
              <a:t>2</a:t>
            </a:r>
          </a:p>
        </p:txBody>
      </p:sp>
      <p:sp>
        <p:nvSpPr>
          <p:cNvPr id="12297" name="Line 9"/>
          <p:cNvSpPr>
            <a:spLocks noChangeShapeType="1"/>
          </p:cNvSpPr>
          <p:nvPr/>
        </p:nvSpPr>
        <p:spPr bwMode="auto">
          <a:xfrm flipH="1">
            <a:off x="5816600" y="4367212"/>
            <a:ext cx="1066800" cy="801688"/>
          </a:xfrm>
          <a:prstGeom prst="line">
            <a:avLst/>
          </a:prstGeom>
          <a:noFill/>
          <a:ln w="57150">
            <a:solidFill>
              <a:schemeClr val="tx1"/>
            </a:solidFill>
            <a:round/>
            <a:headEnd/>
            <a:tailEnd type="triangle" w="med" len="med"/>
          </a:ln>
        </p:spPr>
        <p:txBody>
          <a:bodyPr>
            <a:spAutoFit/>
          </a:bodyPr>
          <a:lstStyle/>
          <a:p>
            <a:endParaRPr lang="en-US"/>
          </a:p>
        </p:txBody>
      </p:sp>
      <p:sp>
        <p:nvSpPr>
          <p:cNvPr id="12298" name="Rectangle 10"/>
          <p:cNvSpPr>
            <a:spLocks noChangeArrowheads="1"/>
          </p:cNvSpPr>
          <p:nvPr/>
        </p:nvSpPr>
        <p:spPr bwMode="gray">
          <a:xfrm>
            <a:off x="2159000" y="1503362"/>
            <a:ext cx="5181600"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800" b="1"/>
              <a:t>Attacker sets the trap – update my profile</a:t>
            </a:r>
          </a:p>
        </p:txBody>
      </p:sp>
      <p:pic>
        <p:nvPicPr>
          <p:cNvPr id="12299" name="Picture 11"/>
          <p:cNvPicPr>
            <a:picLocks noChangeAspect="1" noChangeArrowheads="1"/>
          </p:cNvPicPr>
          <p:nvPr/>
        </p:nvPicPr>
        <p:blipFill>
          <a:blip r:embed="rId4" cstate="print"/>
          <a:srcRect/>
          <a:stretch>
            <a:fillRect/>
          </a:stretch>
        </p:blipFill>
        <p:spPr bwMode="gray">
          <a:xfrm>
            <a:off x="2311400" y="1831975"/>
            <a:ext cx="3505200" cy="1773237"/>
          </a:xfrm>
          <a:prstGeom prst="rect">
            <a:avLst/>
          </a:prstGeom>
          <a:noFill/>
          <a:ln w="9525">
            <a:noFill/>
            <a:miter lim="800000"/>
            <a:headEnd/>
            <a:tailEnd/>
          </a:ln>
        </p:spPr>
      </p:pic>
      <p:sp>
        <p:nvSpPr>
          <p:cNvPr id="12300" name="Rectangle 12"/>
          <p:cNvSpPr>
            <a:spLocks noChangeArrowheads="1"/>
          </p:cNvSpPr>
          <p:nvPr/>
        </p:nvSpPr>
        <p:spPr bwMode="auto">
          <a:xfrm>
            <a:off x="3225800" y="2668587"/>
            <a:ext cx="2438400" cy="1077218"/>
          </a:xfrm>
          <a:prstGeom prst="rect">
            <a:avLst/>
          </a:prstGeom>
          <a:solidFill>
            <a:srgbClr val="FFFFCC"/>
          </a:solidFill>
          <a:ln w="9525" algn="ctr">
            <a:noFill/>
            <a:miter lim="800000"/>
            <a:headEnd/>
            <a:tailEnd/>
          </a:ln>
        </p:spPr>
        <p:txBody>
          <a:bodyPr>
            <a:spAutoFit/>
          </a:bodyPr>
          <a:lstStyle/>
          <a:p>
            <a:pPr>
              <a:spcBef>
                <a:spcPct val="50000"/>
              </a:spcBef>
              <a:buClr>
                <a:schemeClr val="tx1"/>
              </a:buClr>
              <a:buSzPct val="90000"/>
            </a:pPr>
            <a:r>
              <a:rPr lang="en-US" sz="1600" b="1" dirty="0"/>
              <a:t>Attacker enters a malicious script into a web page that stores the data on the server</a:t>
            </a:r>
          </a:p>
        </p:txBody>
      </p:sp>
      <p:sp>
        <p:nvSpPr>
          <p:cNvPr id="12301" name="Oval 13"/>
          <p:cNvSpPr>
            <a:spLocks noChangeArrowheads="1"/>
          </p:cNvSpPr>
          <p:nvPr/>
        </p:nvSpPr>
        <p:spPr bwMode="auto">
          <a:xfrm>
            <a:off x="1701800" y="1487487"/>
            <a:ext cx="471488" cy="373063"/>
          </a:xfrm>
          <a:prstGeom prst="ellipse">
            <a:avLst/>
          </a:prstGeom>
          <a:solidFill>
            <a:srgbClr val="66FF66"/>
          </a:solidFill>
          <a:ln w="9525" algn="ctr">
            <a:solidFill>
              <a:schemeClr val="tx1"/>
            </a:solidFill>
            <a:round/>
            <a:headEnd/>
            <a:tailEnd/>
          </a:ln>
        </p:spPr>
        <p:txBody>
          <a:bodyPr anchor="ctr">
            <a:spAutoFit/>
          </a:bodyPr>
          <a:lstStyle/>
          <a:p>
            <a:r>
              <a:rPr lang="en-US"/>
              <a:t>1</a:t>
            </a:r>
          </a:p>
        </p:txBody>
      </p:sp>
      <p:sp>
        <p:nvSpPr>
          <p:cNvPr id="12302" name="Rectangle 14"/>
          <p:cNvSpPr>
            <a:spLocks noChangeArrowheads="1"/>
          </p:cNvSpPr>
          <p:nvPr/>
        </p:nvSpPr>
        <p:spPr bwMode="gray">
          <a:xfrm>
            <a:off x="2151063" y="3903662"/>
            <a:ext cx="5181600"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800" b="1" dirty="0"/>
              <a:t>Victim views page – sees attacker profile</a:t>
            </a:r>
          </a:p>
        </p:txBody>
      </p:sp>
      <p:sp>
        <p:nvSpPr>
          <p:cNvPr id="12303" name="Rectangle 15"/>
          <p:cNvSpPr>
            <a:spLocks noChangeArrowheads="1"/>
          </p:cNvSpPr>
          <p:nvPr/>
        </p:nvSpPr>
        <p:spPr bwMode="gray">
          <a:xfrm>
            <a:off x="1371600" y="6380162"/>
            <a:ext cx="6324600"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800" b="1" dirty="0"/>
              <a:t>Script silently sends attacker Victim’s session cookie</a:t>
            </a:r>
          </a:p>
        </p:txBody>
      </p:sp>
      <p:sp>
        <p:nvSpPr>
          <p:cNvPr id="12304" name="Rectangle 16"/>
          <p:cNvSpPr>
            <a:spLocks noChangeArrowheads="1"/>
          </p:cNvSpPr>
          <p:nvPr/>
        </p:nvSpPr>
        <p:spPr bwMode="auto">
          <a:xfrm>
            <a:off x="3225800" y="5035550"/>
            <a:ext cx="2438400" cy="1077218"/>
          </a:xfrm>
          <a:prstGeom prst="rect">
            <a:avLst/>
          </a:prstGeom>
          <a:solidFill>
            <a:srgbClr val="FFFFCC"/>
          </a:solidFill>
          <a:ln w="9525" algn="ctr">
            <a:noFill/>
            <a:miter lim="800000"/>
            <a:headEnd/>
            <a:tailEnd/>
          </a:ln>
        </p:spPr>
        <p:txBody>
          <a:bodyPr>
            <a:spAutoFit/>
          </a:bodyPr>
          <a:lstStyle/>
          <a:p>
            <a:pPr>
              <a:spcBef>
                <a:spcPct val="50000"/>
              </a:spcBef>
              <a:buClr>
                <a:schemeClr val="tx1"/>
              </a:buClr>
              <a:buSzPct val="90000"/>
            </a:pPr>
            <a:r>
              <a:rPr lang="en-US" sz="1600" b="1"/>
              <a:t>Script runs inside victim’s browser with full access to the DOM and cookies</a:t>
            </a:r>
          </a:p>
        </p:txBody>
      </p:sp>
      <p:grpSp>
        <p:nvGrpSpPr>
          <p:cNvPr id="2" name="Group 17"/>
          <p:cNvGrpSpPr>
            <a:grpSpLocks/>
          </p:cNvGrpSpPr>
          <p:nvPr/>
        </p:nvGrpSpPr>
        <p:grpSpPr bwMode="auto">
          <a:xfrm>
            <a:off x="6883400" y="3433762"/>
            <a:ext cx="1455738" cy="1412875"/>
            <a:chOff x="4336" y="1870"/>
            <a:chExt cx="917" cy="890"/>
          </a:xfrm>
        </p:grpSpPr>
        <p:sp>
          <p:nvSpPr>
            <p:cNvPr id="12308" name="Rectangle 18"/>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Custom Code</a:t>
              </a:r>
            </a:p>
          </p:txBody>
        </p:sp>
        <p:sp>
          <p:nvSpPr>
            <p:cNvPr id="12309" name="Rectangle 19"/>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Accounts</a:t>
              </a:r>
            </a:p>
          </p:txBody>
        </p:sp>
        <p:sp>
          <p:nvSpPr>
            <p:cNvPr id="12310" name="Rectangle 20"/>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Finance</a:t>
              </a:r>
            </a:p>
          </p:txBody>
        </p:sp>
        <p:sp>
          <p:nvSpPr>
            <p:cNvPr id="12311" name="Rectangle 21"/>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Administration</a:t>
              </a:r>
            </a:p>
          </p:txBody>
        </p:sp>
        <p:sp>
          <p:nvSpPr>
            <p:cNvPr id="12312" name="Rectangle 22"/>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Transactions</a:t>
              </a:r>
            </a:p>
          </p:txBody>
        </p:sp>
        <p:sp>
          <p:nvSpPr>
            <p:cNvPr id="12313" name="Rectangle 23"/>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Communication</a:t>
              </a:r>
            </a:p>
          </p:txBody>
        </p:sp>
        <p:sp>
          <p:nvSpPr>
            <p:cNvPr id="12314" name="Rectangle 24"/>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dirty="0">
                  <a:solidFill>
                    <a:schemeClr val="bg1"/>
                  </a:solidFill>
                </a:rPr>
                <a:t>Knowledge Mgmt</a:t>
              </a:r>
            </a:p>
          </p:txBody>
        </p:sp>
        <p:sp>
          <p:nvSpPr>
            <p:cNvPr id="12315" name="Rectangle 25"/>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E-Commerce</a:t>
              </a:r>
            </a:p>
          </p:txBody>
        </p:sp>
        <p:sp>
          <p:nvSpPr>
            <p:cNvPr id="12316" name="Rectangle 26"/>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Bus. Functions</a:t>
              </a:r>
            </a:p>
          </p:txBody>
        </p:sp>
      </p:grpSp>
      <p:pic>
        <p:nvPicPr>
          <p:cNvPr id="176155" name="Picture 27" descr="businesswoman"/>
          <p:cNvPicPr>
            <a:picLocks noChangeAspect="1" noChangeArrowheads="1"/>
          </p:cNvPicPr>
          <p:nvPr/>
        </p:nvPicPr>
        <p:blipFill>
          <a:blip r:embed="rId6" cstate="print"/>
          <a:srcRect/>
          <a:stretch>
            <a:fillRect/>
          </a:stretch>
        </p:blipFill>
        <p:spPr bwMode="auto">
          <a:xfrm>
            <a:off x="1016000" y="4502150"/>
            <a:ext cx="1050925" cy="1255712"/>
          </a:xfrm>
          <a:prstGeom prst="rect">
            <a:avLst/>
          </a:prstGeom>
          <a:noFill/>
          <a:effectLst>
            <a:outerShdw dist="107763" dir="2700000" algn="ctr" rotWithShape="0">
              <a:srgbClr val="808080">
                <a:alpha val="50000"/>
              </a:srgbClr>
            </a:outerShdw>
          </a:effectLst>
        </p:spPr>
      </p:pic>
      <p:sp>
        <p:nvSpPr>
          <p:cNvPr id="12307" name="Freeform 28"/>
          <p:cNvSpPr>
            <a:spLocks/>
          </p:cNvSpPr>
          <p:nvPr/>
        </p:nvSpPr>
        <p:spPr bwMode="auto">
          <a:xfrm>
            <a:off x="457200" y="3000375"/>
            <a:ext cx="2768600" cy="3235325"/>
          </a:xfrm>
          <a:custGeom>
            <a:avLst/>
            <a:gdLst>
              <a:gd name="T0" fmla="*/ 2147483647 w 1744"/>
              <a:gd name="T1" fmla="*/ 2147483647 h 2328"/>
              <a:gd name="T2" fmla="*/ 2147483647 w 1744"/>
              <a:gd name="T3" fmla="*/ 2147483647 h 2328"/>
              <a:gd name="T4" fmla="*/ 2147483647 w 1744"/>
              <a:gd name="T5" fmla="*/ 2147483647 h 2328"/>
              <a:gd name="T6" fmla="*/ 2147483647 w 1744"/>
              <a:gd name="T7" fmla="*/ 2147483647 h 2328"/>
              <a:gd name="T8" fmla="*/ 2147483647 w 1744"/>
              <a:gd name="T9" fmla="*/ 2147483647 h 2328"/>
              <a:gd name="T10" fmla="*/ 2147483647 w 1744"/>
              <a:gd name="T11" fmla="*/ 2147483647 h 2328"/>
              <a:gd name="T12" fmla="*/ 0 60000 65536"/>
              <a:gd name="T13" fmla="*/ 0 60000 65536"/>
              <a:gd name="T14" fmla="*/ 0 60000 65536"/>
              <a:gd name="T15" fmla="*/ 0 60000 65536"/>
              <a:gd name="T16" fmla="*/ 0 60000 65536"/>
              <a:gd name="T17" fmla="*/ 0 60000 65536"/>
              <a:gd name="T18" fmla="*/ 0 w 1744"/>
              <a:gd name="T19" fmla="*/ 0 h 2328"/>
              <a:gd name="T20" fmla="*/ 1744 w 1744"/>
              <a:gd name="T21" fmla="*/ 2328 h 2328"/>
            </a:gdLst>
            <a:ahLst/>
            <a:cxnLst>
              <a:cxn ang="T12">
                <a:pos x="T0" y="T1"/>
              </a:cxn>
              <a:cxn ang="T13">
                <a:pos x="T2" y="T3"/>
              </a:cxn>
              <a:cxn ang="T14">
                <a:pos x="T4" y="T5"/>
              </a:cxn>
              <a:cxn ang="T15">
                <a:pos x="T6" y="T7"/>
              </a:cxn>
              <a:cxn ang="T16">
                <a:pos x="T8" y="T9"/>
              </a:cxn>
              <a:cxn ang="T17">
                <a:pos x="T10" y="T11"/>
              </a:cxn>
            </a:cxnLst>
            <a:rect l="T18" t="T19" r="T20" b="T21"/>
            <a:pathLst>
              <a:path w="1744" h="2328">
                <a:moveTo>
                  <a:pt x="1744" y="1704"/>
                </a:moveTo>
                <a:cubicBezTo>
                  <a:pt x="1492" y="1904"/>
                  <a:pt x="1240" y="2104"/>
                  <a:pt x="976" y="2184"/>
                </a:cubicBezTo>
                <a:cubicBezTo>
                  <a:pt x="712" y="2264"/>
                  <a:pt x="320" y="2328"/>
                  <a:pt x="160" y="2184"/>
                </a:cubicBezTo>
                <a:cubicBezTo>
                  <a:pt x="0" y="2040"/>
                  <a:pt x="32" y="1648"/>
                  <a:pt x="16" y="1320"/>
                </a:cubicBezTo>
                <a:cubicBezTo>
                  <a:pt x="0" y="992"/>
                  <a:pt x="8" y="432"/>
                  <a:pt x="64" y="216"/>
                </a:cubicBezTo>
                <a:cubicBezTo>
                  <a:pt x="120" y="0"/>
                  <a:pt x="236" y="12"/>
                  <a:pt x="352" y="24"/>
                </a:cubicBezTo>
              </a:path>
            </a:pathLst>
          </a:custGeom>
          <a:noFill/>
          <a:ln w="57150">
            <a:solidFill>
              <a:srgbClr val="FF0000"/>
            </a:solidFill>
            <a:round/>
            <a:headEnd/>
            <a:tailEnd type="triangle" w="med" len="med"/>
          </a:ln>
        </p:spPr>
        <p:txBody>
          <a:bodyPr wrap="none">
            <a:spAutoFit/>
          </a:bodyPr>
          <a:lstStyle/>
          <a:p>
            <a:endParaRPr lang="en-US"/>
          </a:p>
        </p:txBody>
      </p:sp>
      <p:sp>
        <p:nvSpPr>
          <p:cNvPr id="29"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15</a:t>
            </a:fld>
            <a:endParaRPr lang="en-US"/>
          </a:p>
        </p:txBody>
      </p:sp>
    </p:spTree>
    <p:custDataLst>
      <p:tags r:id="rId1"/>
    </p:custDataLst>
    <p:extLst>
      <p:ext uri="{BB962C8B-B14F-4D97-AF65-F5344CB8AC3E}">
        <p14:creationId xmlns:p14="http://schemas.microsoft.com/office/powerpoint/2010/main" val="6908580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p:cNvGrpSpPr/>
          <p:nvPr/>
        </p:nvGrpSpPr>
        <p:grpSpPr>
          <a:xfrm>
            <a:off x="7937364" y="4876800"/>
            <a:ext cx="1206636" cy="1514810"/>
            <a:chOff x="6677870" y="3505200"/>
            <a:chExt cx="1570741" cy="2160909"/>
          </a:xfrm>
        </p:grpSpPr>
        <p:pic>
          <p:nvPicPr>
            <p:cNvPr id="8" name="Picture 2"/>
            <p:cNvPicPr>
              <a:picLocks noChangeAspect="1" noChangeArrowheads="1"/>
            </p:cNvPicPr>
            <p:nvPr/>
          </p:nvPicPr>
          <p:blipFill>
            <a:blip r:embed="rId3" cstate="print"/>
            <a:srcRect/>
            <a:stretch>
              <a:fillRect/>
            </a:stretch>
          </p:blipFill>
          <p:spPr bwMode="auto">
            <a:xfrm>
              <a:off x="6677870" y="3631309"/>
              <a:ext cx="1524000" cy="1626491"/>
            </a:xfrm>
            <a:prstGeom prst="rect">
              <a:avLst/>
            </a:prstGeom>
            <a:noFill/>
            <a:ln w="9525">
              <a:noFill/>
              <a:miter lim="800000"/>
              <a:headEnd/>
              <a:tailEnd/>
            </a:ln>
            <a:effectLst/>
          </p:spPr>
        </p:pic>
        <p:cxnSp>
          <p:nvCxnSpPr>
            <p:cNvPr id="9" name="Straight Connector 8"/>
            <p:cNvCxnSpPr>
              <a:stCxn id="10" idx="7"/>
              <a:endCxn id="10" idx="3"/>
            </p:cNvCxnSpPr>
            <p:nvPr/>
          </p:nvCxnSpPr>
          <p:spPr bwMode="auto">
            <a:xfrm rot="16200000" flipH="1" flipV="1">
              <a:off x="6961473" y="3939289"/>
              <a:ext cx="1185394" cy="808222"/>
            </a:xfrm>
            <a:prstGeom prst="line">
              <a:avLst/>
            </a:prstGeom>
            <a:noFill/>
            <a:ln w="76200" cap="flat" cmpd="sng" algn="ctr">
              <a:solidFill>
                <a:srgbClr val="FF0000"/>
              </a:solidFill>
              <a:prstDash val="solid"/>
              <a:round/>
              <a:headEnd type="none" w="med" len="med"/>
              <a:tailEnd type="none" w="med" len="med"/>
            </a:ln>
            <a:effectLst/>
          </p:spPr>
        </p:cxnSp>
        <p:sp>
          <p:nvSpPr>
            <p:cNvPr id="10" name="Oval 9"/>
            <p:cNvSpPr/>
            <p:nvPr/>
          </p:nvSpPr>
          <p:spPr bwMode="auto">
            <a:xfrm>
              <a:off x="6982670" y="3505200"/>
              <a:ext cx="1143000" cy="1676400"/>
            </a:xfrm>
            <a:prstGeom prst="ellipse">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6777061" y="5257793"/>
              <a:ext cx="1471550" cy="408316"/>
            </a:xfrm>
            <a:prstGeom prst="rect">
              <a:avLst/>
            </a:prstGeom>
            <a:noFill/>
          </p:spPr>
          <p:txBody>
            <a:bodyPr wrap="none" rtlCol="0">
              <a:spAutoFit/>
            </a:bodyPr>
            <a:lstStyle/>
            <a:p>
              <a:r>
                <a:rPr lang="en-US" dirty="0" smtClean="0"/>
                <a:t>(</a:t>
              </a:r>
              <a:r>
                <a:rPr lang="en-US" dirty="0" err="1" smtClean="0"/>
                <a:t>AntiSamy</a:t>
              </a:r>
              <a:r>
                <a:rPr lang="en-US" dirty="0" smtClean="0"/>
                <a:t>)</a:t>
              </a:r>
              <a:endParaRPr lang="en-US" dirty="0"/>
            </a:p>
          </p:txBody>
        </p:sp>
      </p:grpSp>
      <p:sp>
        <p:nvSpPr>
          <p:cNvPr id="2" name="Title 1"/>
          <p:cNvSpPr>
            <a:spLocks noGrp="1"/>
          </p:cNvSpPr>
          <p:nvPr>
            <p:ph type="title"/>
          </p:nvPr>
        </p:nvSpPr>
        <p:spPr/>
        <p:txBody>
          <a:bodyPr/>
          <a:lstStyle/>
          <a:p>
            <a:r>
              <a:rPr lang="en-US" b="1" dirty="0" smtClean="0"/>
              <a:t>Avoiding XSS Flaws</a:t>
            </a:r>
            <a:endParaRPr lang="en-US" b="1" dirty="0"/>
          </a:p>
        </p:txBody>
      </p:sp>
      <p:sp>
        <p:nvSpPr>
          <p:cNvPr id="3" name="Content Placeholder 2"/>
          <p:cNvSpPr>
            <a:spLocks noGrp="1"/>
          </p:cNvSpPr>
          <p:nvPr>
            <p:ph idx="1"/>
          </p:nvPr>
        </p:nvSpPr>
        <p:spPr>
          <a:xfrm>
            <a:off x="228600" y="1570037"/>
            <a:ext cx="8229600" cy="5211763"/>
          </a:xfrm>
        </p:spPr>
        <p:txBody>
          <a:bodyPr>
            <a:normAutofit fontScale="92500"/>
          </a:bodyPr>
          <a:lstStyle/>
          <a:p>
            <a:r>
              <a:rPr lang="en-US" sz="2400" b="1" dirty="0" smtClean="0"/>
              <a:t>Recommendations</a:t>
            </a:r>
          </a:p>
          <a:p>
            <a:pPr marL="688975" lvl="1" indent="-342900"/>
            <a:r>
              <a:rPr lang="en-US" sz="2000" b="1" dirty="0" smtClean="0"/>
              <a:t>Eliminate Flaw</a:t>
            </a:r>
          </a:p>
          <a:p>
            <a:pPr marL="1035050" lvl="2" indent="-342900"/>
            <a:r>
              <a:rPr lang="en-US" sz="1800" b="1" dirty="0" smtClean="0"/>
              <a:t>Don’t include user supplied input in the output page</a:t>
            </a:r>
          </a:p>
          <a:p>
            <a:pPr marL="688975" lvl="1" indent="-342900"/>
            <a:r>
              <a:rPr lang="en-US" sz="2000" b="1" dirty="0" smtClean="0"/>
              <a:t>Defend Against the Flaw</a:t>
            </a:r>
          </a:p>
          <a:p>
            <a:pPr marL="1035050" lvl="2" indent="-342900"/>
            <a:r>
              <a:rPr lang="en-US" sz="1800" b="1" dirty="0" smtClean="0"/>
              <a:t>Use Content Security Policy (CSP)</a:t>
            </a:r>
          </a:p>
          <a:p>
            <a:pPr marL="1035050" lvl="2" indent="-342900"/>
            <a:r>
              <a:rPr lang="en-US" sz="1800" b="1" dirty="0" smtClean="0"/>
              <a:t>Primary Recommendation: </a:t>
            </a:r>
            <a:r>
              <a:rPr lang="en-US" sz="1800" b="1" u="sng" dirty="0" smtClean="0"/>
              <a:t>Output encode all user supplied input</a:t>
            </a:r>
            <a:r>
              <a:rPr lang="en-US" sz="1800" b="1" dirty="0" smtClean="0"/>
              <a:t> (Use OWASP’s ESAPI or Java Encoders to output encode)</a:t>
            </a:r>
          </a:p>
          <a:p>
            <a:pPr marL="1035050" lvl="2" indent="-342900">
              <a:buNone/>
            </a:pPr>
            <a:r>
              <a:rPr lang="en-US" sz="1800" b="1" dirty="0" smtClean="0"/>
              <a:t>		</a:t>
            </a:r>
            <a:r>
              <a:rPr lang="en-US" sz="1800" b="1" dirty="0" smtClean="0">
                <a:hlinkClick r:id="rId4"/>
              </a:rPr>
              <a:t>https://www.owasp.org/index.php/ESAPI</a:t>
            </a:r>
            <a:endParaRPr lang="en-US" sz="1800" b="1" dirty="0"/>
          </a:p>
          <a:p>
            <a:pPr marL="1035050" lvl="2" indent="-342900">
              <a:buNone/>
            </a:pPr>
            <a:r>
              <a:rPr lang="en-US" sz="1800" b="1" dirty="0" smtClean="0"/>
              <a:t>		</a:t>
            </a:r>
            <a:r>
              <a:rPr lang="en-US" sz="1800" b="1" dirty="0">
                <a:hlinkClick r:id="rId5"/>
              </a:rPr>
              <a:t>https://www.owasp.org/index.php/OWASP_Java_Encoder_Project</a:t>
            </a:r>
            <a:endParaRPr lang="en-US" sz="1800" b="1" dirty="0" smtClean="0"/>
          </a:p>
          <a:p>
            <a:pPr marL="1035050" lvl="2" indent="-342900"/>
            <a:r>
              <a:rPr lang="en-US" sz="1800" b="1" dirty="0" smtClean="0"/>
              <a:t>Perform ‘white </a:t>
            </a:r>
            <a:r>
              <a:rPr lang="en-US" sz="1800" b="1" dirty="0" err="1" smtClean="0"/>
              <a:t>list’</a:t>
            </a:r>
            <a:r>
              <a:rPr lang="en-US" sz="1800" b="1" dirty="0" smtClean="0"/>
              <a:t> input validation on all user input to be included in page</a:t>
            </a:r>
          </a:p>
          <a:p>
            <a:pPr marL="1035050" lvl="2" indent="-342900"/>
            <a:r>
              <a:rPr lang="en-US" sz="1800" b="1" dirty="0" smtClean="0"/>
              <a:t>For large chunks of user supplied HTML, use OWASP’s </a:t>
            </a:r>
            <a:r>
              <a:rPr lang="en-US" sz="1800" b="1" dirty="0" err="1" smtClean="0"/>
              <a:t>AntiSamy</a:t>
            </a:r>
            <a:r>
              <a:rPr lang="en-US" sz="1800" b="1" dirty="0" smtClean="0"/>
              <a:t> to sanitize this HTML to make it safe</a:t>
            </a:r>
          </a:p>
          <a:p>
            <a:pPr marL="1035050" lvl="2" indent="-342900">
              <a:buNone/>
            </a:pPr>
            <a:r>
              <a:rPr lang="en-US" sz="1800" b="1" dirty="0" smtClean="0"/>
              <a:t>	      See: </a:t>
            </a:r>
            <a:r>
              <a:rPr lang="en-US" sz="1800" b="1" dirty="0" smtClean="0">
                <a:hlinkClick r:id="rId6"/>
              </a:rPr>
              <a:t>https://www.owasp.org/index.php/AntiSamy</a:t>
            </a:r>
            <a:endParaRPr lang="en-US" sz="1800" b="1" dirty="0" smtClean="0"/>
          </a:p>
          <a:p>
            <a:pPr eaLnBrk="1" hangingPunct="1"/>
            <a:r>
              <a:rPr lang="en-US" sz="2400" b="1" dirty="0" smtClean="0"/>
              <a:t>References</a:t>
            </a:r>
          </a:p>
          <a:p>
            <a:pPr lvl="1" eaLnBrk="1" hangingPunct="1"/>
            <a:r>
              <a:rPr lang="en-US" sz="2000" b="1" dirty="0" smtClean="0"/>
              <a:t>For how to output encode properly, read the </a:t>
            </a:r>
            <a:r>
              <a:rPr lang="en-US" sz="1600" b="1" dirty="0" smtClean="0">
                <a:hlinkClick r:id="rId7"/>
              </a:rPr>
              <a:t>https://www.owasp.org/index.php/XSS_(Cross Site Scripting) Prevention Cheat Sheet</a:t>
            </a:r>
            <a:r>
              <a:rPr lang="en-US" sz="1600" b="1" dirty="0" smtClean="0"/>
              <a:t> </a:t>
            </a:r>
          </a:p>
        </p:txBody>
      </p:sp>
      <p:sp>
        <p:nvSpPr>
          <p:cNvPr id="12"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16</a:t>
            </a:fld>
            <a:endParaRPr lang="en-US"/>
          </a:p>
        </p:txBody>
      </p:sp>
    </p:spTree>
    <p:custDataLst>
      <p:tags r:id="rId1"/>
    </p:custDataLst>
    <p:extLst>
      <p:ext uri="{BB962C8B-B14F-4D97-AF65-F5344CB8AC3E}">
        <p14:creationId xmlns:p14="http://schemas.microsoft.com/office/powerpoint/2010/main" val="374001334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Safe Escaping Schemes in Various HTML Execution Contexts</a:t>
            </a:r>
            <a:endParaRPr lang="en-US" sz="2400" b="1" dirty="0"/>
          </a:p>
        </p:txBody>
      </p:sp>
      <p:pic>
        <p:nvPicPr>
          <p:cNvPr id="4" name="Picture 2"/>
          <p:cNvPicPr>
            <a:picLocks noChangeAspect="1" noChangeArrowheads="1"/>
          </p:cNvPicPr>
          <p:nvPr/>
        </p:nvPicPr>
        <p:blipFill>
          <a:blip r:embed="rId4" cstate="print"/>
          <a:srcRect/>
          <a:stretch>
            <a:fillRect/>
          </a:stretch>
        </p:blipFill>
        <p:spPr bwMode="auto">
          <a:xfrm>
            <a:off x="535857" y="990600"/>
            <a:ext cx="4434349" cy="4657203"/>
          </a:xfrm>
          <a:prstGeom prst="rect">
            <a:avLst/>
          </a:prstGeom>
          <a:noFill/>
          <a:ln w="9525">
            <a:noFill/>
            <a:miter lim="800000"/>
            <a:headEnd/>
            <a:tailEnd/>
          </a:ln>
          <a:effectLst/>
        </p:spPr>
      </p:pic>
      <p:sp>
        <p:nvSpPr>
          <p:cNvPr id="5" name="Rectangle 4"/>
          <p:cNvSpPr/>
          <p:nvPr/>
        </p:nvSpPr>
        <p:spPr bwMode="auto">
          <a:xfrm>
            <a:off x="1752601" y="4031632"/>
            <a:ext cx="3025050" cy="644065"/>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smtClean="0">
                <a:latin typeface="Tahoma" charset="0"/>
              </a:rPr>
              <a:t>CSS</a:t>
            </a:r>
            <a:r>
              <a:rPr kumimoji="0" lang="en-US" sz="1600" b="1" i="0" u="none" strike="noStrike" cap="none" normalizeH="0" baseline="0" dirty="0" smtClean="0">
                <a:ln>
                  <a:noFill/>
                </a:ln>
                <a:solidFill>
                  <a:schemeClr val="tx1"/>
                </a:solidFill>
                <a:effectLst/>
                <a:latin typeface="Tahoma" charset="0"/>
              </a:rPr>
              <a:t> Property Values</a:t>
            </a:r>
          </a:p>
          <a:p>
            <a:pPr algn="ctr" eaLnBrk="0" hangingPunct="0">
              <a:lnSpc>
                <a:spcPct val="100000"/>
              </a:lnSpc>
            </a:pPr>
            <a:r>
              <a:rPr lang="en-US" sz="1100" b="1" dirty="0" smtClean="0"/>
              <a:t>(e.g., .</a:t>
            </a:r>
            <a:r>
              <a:rPr lang="en-US" sz="1100" b="1" dirty="0" err="1" smtClean="0"/>
              <a:t>pdiv</a:t>
            </a:r>
            <a:r>
              <a:rPr lang="en-US" sz="1100" b="1" dirty="0" smtClean="0"/>
              <a:t> a:hover {color: </a:t>
            </a:r>
            <a:r>
              <a:rPr lang="en-US" sz="1100" b="1" dirty="0" smtClean="0">
                <a:solidFill>
                  <a:srgbClr val="FF0000"/>
                </a:solidFill>
              </a:rPr>
              <a:t>red; text-decoration: underline</a:t>
            </a:r>
            <a:r>
              <a:rPr lang="en-US" sz="1100" b="1" dirty="0" smtClean="0"/>
              <a:t>} )</a:t>
            </a:r>
          </a:p>
        </p:txBody>
      </p:sp>
      <p:sp>
        <p:nvSpPr>
          <p:cNvPr id="6" name="Rectangle 5"/>
          <p:cNvSpPr/>
          <p:nvPr/>
        </p:nvSpPr>
        <p:spPr bwMode="auto">
          <a:xfrm>
            <a:off x="1228628" y="3167225"/>
            <a:ext cx="2904056" cy="670272"/>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lnSpc>
                <a:spcPct val="100000"/>
              </a:lnSpc>
            </a:pPr>
            <a:r>
              <a:rPr kumimoji="0" lang="en-US" sz="1600" b="1" i="0" u="none" strike="noStrike" cap="none" normalizeH="0" baseline="0" dirty="0" smtClean="0">
                <a:ln>
                  <a:noFill/>
                </a:ln>
                <a:solidFill>
                  <a:schemeClr val="tx1"/>
                </a:solidFill>
                <a:effectLst/>
                <a:latin typeface="Tahoma" charset="0"/>
              </a:rPr>
              <a:t>JavaScript Data</a:t>
            </a:r>
          </a:p>
          <a:p>
            <a:pPr algn="ctr" eaLnBrk="0" hangingPunct="0">
              <a:lnSpc>
                <a:spcPct val="100000"/>
              </a:lnSpc>
            </a:pPr>
            <a:r>
              <a:rPr lang="en-US" sz="1100" b="1" dirty="0" smtClean="0"/>
              <a:t>(e.g., &lt;</a:t>
            </a:r>
            <a:r>
              <a:rPr lang="en-US" sz="1100" b="1" dirty="0"/>
              <a:t>script</a:t>
            </a:r>
            <a:r>
              <a:rPr lang="en-US" sz="1100" b="1" dirty="0" smtClean="0"/>
              <a:t>&gt;</a:t>
            </a:r>
            <a:br>
              <a:rPr lang="en-US" sz="1100" b="1" dirty="0" smtClean="0"/>
            </a:br>
            <a:r>
              <a:rPr lang="en-US" sz="1100" b="1" dirty="0" err="1" smtClean="0"/>
              <a:t>someFunction</a:t>
            </a:r>
            <a:r>
              <a:rPr lang="en-US" sz="1100" b="1" dirty="0"/>
              <a:t>(‘</a:t>
            </a:r>
            <a:r>
              <a:rPr lang="en-US" sz="1100" b="1" dirty="0">
                <a:solidFill>
                  <a:srgbClr val="FF0000"/>
                </a:solidFill>
              </a:rPr>
              <a:t>DATA</a:t>
            </a:r>
            <a:r>
              <a:rPr lang="en-US" sz="1100" b="1" dirty="0"/>
              <a:t>’)&lt;/</a:t>
            </a:r>
            <a:r>
              <a:rPr lang="en-US" sz="1100" b="1" dirty="0" smtClean="0"/>
              <a:t>script&gt; )</a:t>
            </a:r>
          </a:p>
        </p:txBody>
      </p:sp>
      <p:sp>
        <p:nvSpPr>
          <p:cNvPr id="7" name="Rectangle 6"/>
          <p:cNvSpPr/>
          <p:nvPr/>
        </p:nvSpPr>
        <p:spPr bwMode="auto">
          <a:xfrm>
            <a:off x="1600200" y="2384323"/>
            <a:ext cx="2908161" cy="6096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charset="0"/>
              </a:rPr>
              <a:t>HTML Attribute Values</a:t>
            </a:r>
          </a:p>
          <a:p>
            <a:pPr algn="ctr" eaLnBrk="0" hangingPunct="0">
              <a:lnSpc>
                <a:spcPct val="100000"/>
              </a:lnSpc>
            </a:pPr>
            <a:r>
              <a:rPr lang="en-US" sz="1100" b="1" dirty="0" smtClean="0"/>
              <a:t>(e.g., &lt;input name='</a:t>
            </a:r>
            <a:r>
              <a:rPr lang="en-US" sz="1100" b="1" dirty="0" smtClean="0">
                <a:solidFill>
                  <a:srgbClr val="FF0000"/>
                </a:solidFill>
              </a:rPr>
              <a:t>person</a:t>
            </a:r>
            <a:r>
              <a:rPr lang="en-US" sz="1100" b="1" dirty="0" smtClean="0"/>
              <a:t>' type='</a:t>
            </a:r>
            <a:r>
              <a:rPr lang="en-US" sz="1100" b="1" dirty="0" smtClean="0">
                <a:solidFill>
                  <a:srgbClr val="FF0000"/>
                </a:solidFill>
              </a:rPr>
              <a:t>TEXT</a:t>
            </a:r>
            <a:r>
              <a:rPr lang="en-US" sz="1100" b="1" dirty="0" smtClean="0"/>
              <a:t>' value='</a:t>
            </a:r>
            <a:r>
              <a:rPr lang="en-US" sz="1100" b="1" dirty="0" err="1" smtClean="0">
                <a:solidFill>
                  <a:srgbClr val="FF0000"/>
                </a:solidFill>
              </a:rPr>
              <a:t>defaultValue</a:t>
            </a:r>
            <a:r>
              <a:rPr lang="en-US" sz="1100" b="1" dirty="0" smtClean="0"/>
              <a:t>'&gt; )</a:t>
            </a:r>
            <a:endParaRPr kumimoji="0" lang="en-US" b="1" i="0" u="none" strike="noStrike" cap="none" normalizeH="0" baseline="0" dirty="0" smtClean="0">
              <a:ln>
                <a:noFill/>
              </a:ln>
              <a:solidFill>
                <a:schemeClr val="tx1"/>
              </a:solidFill>
              <a:effectLst/>
              <a:latin typeface="Tahoma" charset="0"/>
            </a:endParaRPr>
          </a:p>
        </p:txBody>
      </p:sp>
      <p:sp>
        <p:nvSpPr>
          <p:cNvPr id="8" name="Rectangle 7"/>
          <p:cNvSpPr/>
          <p:nvPr/>
        </p:nvSpPr>
        <p:spPr bwMode="auto">
          <a:xfrm>
            <a:off x="961105" y="1664058"/>
            <a:ext cx="2831961" cy="491665"/>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charset="0"/>
              </a:rPr>
              <a:t>HTML Element Content</a:t>
            </a:r>
          </a:p>
          <a:p>
            <a:pPr algn="ctr" eaLnBrk="0" hangingPunct="0">
              <a:lnSpc>
                <a:spcPct val="100000"/>
              </a:lnSpc>
            </a:pPr>
            <a:r>
              <a:rPr lang="en-US" sz="1100" b="1" dirty="0" smtClean="0"/>
              <a:t>(e.g., &lt;div&gt; </a:t>
            </a:r>
            <a:r>
              <a:rPr lang="en-US" sz="1100" b="1" dirty="0" smtClean="0">
                <a:solidFill>
                  <a:srgbClr val="FF0000"/>
                </a:solidFill>
              </a:rPr>
              <a:t>some text to display </a:t>
            </a:r>
            <a:r>
              <a:rPr lang="en-US" sz="1100" b="1" dirty="0" smtClean="0"/>
              <a:t>&lt;/div&gt; )</a:t>
            </a:r>
            <a:endParaRPr lang="en-US" sz="1600" b="1" dirty="0" smtClean="0"/>
          </a:p>
        </p:txBody>
      </p:sp>
      <p:sp>
        <p:nvSpPr>
          <p:cNvPr id="10" name="Rectangle 9"/>
          <p:cNvSpPr/>
          <p:nvPr/>
        </p:nvSpPr>
        <p:spPr bwMode="auto">
          <a:xfrm>
            <a:off x="783308" y="4822723"/>
            <a:ext cx="3102892" cy="614974"/>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charset="0"/>
              </a:rPr>
              <a:t>URI Attribute Values</a:t>
            </a:r>
          </a:p>
          <a:p>
            <a:pPr algn="ctr" eaLnBrk="0" hangingPunct="0">
              <a:lnSpc>
                <a:spcPct val="100000"/>
              </a:lnSpc>
            </a:pPr>
            <a:r>
              <a:rPr lang="en-US" sz="1100" b="1" dirty="0" smtClean="0"/>
              <a:t>(e.g., &lt;a </a:t>
            </a:r>
            <a:r>
              <a:rPr lang="en-US" sz="1100" b="1" dirty="0" err="1" smtClean="0"/>
              <a:t>href</a:t>
            </a:r>
            <a:r>
              <a:rPr lang="en-US" sz="1100" b="1" dirty="0"/>
              <a:t>=" http://</a:t>
            </a:r>
            <a:r>
              <a:rPr lang="en-US" sz="1100" b="1" dirty="0" smtClean="0"/>
              <a:t>site.com?search=</a:t>
            </a:r>
            <a:r>
              <a:rPr lang="en-US" sz="1100" b="1" dirty="0" smtClean="0">
                <a:solidFill>
                  <a:srgbClr val="FF0000"/>
                </a:solidFill>
              </a:rPr>
              <a:t>DATA</a:t>
            </a:r>
            <a:r>
              <a:rPr lang="en-US" sz="1100" b="1" dirty="0" smtClean="0"/>
              <a:t>" )</a:t>
            </a:r>
            <a:endParaRPr kumimoji="0" lang="en-US" sz="1600" b="1" i="0" u="none" strike="noStrike" cap="none" normalizeH="0" baseline="0" dirty="0" smtClean="0">
              <a:ln>
                <a:noFill/>
              </a:ln>
              <a:solidFill>
                <a:schemeClr val="tx1"/>
              </a:solidFill>
              <a:effectLst/>
              <a:latin typeface="Tahoma" charset="0"/>
            </a:endParaRPr>
          </a:p>
        </p:txBody>
      </p:sp>
      <p:sp>
        <p:nvSpPr>
          <p:cNvPr id="11" name="Line Callout 2 (Border and Accent Bar) 10"/>
          <p:cNvSpPr/>
          <p:nvPr/>
        </p:nvSpPr>
        <p:spPr bwMode="auto">
          <a:xfrm rot="10800000" flipV="1">
            <a:off x="5943600" y="3657600"/>
            <a:ext cx="3107934" cy="553861"/>
          </a:xfrm>
          <a:prstGeom prst="accentBorderCallout2">
            <a:avLst>
              <a:gd name="adj1" fmla="val 71083"/>
              <a:gd name="adj2" fmla="val 102270"/>
              <a:gd name="adj3" fmla="val 70916"/>
              <a:gd name="adj4" fmla="val 111885"/>
              <a:gd name="adj5" fmla="val 129790"/>
              <a:gd name="adj6" fmla="val 142890"/>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200" b="1" dirty="0" smtClean="0">
                <a:solidFill>
                  <a:schemeClr val="tx1"/>
                </a:solidFill>
              </a:rPr>
              <a:t>#4: All non-alphanumeric &lt; 256 </a:t>
            </a:r>
            <a:r>
              <a:rPr lang="en-US" sz="1200" b="1" dirty="0" smtClean="0">
                <a:solidFill>
                  <a:schemeClr val="tx1"/>
                </a:solidFill>
                <a:sym typeface="Wingdings" pitchFamily="2" charset="2"/>
              </a:rPr>
              <a:t> </a:t>
            </a:r>
            <a:r>
              <a:rPr lang="en-US" sz="1200" b="1" dirty="0" smtClean="0">
                <a:solidFill>
                  <a:schemeClr val="tx1"/>
                </a:solidFill>
              </a:rPr>
              <a:t>\HH</a:t>
            </a:r>
          </a:p>
          <a:p>
            <a:pPr algn="ctr" eaLnBrk="0" hangingPunct="0">
              <a:defRPr/>
            </a:pPr>
            <a:r>
              <a:rPr lang="en-US" sz="1200" b="1" dirty="0" smtClean="0">
                <a:solidFill>
                  <a:schemeClr val="tx1"/>
                </a:solidFill>
              </a:rPr>
              <a:t>ESAPI: </a:t>
            </a:r>
            <a:r>
              <a:rPr lang="en-US" sz="1200" b="1" dirty="0" err="1" smtClean="0">
                <a:solidFill>
                  <a:schemeClr val="tx1"/>
                </a:solidFill>
              </a:rPr>
              <a:t>encodeForCSS</a:t>
            </a:r>
            <a:r>
              <a:rPr lang="en-US" sz="1200" b="1" dirty="0" smtClean="0">
                <a:solidFill>
                  <a:schemeClr val="tx1"/>
                </a:solidFill>
              </a:rPr>
              <a:t>()</a:t>
            </a:r>
          </a:p>
        </p:txBody>
      </p:sp>
      <p:sp>
        <p:nvSpPr>
          <p:cNvPr id="12" name="Line Callout 2 (Border and Accent Bar) 11"/>
          <p:cNvSpPr/>
          <p:nvPr/>
        </p:nvSpPr>
        <p:spPr bwMode="auto">
          <a:xfrm rot="10800000" flipV="1">
            <a:off x="5572026" y="2735211"/>
            <a:ext cx="3114773" cy="496896"/>
          </a:xfrm>
          <a:prstGeom prst="accentBorderCallout2">
            <a:avLst>
              <a:gd name="adj1" fmla="val 71083"/>
              <a:gd name="adj2" fmla="val 102270"/>
              <a:gd name="adj3" fmla="val 70916"/>
              <a:gd name="adj4" fmla="val 111885"/>
              <a:gd name="adj5" fmla="val 135850"/>
              <a:gd name="adj6" fmla="val 150696"/>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200" b="1" dirty="0" smtClean="0">
                <a:solidFill>
                  <a:schemeClr val="tx1"/>
                </a:solidFill>
              </a:rPr>
              <a:t>#3: All non-alphanumeric &lt; 256 </a:t>
            </a:r>
            <a:r>
              <a:rPr lang="en-US" sz="1200" b="1" dirty="0" smtClean="0">
                <a:solidFill>
                  <a:schemeClr val="tx1"/>
                </a:solidFill>
                <a:sym typeface="Wingdings" pitchFamily="2" charset="2"/>
              </a:rPr>
              <a:t> </a:t>
            </a:r>
            <a:r>
              <a:rPr lang="en-US" sz="1200" b="1" dirty="0" smtClean="0">
                <a:solidFill>
                  <a:schemeClr val="tx1"/>
                </a:solidFill>
              </a:rPr>
              <a:t>\</a:t>
            </a:r>
            <a:r>
              <a:rPr lang="en-US" sz="1200" b="1" dirty="0" err="1" smtClean="0">
                <a:solidFill>
                  <a:schemeClr val="tx1"/>
                </a:solidFill>
              </a:rPr>
              <a:t>xHH</a:t>
            </a:r>
            <a:endParaRPr lang="en-US" sz="1200" b="1" dirty="0" smtClean="0">
              <a:solidFill>
                <a:schemeClr val="tx1"/>
              </a:solidFill>
            </a:endParaRPr>
          </a:p>
          <a:p>
            <a:pPr algn="ctr" eaLnBrk="0" hangingPunct="0">
              <a:defRPr/>
            </a:pPr>
            <a:r>
              <a:rPr lang="en-US" sz="1200" b="1" dirty="0" smtClean="0">
                <a:solidFill>
                  <a:schemeClr val="tx1"/>
                </a:solidFill>
              </a:rPr>
              <a:t>ESAPI: </a:t>
            </a:r>
            <a:r>
              <a:rPr lang="en-US" sz="1200" b="1" dirty="0" err="1" smtClean="0">
                <a:solidFill>
                  <a:schemeClr val="tx1"/>
                </a:solidFill>
              </a:rPr>
              <a:t>encodeForJavaScript</a:t>
            </a:r>
            <a:r>
              <a:rPr lang="en-US" sz="1200" b="1" dirty="0" smtClean="0">
                <a:solidFill>
                  <a:schemeClr val="tx1"/>
                </a:solidFill>
              </a:rPr>
              <a:t>()</a:t>
            </a:r>
          </a:p>
        </p:txBody>
      </p:sp>
      <p:sp>
        <p:nvSpPr>
          <p:cNvPr id="13" name="Line Callout 2 (Border and Accent Bar) 12"/>
          <p:cNvSpPr/>
          <p:nvPr/>
        </p:nvSpPr>
        <p:spPr bwMode="auto">
          <a:xfrm rot="10800000" flipV="1">
            <a:off x="5443481" y="1088924"/>
            <a:ext cx="3471918" cy="496896"/>
          </a:xfrm>
          <a:prstGeom prst="accentBorderCallout2">
            <a:avLst>
              <a:gd name="adj1" fmla="val 71083"/>
              <a:gd name="adj2" fmla="val 102270"/>
              <a:gd name="adj3" fmla="val 70916"/>
              <a:gd name="adj4" fmla="val 111885"/>
              <a:gd name="adj5" fmla="val 154750"/>
              <a:gd name="adj6" fmla="val 151981"/>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200" b="1" dirty="0" smtClean="0">
                <a:solidFill>
                  <a:schemeClr val="tx1"/>
                </a:solidFill>
              </a:rPr>
              <a:t>#1:  ( &amp;, &lt;, &gt;, " ) </a:t>
            </a:r>
            <a:r>
              <a:rPr lang="en-US" sz="1200" b="1" dirty="0" smtClean="0">
                <a:solidFill>
                  <a:schemeClr val="tx1"/>
                </a:solidFill>
                <a:sym typeface="Wingdings" pitchFamily="2" charset="2"/>
              </a:rPr>
              <a:t> </a:t>
            </a:r>
            <a:r>
              <a:rPr lang="en-US" sz="1200" b="1" dirty="0" smtClean="0">
                <a:solidFill>
                  <a:schemeClr val="tx1"/>
                </a:solidFill>
              </a:rPr>
              <a:t>&amp;entity;   ( ', / ) </a:t>
            </a:r>
            <a:r>
              <a:rPr lang="en-US" sz="1200" b="1" dirty="0" smtClean="0">
                <a:solidFill>
                  <a:schemeClr val="tx1"/>
                </a:solidFill>
                <a:sym typeface="Wingdings" pitchFamily="2" charset="2"/>
              </a:rPr>
              <a:t> </a:t>
            </a:r>
            <a:r>
              <a:rPr lang="en-US" sz="1200" b="1" dirty="0" smtClean="0">
                <a:solidFill>
                  <a:schemeClr val="tx1"/>
                </a:solidFill>
              </a:rPr>
              <a:t>&amp;#</a:t>
            </a:r>
            <a:r>
              <a:rPr lang="en-US" sz="1200" b="1" dirty="0" err="1" smtClean="0">
                <a:solidFill>
                  <a:schemeClr val="tx1"/>
                </a:solidFill>
              </a:rPr>
              <a:t>xHH</a:t>
            </a:r>
            <a:r>
              <a:rPr lang="en-US" sz="1200" b="1" dirty="0" smtClean="0">
                <a:solidFill>
                  <a:schemeClr val="tx1"/>
                </a:solidFill>
              </a:rPr>
              <a:t>;</a:t>
            </a:r>
          </a:p>
          <a:p>
            <a:pPr algn="ctr" eaLnBrk="0" hangingPunct="0">
              <a:defRPr/>
            </a:pPr>
            <a:r>
              <a:rPr lang="en-US" sz="1200" b="1" dirty="0" smtClean="0">
                <a:solidFill>
                  <a:schemeClr val="tx1"/>
                </a:solidFill>
              </a:rPr>
              <a:t>ESAPI: </a:t>
            </a:r>
            <a:r>
              <a:rPr lang="en-US" sz="1200" b="1" dirty="0" err="1" smtClean="0">
                <a:solidFill>
                  <a:schemeClr val="tx1"/>
                </a:solidFill>
              </a:rPr>
              <a:t>encodeForHTML</a:t>
            </a:r>
            <a:r>
              <a:rPr lang="en-US" sz="1200" b="1" dirty="0" smtClean="0">
                <a:solidFill>
                  <a:schemeClr val="tx1"/>
                </a:solidFill>
              </a:rPr>
              <a:t>()</a:t>
            </a:r>
          </a:p>
        </p:txBody>
      </p:sp>
      <p:sp>
        <p:nvSpPr>
          <p:cNvPr id="14" name="Line Callout 2 (Border and Accent Bar) 13"/>
          <p:cNvSpPr/>
          <p:nvPr/>
        </p:nvSpPr>
        <p:spPr bwMode="auto">
          <a:xfrm rot="10800000" flipV="1">
            <a:off x="5791200" y="1850924"/>
            <a:ext cx="3215198" cy="503958"/>
          </a:xfrm>
          <a:prstGeom prst="accentBorderCallout2">
            <a:avLst>
              <a:gd name="adj1" fmla="val 71083"/>
              <a:gd name="adj2" fmla="val 102270"/>
              <a:gd name="adj3" fmla="val 70916"/>
              <a:gd name="adj4" fmla="val 111885"/>
              <a:gd name="adj5" fmla="val 144792"/>
              <a:gd name="adj6" fmla="val 144087"/>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200" b="1" dirty="0" smtClean="0">
                <a:solidFill>
                  <a:schemeClr val="tx1"/>
                </a:solidFill>
              </a:rPr>
              <a:t>#2: All non-alphanumeric &lt; 256 </a:t>
            </a:r>
            <a:r>
              <a:rPr lang="en-US" sz="1200" b="1" dirty="0" smtClean="0">
                <a:solidFill>
                  <a:schemeClr val="tx1"/>
                </a:solidFill>
                <a:sym typeface="Wingdings" pitchFamily="2" charset="2"/>
              </a:rPr>
              <a:t> </a:t>
            </a:r>
            <a:r>
              <a:rPr lang="en-US" sz="1200" b="1" dirty="0" smtClean="0">
                <a:solidFill>
                  <a:schemeClr val="tx1"/>
                </a:solidFill>
              </a:rPr>
              <a:t>&amp;#</a:t>
            </a:r>
            <a:r>
              <a:rPr lang="en-US" sz="1200" b="1" dirty="0" err="1" smtClean="0">
                <a:solidFill>
                  <a:schemeClr val="tx1"/>
                </a:solidFill>
              </a:rPr>
              <a:t>xHH</a:t>
            </a:r>
            <a:r>
              <a:rPr lang="en-US" sz="1200" b="1" dirty="0" smtClean="0">
                <a:solidFill>
                  <a:schemeClr val="tx1"/>
                </a:solidFill>
              </a:rPr>
              <a:t>;</a:t>
            </a:r>
          </a:p>
          <a:p>
            <a:pPr algn="ctr" eaLnBrk="0" hangingPunct="0">
              <a:defRPr/>
            </a:pPr>
            <a:r>
              <a:rPr lang="en-US" sz="1200" b="1" dirty="0" smtClean="0">
                <a:solidFill>
                  <a:schemeClr val="tx1"/>
                </a:solidFill>
              </a:rPr>
              <a:t>ESAPI: </a:t>
            </a:r>
            <a:r>
              <a:rPr lang="en-US" sz="1200" b="1" dirty="0" err="1" smtClean="0">
                <a:solidFill>
                  <a:schemeClr val="tx1"/>
                </a:solidFill>
              </a:rPr>
              <a:t>encodeForHTMLAttribute</a:t>
            </a:r>
            <a:r>
              <a:rPr lang="en-US" sz="1200" b="1" dirty="0" smtClean="0">
                <a:solidFill>
                  <a:schemeClr val="tx1"/>
                </a:solidFill>
              </a:rPr>
              <a:t>()</a:t>
            </a:r>
          </a:p>
        </p:txBody>
      </p:sp>
      <p:sp>
        <p:nvSpPr>
          <p:cNvPr id="16" name="Line Callout 2 (Border and Accent Bar) 15"/>
          <p:cNvSpPr/>
          <p:nvPr/>
        </p:nvSpPr>
        <p:spPr bwMode="auto">
          <a:xfrm rot="10800000" flipV="1">
            <a:off x="5791200" y="4670323"/>
            <a:ext cx="3124200" cy="496896"/>
          </a:xfrm>
          <a:prstGeom prst="accentBorderCallout2">
            <a:avLst>
              <a:gd name="adj1" fmla="val 71083"/>
              <a:gd name="adj2" fmla="val 102270"/>
              <a:gd name="adj3" fmla="val 70916"/>
              <a:gd name="adj4" fmla="val 111885"/>
              <a:gd name="adj5" fmla="val 69299"/>
              <a:gd name="adj6" fmla="val 167271"/>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200" b="1" dirty="0" smtClean="0">
                <a:solidFill>
                  <a:schemeClr val="tx1"/>
                </a:solidFill>
              </a:rPr>
              <a:t>#5: All non-alphanumeric &lt; 256 </a:t>
            </a:r>
            <a:r>
              <a:rPr lang="en-US" sz="1200" b="1" dirty="0" smtClean="0">
                <a:solidFill>
                  <a:schemeClr val="tx1"/>
                </a:solidFill>
                <a:sym typeface="Wingdings" pitchFamily="2" charset="2"/>
              </a:rPr>
              <a:t> </a:t>
            </a:r>
            <a:r>
              <a:rPr lang="en-US" sz="1200" b="1" dirty="0" smtClean="0">
                <a:solidFill>
                  <a:schemeClr val="tx1"/>
                </a:solidFill>
              </a:rPr>
              <a:t>%HH</a:t>
            </a:r>
          </a:p>
          <a:p>
            <a:pPr algn="ctr" eaLnBrk="0" hangingPunct="0">
              <a:defRPr/>
            </a:pPr>
            <a:r>
              <a:rPr lang="en-US" sz="1200" b="1" dirty="0" smtClean="0">
                <a:solidFill>
                  <a:schemeClr val="tx1"/>
                </a:solidFill>
              </a:rPr>
              <a:t>ESAPI: </a:t>
            </a:r>
            <a:r>
              <a:rPr lang="en-US" sz="1200" b="1" dirty="0" err="1" smtClean="0">
                <a:solidFill>
                  <a:schemeClr val="tx1"/>
                </a:solidFill>
              </a:rPr>
              <a:t>encodeForURL</a:t>
            </a:r>
            <a:r>
              <a:rPr lang="en-US" sz="1200" b="1" dirty="0" smtClean="0">
                <a:solidFill>
                  <a:schemeClr val="tx1"/>
                </a:solidFill>
              </a:rPr>
              <a:t>()</a:t>
            </a:r>
            <a:endParaRPr lang="en-US" sz="1200" b="1" dirty="0">
              <a:solidFill>
                <a:schemeClr val="tx1"/>
              </a:solidFill>
            </a:endParaRPr>
          </a:p>
        </p:txBody>
      </p:sp>
      <p:sp>
        <p:nvSpPr>
          <p:cNvPr id="17" name="TextBox 16"/>
          <p:cNvSpPr txBox="1"/>
          <p:nvPr/>
        </p:nvSpPr>
        <p:spPr>
          <a:xfrm>
            <a:off x="152400" y="5733854"/>
            <a:ext cx="8915400" cy="1061829"/>
          </a:xfrm>
          <a:prstGeom prst="rect">
            <a:avLst/>
          </a:prstGeom>
          <a:noFill/>
        </p:spPr>
        <p:txBody>
          <a:bodyPr wrap="square" rtlCol="0">
            <a:spAutoFit/>
          </a:bodyPr>
          <a:lstStyle/>
          <a:p>
            <a:r>
              <a:rPr lang="en-US" sz="2000" b="1" dirty="0" smtClean="0"/>
              <a:t>ALL other contexts CANNOT include </a:t>
            </a:r>
            <a:r>
              <a:rPr lang="en-US" sz="2000" b="1" dirty="0" err="1" smtClean="0"/>
              <a:t>Untrusted</a:t>
            </a:r>
            <a:r>
              <a:rPr lang="en-US" sz="2000" b="1" dirty="0" smtClean="0"/>
              <a:t> Data</a:t>
            </a:r>
          </a:p>
          <a:p>
            <a:r>
              <a:rPr lang="en-US" b="1" dirty="0" smtClean="0"/>
              <a:t>Recommendation: Only allow #1 and #2 and disallow all others</a:t>
            </a:r>
            <a:endParaRPr lang="en-US" sz="1100" b="1" dirty="0" smtClean="0"/>
          </a:p>
          <a:p>
            <a:endParaRPr lang="en-US" sz="700" b="1" dirty="0" smtClean="0"/>
          </a:p>
          <a:p>
            <a:r>
              <a:rPr lang="en-US" b="1" dirty="0" smtClean="0"/>
              <a:t>See:  </a:t>
            </a:r>
            <a:r>
              <a:rPr lang="en-US" b="1" dirty="0" smtClean="0">
                <a:hlinkClick r:id="rId5"/>
              </a:rPr>
              <a:t>www.owasp.org/index.php/XSS_(Cross_Site_Scripting)_Prevention_Cheat_Sheet</a:t>
            </a:r>
            <a:endParaRPr lang="en-US" b="1" dirty="0"/>
          </a:p>
        </p:txBody>
      </p:sp>
      <p:sp>
        <p:nvSpPr>
          <p:cNvPr id="1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17</a:t>
            </a:fld>
            <a:endParaRPr lang="en-US"/>
          </a:p>
        </p:txBody>
      </p:sp>
    </p:spTree>
    <p:custDataLst>
      <p:tags r:id="rId1"/>
    </p:custDataLst>
    <p:extLst>
      <p:ext uri="{BB962C8B-B14F-4D97-AF65-F5344CB8AC3E}">
        <p14:creationId xmlns:p14="http://schemas.microsoft.com/office/powerpoint/2010/main" val="2009521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2013-A4 – Insecure Direct Object References</a:t>
            </a:r>
          </a:p>
        </p:txBody>
      </p:sp>
      <p:graphicFrame>
        <p:nvGraphicFramePr>
          <p:cNvPr id="4" name="Diagram 3"/>
          <p:cNvGraphicFramePr/>
          <p:nvPr>
            <p:extLst>
              <p:ext uri="{D42A27DB-BD31-4B8C-83A1-F6EECF244321}">
                <p14:modId xmlns:p14="http://schemas.microsoft.com/office/powerpoint/2010/main" val="3923115173"/>
              </p:ext>
            </p:extLst>
          </p:nvPr>
        </p:nvGraphicFramePr>
        <p:xfrm>
          <a:off x="304800" y="1447800"/>
          <a:ext cx="84582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18</a:t>
            </a:fld>
            <a:endParaRPr lang="en-US"/>
          </a:p>
        </p:txBody>
      </p:sp>
    </p:spTree>
    <p:custDataLst>
      <p:tags r:id="rId1"/>
    </p:custDataLst>
    <p:extLst>
      <p:ext uri="{BB962C8B-B14F-4D97-AF65-F5344CB8AC3E}">
        <p14:creationId xmlns:p14="http://schemas.microsoft.com/office/powerpoint/2010/main" val="185797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b="1" dirty="0" smtClean="0"/>
              <a:t>Insecure Direct Object References Illustrated</a:t>
            </a:r>
          </a:p>
        </p:txBody>
      </p:sp>
      <p:sp>
        <p:nvSpPr>
          <p:cNvPr id="18435" name="Rectangle 3"/>
          <p:cNvSpPr>
            <a:spLocks noGrp="1" noChangeArrowheads="1"/>
          </p:cNvSpPr>
          <p:nvPr>
            <p:ph type="body" idx="1"/>
          </p:nvPr>
        </p:nvSpPr>
        <p:spPr>
          <a:xfrm>
            <a:off x="5256213" y="1962150"/>
            <a:ext cx="3887787" cy="4495800"/>
          </a:xfrm>
        </p:spPr>
        <p:txBody>
          <a:bodyPr>
            <a:normAutofit lnSpcReduction="10000"/>
          </a:bodyPr>
          <a:lstStyle/>
          <a:p>
            <a:pPr eaLnBrk="1" hangingPunct="1"/>
            <a:r>
              <a:rPr lang="en-US" sz="2400" b="1" dirty="0" smtClean="0"/>
              <a:t>Attacker notices his acct parameter is 6065</a:t>
            </a:r>
          </a:p>
          <a:p>
            <a:pPr eaLnBrk="1" hangingPunct="1">
              <a:buFont typeface="Webdings" pitchFamily="18" charset="2"/>
              <a:buNone/>
            </a:pPr>
            <a:r>
              <a:rPr lang="en-US" sz="2400" b="1" dirty="0" smtClean="0"/>
              <a:t>    ?acct=6065</a:t>
            </a:r>
          </a:p>
          <a:p>
            <a:pPr eaLnBrk="1" hangingPunct="1"/>
            <a:endParaRPr lang="en-US" sz="2400" b="1" dirty="0" smtClean="0"/>
          </a:p>
          <a:p>
            <a:pPr eaLnBrk="1" hangingPunct="1"/>
            <a:r>
              <a:rPr lang="en-US" sz="2400" b="1" dirty="0" smtClean="0"/>
              <a:t>He modifies it to a nearby number</a:t>
            </a:r>
          </a:p>
          <a:p>
            <a:pPr eaLnBrk="1" hangingPunct="1">
              <a:buFont typeface="Webdings" pitchFamily="18" charset="2"/>
              <a:buNone/>
            </a:pPr>
            <a:r>
              <a:rPr lang="en-US" sz="2400" b="1" dirty="0" smtClean="0"/>
              <a:t>    ?acct=6066</a:t>
            </a:r>
          </a:p>
          <a:p>
            <a:pPr eaLnBrk="1" hangingPunct="1">
              <a:buFont typeface="Webdings" pitchFamily="18" charset="2"/>
              <a:buNone/>
            </a:pPr>
            <a:endParaRPr lang="en-US" sz="2400" b="1" dirty="0" smtClean="0"/>
          </a:p>
          <a:p>
            <a:pPr eaLnBrk="1" hangingPunct="1"/>
            <a:r>
              <a:rPr lang="en-US" sz="2400" b="1" dirty="0" smtClean="0"/>
              <a:t>Attacker views the victim’s account information</a:t>
            </a:r>
          </a:p>
        </p:txBody>
      </p:sp>
      <p:pic>
        <p:nvPicPr>
          <p:cNvPr id="18436" name="Picture 4"/>
          <p:cNvPicPr>
            <a:picLocks noChangeAspect="1" noChangeArrowheads="1"/>
          </p:cNvPicPr>
          <p:nvPr/>
        </p:nvPicPr>
        <p:blipFill>
          <a:blip r:embed="rId4" cstate="print"/>
          <a:srcRect/>
          <a:stretch>
            <a:fillRect/>
          </a:stretch>
        </p:blipFill>
        <p:spPr bwMode="auto">
          <a:xfrm>
            <a:off x="228600" y="1912937"/>
            <a:ext cx="5029200" cy="4716463"/>
          </a:xfrm>
          <a:prstGeom prst="rect">
            <a:avLst/>
          </a:prstGeom>
          <a:noFill/>
          <a:ln w="9525" algn="ctr">
            <a:noFill/>
            <a:miter lim="800000"/>
            <a:headEnd/>
            <a:tailEnd/>
          </a:ln>
        </p:spPr>
      </p:pic>
      <p:pic>
        <p:nvPicPr>
          <p:cNvPr id="18437" name="Picture 5" descr="Online Banking"/>
          <p:cNvPicPr>
            <a:picLocks noChangeAspect="1" noChangeArrowheads="1"/>
          </p:cNvPicPr>
          <p:nvPr/>
        </p:nvPicPr>
        <p:blipFill>
          <a:blip r:embed="rId5" cstate="print"/>
          <a:srcRect/>
          <a:stretch>
            <a:fillRect/>
          </a:stretch>
        </p:blipFill>
        <p:spPr bwMode="auto">
          <a:xfrm>
            <a:off x="257175" y="2541587"/>
            <a:ext cx="4876800" cy="3943350"/>
          </a:xfrm>
          <a:prstGeom prst="rect">
            <a:avLst/>
          </a:prstGeom>
          <a:noFill/>
          <a:ln w="9525">
            <a:noFill/>
            <a:miter lim="800000"/>
            <a:headEnd/>
            <a:tailEnd/>
          </a:ln>
        </p:spPr>
      </p:pic>
      <p:sp>
        <p:nvSpPr>
          <p:cNvPr id="18438" name="Text Box 6"/>
          <p:cNvSpPr txBox="1">
            <a:spLocks noChangeArrowheads="1"/>
          </p:cNvSpPr>
          <p:nvPr/>
        </p:nvSpPr>
        <p:spPr bwMode="auto">
          <a:xfrm>
            <a:off x="457200" y="2370137"/>
            <a:ext cx="4648200" cy="369332"/>
          </a:xfrm>
          <a:prstGeom prst="rect">
            <a:avLst/>
          </a:prstGeom>
          <a:solidFill>
            <a:schemeClr val="bg1"/>
          </a:solidFill>
          <a:ln w="9525" algn="ctr">
            <a:solidFill>
              <a:schemeClr val="tx1"/>
            </a:solidFill>
            <a:miter lim="800000"/>
            <a:headEnd/>
            <a:tailEnd/>
          </a:ln>
        </p:spPr>
        <p:txBody>
          <a:bodyPr>
            <a:spAutoFit/>
          </a:bodyPr>
          <a:lstStyle/>
          <a:p>
            <a:r>
              <a:rPr lang="en-US" b="1" dirty="0"/>
              <a:t>https://www.onlinebank.com/user?acct=6065</a:t>
            </a:r>
          </a:p>
        </p:txBody>
      </p:sp>
      <p:sp>
        <p:nvSpPr>
          <p:cNvPr id="18439" name="Text Box 7"/>
          <p:cNvSpPr txBox="1">
            <a:spLocks noChangeArrowheads="1"/>
          </p:cNvSpPr>
          <p:nvPr/>
        </p:nvSpPr>
        <p:spPr bwMode="auto">
          <a:xfrm>
            <a:off x="371475" y="1951037"/>
            <a:ext cx="676275" cy="133350"/>
          </a:xfrm>
          <a:prstGeom prst="rect">
            <a:avLst/>
          </a:prstGeom>
          <a:solidFill>
            <a:srgbClr val="0066FF"/>
          </a:solidFill>
          <a:ln w="9525" algn="ctr">
            <a:noFill/>
            <a:miter lim="800000"/>
            <a:headEnd/>
            <a:tailEnd/>
          </a:ln>
        </p:spPr>
        <p:txBody>
          <a:bodyPr>
            <a:spAutoFit/>
          </a:bodyPr>
          <a:lstStyle/>
          <a:p>
            <a:endParaRPr lang="en-US" sz="300"/>
          </a:p>
        </p:txBody>
      </p:sp>
      <p:sp>
        <p:nvSpPr>
          <p:cNvPr id="8"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19</a:t>
            </a:fld>
            <a:endParaRPr lang="en-US"/>
          </a:p>
        </p:txBody>
      </p:sp>
    </p:spTree>
    <p:custDataLst>
      <p:tags r:id="rId1"/>
    </p:custDataLst>
    <p:extLst>
      <p:ext uri="{BB962C8B-B14F-4D97-AF65-F5344CB8AC3E}">
        <p14:creationId xmlns:p14="http://schemas.microsoft.com/office/powerpoint/2010/main" val="3384222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OWASP Top 10</a:t>
            </a:r>
          </a:p>
        </p:txBody>
      </p:sp>
      <p:graphicFrame>
        <p:nvGraphicFramePr>
          <p:cNvPr id="4" name="Diagram 3"/>
          <p:cNvGraphicFramePr/>
          <p:nvPr>
            <p:extLst>
              <p:ext uri="{D42A27DB-BD31-4B8C-83A1-F6EECF244321}">
                <p14:modId xmlns:p14="http://schemas.microsoft.com/office/powerpoint/2010/main" val="2072030385"/>
              </p:ext>
            </p:extLst>
          </p:nvPr>
        </p:nvGraphicFramePr>
        <p:xfrm>
          <a:off x="206679" y="1676400"/>
          <a:ext cx="8763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2</a:t>
            </a:fld>
            <a:endParaRPr lang="en-US"/>
          </a:p>
        </p:txBody>
      </p:sp>
    </p:spTree>
    <p:custDataLst>
      <p:tags r:id="rId1"/>
    </p:custDataLst>
    <p:extLst>
      <p:ext uri="{BB962C8B-B14F-4D97-AF65-F5344CB8AC3E}">
        <p14:creationId xmlns:p14="http://schemas.microsoft.com/office/powerpoint/2010/main" val="53827249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A4 – Avoiding Insecure Direct Object References</a:t>
            </a:r>
            <a:endParaRPr lang="en-US" b="1" dirty="0"/>
          </a:p>
        </p:txBody>
      </p:sp>
      <p:sp>
        <p:nvSpPr>
          <p:cNvPr id="3" name="Content Placeholder 2"/>
          <p:cNvSpPr>
            <a:spLocks noGrp="1"/>
          </p:cNvSpPr>
          <p:nvPr>
            <p:ph idx="1"/>
          </p:nvPr>
        </p:nvSpPr>
        <p:spPr>
          <a:xfrm>
            <a:off x="457200" y="1493837"/>
            <a:ext cx="8229600" cy="4525963"/>
          </a:xfrm>
        </p:spPr>
        <p:txBody>
          <a:bodyPr>
            <a:noAutofit/>
          </a:bodyPr>
          <a:lstStyle/>
          <a:p>
            <a:pPr eaLnBrk="1" hangingPunct="1">
              <a:lnSpc>
                <a:spcPct val="90000"/>
              </a:lnSpc>
            </a:pPr>
            <a:r>
              <a:rPr lang="en-US" sz="2800" b="1" dirty="0" smtClean="0"/>
              <a:t>Eliminate the direct object reference</a:t>
            </a:r>
          </a:p>
          <a:p>
            <a:pPr lvl="1" eaLnBrk="1" hangingPunct="1">
              <a:lnSpc>
                <a:spcPct val="90000"/>
              </a:lnSpc>
            </a:pPr>
            <a:r>
              <a:rPr lang="en-US" sz="2000" b="1" dirty="0" smtClean="0"/>
              <a:t>Replace them with a temporary mapping value (e.g. 1, 2, 3)</a:t>
            </a:r>
          </a:p>
          <a:p>
            <a:pPr lvl="1" eaLnBrk="1" hangingPunct="1">
              <a:lnSpc>
                <a:spcPct val="90000"/>
              </a:lnSpc>
            </a:pPr>
            <a:r>
              <a:rPr lang="en-US" sz="2000" b="1" dirty="0" smtClean="0"/>
              <a:t>ESAPI provides support for numeric &amp; random mappings</a:t>
            </a:r>
          </a:p>
          <a:p>
            <a:pPr lvl="2" eaLnBrk="1" hangingPunct="1">
              <a:lnSpc>
                <a:spcPct val="90000"/>
              </a:lnSpc>
            </a:pPr>
            <a:r>
              <a:rPr lang="en-US" sz="1800" b="1" dirty="0" err="1" smtClean="0">
                <a:solidFill>
                  <a:srgbClr val="FF0000"/>
                </a:solidFill>
              </a:rPr>
              <a:t>IntegerAccessReferenceMap</a:t>
            </a:r>
            <a:r>
              <a:rPr lang="en-US" sz="1800" b="1" dirty="0" smtClean="0">
                <a:solidFill>
                  <a:srgbClr val="FF0000"/>
                </a:solidFill>
              </a:rPr>
              <a:t> </a:t>
            </a:r>
            <a:r>
              <a:rPr lang="en-US" sz="1800" b="1" dirty="0" smtClean="0"/>
              <a:t>&amp; </a:t>
            </a:r>
            <a:r>
              <a:rPr lang="en-US" sz="1800" b="1" dirty="0" err="1" smtClean="0">
                <a:solidFill>
                  <a:srgbClr val="FF0000"/>
                </a:solidFill>
              </a:rPr>
              <a:t>RandomAccessReferenceMap</a:t>
            </a:r>
            <a:endParaRPr lang="en-US" sz="1800" b="1" dirty="0" smtClean="0"/>
          </a:p>
          <a:p>
            <a:pPr marL="857250" lvl="2" indent="0">
              <a:lnSpc>
                <a:spcPct val="90000"/>
              </a:lnSpc>
              <a:buNone/>
            </a:pPr>
            <a:endParaRPr lang="en-US" sz="1600" b="1" dirty="0" smtClean="0"/>
          </a:p>
          <a:p>
            <a:pPr lvl="2">
              <a:lnSpc>
                <a:spcPct val="90000"/>
              </a:lnSpc>
            </a:pPr>
            <a:endParaRPr lang="en-US" sz="1600" b="1" dirty="0" smtClean="0"/>
          </a:p>
          <a:p>
            <a:pPr lvl="1" eaLnBrk="1" hangingPunct="1">
              <a:lnSpc>
                <a:spcPct val="90000"/>
              </a:lnSpc>
            </a:pPr>
            <a:endParaRPr lang="en-US" sz="2000" b="1" dirty="0" smtClean="0"/>
          </a:p>
          <a:p>
            <a:pPr lvl="1" eaLnBrk="1" hangingPunct="1">
              <a:lnSpc>
                <a:spcPct val="90000"/>
              </a:lnSpc>
            </a:pPr>
            <a:endParaRPr lang="en-US" sz="2000" b="1" dirty="0" smtClean="0"/>
          </a:p>
          <a:p>
            <a:pPr lvl="1" eaLnBrk="1" hangingPunct="1">
              <a:lnSpc>
                <a:spcPct val="90000"/>
              </a:lnSpc>
            </a:pPr>
            <a:endParaRPr lang="en-US" sz="2000" b="1" dirty="0" smtClean="0"/>
          </a:p>
          <a:p>
            <a:pPr eaLnBrk="1" hangingPunct="1">
              <a:lnSpc>
                <a:spcPct val="90000"/>
              </a:lnSpc>
            </a:pPr>
            <a:r>
              <a:rPr lang="en-US" sz="2800" b="1" dirty="0" smtClean="0"/>
              <a:t>Validate the direct object reference</a:t>
            </a:r>
          </a:p>
          <a:p>
            <a:pPr lvl="1" eaLnBrk="1" hangingPunct="1">
              <a:lnSpc>
                <a:spcPct val="90000"/>
              </a:lnSpc>
            </a:pPr>
            <a:r>
              <a:rPr lang="en-US" sz="2400" b="1" dirty="0" smtClean="0"/>
              <a:t>Verify the parameter value is properly formatted</a:t>
            </a:r>
          </a:p>
          <a:p>
            <a:pPr lvl="1" eaLnBrk="1" hangingPunct="1">
              <a:lnSpc>
                <a:spcPct val="90000"/>
              </a:lnSpc>
            </a:pPr>
            <a:r>
              <a:rPr lang="en-US" sz="2400" b="1" dirty="0" smtClean="0"/>
              <a:t>Verify the user is allowed to access the target object</a:t>
            </a:r>
          </a:p>
          <a:p>
            <a:pPr lvl="2" eaLnBrk="1" hangingPunct="1">
              <a:lnSpc>
                <a:spcPct val="90000"/>
              </a:lnSpc>
            </a:pPr>
            <a:r>
              <a:rPr lang="en-US" sz="2000" b="1" dirty="0" smtClean="0"/>
              <a:t>Query constraints work great!</a:t>
            </a:r>
            <a:endParaRPr lang="en-US" sz="1400" b="1" dirty="0" smtClean="0"/>
          </a:p>
          <a:p>
            <a:pPr lvl="1" eaLnBrk="1" hangingPunct="1">
              <a:lnSpc>
                <a:spcPct val="90000"/>
              </a:lnSpc>
            </a:pPr>
            <a:r>
              <a:rPr lang="en-US" sz="2400" b="1" dirty="0" smtClean="0"/>
              <a:t>Verify the requested mode of access is allowed to the target object (e.g., read, write, delete)</a:t>
            </a:r>
          </a:p>
          <a:p>
            <a:endParaRPr lang="en-US" sz="2800" b="1" dirty="0"/>
          </a:p>
        </p:txBody>
      </p:sp>
      <p:sp>
        <p:nvSpPr>
          <p:cNvPr id="4" name="Rectangle 57"/>
          <p:cNvSpPr>
            <a:spLocks noChangeArrowheads="1"/>
          </p:cNvSpPr>
          <p:nvPr/>
        </p:nvSpPr>
        <p:spPr bwMode="auto">
          <a:xfrm>
            <a:off x="271463" y="3326487"/>
            <a:ext cx="2021707" cy="400110"/>
          </a:xfrm>
          <a:prstGeom prst="rect">
            <a:avLst/>
          </a:prstGeom>
          <a:noFill/>
          <a:ln w="9525">
            <a:noFill/>
            <a:miter lim="800000"/>
            <a:headEnd/>
            <a:tailEnd/>
          </a:ln>
        </p:spPr>
        <p:txBody>
          <a:bodyPr wrap="none">
            <a:spAutoFit/>
          </a:bodyPr>
          <a:lstStyle/>
          <a:p>
            <a:pPr eaLnBrk="0" hangingPunct="0"/>
            <a:r>
              <a:rPr lang="en-US" sz="2000" b="1" dirty="0" smtClean="0">
                <a:solidFill>
                  <a:schemeClr val="accent2"/>
                </a:solidFill>
                <a:hlinkClick r:id="rId3"/>
              </a:rPr>
              <a:t>http://</a:t>
            </a:r>
            <a:r>
              <a:rPr lang="en-US" sz="2000" b="1" dirty="0">
                <a:solidFill>
                  <a:schemeClr val="accent2"/>
                </a:solidFill>
                <a:hlinkClick r:id="rId3"/>
              </a:rPr>
              <a:t>app?file=1</a:t>
            </a:r>
            <a:endParaRPr lang="en-US" sz="2000" b="1" dirty="0">
              <a:solidFill>
                <a:schemeClr val="accent2"/>
              </a:solidFill>
            </a:endParaRPr>
          </a:p>
        </p:txBody>
      </p:sp>
      <p:sp>
        <p:nvSpPr>
          <p:cNvPr id="5" name="Rectangle 58"/>
          <p:cNvSpPr>
            <a:spLocks noChangeArrowheads="1"/>
          </p:cNvSpPr>
          <p:nvPr/>
        </p:nvSpPr>
        <p:spPr bwMode="auto">
          <a:xfrm>
            <a:off x="6759575" y="3032799"/>
            <a:ext cx="1993900" cy="514350"/>
          </a:xfrm>
          <a:prstGeom prst="rect">
            <a:avLst/>
          </a:prstGeom>
          <a:noFill/>
          <a:ln w="9525">
            <a:noFill/>
            <a:miter lim="800000"/>
            <a:headEnd/>
            <a:tailEnd/>
          </a:ln>
        </p:spPr>
        <p:txBody>
          <a:bodyPr wrap="none">
            <a:spAutoFit/>
          </a:bodyPr>
          <a:lstStyle/>
          <a:p>
            <a:pPr eaLnBrk="0" hangingPunct="0"/>
            <a:r>
              <a:rPr lang="en-US" sz="2000" b="1"/>
              <a:t>Report123.xls</a:t>
            </a:r>
          </a:p>
        </p:txBody>
      </p:sp>
      <p:sp>
        <p:nvSpPr>
          <p:cNvPr id="6" name="Rectangle 64"/>
          <p:cNvSpPr>
            <a:spLocks noChangeArrowheads="1"/>
          </p:cNvSpPr>
          <p:nvPr/>
        </p:nvSpPr>
        <p:spPr bwMode="auto">
          <a:xfrm>
            <a:off x="282575" y="4059912"/>
            <a:ext cx="2550698" cy="400110"/>
          </a:xfrm>
          <a:prstGeom prst="rect">
            <a:avLst/>
          </a:prstGeom>
          <a:noFill/>
          <a:ln w="9525">
            <a:noFill/>
            <a:miter lim="800000"/>
            <a:headEnd/>
            <a:tailEnd/>
          </a:ln>
        </p:spPr>
        <p:txBody>
          <a:bodyPr wrap="none">
            <a:spAutoFit/>
          </a:bodyPr>
          <a:lstStyle/>
          <a:p>
            <a:pPr eaLnBrk="0" hangingPunct="0"/>
            <a:r>
              <a:rPr lang="en-US" sz="2000" b="1">
                <a:solidFill>
                  <a:schemeClr val="accent2"/>
                </a:solidFill>
                <a:hlinkClick r:id="rId4"/>
              </a:rPr>
              <a:t>http://app?id=7d3J93</a:t>
            </a:r>
            <a:endParaRPr lang="en-US" sz="2000" b="1">
              <a:solidFill>
                <a:schemeClr val="accent2"/>
              </a:solidFill>
            </a:endParaRPr>
          </a:p>
        </p:txBody>
      </p:sp>
      <p:sp>
        <p:nvSpPr>
          <p:cNvPr id="7" name="Rectangle 65"/>
          <p:cNvSpPr>
            <a:spLocks noChangeArrowheads="1"/>
          </p:cNvSpPr>
          <p:nvPr/>
        </p:nvSpPr>
        <p:spPr bwMode="auto">
          <a:xfrm>
            <a:off x="6789738" y="3837662"/>
            <a:ext cx="1973262" cy="400050"/>
          </a:xfrm>
          <a:prstGeom prst="rect">
            <a:avLst/>
          </a:prstGeom>
          <a:noFill/>
          <a:ln w="9525">
            <a:noFill/>
            <a:miter lim="800000"/>
            <a:headEnd/>
            <a:tailEnd/>
          </a:ln>
        </p:spPr>
        <p:txBody>
          <a:bodyPr wrap="none">
            <a:spAutoFit/>
          </a:bodyPr>
          <a:lstStyle/>
          <a:p>
            <a:pPr eaLnBrk="0" hangingPunct="0"/>
            <a:r>
              <a:rPr lang="en-US" sz="2000" b="1"/>
              <a:t>Acct:9182374</a:t>
            </a:r>
          </a:p>
        </p:txBody>
      </p:sp>
      <p:sp>
        <p:nvSpPr>
          <p:cNvPr id="8" name="Rectangle 7"/>
          <p:cNvSpPr>
            <a:spLocks noChangeArrowheads="1"/>
          </p:cNvSpPr>
          <p:nvPr/>
        </p:nvSpPr>
        <p:spPr bwMode="auto">
          <a:xfrm>
            <a:off x="280988" y="3775749"/>
            <a:ext cx="3402012" cy="400050"/>
          </a:xfrm>
          <a:prstGeom prst="rect">
            <a:avLst/>
          </a:prstGeom>
          <a:noFill/>
          <a:ln w="9525">
            <a:noFill/>
            <a:miter lim="800000"/>
            <a:headEnd/>
            <a:tailEnd/>
          </a:ln>
        </p:spPr>
        <p:txBody>
          <a:bodyPr wrap="none">
            <a:spAutoFit/>
          </a:bodyPr>
          <a:lstStyle/>
          <a:p>
            <a:pPr eaLnBrk="0" hangingPunct="0"/>
            <a:r>
              <a:rPr lang="en-US" sz="2000" b="1" u="sng" dirty="0">
                <a:solidFill>
                  <a:srgbClr val="FF0000"/>
                </a:solidFill>
              </a:rPr>
              <a:t>http://app?id=9182374</a:t>
            </a:r>
            <a:r>
              <a:rPr lang="en-US" sz="2000" b="1" dirty="0"/>
              <a:t> </a:t>
            </a:r>
          </a:p>
        </p:txBody>
      </p:sp>
      <p:sp>
        <p:nvSpPr>
          <p:cNvPr id="9" name="Rectangle 57"/>
          <p:cNvSpPr>
            <a:spLocks noChangeArrowheads="1"/>
          </p:cNvSpPr>
          <p:nvPr/>
        </p:nvSpPr>
        <p:spPr bwMode="auto">
          <a:xfrm>
            <a:off x="271463" y="3035974"/>
            <a:ext cx="4306887" cy="400050"/>
          </a:xfrm>
          <a:prstGeom prst="rect">
            <a:avLst/>
          </a:prstGeom>
          <a:noFill/>
          <a:ln w="9525">
            <a:noFill/>
            <a:miter lim="800000"/>
            <a:headEnd/>
            <a:tailEnd/>
          </a:ln>
        </p:spPr>
        <p:txBody>
          <a:bodyPr wrap="none">
            <a:spAutoFit/>
          </a:bodyPr>
          <a:lstStyle/>
          <a:p>
            <a:pPr eaLnBrk="0" hangingPunct="0"/>
            <a:r>
              <a:rPr lang="en-US" sz="2000" b="1" u="sng" dirty="0">
                <a:solidFill>
                  <a:srgbClr val="FF0000"/>
                </a:solidFill>
              </a:rPr>
              <a:t>http://app?file=Report123.xls</a:t>
            </a:r>
          </a:p>
        </p:txBody>
      </p:sp>
      <p:grpSp>
        <p:nvGrpSpPr>
          <p:cNvPr id="10" name="Group 71"/>
          <p:cNvGrpSpPr/>
          <p:nvPr/>
        </p:nvGrpSpPr>
        <p:grpSpPr>
          <a:xfrm>
            <a:off x="4800600" y="3032799"/>
            <a:ext cx="1357322" cy="1371600"/>
            <a:chOff x="2066" y="433514"/>
            <a:chExt cx="8135406" cy="813483"/>
          </a:xfrm>
          <a:scene3d>
            <a:camera prst="orthographicFront"/>
            <a:lightRig rig="chilly" dir="t"/>
          </a:scene3d>
        </p:grpSpPr>
        <p:sp>
          <p:nvSpPr>
            <p:cNvPr id="11" name="Rounded Rectangle 10"/>
            <p:cNvSpPr/>
            <p:nvPr/>
          </p:nvSpPr>
          <p:spPr>
            <a:xfrm>
              <a:off x="2066" y="433514"/>
              <a:ext cx="8135406" cy="813483"/>
            </a:xfrm>
            <a:prstGeom prst="roundRect">
              <a:avLst>
                <a:gd name="adj" fmla="val 10000"/>
              </a:avLst>
            </a:prstGeom>
            <a:solidFill>
              <a:srgbClr val="FFC000"/>
            </a:solidFill>
            <a:ln>
              <a:noFill/>
            </a:ln>
            <a:effectLst/>
            <a:sp3d prstMaterial="translucentPowder">
              <a:bevelT w="127000" h="25400" prst="softRound"/>
            </a:sp3d>
          </p:spPr>
        </p:sp>
        <p:sp>
          <p:nvSpPr>
            <p:cNvPr id="12" name="Rounded Rectangle 4"/>
            <p:cNvSpPr/>
            <p:nvPr/>
          </p:nvSpPr>
          <p:spPr>
            <a:xfrm>
              <a:off x="25892" y="457340"/>
              <a:ext cx="8087754" cy="765831"/>
            </a:xfrm>
            <a:prstGeom prst="rect">
              <a:avLst/>
            </a:prstGeom>
            <a:noFill/>
            <a:ln>
              <a:noFill/>
            </a:ln>
            <a:effectLst/>
            <a:sp3d/>
          </p:spPr>
          <p:txBody>
            <a:bodyPr tIns="91440" bIns="91440" spcCol="1270" anchor="ctr"/>
            <a:lstStyle/>
            <a:p>
              <a:pPr algn="ctr" defTabSz="1066800" fontAlgn="auto">
                <a:lnSpc>
                  <a:spcPct val="90000"/>
                </a:lnSpc>
                <a:spcAft>
                  <a:spcPct val="35000"/>
                </a:spcAft>
                <a:defRPr/>
              </a:pPr>
              <a:r>
                <a:rPr lang="en-US" sz="1400" b="1" dirty="0">
                  <a:latin typeface="Tahoma"/>
                  <a:cs typeface="+mn-cs"/>
                </a:rPr>
                <a:t>Access</a:t>
              </a:r>
            </a:p>
            <a:p>
              <a:pPr algn="ctr" defTabSz="1066800" fontAlgn="auto">
                <a:lnSpc>
                  <a:spcPct val="90000"/>
                </a:lnSpc>
                <a:spcAft>
                  <a:spcPct val="35000"/>
                </a:spcAft>
                <a:defRPr/>
              </a:pPr>
              <a:r>
                <a:rPr lang="en-US" sz="1400" b="1" dirty="0">
                  <a:latin typeface="Tahoma"/>
                  <a:cs typeface="+mn-cs"/>
                </a:rPr>
                <a:t>Reference</a:t>
              </a:r>
            </a:p>
            <a:p>
              <a:pPr algn="ctr" defTabSz="1066800" fontAlgn="auto">
                <a:lnSpc>
                  <a:spcPct val="90000"/>
                </a:lnSpc>
                <a:spcAft>
                  <a:spcPct val="35000"/>
                </a:spcAft>
                <a:defRPr/>
              </a:pPr>
              <a:r>
                <a:rPr lang="en-US" sz="1400" b="1" dirty="0">
                  <a:latin typeface="Tahoma"/>
                  <a:cs typeface="+mn-cs"/>
                </a:rPr>
                <a:t>Map</a:t>
              </a:r>
            </a:p>
          </p:txBody>
        </p:sp>
      </p:grpSp>
      <p:sp>
        <p:nvSpPr>
          <p:cNvPr id="13"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20</a:t>
            </a:fld>
            <a:endParaRPr lang="en-US"/>
          </a:p>
        </p:txBody>
      </p:sp>
    </p:spTree>
    <p:custDataLst>
      <p:tags r:id="rId1"/>
    </p:custDataLst>
    <p:extLst>
      <p:ext uri="{BB962C8B-B14F-4D97-AF65-F5344CB8AC3E}">
        <p14:creationId xmlns:p14="http://schemas.microsoft.com/office/powerpoint/2010/main" val="2325111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0" nodeType="clickEffect">
                                  <p:stCondLst>
                                    <p:cond delay="0"/>
                                  </p:stCondLst>
                                  <p:childTnLst>
                                    <p:set>
                                      <p:cBhvr rctx="PPT">
                                        <p:cTn id="22" dur="indefinite"/>
                                        <p:tgtEl>
                                          <p:spTgt spid="8"/>
                                        </p:tgtEl>
                                        <p:attrNameLst>
                                          <p:attrName>style.opacity</p:attrName>
                                        </p:attrNameLst>
                                      </p:cBhvr>
                                      <p:to>
                                        <p:strVal val="0.25"/>
                                      </p:to>
                                    </p:set>
                                    <p:animEffect filter="image" prLst="opacity: 0.25">
                                      <p:cBhvr rctx="IE">
                                        <p:cTn id="23" dur="indefinite"/>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8" grpId="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dirty="0" smtClean="0"/>
              <a:t>2013-A5 </a:t>
            </a:r>
            <a:r>
              <a:rPr lang="en-US" b="1" dirty="0" smtClean="0"/>
              <a:t>– Security Misconfiguration</a:t>
            </a:r>
          </a:p>
        </p:txBody>
      </p:sp>
      <p:graphicFrame>
        <p:nvGraphicFramePr>
          <p:cNvPr id="4" name="Diagram 3"/>
          <p:cNvGraphicFramePr/>
          <p:nvPr>
            <p:extLst>
              <p:ext uri="{D42A27DB-BD31-4B8C-83A1-F6EECF244321}">
                <p14:modId xmlns:p14="http://schemas.microsoft.com/office/powerpoint/2010/main" val="2432589248"/>
              </p:ext>
            </p:extLst>
          </p:nvPr>
        </p:nvGraphicFramePr>
        <p:xfrm>
          <a:off x="457200" y="14478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35760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36"/>
          <p:cNvSpPr>
            <a:spLocks noChangeShapeType="1"/>
          </p:cNvSpPr>
          <p:nvPr/>
        </p:nvSpPr>
        <p:spPr bwMode="auto">
          <a:xfrm flipH="1">
            <a:off x="4529138" y="5410200"/>
            <a:ext cx="0" cy="990600"/>
          </a:xfrm>
          <a:prstGeom prst="line">
            <a:avLst/>
          </a:prstGeom>
          <a:noFill/>
          <a:ln w="127000">
            <a:solidFill>
              <a:schemeClr val="tx1"/>
            </a:solidFill>
            <a:round/>
            <a:headEnd/>
            <a:tailEnd/>
          </a:ln>
        </p:spPr>
        <p:txBody>
          <a:bodyPr anchor="ctr"/>
          <a:lstStyle/>
          <a:p>
            <a:endParaRPr lang="en-US"/>
          </a:p>
        </p:txBody>
      </p:sp>
      <p:sp>
        <p:nvSpPr>
          <p:cNvPr id="22531" name="AutoShape 37"/>
          <p:cNvSpPr>
            <a:spLocks noChangeArrowheads="1"/>
          </p:cNvSpPr>
          <p:nvPr/>
        </p:nvSpPr>
        <p:spPr bwMode="auto">
          <a:xfrm>
            <a:off x="4351338" y="5359400"/>
            <a:ext cx="388937" cy="515938"/>
          </a:xfrm>
          <a:prstGeom prst="can">
            <a:avLst>
              <a:gd name="adj" fmla="val 33163"/>
            </a:avLst>
          </a:prstGeom>
          <a:solidFill>
            <a:srgbClr val="FFFF00"/>
          </a:solidFill>
          <a:ln w="12700">
            <a:solidFill>
              <a:schemeClr val="tx1"/>
            </a:solidFill>
            <a:round/>
            <a:headEnd/>
            <a:tailEnd/>
          </a:ln>
        </p:spPr>
        <p:txBody>
          <a:bodyPr wrap="none" anchor="ctr"/>
          <a:lstStyle/>
          <a:p>
            <a:endParaRPr lang="en-US"/>
          </a:p>
        </p:txBody>
      </p:sp>
      <p:sp>
        <p:nvSpPr>
          <p:cNvPr id="22532" name="Rectangle 38"/>
          <p:cNvSpPr>
            <a:spLocks noChangeArrowheads="1"/>
          </p:cNvSpPr>
          <p:nvPr/>
        </p:nvSpPr>
        <p:spPr bwMode="ltGray">
          <a:xfrm>
            <a:off x="3917950" y="5492750"/>
            <a:ext cx="1227138"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Hardened OS</a:t>
            </a:r>
          </a:p>
        </p:txBody>
      </p:sp>
      <p:sp>
        <p:nvSpPr>
          <p:cNvPr id="22533" name="Rectangle 39"/>
          <p:cNvSpPr>
            <a:spLocks noChangeArrowheads="1"/>
          </p:cNvSpPr>
          <p:nvPr/>
        </p:nvSpPr>
        <p:spPr bwMode="ltGray">
          <a:xfrm>
            <a:off x="3903663" y="5159375"/>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Web Server</a:t>
            </a:r>
          </a:p>
        </p:txBody>
      </p:sp>
      <p:sp>
        <p:nvSpPr>
          <p:cNvPr id="22534" name="Rectangle 40"/>
          <p:cNvSpPr>
            <a:spLocks noChangeArrowheads="1"/>
          </p:cNvSpPr>
          <p:nvPr/>
        </p:nvSpPr>
        <p:spPr bwMode="ltGray">
          <a:xfrm>
            <a:off x="3903663" y="4816475"/>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App Server</a:t>
            </a:r>
          </a:p>
        </p:txBody>
      </p:sp>
      <p:sp>
        <p:nvSpPr>
          <p:cNvPr id="22535" name="Rectangle 52"/>
          <p:cNvSpPr>
            <a:spLocks noChangeArrowheads="1"/>
          </p:cNvSpPr>
          <p:nvPr/>
        </p:nvSpPr>
        <p:spPr bwMode="ltGray">
          <a:xfrm>
            <a:off x="3900488" y="4495800"/>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Framework</a:t>
            </a:r>
          </a:p>
        </p:txBody>
      </p:sp>
      <p:sp>
        <p:nvSpPr>
          <p:cNvPr id="22536" name="AutoShape 41"/>
          <p:cNvSpPr>
            <a:spLocks noChangeArrowheads="1"/>
          </p:cNvSpPr>
          <p:nvPr/>
        </p:nvSpPr>
        <p:spPr bwMode="auto">
          <a:xfrm>
            <a:off x="4351338" y="4248150"/>
            <a:ext cx="385762" cy="171450"/>
          </a:xfrm>
          <a:prstGeom prst="can">
            <a:avLst>
              <a:gd name="adj" fmla="val 36056"/>
            </a:avLst>
          </a:prstGeom>
          <a:solidFill>
            <a:srgbClr val="FFFF00"/>
          </a:solidFill>
          <a:ln w="12700">
            <a:solidFill>
              <a:schemeClr val="tx1"/>
            </a:solidFill>
            <a:round/>
            <a:headEnd/>
            <a:tailEnd/>
          </a:ln>
        </p:spPr>
        <p:txBody>
          <a:bodyPr wrap="none" anchor="ctr"/>
          <a:lstStyle/>
          <a:p>
            <a:endParaRPr lang="en-US"/>
          </a:p>
        </p:txBody>
      </p:sp>
      <p:sp>
        <p:nvSpPr>
          <p:cNvPr id="22537" name="Line 42"/>
          <p:cNvSpPr>
            <a:spLocks noChangeShapeType="1"/>
          </p:cNvSpPr>
          <p:nvPr/>
        </p:nvSpPr>
        <p:spPr bwMode="auto">
          <a:xfrm flipH="1">
            <a:off x="4545013" y="3833813"/>
            <a:ext cx="1587" cy="482600"/>
          </a:xfrm>
          <a:prstGeom prst="line">
            <a:avLst/>
          </a:prstGeom>
          <a:noFill/>
          <a:ln w="127000">
            <a:solidFill>
              <a:schemeClr val="tx1"/>
            </a:solidFill>
            <a:round/>
            <a:headEnd/>
            <a:tailEnd/>
          </a:ln>
        </p:spPr>
        <p:txBody>
          <a:bodyPr anchor="ctr"/>
          <a:lstStyle/>
          <a:p>
            <a:endParaRPr lang="en-US"/>
          </a:p>
        </p:txBody>
      </p:sp>
      <p:sp>
        <p:nvSpPr>
          <p:cNvPr id="22538" name="Rectangle 2"/>
          <p:cNvSpPr>
            <a:spLocks noGrp="1" noChangeArrowheads="1"/>
          </p:cNvSpPr>
          <p:nvPr>
            <p:ph type="title"/>
          </p:nvPr>
        </p:nvSpPr>
        <p:spPr/>
        <p:txBody>
          <a:bodyPr/>
          <a:lstStyle/>
          <a:p>
            <a:r>
              <a:rPr lang="en-US" b="1" dirty="0" smtClean="0"/>
              <a:t>Security </a:t>
            </a:r>
            <a:r>
              <a:rPr lang="en-US" b="1" dirty="0" err="1" smtClean="0"/>
              <a:t>Misconfiguration</a:t>
            </a:r>
            <a:r>
              <a:rPr lang="en-US" b="1" dirty="0" smtClean="0"/>
              <a:t> Illustrated</a:t>
            </a:r>
          </a:p>
        </p:txBody>
      </p:sp>
      <p:sp>
        <p:nvSpPr>
          <p:cNvPr id="22539" name="Rectangle 54"/>
          <p:cNvSpPr>
            <a:spLocks noChangeArrowheads="1"/>
          </p:cNvSpPr>
          <p:nvPr/>
        </p:nvSpPr>
        <p:spPr bwMode="ltGray">
          <a:xfrm>
            <a:off x="3797300" y="3663950"/>
            <a:ext cx="1455738" cy="260350"/>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App Configuration</a:t>
            </a:r>
          </a:p>
        </p:txBody>
      </p:sp>
      <p:sp>
        <p:nvSpPr>
          <p:cNvPr id="22540" name="Rectangle 43"/>
          <p:cNvSpPr>
            <a:spLocks noChangeArrowheads="1"/>
          </p:cNvSpPr>
          <p:nvPr/>
        </p:nvSpPr>
        <p:spPr bwMode="ltGray">
          <a:xfrm>
            <a:off x="3802063" y="3333750"/>
            <a:ext cx="1455737" cy="260350"/>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Custom Code</a:t>
            </a:r>
          </a:p>
        </p:txBody>
      </p:sp>
      <p:sp>
        <p:nvSpPr>
          <p:cNvPr id="22541" name="Rectangle 44"/>
          <p:cNvSpPr>
            <a:spLocks noChangeArrowheads="1"/>
          </p:cNvSpPr>
          <p:nvPr/>
        </p:nvSpPr>
        <p:spPr bwMode="ltGray">
          <a:xfrm rot="-5400000">
            <a:off x="3223419" y="2577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Accounts</a:t>
            </a:r>
          </a:p>
        </p:txBody>
      </p:sp>
      <p:sp>
        <p:nvSpPr>
          <p:cNvPr id="22542" name="Rectangle 45"/>
          <p:cNvSpPr>
            <a:spLocks noChangeArrowheads="1"/>
          </p:cNvSpPr>
          <p:nvPr/>
        </p:nvSpPr>
        <p:spPr bwMode="ltGray">
          <a:xfrm rot="-5400000">
            <a:off x="3406775" y="2576513"/>
            <a:ext cx="1316038" cy="125412"/>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Finance</a:t>
            </a:r>
          </a:p>
        </p:txBody>
      </p:sp>
      <p:sp>
        <p:nvSpPr>
          <p:cNvPr id="22543" name="Rectangle 46"/>
          <p:cNvSpPr>
            <a:spLocks noChangeArrowheads="1"/>
          </p:cNvSpPr>
          <p:nvPr/>
        </p:nvSpPr>
        <p:spPr bwMode="ltGray">
          <a:xfrm rot="-5400000">
            <a:off x="3602832" y="2577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Administration</a:t>
            </a:r>
          </a:p>
        </p:txBody>
      </p:sp>
      <p:sp>
        <p:nvSpPr>
          <p:cNvPr id="22544" name="Rectangle 47"/>
          <p:cNvSpPr>
            <a:spLocks noChangeArrowheads="1"/>
          </p:cNvSpPr>
          <p:nvPr/>
        </p:nvSpPr>
        <p:spPr bwMode="ltGray">
          <a:xfrm rot="-5400000">
            <a:off x="3781425" y="2576513"/>
            <a:ext cx="1316038" cy="125412"/>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Transactions</a:t>
            </a:r>
          </a:p>
        </p:txBody>
      </p:sp>
      <p:sp>
        <p:nvSpPr>
          <p:cNvPr id="22545" name="Rectangle 48"/>
          <p:cNvSpPr>
            <a:spLocks noChangeArrowheads="1"/>
          </p:cNvSpPr>
          <p:nvPr/>
        </p:nvSpPr>
        <p:spPr bwMode="ltGray">
          <a:xfrm rot="-5400000">
            <a:off x="3977482" y="2577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Communication</a:t>
            </a:r>
          </a:p>
        </p:txBody>
      </p:sp>
      <p:sp>
        <p:nvSpPr>
          <p:cNvPr id="22546" name="Rectangle 49"/>
          <p:cNvSpPr>
            <a:spLocks noChangeArrowheads="1"/>
          </p:cNvSpPr>
          <p:nvPr/>
        </p:nvSpPr>
        <p:spPr bwMode="ltGray">
          <a:xfrm rot="-5400000">
            <a:off x="4153694" y="2577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Knowledge Mgmt</a:t>
            </a:r>
          </a:p>
        </p:txBody>
      </p:sp>
      <p:sp>
        <p:nvSpPr>
          <p:cNvPr id="22547" name="Rectangle 50"/>
          <p:cNvSpPr>
            <a:spLocks noChangeArrowheads="1"/>
          </p:cNvSpPr>
          <p:nvPr/>
        </p:nvSpPr>
        <p:spPr bwMode="ltGray">
          <a:xfrm rot="-5400000">
            <a:off x="4337844" y="2577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E-Commerce</a:t>
            </a:r>
          </a:p>
        </p:txBody>
      </p:sp>
      <p:sp>
        <p:nvSpPr>
          <p:cNvPr id="22548" name="Rectangle 51"/>
          <p:cNvSpPr>
            <a:spLocks noChangeArrowheads="1"/>
          </p:cNvSpPr>
          <p:nvPr/>
        </p:nvSpPr>
        <p:spPr bwMode="ltGray">
          <a:xfrm rot="-5400000">
            <a:off x="4523582" y="2577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Bus. Functions</a:t>
            </a:r>
          </a:p>
        </p:txBody>
      </p:sp>
      <p:pic>
        <p:nvPicPr>
          <p:cNvPr id="341047" name="Picture 55" descr="TN_hacker"/>
          <p:cNvPicPr>
            <a:picLocks noChangeAspect="1" noChangeArrowheads="1"/>
          </p:cNvPicPr>
          <p:nvPr/>
        </p:nvPicPr>
        <p:blipFill>
          <a:blip r:embed="rId3" cstate="print">
            <a:lum bright="24000" contrast="42000"/>
          </a:blip>
          <a:srcRect/>
          <a:stretch>
            <a:fillRect/>
          </a:stretch>
        </p:blipFill>
        <p:spPr bwMode="auto">
          <a:xfrm>
            <a:off x="1066800" y="4267200"/>
            <a:ext cx="1093788" cy="1268413"/>
          </a:xfrm>
          <a:prstGeom prst="rect">
            <a:avLst/>
          </a:prstGeom>
          <a:noFill/>
          <a:effectLst>
            <a:outerShdw dist="107763" dir="2700000" algn="ctr" rotWithShape="0">
              <a:srgbClr val="808080">
                <a:alpha val="50000"/>
              </a:srgbClr>
            </a:outerShdw>
          </a:effectLst>
        </p:spPr>
      </p:pic>
      <p:sp>
        <p:nvSpPr>
          <p:cNvPr id="22550" name="Line 60"/>
          <p:cNvSpPr>
            <a:spLocks noChangeShapeType="1"/>
          </p:cNvSpPr>
          <p:nvPr/>
        </p:nvSpPr>
        <p:spPr bwMode="auto">
          <a:xfrm flipH="1">
            <a:off x="6781800" y="4238625"/>
            <a:ext cx="0" cy="2133600"/>
          </a:xfrm>
          <a:prstGeom prst="line">
            <a:avLst/>
          </a:prstGeom>
          <a:noFill/>
          <a:ln w="127000">
            <a:solidFill>
              <a:schemeClr val="tx1"/>
            </a:solidFill>
            <a:round/>
            <a:headEnd/>
            <a:tailEnd/>
          </a:ln>
        </p:spPr>
        <p:txBody>
          <a:bodyPr anchor="ctr"/>
          <a:lstStyle/>
          <a:p>
            <a:endParaRPr lang="en-US"/>
          </a:p>
        </p:txBody>
      </p:sp>
      <p:sp>
        <p:nvSpPr>
          <p:cNvPr id="22551" name="Line 61"/>
          <p:cNvSpPr>
            <a:spLocks noChangeShapeType="1"/>
          </p:cNvSpPr>
          <p:nvPr/>
        </p:nvSpPr>
        <p:spPr bwMode="auto">
          <a:xfrm flipH="1">
            <a:off x="3886200" y="6343650"/>
            <a:ext cx="3505200" cy="0"/>
          </a:xfrm>
          <a:prstGeom prst="line">
            <a:avLst/>
          </a:prstGeom>
          <a:noFill/>
          <a:ln w="127000">
            <a:solidFill>
              <a:schemeClr val="tx1"/>
            </a:solidFill>
            <a:round/>
            <a:headEnd/>
            <a:tailEnd/>
          </a:ln>
        </p:spPr>
        <p:txBody>
          <a:bodyPr anchor="ctr"/>
          <a:lstStyle/>
          <a:p>
            <a:endParaRPr lang="en-US"/>
          </a:p>
        </p:txBody>
      </p:sp>
      <p:sp>
        <p:nvSpPr>
          <p:cNvPr id="22552" name="Line 63"/>
          <p:cNvSpPr>
            <a:spLocks noChangeShapeType="1"/>
          </p:cNvSpPr>
          <p:nvPr/>
        </p:nvSpPr>
        <p:spPr bwMode="auto">
          <a:xfrm flipH="1">
            <a:off x="6781800" y="5772150"/>
            <a:ext cx="609600" cy="0"/>
          </a:xfrm>
          <a:prstGeom prst="line">
            <a:avLst/>
          </a:prstGeom>
          <a:noFill/>
          <a:ln w="127000">
            <a:solidFill>
              <a:schemeClr val="tx1"/>
            </a:solidFill>
            <a:round/>
            <a:headEnd/>
            <a:tailEnd/>
          </a:ln>
        </p:spPr>
        <p:txBody>
          <a:bodyPr anchor="ctr"/>
          <a:lstStyle/>
          <a:p>
            <a:endParaRPr lang="en-US"/>
          </a:p>
        </p:txBody>
      </p:sp>
      <p:sp>
        <p:nvSpPr>
          <p:cNvPr id="22553" name="Line 64"/>
          <p:cNvSpPr>
            <a:spLocks noChangeShapeType="1"/>
          </p:cNvSpPr>
          <p:nvPr/>
        </p:nvSpPr>
        <p:spPr bwMode="auto">
          <a:xfrm flipH="1">
            <a:off x="6781800" y="5162550"/>
            <a:ext cx="609600" cy="0"/>
          </a:xfrm>
          <a:prstGeom prst="line">
            <a:avLst/>
          </a:prstGeom>
          <a:noFill/>
          <a:ln w="127000">
            <a:solidFill>
              <a:schemeClr val="tx1"/>
            </a:solidFill>
            <a:round/>
            <a:headEnd/>
            <a:tailEnd/>
          </a:ln>
        </p:spPr>
        <p:txBody>
          <a:bodyPr anchor="ctr"/>
          <a:lstStyle/>
          <a:p>
            <a:endParaRPr lang="en-US"/>
          </a:p>
        </p:txBody>
      </p:sp>
      <p:sp>
        <p:nvSpPr>
          <p:cNvPr id="22554" name="Line 65"/>
          <p:cNvSpPr>
            <a:spLocks noChangeShapeType="1"/>
          </p:cNvSpPr>
          <p:nvPr/>
        </p:nvSpPr>
        <p:spPr bwMode="auto">
          <a:xfrm flipH="1">
            <a:off x="6781800" y="4552950"/>
            <a:ext cx="609600" cy="0"/>
          </a:xfrm>
          <a:prstGeom prst="line">
            <a:avLst/>
          </a:prstGeom>
          <a:noFill/>
          <a:ln w="127000">
            <a:solidFill>
              <a:schemeClr val="tx1"/>
            </a:solidFill>
            <a:round/>
            <a:headEnd/>
            <a:tailEnd/>
          </a:ln>
        </p:spPr>
        <p:txBody>
          <a:bodyPr anchor="ctr"/>
          <a:lstStyle/>
          <a:p>
            <a:endParaRPr lang="en-US"/>
          </a:p>
        </p:txBody>
      </p:sp>
      <p:sp>
        <p:nvSpPr>
          <p:cNvPr id="22555" name="Rectangle 56"/>
          <p:cNvSpPr>
            <a:spLocks noChangeArrowheads="1"/>
          </p:cNvSpPr>
          <p:nvPr/>
        </p:nvSpPr>
        <p:spPr bwMode="ltGray">
          <a:xfrm>
            <a:off x="7315200" y="5637213"/>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Test Servers</a:t>
            </a:r>
          </a:p>
        </p:txBody>
      </p:sp>
      <p:sp>
        <p:nvSpPr>
          <p:cNvPr id="22556" name="Rectangle 57"/>
          <p:cNvSpPr>
            <a:spLocks noChangeArrowheads="1"/>
          </p:cNvSpPr>
          <p:nvPr/>
        </p:nvSpPr>
        <p:spPr bwMode="ltGray">
          <a:xfrm>
            <a:off x="7315200" y="5027613"/>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QA Servers</a:t>
            </a:r>
          </a:p>
        </p:txBody>
      </p:sp>
      <p:sp>
        <p:nvSpPr>
          <p:cNvPr id="22557" name="Rectangle 58"/>
          <p:cNvSpPr>
            <a:spLocks noChangeArrowheads="1"/>
          </p:cNvSpPr>
          <p:nvPr/>
        </p:nvSpPr>
        <p:spPr bwMode="ltGray">
          <a:xfrm>
            <a:off x="7315200" y="6208713"/>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Source Control</a:t>
            </a:r>
          </a:p>
        </p:txBody>
      </p:sp>
      <p:sp>
        <p:nvSpPr>
          <p:cNvPr id="22558" name="Rectangle 59"/>
          <p:cNvSpPr>
            <a:spLocks noChangeArrowheads="1"/>
          </p:cNvSpPr>
          <p:nvPr/>
        </p:nvSpPr>
        <p:spPr bwMode="ltGray">
          <a:xfrm>
            <a:off x="7315200" y="4418013"/>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Development</a:t>
            </a:r>
          </a:p>
        </p:txBody>
      </p:sp>
      <p:sp>
        <p:nvSpPr>
          <p:cNvPr id="22559" name="AutoShape 66"/>
          <p:cNvSpPr>
            <a:spLocks noChangeArrowheads="1"/>
          </p:cNvSpPr>
          <p:nvPr/>
        </p:nvSpPr>
        <p:spPr bwMode="auto">
          <a:xfrm>
            <a:off x="5943600" y="2514600"/>
            <a:ext cx="1368425" cy="409575"/>
          </a:xfrm>
          <a:prstGeom prst="can">
            <a:avLst>
              <a:gd name="adj" fmla="val 25000"/>
            </a:avLst>
          </a:prstGeom>
          <a:solidFill>
            <a:srgbClr val="33CC33"/>
          </a:solidFill>
          <a:ln w="9525">
            <a:solidFill>
              <a:schemeClr val="tx1"/>
            </a:solidFill>
            <a:round/>
            <a:headEnd/>
            <a:tailEnd/>
          </a:ln>
        </p:spPr>
        <p:txBody>
          <a:bodyPr anchor="ctr">
            <a:spAutoFit/>
          </a:bodyPr>
          <a:lstStyle/>
          <a:p>
            <a:pPr algn="ctr"/>
            <a:r>
              <a:rPr lang="en-US"/>
              <a:t>Database</a:t>
            </a:r>
          </a:p>
        </p:txBody>
      </p:sp>
      <p:sp>
        <p:nvSpPr>
          <p:cNvPr id="22560" name="Line 67"/>
          <p:cNvSpPr>
            <a:spLocks noChangeShapeType="1"/>
          </p:cNvSpPr>
          <p:nvPr/>
        </p:nvSpPr>
        <p:spPr bwMode="auto">
          <a:xfrm flipH="1">
            <a:off x="5334000" y="2743200"/>
            <a:ext cx="609600" cy="0"/>
          </a:xfrm>
          <a:prstGeom prst="line">
            <a:avLst/>
          </a:prstGeom>
          <a:noFill/>
          <a:ln w="127000">
            <a:solidFill>
              <a:schemeClr val="tx1"/>
            </a:solidFill>
            <a:round/>
            <a:headEnd/>
            <a:tailEnd/>
          </a:ln>
        </p:spPr>
        <p:txBody>
          <a:bodyPr anchor="ctr"/>
          <a:lstStyle/>
          <a:p>
            <a:endParaRPr lang="en-US"/>
          </a:p>
        </p:txBody>
      </p:sp>
      <p:sp>
        <p:nvSpPr>
          <p:cNvPr id="22561" name="Freeform 68"/>
          <p:cNvSpPr>
            <a:spLocks/>
          </p:cNvSpPr>
          <p:nvPr/>
        </p:nvSpPr>
        <p:spPr bwMode="gray">
          <a:xfrm>
            <a:off x="2057400" y="4940300"/>
            <a:ext cx="1816100" cy="53975"/>
          </a:xfrm>
          <a:custGeom>
            <a:avLst/>
            <a:gdLst>
              <a:gd name="T0" fmla="*/ 1144 w 1144"/>
              <a:gd name="T1" fmla="*/ 0 h 34"/>
              <a:gd name="T2" fmla="*/ 0 w 1144"/>
              <a:gd name="T3" fmla="*/ 34 h 34"/>
              <a:gd name="T4" fmla="*/ 0 60000 65536"/>
              <a:gd name="T5" fmla="*/ 0 60000 65536"/>
              <a:gd name="T6" fmla="*/ 0 w 1144"/>
              <a:gd name="T7" fmla="*/ 0 h 34"/>
              <a:gd name="T8" fmla="*/ 1144 w 1144"/>
              <a:gd name="T9" fmla="*/ 34 h 34"/>
            </a:gdLst>
            <a:ahLst/>
            <a:cxnLst>
              <a:cxn ang="T4">
                <a:pos x="T0" y="T1"/>
              </a:cxn>
              <a:cxn ang="T5">
                <a:pos x="T2" y="T3"/>
              </a:cxn>
            </a:cxnLst>
            <a:rect l="T6" t="T7" r="T8" b="T9"/>
            <a:pathLst>
              <a:path w="1144" h="34">
                <a:moveTo>
                  <a:pt x="1144" y="0"/>
                </a:moveTo>
                <a:cubicBezTo>
                  <a:pt x="955" y="6"/>
                  <a:pt x="238" y="27"/>
                  <a:pt x="0" y="34"/>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2" name="Freeform 69"/>
          <p:cNvSpPr>
            <a:spLocks/>
          </p:cNvSpPr>
          <p:nvPr/>
        </p:nvSpPr>
        <p:spPr bwMode="gray">
          <a:xfrm>
            <a:off x="2057400" y="5530850"/>
            <a:ext cx="5486400" cy="1022350"/>
          </a:xfrm>
          <a:custGeom>
            <a:avLst/>
            <a:gdLst>
              <a:gd name="T0" fmla="*/ 3719 w 3719"/>
              <a:gd name="T1" fmla="*/ 684 h 787"/>
              <a:gd name="T2" fmla="*/ 1076 w 3719"/>
              <a:gd name="T3" fmla="*/ 673 h 787"/>
              <a:gd name="T4" fmla="*/ 0 w 3719"/>
              <a:gd name="T5" fmla="*/ 0 h 787"/>
              <a:gd name="T6" fmla="*/ 0 60000 65536"/>
              <a:gd name="T7" fmla="*/ 0 60000 65536"/>
              <a:gd name="T8" fmla="*/ 0 60000 65536"/>
              <a:gd name="T9" fmla="*/ 0 w 3719"/>
              <a:gd name="T10" fmla="*/ 0 h 787"/>
              <a:gd name="T11" fmla="*/ 3719 w 3719"/>
              <a:gd name="T12" fmla="*/ 787 h 787"/>
            </a:gdLst>
            <a:ahLst/>
            <a:cxnLst>
              <a:cxn ang="T6">
                <a:pos x="T0" y="T1"/>
              </a:cxn>
              <a:cxn ang="T7">
                <a:pos x="T2" y="T3"/>
              </a:cxn>
              <a:cxn ang="T8">
                <a:pos x="T4" y="T5"/>
              </a:cxn>
            </a:cxnLst>
            <a:rect l="T9" t="T10" r="T11" b="T12"/>
            <a:pathLst>
              <a:path w="3719" h="787">
                <a:moveTo>
                  <a:pt x="3719" y="684"/>
                </a:moveTo>
                <a:cubicBezTo>
                  <a:pt x="3279" y="682"/>
                  <a:pt x="1696" y="787"/>
                  <a:pt x="1076" y="673"/>
                </a:cubicBezTo>
                <a:cubicBezTo>
                  <a:pt x="456" y="559"/>
                  <a:pt x="224" y="140"/>
                  <a:pt x="0" y="0"/>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3" name="Freeform 70"/>
          <p:cNvSpPr>
            <a:spLocks/>
          </p:cNvSpPr>
          <p:nvPr/>
        </p:nvSpPr>
        <p:spPr bwMode="gray">
          <a:xfrm>
            <a:off x="6019800" y="4702175"/>
            <a:ext cx="1276350" cy="1774825"/>
          </a:xfrm>
          <a:custGeom>
            <a:avLst/>
            <a:gdLst>
              <a:gd name="T0" fmla="*/ 804 w 804"/>
              <a:gd name="T1" fmla="*/ 0 h 1118"/>
              <a:gd name="T2" fmla="*/ 491 w 804"/>
              <a:gd name="T3" fmla="*/ 754 h 1118"/>
              <a:gd name="T4" fmla="*/ 0 w 804"/>
              <a:gd name="T5" fmla="*/ 1118 h 1118"/>
              <a:gd name="T6" fmla="*/ 0 60000 65536"/>
              <a:gd name="T7" fmla="*/ 0 60000 65536"/>
              <a:gd name="T8" fmla="*/ 0 60000 65536"/>
              <a:gd name="T9" fmla="*/ 0 w 804"/>
              <a:gd name="T10" fmla="*/ 0 h 1118"/>
              <a:gd name="T11" fmla="*/ 804 w 804"/>
              <a:gd name="T12" fmla="*/ 1118 h 1118"/>
            </a:gdLst>
            <a:ahLst/>
            <a:cxnLst>
              <a:cxn ang="T6">
                <a:pos x="T0" y="T1"/>
              </a:cxn>
              <a:cxn ang="T7">
                <a:pos x="T2" y="T3"/>
              </a:cxn>
              <a:cxn ang="T8">
                <a:pos x="T4" y="T5"/>
              </a:cxn>
            </a:cxnLst>
            <a:rect l="T9" t="T10" r="T11" b="T12"/>
            <a:pathLst>
              <a:path w="804" h="1118">
                <a:moveTo>
                  <a:pt x="804" y="0"/>
                </a:moveTo>
                <a:cubicBezTo>
                  <a:pt x="753" y="126"/>
                  <a:pt x="625" y="568"/>
                  <a:pt x="491" y="754"/>
                </a:cubicBezTo>
                <a:cubicBezTo>
                  <a:pt x="357" y="940"/>
                  <a:pt x="102" y="1042"/>
                  <a:pt x="0" y="1118"/>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4" name="Freeform 71"/>
          <p:cNvSpPr>
            <a:spLocks/>
          </p:cNvSpPr>
          <p:nvPr/>
        </p:nvSpPr>
        <p:spPr bwMode="gray">
          <a:xfrm>
            <a:off x="6096000" y="5280025"/>
            <a:ext cx="1358900" cy="1196975"/>
          </a:xfrm>
          <a:custGeom>
            <a:avLst/>
            <a:gdLst>
              <a:gd name="T0" fmla="*/ 856 w 856"/>
              <a:gd name="T1" fmla="*/ 0 h 754"/>
              <a:gd name="T2" fmla="*/ 483 w 856"/>
              <a:gd name="T3" fmla="*/ 424 h 754"/>
              <a:gd name="T4" fmla="*/ 0 w 856"/>
              <a:gd name="T5" fmla="*/ 754 h 754"/>
              <a:gd name="T6" fmla="*/ 0 60000 65536"/>
              <a:gd name="T7" fmla="*/ 0 60000 65536"/>
              <a:gd name="T8" fmla="*/ 0 60000 65536"/>
              <a:gd name="T9" fmla="*/ 0 w 856"/>
              <a:gd name="T10" fmla="*/ 0 h 754"/>
              <a:gd name="T11" fmla="*/ 856 w 856"/>
              <a:gd name="T12" fmla="*/ 754 h 754"/>
            </a:gdLst>
            <a:ahLst/>
            <a:cxnLst>
              <a:cxn ang="T6">
                <a:pos x="T0" y="T1"/>
              </a:cxn>
              <a:cxn ang="T7">
                <a:pos x="T2" y="T3"/>
              </a:cxn>
              <a:cxn ang="T8">
                <a:pos x="T4" y="T5"/>
              </a:cxn>
            </a:cxnLst>
            <a:rect l="T9" t="T10" r="T11" b="T12"/>
            <a:pathLst>
              <a:path w="856" h="754">
                <a:moveTo>
                  <a:pt x="856" y="0"/>
                </a:moveTo>
                <a:cubicBezTo>
                  <a:pt x="794" y="71"/>
                  <a:pt x="626" y="298"/>
                  <a:pt x="483" y="424"/>
                </a:cubicBezTo>
                <a:cubicBezTo>
                  <a:pt x="340" y="550"/>
                  <a:pt x="101" y="685"/>
                  <a:pt x="0" y="754"/>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5" name="Freeform 72"/>
          <p:cNvSpPr>
            <a:spLocks/>
          </p:cNvSpPr>
          <p:nvPr/>
        </p:nvSpPr>
        <p:spPr bwMode="gray">
          <a:xfrm>
            <a:off x="5943600" y="5791200"/>
            <a:ext cx="1411288" cy="682625"/>
          </a:xfrm>
          <a:custGeom>
            <a:avLst/>
            <a:gdLst>
              <a:gd name="T0" fmla="*/ 889 w 889"/>
              <a:gd name="T1" fmla="*/ 0 h 430"/>
              <a:gd name="T2" fmla="*/ 533 w 889"/>
              <a:gd name="T3" fmla="*/ 254 h 430"/>
              <a:gd name="T4" fmla="*/ 0 w 889"/>
              <a:gd name="T5" fmla="*/ 430 h 430"/>
              <a:gd name="T6" fmla="*/ 0 60000 65536"/>
              <a:gd name="T7" fmla="*/ 0 60000 65536"/>
              <a:gd name="T8" fmla="*/ 0 60000 65536"/>
              <a:gd name="T9" fmla="*/ 0 w 889"/>
              <a:gd name="T10" fmla="*/ 0 h 430"/>
              <a:gd name="T11" fmla="*/ 889 w 889"/>
              <a:gd name="T12" fmla="*/ 430 h 430"/>
            </a:gdLst>
            <a:ahLst/>
            <a:cxnLst>
              <a:cxn ang="T6">
                <a:pos x="T0" y="T1"/>
              </a:cxn>
              <a:cxn ang="T7">
                <a:pos x="T2" y="T3"/>
              </a:cxn>
              <a:cxn ang="T8">
                <a:pos x="T4" y="T5"/>
              </a:cxn>
            </a:cxnLst>
            <a:rect l="T9" t="T10" r="T11" b="T12"/>
            <a:pathLst>
              <a:path w="889" h="430">
                <a:moveTo>
                  <a:pt x="889" y="0"/>
                </a:moveTo>
                <a:cubicBezTo>
                  <a:pt x="830" y="42"/>
                  <a:pt x="681" y="182"/>
                  <a:pt x="533" y="254"/>
                </a:cubicBezTo>
                <a:cubicBezTo>
                  <a:pt x="385" y="326"/>
                  <a:pt x="111" y="393"/>
                  <a:pt x="0" y="430"/>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6" name="Freeform 73"/>
          <p:cNvSpPr>
            <a:spLocks/>
          </p:cNvSpPr>
          <p:nvPr/>
        </p:nvSpPr>
        <p:spPr bwMode="gray">
          <a:xfrm>
            <a:off x="2057400" y="3957638"/>
            <a:ext cx="2724150" cy="2300287"/>
          </a:xfrm>
          <a:custGeom>
            <a:avLst/>
            <a:gdLst>
              <a:gd name="T0" fmla="*/ 1703 w 1716"/>
              <a:gd name="T1" fmla="*/ 0 h 1449"/>
              <a:gd name="T2" fmla="*/ 1432 w 1716"/>
              <a:gd name="T3" fmla="*/ 1296 h 1449"/>
              <a:gd name="T4" fmla="*/ 0 w 1716"/>
              <a:gd name="T5" fmla="*/ 915 h 1449"/>
              <a:gd name="T6" fmla="*/ 0 60000 65536"/>
              <a:gd name="T7" fmla="*/ 0 60000 65536"/>
              <a:gd name="T8" fmla="*/ 0 60000 65536"/>
              <a:gd name="T9" fmla="*/ 0 w 1716"/>
              <a:gd name="T10" fmla="*/ 0 h 1449"/>
              <a:gd name="T11" fmla="*/ 1716 w 1716"/>
              <a:gd name="T12" fmla="*/ 1449 h 1449"/>
            </a:gdLst>
            <a:ahLst/>
            <a:cxnLst>
              <a:cxn ang="T6">
                <a:pos x="T0" y="T1"/>
              </a:cxn>
              <a:cxn ang="T7">
                <a:pos x="T2" y="T3"/>
              </a:cxn>
              <a:cxn ang="T8">
                <a:pos x="T4" y="T5"/>
              </a:cxn>
            </a:cxnLst>
            <a:rect l="T9" t="T10" r="T11" b="T12"/>
            <a:pathLst>
              <a:path w="1716" h="1449">
                <a:moveTo>
                  <a:pt x="1703" y="0"/>
                </a:moveTo>
                <a:cubicBezTo>
                  <a:pt x="1658" y="215"/>
                  <a:pt x="1716" y="1143"/>
                  <a:pt x="1432" y="1296"/>
                </a:cubicBezTo>
                <a:cubicBezTo>
                  <a:pt x="1148" y="1449"/>
                  <a:pt x="298" y="994"/>
                  <a:pt x="0" y="915"/>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7" name="Freeform 74"/>
          <p:cNvSpPr>
            <a:spLocks/>
          </p:cNvSpPr>
          <p:nvPr/>
        </p:nvSpPr>
        <p:spPr bwMode="gray">
          <a:xfrm>
            <a:off x="2057400" y="4630738"/>
            <a:ext cx="1828800" cy="223837"/>
          </a:xfrm>
          <a:custGeom>
            <a:avLst/>
            <a:gdLst>
              <a:gd name="T0" fmla="*/ 1152 w 1152"/>
              <a:gd name="T1" fmla="*/ 0 h 141"/>
              <a:gd name="T2" fmla="*/ 0 w 1152"/>
              <a:gd name="T3" fmla="*/ 141 h 141"/>
              <a:gd name="T4" fmla="*/ 0 60000 65536"/>
              <a:gd name="T5" fmla="*/ 0 60000 65536"/>
              <a:gd name="T6" fmla="*/ 0 w 1152"/>
              <a:gd name="T7" fmla="*/ 0 h 141"/>
              <a:gd name="T8" fmla="*/ 1152 w 1152"/>
              <a:gd name="T9" fmla="*/ 141 h 141"/>
            </a:gdLst>
            <a:ahLst/>
            <a:cxnLst>
              <a:cxn ang="T4">
                <a:pos x="T0" y="T1"/>
              </a:cxn>
              <a:cxn ang="T5">
                <a:pos x="T2" y="T3"/>
              </a:cxn>
            </a:cxnLst>
            <a:rect l="T6" t="T7" r="T8" b="T9"/>
            <a:pathLst>
              <a:path w="1152" h="141">
                <a:moveTo>
                  <a:pt x="1152" y="0"/>
                </a:moveTo>
                <a:cubicBezTo>
                  <a:pt x="960" y="22"/>
                  <a:pt x="240" y="112"/>
                  <a:pt x="0" y="141"/>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8" name="Freeform 75"/>
          <p:cNvSpPr>
            <a:spLocks/>
          </p:cNvSpPr>
          <p:nvPr/>
        </p:nvSpPr>
        <p:spPr bwMode="gray">
          <a:xfrm>
            <a:off x="2057400" y="5146675"/>
            <a:ext cx="1816100" cy="142875"/>
          </a:xfrm>
          <a:custGeom>
            <a:avLst/>
            <a:gdLst>
              <a:gd name="T0" fmla="*/ 1144 w 1144"/>
              <a:gd name="T1" fmla="*/ 90 h 90"/>
              <a:gd name="T2" fmla="*/ 0 w 1144"/>
              <a:gd name="T3" fmla="*/ 0 h 90"/>
              <a:gd name="T4" fmla="*/ 0 60000 65536"/>
              <a:gd name="T5" fmla="*/ 0 60000 65536"/>
              <a:gd name="T6" fmla="*/ 0 w 1144"/>
              <a:gd name="T7" fmla="*/ 0 h 90"/>
              <a:gd name="T8" fmla="*/ 1144 w 1144"/>
              <a:gd name="T9" fmla="*/ 90 h 90"/>
            </a:gdLst>
            <a:ahLst/>
            <a:cxnLst>
              <a:cxn ang="T4">
                <a:pos x="T0" y="T1"/>
              </a:cxn>
              <a:cxn ang="T5">
                <a:pos x="T2" y="T3"/>
              </a:cxn>
            </a:cxnLst>
            <a:rect l="T6" t="T7" r="T8" b="T9"/>
            <a:pathLst>
              <a:path w="1144" h="90">
                <a:moveTo>
                  <a:pt x="1144" y="90"/>
                </a:moveTo>
                <a:cubicBezTo>
                  <a:pt x="953" y="75"/>
                  <a:pt x="238" y="19"/>
                  <a:pt x="0" y="0"/>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9" name="Freeform 76"/>
          <p:cNvSpPr>
            <a:spLocks/>
          </p:cNvSpPr>
          <p:nvPr/>
        </p:nvSpPr>
        <p:spPr bwMode="gray">
          <a:xfrm>
            <a:off x="2057400" y="5299075"/>
            <a:ext cx="1801813" cy="285750"/>
          </a:xfrm>
          <a:custGeom>
            <a:avLst/>
            <a:gdLst>
              <a:gd name="T0" fmla="*/ 1135 w 1135"/>
              <a:gd name="T1" fmla="*/ 180 h 180"/>
              <a:gd name="T2" fmla="*/ 0 w 1135"/>
              <a:gd name="T3" fmla="*/ 0 h 180"/>
              <a:gd name="T4" fmla="*/ 0 60000 65536"/>
              <a:gd name="T5" fmla="*/ 0 60000 65536"/>
              <a:gd name="T6" fmla="*/ 0 w 1135"/>
              <a:gd name="T7" fmla="*/ 0 h 180"/>
              <a:gd name="T8" fmla="*/ 1135 w 1135"/>
              <a:gd name="T9" fmla="*/ 180 h 180"/>
            </a:gdLst>
            <a:ahLst/>
            <a:cxnLst>
              <a:cxn ang="T4">
                <a:pos x="T0" y="T1"/>
              </a:cxn>
              <a:cxn ang="T5">
                <a:pos x="T2" y="T3"/>
              </a:cxn>
            </a:cxnLst>
            <a:rect l="T6" t="T7" r="T8" b="T9"/>
            <a:pathLst>
              <a:path w="1135" h="180">
                <a:moveTo>
                  <a:pt x="1135" y="180"/>
                </a:moveTo>
                <a:cubicBezTo>
                  <a:pt x="946" y="149"/>
                  <a:pt x="236" y="38"/>
                  <a:pt x="0" y="0"/>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70" name="Freeform 77"/>
          <p:cNvSpPr>
            <a:spLocks/>
          </p:cNvSpPr>
          <p:nvPr/>
        </p:nvSpPr>
        <p:spPr bwMode="gray">
          <a:xfrm>
            <a:off x="5118100" y="2922588"/>
            <a:ext cx="1484313" cy="2043112"/>
          </a:xfrm>
          <a:custGeom>
            <a:avLst/>
            <a:gdLst>
              <a:gd name="T0" fmla="*/ 935 w 935"/>
              <a:gd name="T1" fmla="*/ 0 h 1287"/>
              <a:gd name="T2" fmla="*/ 622 w 935"/>
              <a:gd name="T3" fmla="*/ 1076 h 1287"/>
              <a:gd name="T4" fmla="*/ 0 w 935"/>
              <a:gd name="T5" fmla="*/ 1265 h 1287"/>
              <a:gd name="T6" fmla="*/ 0 60000 65536"/>
              <a:gd name="T7" fmla="*/ 0 60000 65536"/>
              <a:gd name="T8" fmla="*/ 0 60000 65536"/>
              <a:gd name="T9" fmla="*/ 0 w 935"/>
              <a:gd name="T10" fmla="*/ 0 h 1287"/>
              <a:gd name="T11" fmla="*/ 935 w 935"/>
              <a:gd name="T12" fmla="*/ 1287 h 1287"/>
            </a:gdLst>
            <a:ahLst/>
            <a:cxnLst>
              <a:cxn ang="T6">
                <a:pos x="T0" y="T1"/>
              </a:cxn>
              <a:cxn ang="T7">
                <a:pos x="T2" y="T3"/>
              </a:cxn>
              <a:cxn ang="T8">
                <a:pos x="T4" y="T5"/>
              </a:cxn>
            </a:cxnLst>
            <a:rect l="T9" t="T10" r="T11" b="T12"/>
            <a:pathLst>
              <a:path w="935" h="1287">
                <a:moveTo>
                  <a:pt x="935" y="0"/>
                </a:moveTo>
                <a:cubicBezTo>
                  <a:pt x="883" y="179"/>
                  <a:pt x="778" y="865"/>
                  <a:pt x="622" y="1076"/>
                </a:cubicBezTo>
                <a:cubicBezTo>
                  <a:pt x="466" y="1287"/>
                  <a:pt x="130" y="1226"/>
                  <a:pt x="0" y="1265"/>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71" name="Freeform 78"/>
          <p:cNvSpPr>
            <a:spLocks/>
          </p:cNvSpPr>
          <p:nvPr/>
        </p:nvSpPr>
        <p:spPr bwMode="gray">
          <a:xfrm>
            <a:off x="6132513" y="3190875"/>
            <a:ext cx="1330325" cy="1371600"/>
          </a:xfrm>
          <a:custGeom>
            <a:avLst/>
            <a:gdLst>
              <a:gd name="T0" fmla="*/ 838 w 838"/>
              <a:gd name="T1" fmla="*/ 0 h 864"/>
              <a:gd name="T2" fmla="*/ 271 w 838"/>
              <a:gd name="T3" fmla="*/ 441 h 864"/>
              <a:gd name="T4" fmla="*/ 0 w 838"/>
              <a:gd name="T5" fmla="*/ 864 h 864"/>
              <a:gd name="T6" fmla="*/ 0 60000 65536"/>
              <a:gd name="T7" fmla="*/ 0 60000 65536"/>
              <a:gd name="T8" fmla="*/ 0 60000 65536"/>
              <a:gd name="T9" fmla="*/ 0 w 838"/>
              <a:gd name="T10" fmla="*/ 0 h 864"/>
              <a:gd name="T11" fmla="*/ 838 w 838"/>
              <a:gd name="T12" fmla="*/ 864 h 864"/>
            </a:gdLst>
            <a:ahLst/>
            <a:cxnLst>
              <a:cxn ang="T6">
                <a:pos x="T0" y="T1"/>
              </a:cxn>
              <a:cxn ang="T7">
                <a:pos x="T2" y="T3"/>
              </a:cxn>
              <a:cxn ang="T8">
                <a:pos x="T4" y="T5"/>
              </a:cxn>
            </a:cxnLst>
            <a:rect l="T9" t="T10" r="T11" b="T12"/>
            <a:pathLst>
              <a:path w="838" h="864">
                <a:moveTo>
                  <a:pt x="838" y="0"/>
                </a:moveTo>
                <a:cubicBezTo>
                  <a:pt x="743" y="74"/>
                  <a:pt x="411" y="297"/>
                  <a:pt x="271" y="441"/>
                </a:cubicBezTo>
                <a:cubicBezTo>
                  <a:pt x="131" y="585"/>
                  <a:pt x="57" y="776"/>
                  <a:pt x="0" y="864"/>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72" name="Rectangle 79"/>
          <p:cNvSpPr>
            <a:spLocks noChangeArrowheads="1"/>
          </p:cNvSpPr>
          <p:nvPr/>
        </p:nvSpPr>
        <p:spPr bwMode="auto">
          <a:xfrm>
            <a:off x="1238250" y="5583238"/>
            <a:ext cx="765175" cy="284162"/>
          </a:xfrm>
          <a:prstGeom prst="rect">
            <a:avLst/>
          </a:prstGeom>
          <a:noFill/>
          <a:ln w="9525" algn="ctr">
            <a:noFill/>
            <a:miter lim="800000"/>
            <a:headEnd/>
            <a:tailEnd/>
          </a:ln>
        </p:spPr>
        <p:txBody>
          <a:bodyPr wrap="none">
            <a:spAutoFit/>
          </a:bodyPr>
          <a:lstStyle/>
          <a:p>
            <a:r>
              <a:rPr lang="en-US"/>
              <a:t>Insider</a:t>
            </a:r>
          </a:p>
        </p:txBody>
      </p:sp>
    </p:spTree>
    <p:extLst>
      <p:ext uri="{BB962C8B-B14F-4D97-AF65-F5344CB8AC3E}">
        <p14:creationId xmlns:p14="http://schemas.microsoft.com/office/powerpoint/2010/main" val="946915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Avoiding Security Misconfiguration</a:t>
            </a:r>
          </a:p>
        </p:txBody>
      </p:sp>
      <p:sp>
        <p:nvSpPr>
          <p:cNvPr id="24579" name="Rectangle 3"/>
          <p:cNvSpPr>
            <a:spLocks noGrp="1" noChangeArrowheads="1"/>
          </p:cNvSpPr>
          <p:nvPr>
            <p:ph type="body" idx="1"/>
          </p:nvPr>
        </p:nvSpPr>
        <p:spPr>
          <a:xfrm>
            <a:off x="457200" y="1874837"/>
            <a:ext cx="8229600" cy="4525963"/>
          </a:xfrm>
        </p:spPr>
        <p:txBody>
          <a:bodyPr>
            <a:normAutofit/>
          </a:bodyPr>
          <a:lstStyle/>
          <a:p>
            <a:r>
              <a:rPr lang="en-US" sz="2000" dirty="0" smtClean="0"/>
              <a:t>Verify your system’s configuration management</a:t>
            </a:r>
          </a:p>
          <a:p>
            <a:pPr lvl="1"/>
            <a:r>
              <a:rPr lang="en-US" sz="1800" dirty="0" smtClean="0"/>
              <a:t>Secure configuration “hardening” guideline</a:t>
            </a:r>
          </a:p>
          <a:p>
            <a:pPr lvl="2"/>
            <a:r>
              <a:rPr lang="en-US" sz="1600" dirty="0" smtClean="0"/>
              <a:t>Automation is REALLY USEFUL here</a:t>
            </a:r>
          </a:p>
          <a:p>
            <a:pPr lvl="1"/>
            <a:r>
              <a:rPr lang="en-US" sz="1800" dirty="0" smtClean="0"/>
              <a:t>Must cover entire platform and application</a:t>
            </a:r>
          </a:p>
          <a:p>
            <a:pPr lvl="1"/>
            <a:r>
              <a:rPr lang="en-US" sz="1800" dirty="0" smtClean="0"/>
              <a:t>Analyze </a:t>
            </a:r>
            <a:r>
              <a:rPr lang="en-US" sz="1800" dirty="0" smtClean="0"/>
              <a:t>security effects of changes</a:t>
            </a:r>
          </a:p>
          <a:p>
            <a:pPr lvl="1"/>
            <a:endParaRPr lang="en-US" sz="1800" dirty="0" smtClean="0"/>
          </a:p>
          <a:p>
            <a:r>
              <a:rPr lang="en-US" sz="2000" dirty="0" smtClean="0"/>
              <a:t>Can you “dump” the application configuration</a:t>
            </a:r>
          </a:p>
          <a:p>
            <a:pPr lvl="1"/>
            <a:r>
              <a:rPr lang="en-US" sz="1800" dirty="0" smtClean="0"/>
              <a:t>Build reporting into your process</a:t>
            </a:r>
          </a:p>
          <a:p>
            <a:pPr lvl="1"/>
            <a:r>
              <a:rPr lang="en-US" sz="1800" dirty="0" smtClean="0"/>
              <a:t>If you can’t verify it, it isn’t secure</a:t>
            </a:r>
          </a:p>
          <a:p>
            <a:pPr lvl="1"/>
            <a:endParaRPr lang="en-US" sz="1800" dirty="0" smtClean="0"/>
          </a:p>
          <a:p>
            <a:r>
              <a:rPr lang="en-US" sz="2000" dirty="0" smtClean="0"/>
              <a:t>Verify the implementation</a:t>
            </a:r>
          </a:p>
          <a:p>
            <a:pPr lvl="1"/>
            <a:r>
              <a:rPr lang="en-US" sz="1800" dirty="0" smtClean="0"/>
              <a:t>Scanning finds generic configuration and missing patch problems</a:t>
            </a:r>
          </a:p>
        </p:txBody>
      </p:sp>
    </p:spTree>
    <p:extLst>
      <p:ext uri="{BB962C8B-B14F-4D97-AF65-F5344CB8AC3E}">
        <p14:creationId xmlns:p14="http://schemas.microsoft.com/office/powerpoint/2010/main" val="5803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90800" y="76200"/>
            <a:ext cx="6400800" cy="715962"/>
          </a:xfrm>
        </p:spPr>
        <p:txBody>
          <a:bodyPr/>
          <a:lstStyle/>
          <a:p>
            <a:pPr algn="r"/>
            <a:r>
              <a:rPr lang="en-US" dirty="0" smtClean="0"/>
              <a:t>2013-A6 </a:t>
            </a:r>
            <a:r>
              <a:rPr lang="en-US" dirty="0" smtClean="0"/>
              <a:t>– </a:t>
            </a:r>
            <a:r>
              <a:rPr lang="en-US" dirty="0"/>
              <a:t>Sensitive Data </a:t>
            </a:r>
            <a:r>
              <a:rPr lang="en-US" dirty="0" smtClean="0"/>
              <a:t>Exposure</a:t>
            </a:r>
          </a:p>
        </p:txBody>
      </p:sp>
      <p:graphicFrame>
        <p:nvGraphicFramePr>
          <p:cNvPr id="4" name="Diagram 3"/>
          <p:cNvGraphicFramePr/>
          <p:nvPr>
            <p:extLst>
              <p:ext uri="{D42A27DB-BD31-4B8C-83A1-F6EECF244321}">
                <p14:modId xmlns:p14="http://schemas.microsoft.com/office/powerpoint/2010/main" val="733482180"/>
              </p:ext>
            </p:extLst>
          </p:nvPr>
        </p:nvGraphicFramePr>
        <p:xfrm>
          <a:off x="381000" y="1524000"/>
          <a:ext cx="8305800" cy="518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15403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Insecure Cryptographic Storage Illustrated</a:t>
            </a:r>
          </a:p>
        </p:txBody>
      </p:sp>
      <p:pic>
        <p:nvPicPr>
          <p:cNvPr id="200707" name="Picture 3" descr="TN_hacker"/>
          <p:cNvPicPr>
            <a:picLocks noChangeAspect="1" noChangeArrowheads="1"/>
          </p:cNvPicPr>
          <p:nvPr/>
        </p:nvPicPr>
        <p:blipFill>
          <a:blip r:embed="rId3" cstate="print">
            <a:lum bright="24000" contrast="42000"/>
          </a:blip>
          <a:srcRect/>
          <a:stretch>
            <a:fillRect/>
          </a:stretch>
        </p:blipFill>
        <p:spPr bwMode="auto">
          <a:xfrm>
            <a:off x="685800" y="3836988"/>
            <a:ext cx="1093788" cy="1268412"/>
          </a:xfrm>
          <a:prstGeom prst="rect">
            <a:avLst/>
          </a:prstGeom>
          <a:noFill/>
          <a:effectLst>
            <a:outerShdw dist="107763" dir="2700000" algn="ctr" rotWithShape="0">
              <a:srgbClr val="808080">
                <a:alpha val="50000"/>
              </a:srgbClr>
            </a:outerShdw>
          </a:effectLst>
        </p:spPr>
      </p:pic>
      <p:grpSp>
        <p:nvGrpSpPr>
          <p:cNvPr id="2" name="Group 4"/>
          <p:cNvGrpSpPr>
            <a:grpSpLocks/>
          </p:cNvGrpSpPr>
          <p:nvPr/>
        </p:nvGrpSpPr>
        <p:grpSpPr bwMode="auto">
          <a:xfrm>
            <a:off x="6172200" y="2209800"/>
            <a:ext cx="1455738" cy="1412875"/>
            <a:chOff x="4336" y="1870"/>
            <a:chExt cx="917" cy="890"/>
          </a:xfrm>
        </p:grpSpPr>
        <p:sp>
          <p:nvSpPr>
            <p:cNvPr id="25619" name="Rectangle 5"/>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Custom Code</a:t>
              </a:r>
            </a:p>
          </p:txBody>
        </p:sp>
        <p:sp>
          <p:nvSpPr>
            <p:cNvPr id="25620" name="Rectangle 6"/>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Accounts</a:t>
              </a:r>
            </a:p>
          </p:txBody>
        </p:sp>
        <p:sp>
          <p:nvSpPr>
            <p:cNvPr id="25621" name="Rectangle 7"/>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Finance</a:t>
              </a:r>
            </a:p>
          </p:txBody>
        </p:sp>
        <p:sp>
          <p:nvSpPr>
            <p:cNvPr id="25622" name="Rectangle 8"/>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Administration</a:t>
              </a:r>
            </a:p>
          </p:txBody>
        </p:sp>
        <p:sp>
          <p:nvSpPr>
            <p:cNvPr id="25623" name="Rectangle 9"/>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Transactions</a:t>
              </a:r>
            </a:p>
          </p:txBody>
        </p:sp>
        <p:sp>
          <p:nvSpPr>
            <p:cNvPr id="25624" name="Rectangle 10"/>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Communication</a:t>
              </a:r>
            </a:p>
          </p:txBody>
        </p:sp>
        <p:sp>
          <p:nvSpPr>
            <p:cNvPr id="25625" name="Rectangle 11"/>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Knowledge Mgmt</a:t>
              </a:r>
            </a:p>
          </p:txBody>
        </p:sp>
        <p:sp>
          <p:nvSpPr>
            <p:cNvPr id="25626" name="Rectangle 12"/>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E-Commerce</a:t>
              </a:r>
            </a:p>
          </p:txBody>
        </p:sp>
        <p:sp>
          <p:nvSpPr>
            <p:cNvPr id="25627" name="Rectangle 13"/>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Bus. Functions</a:t>
              </a:r>
            </a:p>
          </p:txBody>
        </p:sp>
      </p:grpSp>
      <p:pic>
        <p:nvPicPr>
          <p:cNvPr id="200718" name="Picture 14" descr="businesswoman"/>
          <p:cNvPicPr>
            <a:picLocks noChangeAspect="1" noChangeArrowheads="1"/>
          </p:cNvPicPr>
          <p:nvPr/>
        </p:nvPicPr>
        <p:blipFill>
          <a:blip r:embed="rId4" cstate="print"/>
          <a:srcRect/>
          <a:stretch>
            <a:fillRect/>
          </a:stretch>
        </p:blipFill>
        <p:spPr bwMode="auto">
          <a:xfrm>
            <a:off x="1447800" y="1600200"/>
            <a:ext cx="1050925" cy="1255713"/>
          </a:xfrm>
          <a:prstGeom prst="rect">
            <a:avLst/>
          </a:prstGeom>
          <a:noFill/>
          <a:effectLst>
            <a:outerShdw dist="107763" dir="2700000" algn="ctr" rotWithShape="0">
              <a:srgbClr val="808080">
                <a:alpha val="50000"/>
              </a:srgbClr>
            </a:outerShdw>
          </a:effectLst>
        </p:spPr>
      </p:pic>
      <p:sp>
        <p:nvSpPr>
          <p:cNvPr id="30726" name="Oval 15"/>
          <p:cNvSpPr>
            <a:spLocks noChangeArrowheads="1"/>
          </p:cNvSpPr>
          <p:nvPr/>
        </p:nvSpPr>
        <p:spPr bwMode="auto">
          <a:xfrm>
            <a:off x="2743200" y="1984256"/>
            <a:ext cx="471488" cy="519351"/>
          </a:xfrm>
          <a:prstGeom prst="ellipse">
            <a:avLst/>
          </a:prstGeom>
          <a:solidFill>
            <a:srgbClr val="66FF66"/>
          </a:solidFill>
          <a:ln w="9525" algn="ctr">
            <a:solidFill>
              <a:schemeClr val="tx1"/>
            </a:solidFill>
            <a:round/>
            <a:headEnd/>
            <a:tailEnd/>
          </a:ln>
        </p:spPr>
        <p:txBody>
          <a:bodyPr anchor="ctr">
            <a:spAutoFit/>
          </a:bodyPr>
          <a:lstStyle/>
          <a:p>
            <a:r>
              <a:rPr lang="en-US" b="1"/>
              <a:t>1</a:t>
            </a:r>
          </a:p>
        </p:txBody>
      </p:sp>
      <p:sp>
        <p:nvSpPr>
          <p:cNvPr id="30727" name="Rectangle 16"/>
          <p:cNvSpPr>
            <a:spLocks noChangeArrowheads="1"/>
          </p:cNvSpPr>
          <p:nvPr/>
        </p:nvSpPr>
        <p:spPr bwMode="gray">
          <a:xfrm>
            <a:off x="3276600" y="1828800"/>
            <a:ext cx="2514600" cy="381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a:t>Victim enters credit card number in form</a:t>
            </a:r>
          </a:p>
        </p:txBody>
      </p:sp>
      <p:sp>
        <p:nvSpPr>
          <p:cNvPr id="30728" name="Oval 17"/>
          <p:cNvSpPr>
            <a:spLocks noChangeArrowheads="1"/>
          </p:cNvSpPr>
          <p:nvPr/>
        </p:nvSpPr>
        <p:spPr bwMode="auto">
          <a:xfrm>
            <a:off x="8382000" y="4270256"/>
            <a:ext cx="471488" cy="519351"/>
          </a:xfrm>
          <a:prstGeom prst="ellipse">
            <a:avLst/>
          </a:prstGeom>
          <a:solidFill>
            <a:srgbClr val="66FF66"/>
          </a:solidFill>
          <a:ln w="9525" algn="ctr">
            <a:solidFill>
              <a:schemeClr val="tx1"/>
            </a:solidFill>
            <a:round/>
            <a:headEnd/>
            <a:tailEnd/>
          </a:ln>
        </p:spPr>
        <p:txBody>
          <a:bodyPr anchor="ctr">
            <a:spAutoFit/>
          </a:bodyPr>
          <a:lstStyle/>
          <a:p>
            <a:r>
              <a:rPr lang="en-US" b="1"/>
              <a:t>2</a:t>
            </a:r>
          </a:p>
        </p:txBody>
      </p:sp>
      <p:sp>
        <p:nvSpPr>
          <p:cNvPr id="30729" name="Rectangle 18"/>
          <p:cNvSpPr>
            <a:spLocks noChangeArrowheads="1"/>
          </p:cNvSpPr>
          <p:nvPr/>
        </p:nvSpPr>
        <p:spPr bwMode="gray">
          <a:xfrm>
            <a:off x="5562600" y="4343400"/>
            <a:ext cx="2819400" cy="381000"/>
          </a:xfrm>
          <a:prstGeom prst="rect">
            <a:avLst/>
          </a:prstGeom>
          <a:noFill/>
          <a:ln w="9525">
            <a:noFill/>
            <a:miter lim="800000"/>
            <a:headEnd/>
            <a:tailEnd/>
          </a:ln>
        </p:spPr>
        <p:txBody>
          <a:bodyPr lIns="92075" tIns="46038" rIns="92075" bIns="46038"/>
          <a:lstStyle/>
          <a:p>
            <a:pPr algn="r">
              <a:spcBef>
                <a:spcPct val="20000"/>
              </a:spcBef>
              <a:buFont typeface="Webdings" pitchFamily="18" charset="2"/>
              <a:buNone/>
            </a:pPr>
            <a:r>
              <a:rPr lang="en-US" sz="1800" b="1"/>
              <a:t>Error handler logs CC details because merchant gateway is unavailable</a:t>
            </a:r>
          </a:p>
        </p:txBody>
      </p:sp>
      <p:sp>
        <p:nvSpPr>
          <p:cNvPr id="30730" name="Oval 19"/>
          <p:cNvSpPr>
            <a:spLocks noChangeArrowheads="1"/>
          </p:cNvSpPr>
          <p:nvPr/>
        </p:nvSpPr>
        <p:spPr bwMode="auto">
          <a:xfrm>
            <a:off x="1981200" y="3965456"/>
            <a:ext cx="471488" cy="519351"/>
          </a:xfrm>
          <a:prstGeom prst="ellipse">
            <a:avLst/>
          </a:prstGeom>
          <a:solidFill>
            <a:srgbClr val="66FF66"/>
          </a:solidFill>
          <a:ln w="9525" algn="ctr">
            <a:solidFill>
              <a:schemeClr val="tx1"/>
            </a:solidFill>
            <a:round/>
            <a:headEnd/>
            <a:tailEnd/>
          </a:ln>
        </p:spPr>
        <p:txBody>
          <a:bodyPr anchor="ctr">
            <a:spAutoFit/>
          </a:bodyPr>
          <a:lstStyle/>
          <a:p>
            <a:r>
              <a:rPr lang="en-US" b="1"/>
              <a:t>4</a:t>
            </a:r>
          </a:p>
        </p:txBody>
      </p:sp>
      <p:sp>
        <p:nvSpPr>
          <p:cNvPr id="30731" name="Rectangle 20"/>
          <p:cNvSpPr>
            <a:spLocks noChangeArrowheads="1"/>
          </p:cNvSpPr>
          <p:nvPr/>
        </p:nvSpPr>
        <p:spPr bwMode="gray">
          <a:xfrm>
            <a:off x="2438400" y="3962400"/>
            <a:ext cx="2286000" cy="6858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a:t>Malicious insider steals 4 million credit card numbers</a:t>
            </a:r>
          </a:p>
        </p:txBody>
      </p:sp>
      <p:sp>
        <p:nvSpPr>
          <p:cNvPr id="30732" name="Freeform 21"/>
          <p:cNvSpPr>
            <a:spLocks/>
          </p:cNvSpPr>
          <p:nvPr/>
        </p:nvSpPr>
        <p:spPr bwMode="auto">
          <a:xfrm rot="-263347">
            <a:off x="2590800" y="2468762"/>
            <a:ext cx="3508375" cy="369332"/>
          </a:xfrm>
          <a:custGeom>
            <a:avLst/>
            <a:gdLst>
              <a:gd name="T0" fmla="*/ 0 w 2210"/>
              <a:gd name="T1" fmla="*/ 2147483647 h 131"/>
              <a:gd name="T2" fmla="*/ 2147483647 w 2210"/>
              <a:gd name="T3" fmla="*/ 2147483647 h 131"/>
              <a:gd name="T4" fmla="*/ 2147483647 w 2210"/>
              <a:gd name="T5" fmla="*/ 2147483647 h 131"/>
              <a:gd name="T6" fmla="*/ 0 60000 65536"/>
              <a:gd name="T7" fmla="*/ 0 60000 65536"/>
              <a:gd name="T8" fmla="*/ 0 60000 65536"/>
              <a:gd name="T9" fmla="*/ 0 w 2210"/>
              <a:gd name="T10" fmla="*/ 0 h 131"/>
              <a:gd name="T11" fmla="*/ 2210 w 2210"/>
              <a:gd name="T12" fmla="*/ 131 h 131"/>
            </a:gdLst>
            <a:ahLst/>
            <a:cxnLst>
              <a:cxn ang="T6">
                <a:pos x="T0" y="T1"/>
              </a:cxn>
              <a:cxn ang="T7">
                <a:pos x="T2" y="T3"/>
              </a:cxn>
              <a:cxn ang="T8">
                <a:pos x="T4" y="T5"/>
              </a:cxn>
            </a:cxnLst>
            <a:rect l="T9" t="T10" r="T11" b="T12"/>
            <a:pathLst>
              <a:path w="2210" h="131">
                <a:moveTo>
                  <a:pt x="0" y="131"/>
                </a:moveTo>
                <a:cubicBezTo>
                  <a:pt x="174" y="110"/>
                  <a:pt x="678" y="6"/>
                  <a:pt x="1046" y="3"/>
                </a:cubicBezTo>
                <a:cubicBezTo>
                  <a:pt x="1414" y="0"/>
                  <a:pt x="1968" y="91"/>
                  <a:pt x="2210" y="114"/>
                </a:cubicBezTo>
              </a:path>
            </a:pathLst>
          </a:custGeom>
          <a:noFill/>
          <a:ln w="57150">
            <a:solidFill>
              <a:srgbClr val="33CC33"/>
            </a:solidFill>
            <a:round/>
            <a:headEnd/>
            <a:tailEnd type="triangle" w="med" len="med"/>
          </a:ln>
        </p:spPr>
        <p:txBody>
          <a:bodyPr>
            <a:spAutoFit/>
          </a:bodyPr>
          <a:lstStyle/>
          <a:p>
            <a:endParaRPr lang="en-US" b="1"/>
          </a:p>
        </p:txBody>
      </p:sp>
      <p:sp>
        <p:nvSpPr>
          <p:cNvPr id="30733" name="AutoShape 22"/>
          <p:cNvSpPr>
            <a:spLocks noChangeArrowheads="1"/>
          </p:cNvSpPr>
          <p:nvPr/>
        </p:nvSpPr>
        <p:spPr bwMode="auto">
          <a:xfrm>
            <a:off x="6629400" y="3802737"/>
            <a:ext cx="1558925" cy="462201"/>
          </a:xfrm>
          <a:prstGeom prst="flowChartMultidocument">
            <a:avLst/>
          </a:prstGeom>
          <a:solidFill>
            <a:srgbClr val="33CC33"/>
          </a:solidFill>
          <a:ln w="9525">
            <a:solidFill>
              <a:schemeClr val="tx1"/>
            </a:solidFill>
            <a:miter lim="800000"/>
            <a:headEnd/>
            <a:tailEnd/>
          </a:ln>
        </p:spPr>
        <p:txBody>
          <a:bodyPr anchor="ctr">
            <a:spAutoFit/>
          </a:bodyPr>
          <a:lstStyle/>
          <a:p>
            <a:r>
              <a:rPr lang="en-US" b="1"/>
              <a:t>Log files</a:t>
            </a:r>
          </a:p>
        </p:txBody>
      </p:sp>
      <p:sp>
        <p:nvSpPr>
          <p:cNvPr id="25614" name="Line 23"/>
          <p:cNvSpPr>
            <a:spLocks noChangeShapeType="1"/>
          </p:cNvSpPr>
          <p:nvPr/>
        </p:nvSpPr>
        <p:spPr bwMode="auto">
          <a:xfrm>
            <a:off x="7391400" y="3581400"/>
            <a:ext cx="0" cy="276225"/>
          </a:xfrm>
          <a:prstGeom prst="line">
            <a:avLst/>
          </a:prstGeom>
          <a:noFill/>
          <a:ln w="57150">
            <a:solidFill>
              <a:srgbClr val="FF0000"/>
            </a:solidFill>
            <a:round/>
            <a:headEnd/>
            <a:tailEnd type="triangle" w="med" len="med"/>
          </a:ln>
        </p:spPr>
        <p:txBody>
          <a:bodyPr>
            <a:spAutoFit/>
          </a:bodyPr>
          <a:lstStyle/>
          <a:p>
            <a:pPr algn="ctr">
              <a:defRPr/>
            </a:pPr>
            <a:endParaRPr lang="en-US" sz="1050" b="1"/>
          </a:p>
        </p:txBody>
      </p:sp>
      <p:sp>
        <p:nvSpPr>
          <p:cNvPr id="30735" name="Oval 24"/>
          <p:cNvSpPr>
            <a:spLocks noChangeArrowheads="1"/>
          </p:cNvSpPr>
          <p:nvPr/>
        </p:nvSpPr>
        <p:spPr bwMode="auto">
          <a:xfrm>
            <a:off x="5181600" y="5337056"/>
            <a:ext cx="471487" cy="519351"/>
          </a:xfrm>
          <a:prstGeom prst="ellipse">
            <a:avLst/>
          </a:prstGeom>
          <a:solidFill>
            <a:srgbClr val="66FF66"/>
          </a:solidFill>
          <a:ln w="9525" algn="ctr">
            <a:solidFill>
              <a:schemeClr val="tx1"/>
            </a:solidFill>
            <a:round/>
            <a:headEnd/>
            <a:tailEnd/>
          </a:ln>
        </p:spPr>
        <p:txBody>
          <a:bodyPr anchor="ctr">
            <a:spAutoFit/>
          </a:bodyPr>
          <a:lstStyle/>
          <a:p>
            <a:r>
              <a:rPr lang="en-US" b="1"/>
              <a:t>3</a:t>
            </a:r>
          </a:p>
        </p:txBody>
      </p:sp>
      <p:sp>
        <p:nvSpPr>
          <p:cNvPr id="30736" name="Rectangle 25"/>
          <p:cNvSpPr>
            <a:spLocks noChangeArrowheads="1"/>
          </p:cNvSpPr>
          <p:nvPr/>
        </p:nvSpPr>
        <p:spPr bwMode="gray">
          <a:xfrm>
            <a:off x="2362200" y="5410200"/>
            <a:ext cx="2819400" cy="381000"/>
          </a:xfrm>
          <a:prstGeom prst="rect">
            <a:avLst/>
          </a:prstGeom>
          <a:noFill/>
          <a:ln w="9525">
            <a:noFill/>
            <a:miter lim="800000"/>
            <a:headEnd/>
            <a:tailEnd/>
          </a:ln>
        </p:spPr>
        <p:txBody>
          <a:bodyPr lIns="92075" tIns="46038" rIns="92075" bIns="46038"/>
          <a:lstStyle/>
          <a:p>
            <a:pPr algn="r">
              <a:spcBef>
                <a:spcPct val="20000"/>
              </a:spcBef>
              <a:buFont typeface="Webdings" pitchFamily="18" charset="2"/>
              <a:buNone/>
            </a:pPr>
            <a:r>
              <a:rPr lang="en-US" sz="1800" b="1" dirty="0"/>
              <a:t>Logs are accessible to all members of IT staff for debugging purposes</a:t>
            </a:r>
          </a:p>
        </p:txBody>
      </p:sp>
      <p:sp>
        <p:nvSpPr>
          <p:cNvPr id="30737" name="Freeform 26"/>
          <p:cNvSpPr>
            <a:spLocks/>
          </p:cNvSpPr>
          <p:nvPr/>
        </p:nvSpPr>
        <p:spPr bwMode="auto">
          <a:xfrm>
            <a:off x="5795963" y="5181600"/>
            <a:ext cx="1531937" cy="369332"/>
          </a:xfrm>
          <a:custGeom>
            <a:avLst/>
            <a:gdLst>
              <a:gd name="T0" fmla="*/ 2147483647 w 965"/>
              <a:gd name="T1" fmla="*/ 0 h 552"/>
              <a:gd name="T2" fmla="*/ 2147483647 w 965"/>
              <a:gd name="T3" fmla="*/ 2147483647 h 552"/>
              <a:gd name="T4" fmla="*/ 0 w 965"/>
              <a:gd name="T5" fmla="*/ 2147483647 h 552"/>
              <a:gd name="T6" fmla="*/ 0 60000 65536"/>
              <a:gd name="T7" fmla="*/ 0 60000 65536"/>
              <a:gd name="T8" fmla="*/ 0 60000 65536"/>
              <a:gd name="T9" fmla="*/ 0 w 965"/>
              <a:gd name="T10" fmla="*/ 0 h 552"/>
              <a:gd name="T11" fmla="*/ 965 w 965"/>
              <a:gd name="T12" fmla="*/ 552 h 552"/>
            </a:gdLst>
            <a:ahLst/>
            <a:cxnLst>
              <a:cxn ang="T6">
                <a:pos x="T0" y="T1"/>
              </a:cxn>
              <a:cxn ang="T7">
                <a:pos x="T2" y="T3"/>
              </a:cxn>
              <a:cxn ang="T8">
                <a:pos x="T4" y="T5"/>
              </a:cxn>
            </a:cxnLst>
            <a:rect l="T9" t="T10" r="T11" b="T12"/>
            <a:pathLst>
              <a:path w="965" h="552">
                <a:moveTo>
                  <a:pt x="957" y="0"/>
                </a:moveTo>
                <a:cubicBezTo>
                  <a:pt x="932" y="77"/>
                  <a:pt x="965" y="374"/>
                  <a:pt x="805" y="463"/>
                </a:cubicBezTo>
                <a:cubicBezTo>
                  <a:pt x="645" y="552"/>
                  <a:pt x="168" y="517"/>
                  <a:pt x="0" y="531"/>
                </a:cubicBezTo>
              </a:path>
            </a:pathLst>
          </a:custGeom>
          <a:noFill/>
          <a:ln w="57150">
            <a:solidFill>
              <a:srgbClr val="FF0000"/>
            </a:solidFill>
            <a:round/>
            <a:headEnd/>
            <a:tailEnd type="triangle" w="med" len="med"/>
          </a:ln>
        </p:spPr>
        <p:txBody>
          <a:bodyPr>
            <a:spAutoFit/>
          </a:bodyPr>
          <a:lstStyle/>
          <a:p>
            <a:endParaRPr lang="en-US" b="1"/>
          </a:p>
        </p:txBody>
      </p:sp>
      <p:sp>
        <p:nvSpPr>
          <p:cNvPr id="30738" name="Freeform 27"/>
          <p:cNvSpPr>
            <a:spLocks/>
          </p:cNvSpPr>
          <p:nvPr/>
        </p:nvSpPr>
        <p:spPr bwMode="auto">
          <a:xfrm rot="5400000">
            <a:off x="1948934" y="5301734"/>
            <a:ext cx="609600" cy="369332"/>
          </a:xfrm>
          <a:custGeom>
            <a:avLst/>
            <a:gdLst>
              <a:gd name="T0" fmla="*/ 2147483647 w 965"/>
              <a:gd name="T1" fmla="*/ 0 h 552"/>
              <a:gd name="T2" fmla="*/ 2147483647 w 965"/>
              <a:gd name="T3" fmla="*/ 2147483647 h 552"/>
              <a:gd name="T4" fmla="*/ 0 w 965"/>
              <a:gd name="T5" fmla="*/ 2147483647 h 552"/>
              <a:gd name="T6" fmla="*/ 0 60000 65536"/>
              <a:gd name="T7" fmla="*/ 0 60000 65536"/>
              <a:gd name="T8" fmla="*/ 0 60000 65536"/>
              <a:gd name="T9" fmla="*/ 0 w 965"/>
              <a:gd name="T10" fmla="*/ 0 h 552"/>
              <a:gd name="T11" fmla="*/ 965 w 965"/>
              <a:gd name="T12" fmla="*/ 552 h 552"/>
            </a:gdLst>
            <a:ahLst/>
            <a:cxnLst>
              <a:cxn ang="T6">
                <a:pos x="T0" y="T1"/>
              </a:cxn>
              <a:cxn ang="T7">
                <a:pos x="T2" y="T3"/>
              </a:cxn>
              <a:cxn ang="T8">
                <a:pos x="T4" y="T5"/>
              </a:cxn>
            </a:cxnLst>
            <a:rect l="T9" t="T10" r="T11" b="T12"/>
            <a:pathLst>
              <a:path w="965" h="552">
                <a:moveTo>
                  <a:pt x="957" y="0"/>
                </a:moveTo>
                <a:cubicBezTo>
                  <a:pt x="932" y="77"/>
                  <a:pt x="965" y="374"/>
                  <a:pt x="805" y="463"/>
                </a:cubicBezTo>
                <a:cubicBezTo>
                  <a:pt x="645" y="552"/>
                  <a:pt x="168" y="517"/>
                  <a:pt x="0" y="531"/>
                </a:cubicBezTo>
              </a:path>
            </a:pathLst>
          </a:custGeom>
          <a:noFill/>
          <a:ln w="57150">
            <a:solidFill>
              <a:srgbClr val="FF0000"/>
            </a:solidFill>
            <a:round/>
            <a:headEnd/>
            <a:tailEnd type="triangle" w="med" len="med"/>
          </a:ln>
        </p:spPr>
        <p:txBody>
          <a:bodyPr>
            <a:spAutoFit/>
          </a:bodyPr>
          <a:lstStyle/>
          <a:p>
            <a:endParaRPr lang="en-US" b="1"/>
          </a:p>
        </p:txBody>
      </p:sp>
    </p:spTree>
    <p:extLst>
      <p:ext uri="{BB962C8B-B14F-4D97-AF65-F5344CB8AC3E}">
        <p14:creationId xmlns:p14="http://schemas.microsoft.com/office/powerpoint/2010/main" val="316158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r"/>
            <a:r>
              <a:rPr lang="en-US" dirty="0" smtClean="0"/>
              <a:t>Avoiding Insecure Cryptographic Storage</a:t>
            </a:r>
          </a:p>
        </p:txBody>
      </p:sp>
      <p:sp>
        <p:nvSpPr>
          <p:cNvPr id="32771" name="Rectangle 3"/>
          <p:cNvSpPr>
            <a:spLocks noGrp="1" noChangeArrowheads="1"/>
          </p:cNvSpPr>
          <p:nvPr>
            <p:ph type="body" idx="1"/>
          </p:nvPr>
        </p:nvSpPr>
        <p:spPr/>
        <p:txBody>
          <a:bodyPr>
            <a:normAutofit lnSpcReduction="10000"/>
          </a:bodyPr>
          <a:lstStyle/>
          <a:p>
            <a:r>
              <a:rPr lang="en-US" sz="1600" b="1" dirty="0" smtClean="0"/>
              <a:t>Verify your architecture</a:t>
            </a:r>
          </a:p>
          <a:p>
            <a:pPr lvl="1"/>
            <a:r>
              <a:rPr lang="en-US" sz="1400" b="1" dirty="0" smtClean="0"/>
              <a:t>Identify all sensitive data</a:t>
            </a:r>
          </a:p>
          <a:p>
            <a:pPr lvl="1"/>
            <a:r>
              <a:rPr lang="en-US" sz="1400" b="1" dirty="0" smtClean="0"/>
              <a:t>Identify all the places that data is stored</a:t>
            </a:r>
          </a:p>
          <a:p>
            <a:pPr lvl="1"/>
            <a:r>
              <a:rPr lang="en-US" sz="1400" b="1" dirty="0" smtClean="0"/>
              <a:t>Ensure threat model accounts for possible attacks</a:t>
            </a:r>
          </a:p>
          <a:p>
            <a:pPr lvl="1"/>
            <a:r>
              <a:rPr lang="en-US" sz="1400" b="1" dirty="0" smtClean="0"/>
              <a:t>Use encryption to counter the threats, don’t just ‘encrypt’ the data</a:t>
            </a:r>
          </a:p>
          <a:p>
            <a:pPr lvl="3"/>
            <a:endParaRPr lang="en-US" sz="1100" b="1" dirty="0" smtClean="0"/>
          </a:p>
          <a:p>
            <a:pPr eaLnBrk="1" hangingPunct="1"/>
            <a:r>
              <a:rPr lang="en-US" sz="1600" b="1" dirty="0" smtClean="0"/>
              <a:t>Protect with appropriate mechanisms</a:t>
            </a:r>
          </a:p>
          <a:p>
            <a:pPr lvl="1" eaLnBrk="1" hangingPunct="1"/>
            <a:r>
              <a:rPr lang="en-US" sz="1400" b="1" dirty="0" smtClean="0"/>
              <a:t>File encryption, database encryption, data element encryption</a:t>
            </a:r>
          </a:p>
          <a:p>
            <a:pPr lvl="3" eaLnBrk="1" hangingPunct="1"/>
            <a:endParaRPr lang="en-US" sz="1100" b="1" dirty="0" smtClean="0"/>
          </a:p>
          <a:p>
            <a:pPr eaLnBrk="1" hangingPunct="1"/>
            <a:r>
              <a:rPr lang="en-US" sz="1600" b="1" dirty="0" smtClean="0"/>
              <a:t>Use the mechanisms correctly</a:t>
            </a:r>
          </a:p>
          <a:p>
            <a:pPr lvl="1" eaLnBrk="1" hangingPunct="1"/>
            <a:r>
              <a:rPr lang="en-US" sz="1400" b="1" dirty="0" smtClean="0"/>
              <a:t>Use standard strong algorithms</a:t>
            </a:r>
          </a:p>
          <a:p>
            <a:pPr lvl="1" eaLnBrk="1" hangingPunct="1"/>
            <a:r>
              <a:rPr lang="en-US" sz="1400" b="1" dirty="0" smtClean="0"/>
              <a:t>Generate, distribute, and protect keys properly</a:t>
            </a:r>
          </a:p>
          <a:p>
            <a:pPr lvl="1" eaLnBrk="1" hangingPunct="1"/>
            <a:r>
              <a:rPr lang="en-US" sz="1400" b="1" dirty="0" smtClean="0"/>
              <a:t>Be prepared for key change</a:t>
            </a:r>
          </a:p>
          <a:p>
            <a:pPr lvl="3"/>
            <a:endParaRPr lang="en-US" sz="1100" b="1" dirty="0" smtClean="0"/>
          </a:p>
          <a:p>
            <a:r>
              <a:rPr lang="en-US" sz="1600" b="1" dirty="0" smtClean="0"/>
              <a:t>Verify the implementation</a:t>
            </a:r>
          </a:p>
          <a:p>
            <a:pPr lvl="1"/>
            <a:r>
              <a:rPr lang="en-US" sz="1400" b="1" dirty="0" smtClean="0"/>
              <a:t>A standard strong algorithm is used, and it’s the proper algorithm for this situation</a:t>
            </a:r>
          </a:p>
          <a:p>
            <a:pPr lvl="1"/>
            <a:r>
              <a:rPr lang="en-US" sz="1400" b="1" dirty="0" smtClean="0"/>
              <a:t>All keys, certificates, and passwords are properly stored and protected</a:t>
            </a:r>
          </a:p>
          <a:p>
            <a:pPr lvl="1"/>
            <a:r>
              <a:rPr lang="en-US" sz="1400" b="1" dirty="0" smtClean="0"/>
              <a:t>Safe key distribution and an effective plan for key change are in place </a:t>
            </a:r>
          </a:p>
          <a:p>
            <a:pPr lvl="1"/>
            <a:r>
              <a:rPr lang="en-US" sz="1400" b="1" dirty="0" smtClean="0"/>
              <a:t>Analyze encryption code for common flaws</a:t>
            </a:r>
          </a:p>
        </p:txBody>
      </p:sp>
    </p:spTree>
    <p:custDataLst>
      <p:tags r:id="rId1"/>
    </p:custDataLst>
    <p:extLst>
      <p:ext uri="{BB962C8B-B14F-4D97-AF65-F5344CB8AC3E}">
        <p14:creationId xmlns:p14="http://schemas.microsoft.com/office/powerpoint/2010/main" val="1329995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5"/>
          <p:cNvSpPr>
            <a:spLocks noChangeShapeType="1"/>
          </p:cNvSpPr>
          <p:nvPr/>
        </p:nvSpPr>
        <p:spPr bwMode="auto">
          <a:xfrm flipV="1">
            <a:off x="971550" y="3933825"/>
            <a:ext cx="6121400" cy="4763"/>
          </a:xfrm>
          <a:prstGeom prst="line">
            <a:avLst/>
          </a:prstGeom>
          <a:noFill/>
          <a:ln w="127000">
            <a:solidFill>
              <a:schemeClr val="tx1"/>
            </a:solidFill>
            <a:round/>
            <a:headEnd/>
            <a:tailEnd/>
          </a:ln>
        </p:spPr>
        <p:txBody>
          <a:bodyPr anchor="ctr"/>
          <a:lstStyle/>
          <a:p>
            <a:endParaRPr lang="en-US" b="1"/>
          </a:p>
        </p:txBody>
      </p:sp>
      <p:sp>
        <p:nvSpPr>
          <p:cNvPr id="34819" name="Line 56"/>
          <p:cNvSpPr>
            <a:spLocks noChangeShapeType="1"/>
          </p:cNvSpPr>
          <p:nvPr/>
        </p:nvSpPr>
        <p:spPr bwMode="auto">
          <a:xfrm flipH="1">
            <a:off x="6588125" y="2276475"/>
            <a:ext cx="0" cy="1619250"/>
          </a:xfrm>
          <a:prstGeom prst="line">
            <a:avLst/>
          </a:prstGeom>
          <a:noFill/>
          <a:ln w="127000">
            <a:solidFill>
              <a:schemeClr val="tx1"/>
            </a:solidFill>
            <a:round/>
            <a:headEnd/>
            <a:tailEnd/>
          </a:ln>
        </p:spPr>
        <p:txBody>
          <a:bodyPr anchor="ctr"/>
          <a:lstStyle/>
          <a:p>
            <a:endParaRPr lang="en-US" b="1"/>
          </a:p>
        </p:txBody>
      </p:sp>
      <p:sp>
        <p:nvSpPr>
          <p:cNvPr id="34820" name="Rectangle 2"/>
          <p:cNvSpPr>
            <a:spLocks noGrp="1" noChangeArrowheads="1"/>
          </p:cNvSpPr>
          <p:nvPr>
            <p:ph type="title"/>
          </p:nvPr>
        </p:nvSpPr>
        <p:spPr/>
        <p:txBody>
          <a:bodyPr/>
          <a:lstStyle/>
          <a:p>
            <a:pPr eaLnBrk="1" hangingPunct="1"/>
            <a:r>
              <a:rPr lang="en-US" dirty="0" smtClean="0"/>
              <a:t>Insufficient Transport Layer Protection Illustrated</a:t>
            </a:r>
          </a:p>
        </p:txBody>
      </p:sp>
      <p:sp>
        <p:nvSpPr>
          <p:cNvPr id="34821" name="Freeform 9"/>
          <p:cNvSpPr>
            <a:spLocks/>
          </p:cNvSpPr>
          <p:nvPr/>
        </p:nvSpPr>
        <p:spPr bwMode="gray">
          <a:xfrm>
            <a:off x="1050925" y="3108325"/>
            <a:ext cx="1876425" cy="782638"/>
          </a:xfrm>
          <a:custGeom>
            <a:avLst/>
            <a:gdLst>
              <a:gd name="T0" fmla="*/ 2147483647 w 1182"/>
              <a:gd name="T1" fmla="*/ 2147483647 h 493"/>
              <a:gd name="T2" fmla="*/ 2147483647 w 1182"/>
              <a:gd name="T3" fmla="*/ 2147483647 h 493"/>
              <a:gd name="T4" fmla="*/ 2147483647 w 1182"/>
              <a:gd name="T5" fmla="*/ 2147483647 h 493"/>
              <a:gd name="T6" fmla="*/ 2147483647 w 1182"/>
              <a:gd name="T7" fmla="*/ 0 h 493"/>
              <a:gd name="T8" fmla="*/ 0 60000 65536"/>
              <a:gd name="T9" fmla="*/ 0 60000 65536"/>
              <a:gd name="T10" fmla="*/ 0 60000 65536"/>
              <a:gd name="T11" fmla="*/ 0 60000 65536"/>
              <a:gd name="T12" fmla="*/ 0 w 1182"/>
              <a:gd name="T13" fmla="*/ 0 h 493"/>
              <a:gd name="T14" fmla="*/ 1182 w 1182"/>
              <a:gd name="T15" fmla="*/ 493 h 493"/>
            </a:gdLst>
            <a:ahLst/>
            <a:cxnLst>
              <a:cxn ang="T8">
                <a:pos x="T0" y="T1"/>
              </a:cxn>
              <a:cxn ang="T9">
                <a:pos x="T2" y="T3"/>
              </a:cxn>
              <a:cxn ang="T10">
                <a:pos x="T4" y="T5"/>
              </a:cxn>
              <a:cxn ang="T11">
                <a:pos x="T6" y="T7"/>
              </a:cxn>
            </a:cxnLst>
            <a:rect l="T12" t="T13" r="T14" b="T15"/>
            <a:pathLst>
              <a:path w="1182" h="493">
                <a:moveTo>
                  <a:pt x="1076" y="64"/>
                </a:moveTo>
                <a:cubicBezTo>
                  <a:pt x="1068" y="126"/>
                  <a:pt x="1182" y="381"/>
                  <a:pt x="1030" y="437"/>
                </a:cubicBezTo>
                <a:cubicBezTo>
                  <a:pt x="878" y="493"/>
                  <a:pt x="326" y="474"/>
                  <a:pt x="163" y="401"/>
                </a:cubicBezTo>
                <a:cubicBezTo>
                  <a:pt x="0" y="328"/>
                  <a:pt x="76" y="84"/>
                  <a:pt x="53" y="0"/>
                </a:cubicBezTo>
              </a:path>
            </a:pathLst>
          </a:custGeom>
          <a:noFill/>
          <a:ln w="101600">
            <a:solidFill>
              <a:srgbClr val="FF0000">
                <a:alpha val="59999"/>
              </a:srgbClr>
            </a:solidFill>
            <a:round/>
            <a:headEnd type="triangle" w="med" len="med"/>
            <a:tailEnd/>
          </a:ln>
        </p:spPr>
        <p:txBody>
          <a:bodyPr anchor="ctr"/>
          <a:lstStyle/>
          <a:p>
            <a:endParaRPr lang="en-US" b="1"/>
          </a:p>
        </p:txBody>
      </p:sp>
      <p:sp>
        <p:nvSpPr>
          <p:cNvPr id="34822" name="Line 10"/>
          <p:cNvSpPr>
            <a:spLocks noChangeShapeType="1"/>
          </p:cNvSpPr>
          <p:nvPr/>
        </p:nvSpPr>
        <p:spPr bwMode="auto">
          <a:xfrm>
            <a:off x="1009650" y="3135313"/>
            <a:ext cx="1588" cy="855662"/>
          </a:xfrm>
          <a:prstGeom prst="line">
            <a:avLst/>
          </a:prstGeom>
          <a:noFill/>
          <a:ln w="127000">
            <a:solidFill>
              <a:schemeClr val="tx1"/>
            </a:solidFill>
            <a:round/>
            <a:headEnd/>
            <a:tailEnd/>
          </a:ln>
        </p:spPr>
        <p:txBody>
          <a:bodyPr anchor="ctr"/>
          <a:lstStyle/>
          <a:p>
            <a:endParaRPr lang="en-US" b="1"/>
          </a:p>
        </p:txBody>
      </p:sp>
      <p:sp>
        <p:nvSpPr>
          <p:cNvPr id="34823" name="Line 17"/>
          <p:cNvSpPr>
            <a:spLocks noChangeShapeType="1"/>
          </p:cNvSpPr>
          <p:nvPr/>
        </p:nvSpPr>
        <p:spPr bwMode="auto">
          <a:xfrm>
            <a:off x="2987675" y="3284538"/>
            <a:ext cx="0" cy="649287"/>
          </a:xfrm>
          <a:prstGeom prst="line">
            <a:avLst/>
          </a:prstGeom>
          <a:noFill/>
          <a:ln w="127000">
            <a:solidFill>
              <a:schemeClr val="tx1"/>
            </a:solidFill>
            <a:round/>
            <a:headEnd/>
            <a:tailEnd/>
          </a:ln>
        </p:spPr>
        <p:txBody>
          <a:bodyPr anchor="ctr"/>
          <a:lstStyle/>
          <a:p>
            <a:endParaRPr lang="en-US" b="1"/>
          </a:p>
        </p:txBody>
      </p:sp>
      <p:sp>
        <p:nvSpPr>
          <p:cNvPr id="34824" name="Line 33"/>
          <p:cNvSpPr>
            <a:spLocks noChangeShapeType="1"/>
          </p:cNvSpPr>
          <p:nvPr/>
        </p:nvSpPr>
        <p:spPr bwMode="auto">
          <a:xfrm flipH="1">
            <a:off x="5099050" y="3105150"/>
            <a:ext cx="6350" cy="869950"/>
          </a:xfrm>
          <a:prstGeom prst="line">
            <a:avLst/>
          </a:prstGeom>
          <a:noFill/>
          <a:ln w="127000">
            <a:solidFill>
              <a:schemeClr val="tx1"/>
            </a:solidFill>
            <a:round/>
            <a:headEnd/>
            <a:tailEnd/>
          </a:ln>
        </p:spPr>
        <p:txBody>
          <a:bodyPr anchor="ctr"/>
          <a:lstStyle/>
          <a:p>
            <a:endParaRPr lang="en-US" b="1"/>
          </a:p>
        </p:txBody>
      </p:sp>
      <p:sp>
        <p:nvSpPr>
          <p:cNvPr id="34825" name="Rectangle 34"/>
          <p:cNvSpPr>
            <a:spLocks noChangeArrowheads="1"/>
          </p:cNvSpPr>
          <p:nvPr/>
        </p:nvSpPr>
        <p:spPr bwMode="ltGray">
          <a:xfrm>
            <a:off x="2252663" y="2933700"/>
            <a:ext cx="1455737" cy="260350"/>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100" b="1">
                <a:solidFill>
                  <a:schemeClr val="bg1"/>
                </a:solidFill>
              </a:rPr>
              <a:t>Custom Code</a:t>
            </a:r>
          </a:p>
        </p:txBody>
      </p:sp>
      <p:sp>
        <p:nvSpPr>
          <p:cNvPr id="34826" name="Freeform 48"/>
          <p:cNvSpPr>
            <a:spLocks/>
          </p:cNvSpPr>
          <p:nvPr/>
        </p:nvSpPr>
        <p:spPr bwMode="gray">
          <a:xfrm>
            <a:off x="3028950" y="3213100"/>
            <a:ext cx="1995488" cy="660400"/>
          </a:xfrm>
          <a:custGeom>
            <a:avLst/>
            <a:gdLst>
              <a:gd name="T0" fmla="*/ 2147483647 w 1257"/>
              <a:gd name="T1" fmla="*/ 0 h 416"/>
              <a:gd name="T2" fmla="*/ 2147483647 w 1257"/>
              <a:gd name="T3" fmla="*/ 2147483647 h 416"/>
              <a:gd name="T4" fmla="*/ 2147483647 w 1257"/>
              <a:gd name="T5" fmla="*/ 2147483647 h 416"/>
              <a:gd name="T6" fmla="*/ 2147483647 w 1257"/>
              <a:gd name="T7" fmla="*/ 2147483647 h 416"/>
              <a:gd name="T8" fmla="*/ 0 60000 65536"/>
              <a:gd name="T9" fmla="*/ 0 60000 65536"/>
              <a:gd name="T10" fmla="*/ 0 60000 65536"/>
              <a:gd name="T11" fmla="*/ 0 60000 65536"/>
              <a:gd name="T12" fmla="*/ 0 w 1257"/>
              <a:gd name="T13" fmla="*/ 0 h 416"/>
              <a:gd name="T14" fmla="*/ 1257 w 1257"/>
              <a:gd name="T15" fmla="*/ 416 h 416"/>
            </a:gdLst>
            <a:ahLst/>
            <a:cxnLst>
              <a:cxn ang="T8">
                <a:pos x="T0" y="T1"/>
              </a:cxn>
              <a:cxn ang="T9">
                <a:pos x="T2" y="T3"/>
              </a:cxn>
              <a:cxn ang="T10">
                <a:pos x="T4" y="T5"/>
              </a:cxn>
              <a:cxn ang="T11">
                <a:pos x="T6" y="T7"/>
              </a:cxn>
            </a:cxnLst>
            <a:rect l="T12" t="T13" r="T14" b="T15"/>
            <a:pathLst>
              <a:path w="1257" h="416">
                <a:moveTo>
                  <a:pt x="1194" y="0"/>
                </a:moveTo>
                <a:cubicBezTo>
                  <a:pt x="1176" y="60"/>
                  <a:pt x="1257" y="302"/>
                  <a:pt x="1087" y="359"/>
                </a:cubicBezTo>
                <a:cubicBezTo>
                  <a:pt x="917" y="416"/>
                  <a:pt x="344" y="395"/>
                  <a:pt x="172" y="341"/>
                </a:cubicBezTo>
                <a:cubicBezTo>
                  <a:pt x="0" y="287"/>
                  <a:pt x="80" y="100"/>
                  <a:pt x="56" y="37"/>
                </a:cubicBezTo>
              </a:path>
            </a:pathLst>
          </a:custGeom>
          <a:noFill/>
          <a:ln w="101600">
            <a:solidFill>
              <a:srgbClr val="FF9900">
                <a:alpha val="59999"/>
              </a:srgbClr>
            </a:solidFill>
            <a:round/>
            <a:headEnd type="triangle" w="med" len="med"/>
            <a:tailEnd/>
          </a:ln>
        </p:spPr>
        <p:txBody>
          <a:bodyPr anchor="ctr"/>
          <a:lstStyle/>
          <a:p>
            <a:endParaRPr lang="en-US" b="1"/>
          </a:p>
        </p:txBody>
      </p:sp>
      <p:sp>
        <p:nvSpPr>
          <p:cNvPr id="34827" name="Freeform 50"/>
          <p:cNvSpPr>
            <a:spLocks/>
          </p:cNvSpPr>
          <p:nvPr/>
        </p:nvSpPr>
        <p:spPr bwMode="gray">
          <a:xfrm>
            <a:off x="4572000" y="3763963"/>
            <a:ext cx="2560638" cy="47625"/>
          </a:xfrm>
          <a:custGeom>
            <a:avLst/>
            <a:gdLst>
              <a:gd name="T0" fmla="*/ 2147483647 w 1613"/>
              <a:gd name="T1" fmla="*/ 0 h 30"/>
              <a:gd name="T2" fmla="*/ 0 w 1613"/>
              <a:gd name="T3" fmla="*/ 2147483647 h 30"/>
              <a:gd name="T4" fmla="*/ 0 60000 65536"/>
              <a:gd name="T5" fmla="*/ 0 60000 65536"/>
              <a:gd name="T6" fmla="*/ 0 w 1613"/>
              <a:gd name="T7" fmla="*/ 0 h 30"/>
              <a:gd name="T8" fmla="*/ 1613 w 1613"/>
              <a:gd name="T9" fmla="*/ 30 h 30"/>
            </a:gdLst>
            <a:ahLst/>
            <a:cxnLst>
              <a:cxn ang="T4">
                <a:pos x="T0" y="T1"/>
              </a:cxn>
              <a:cxn ang="T5">
                <a:pos x="T2" y="T3"/>
              </a:cxn>
            </a:cxnLst>
            <a:rect l="T6" t="T7" r="T8" b="T9"/>
            <a:pathLst>
              <a:path w="1613" h="30">
                <a:moveTo>
                  <a:pt x="1613" y="0"/>
                </a:moveTo>
                <a:cubicBezTo>
                  <a:pt x="1344" y="6"/>
                  <a:pt x="336" y="24"/>
                  <a:pt x="0" y="30"/>
                </a:cubicBezTo>
              </a:path>
            </a:pathLst>
          </a:custGeom>
          <a:noFill/>
          <a:ln w="101600">
            <a:solidFill>
              <a:srgbClr val="FF9900">
                <a:alpha val="59999"/>
              </a:srgbClr>
            </a:solidFill>
            <a:round/>
            <a:headEnd type="triangle" w="med" len="med"/>
            <a:tailEnd/>
          </a:ln>
        </p:spPr>
        <p:txBody>
          <a:bodyPr anchor="ctr"/>
          <a:lstStyle/>
          <a:p>
            <a:endParaRPr lang="en-US" b="1"/>
          </a:p>
        </p:txBody>
      </p:sp>
      <p:pic>
        <p:nvPicPr>
          <p:cNvPr id="213044" name="Picture 52" descr="computeruser">
            <a:hlinkClick r:id="rId3"/>
          </p:cNvPr>
          <p:cNvPicPr>
            <a:picLocks noChangeAspect="1" noChangeArrowheads="1"/>
          </p:cNvPicPr>
          <p:nvPr/>
        </p:nvPicPr>
        <p:blipFill>
          <a:blip r:embed="rId4" cstate="print"/>
          <a:srcRect/>
          <a:stretch>
            <a:fillRect/>
          </a:stretch>
        </p:blipFill>
        <p:spPr bwMode="gray">
          <a:xfrm>
            <a:off x="7267575" y="3286125"/>
            <a:ext cx="838200" cy="868363"/>
          </a:xfrm>
          <a:prstGeom prst="rect">
            <a:avLst/>
          </a:prstGeom>
          <a:solidFill>
            <a:schemeClr val="tx2"/>
          </a:solidFill>
          <a:effectLst>
            <a:outerShdw dist="107763" dir="2700000" algn="ctr" rotWithShape="0">
              <a:srgbClr val="808080">
                <a:alpha val="50000"/>
              </a:srgbClr>
            </a:outerShdw>
          </a:effectLst>
        </p:spPr>
      </p:pic>
      <p:sp>
        <p:nvSpPr>
          <p:cNvPr id="34829" name="Rectangle 53"/>
          <p:cNvSpPr>
            <a:spLocks noChangeArrowheads="1"/>
          </p:cNvSpPr>
          <p:nvPr/>
        </p:nvSpPr>
        <p:spPr bwMode="gray">
          <a:xfrm>
            <a:off x="7196138" y="4297363"/>
            <a:ext cx="1249060" cy="369332"/>
          </a:xfrm>
          <a:prstGeom prst="rect">
            <a:avLst/>
          </a:prstGeom>
          <a:noFill/>
          <a:ln w="9525" algn="ctr">
            <a:noFill/>
            <a:miter lim="800000"/>
            <a:headEnd/>
            <a:tailEnd/>
          </a:ln>
        </p:spPr>
        <p:txBody>
          <a:bodyPr wrap="none">
            <a:spAutoFit/>
          </a:bodyPr>
          <a:lstStyle/>
          <a:p>
            <a:r>
              <a:rPr lang="en-US" b="1">
                <a:solidFill>
                  <a:srgbClr val="4D4D4D"/>
                </a:solidFill>
              </a:rPr>
              <a:t>Employees</a:t>
            </a:r>
          </a:p>
        </p:txBody>
      </p:sp>
      <p:sp>
        <p:nvSpPr>
          <p:cNvPr id="34830" name="Line 55"/>
          <p:cNvSpPr>
            <a:spLocks noChangeShapeType="1"/>
          </p:cNvSpPr>
          <p:nvPr/>
        </p:nvSpPr>
        <p:spPr bwMode="auto">
          <a:xfrm flipH="1">
            <a:off x="6588125" y="2349500"/>
            <a:ext cx="566738" cy="0"/>
          </a:xfrm>
          <a:prstGeom prst="line">
            <a:avLst/>
          </a:prstGeom>
          <a:noFill/>
          <a:ln w="127000">
            <a:solidFill>
              <a:schemeClr val="tx1"/>
            </a:solidFill>
            <a:round/>
            <a:headEnd/>
            <a:tailEnd/>
          </a:ln>
        </p:spPr>
        <p:txBody>
          <a:bodyPr anchor="ctr"/>
          <a:lstStyle/>
          <a:p>
            <a:endParaRPr lang="en-US" b="1"/>
          </a:p>
        </p:txBody>
      </p:sp>
      <p:sp>
        <p:nvSpPr>
          <p:cNvPr id="34831" name="Freeform 57"/>
          <p:cNvSpPr>
            <a:spLocks/>
          </p:cNvSpPr>
          <p:nvPr/>
        </p:nvSpPr>
        <p:spPr bwMode="gray">
          <a:xfrm>
            <a:off x="4643438" y="1987550"/>
            <a:ext cx="2449512" cy="1887538"/>
          </a:xfrm>
          <a:custGeom>
            <a:avLst/>
            <a:gdLst>
              <a:gd name="T0" fmla="*/ 2147483647 w 1543"/>
              <a:gd name="T1" fmla="*/ 2147483647 h 1189"/>
              <a:gd name="T2" fmla="*/ 2147483647 w 1543"/>
              <a:gd name="T3" fmla="*/ 2147483647 h 1189"/>
              <a:gd name="T4" fmla="*/ 2147483647 w 1543"/>
              <a:gd name="T5" fmla="*/ 2147483647 h 1189"/>
              <a:gd name="T6" fmla="*/ 0 w 1543"/>
              <a:gd name="T7" fmla="*/ 2147483647 h 1189"/>
              <a:gd name="T8" fmla="*/ 0 60000 65536"/>
              <a:gd name="T9" fmla="*/ 0 60000 65536"/>
              <a:gd name="T10" fmla="*/ 0 60000 65536"/>
              <a:gd name="T11" fmla="*/ 0 60000 65536"/>
              <a:gd name="T12" fmla="*/ 0 w 1543"/>
              <a:gd name="T13" fmla="*/ 0 h 1189"/>
              <a:gd name="T14" fmla="*/ 1543 w 1543"/>
              <a:gd name="T15" fmla="*/ 1189 h 1189"/>
            </a:gdLst>
            <a:ahLst/>
            <a:cxnLst>
              <a:cxn ang="T8">
                <a:pos x="T0" y="T1"/>
              </a:cxn>
              <a:cxn ang="T9">
                <a:pos x="T2" y="T3"/>
              </a:cxn>
              <a:cxn ang="T10">
                <a:pos x="T4" y="T5"/>
              </a:cxn>
              <a:cxn ang="T11">
                <a:pos x="T6" y="T7"/>
              </a:cxn>
            </a:cxnLst>
            <a:rect l="T12" t="T13" r="T14" b="T15"/>
            <a:pathLst>
              <a:path w="1543" h="1189">
                <a:moveTo>
                  <a:pt x="1543" y="24"/>
                </a:moveTo>
                <a:cubicBezTo>
                  <a:pt x="1476" y="47"/>
                  <a:pt x="1230" y="0"/>
                  <a:pt x="1140" y="166"/>
                </a:cubicBezTo>
                <a:cubicBezTo>
                  <a:pt x="1050" y="332"/>
                  <a:pt x="1194" y="855"/>
                  <a:pt x="1004" y="1022"/>
                </a:cubicBezTo>
                <a:cubicBezTo>
                  <a:pt x="814" y="1189"/>
                  <a:pt x="209" y="1139"/>
                  <a:pt x="0" y="1170"/>
                </a:cubicBezTo>
              </a:path>
            </a:pathLst>
          </a:custGeom>
          <a:noFill/>
          <a:ln w="101600">
            <a:solidFill>
              <a:srgbClr val="FF9900">
                <a:alpha val="59999"/>
              </a:srgbClr>
            </a:solidFill>
            <a:round/>
            <a:headEnd type="triangle" w="med" len="med"/>
            <a:tailEnd/>
          </a:ln>
        </p:spPr>
        <p:txBody>
          <a:bodyPr anchor="ctr"/>
          <a:lstStyle/>
          <a:p>
            <a:endParaRPr lang="en-US" b="1"/>
          </a:p>
        </p:txBody>
      </p:sp>
      <p:sp>
        <p:nvSpPr>
          <p:cNvPr id="34832" name="Rectangle 61"/>
          <p:cNvSpPr>
            <a:spLocks noChangeArrowheads="1"/>
          </p:cNvSpPr>
          <p:nvPr/>
        </p:nvSpPr>
        <p:spPr bwMode="auto">
          <a:xfrm>
            <a:off x="7019925" y="2492375"/>
            <a:ext cx="1947969" cy="369332"/>
          </a:xfrm>
          <a:prstGeom prst="rect">
            <a:avLst/>
          </a:prstGeom>
          <a:noFill/>
          <a:ln w="9525" algn="ctr">
            <a:noFill/>
            <a:miter lim="800000"/>
            <a:headEnd/>
            <a:tailEnd/>
          </a:ln>
        </p:spPr>
        <p:txBody>
          <a:bodyPr wrap="none">
            <a:spAutoFit/>
          </a:bodyPr>
          <a:lstStyle/>
          <a:p>
            <a:r>
              <a:rPr lang="en-US" b="1">
                <a:solidFill>
                  <a:srgbClr val="4D4D4D"/>
                </a:solidFill>
              </a:rPr>
              <a:t>Business Partners</a:t>
            </a:r>
          </a:p>
        </p:txBody>
      </p:sp>
      <p:sp>
        <p:nvSpPr>
          <p:cNvPr id="34833" name="Line 62"/>
          <p:cNvSpPr>
            <a:spLocks noChangeShapeType="1"/>
          </p:cNvSpPr>
          <p:nvPr/>
        </p:nvSpPr>
        <p:spPr bwMode="auto">
          <a:xfrm flipV="1">
            <a:off x="1403350" y="4076700"/>
            <a:ext cx="215900" cy="574675"/>
          </a:xfrm>
          <a:prstGeom prst="line">
            <a:avLst/>
          </a:prstGeom>
          <a:noFill/>
          <a:ln w="38100">
            <a:solidFill>
              <a:srgbClr val="FF0000"/>
            </a:solidFill>
            <a:round/>
            <a:headEnd/>
            <a:tailEnd type="triangle" w="med" len="med"/>
          </a:ln>
        </p:spPr>
        <p:txBody>
          <a:bodyPr/>
          <a:lstStyle/>
          <a:p>
            <a:endParaRPr lang="en-US" b="1"/>
          </a:p>
        </p:txBody>
      </p:sp>
      <p:pic>
        <p:nvPicPr>
          <p:cNvPr id="213061" name="Picture 69" descr="businesswoman"/>
          <p:cNvPicPr>
            <a:picLocks noChangeAspect="1" noChangeArrowheads="1"/>
          </p:cNvPicPr>
          <p:nvPr/>
        </p:nvPicPr>
        <p:blipFill>
          <a:blip r:embed="rId5" cstate="print"/>
          <a:srcRect/>
          <a:stretch>
            <a:fillRect/>
          </a:stretch>
        </p:blipFill>
        <p:spPr bwMode="auto">
          <a:xfrm>
            <a:off x="525463" y="1671638"/>
            <a:ext cx="749300" cy="895350"/>
          </a:xfrm>
          <a:prstGeom prst="rect">
            <a:avLst/>
          </a:prstGeom>
          <a:noFill/>
          <a:effectLst>
            <a:outerShdw dist="107763" dir="2700000" algn="ctr" rotWithShape="0">
              <a:srgbClr val="808080">
                <a:alpha val="50000"/>
              </a:srgbClr>
            </a:outerShdw>
          </a:effectLst>
        </p:spPr>
      </p:pic>
      <p:sp>
        <p:nvSpPr>
          <p:cNvPr id="34835" name="Rectangle 70"/>
          <p:cNvSpPr>
            <a:spLocks noChangeArrowheads="1"/>
          </p:cNvSpPr>
          <p:nvPr/>
        </p:nvSpPr>
        <p:spPr bwMode="auto">
          <a:xfrm>
            <a:off x="323850" y="2679700"/>
            <a:ext cx="1755673" cy="369332"/>
          </a:xfrm>
          <a:prstGeom prst="rect">
            <a:avLst/>
          </a:prstGeom>
          <a:noFill/>
          <a:ln w="9525" algn="ctr">
            <a:noFill/>
            <a:miter lim="800000"/>
            <a:headEnd/>
            <a:tailEnd/>
          </a:ln>
        </p:spPr>
        <p:txBody>
          <a:bodyPr wrap="none">
            <a:spAutoFit/>
          </a:bodyPr>
          <a:lstStyle/>
          <a:p>
            <a:r>
              <a:rPr lang="en-US" b="1" dirty="0">
                <a:solidFill>
                  <a:srgbClr val="4D4D4D"/>
                </a:solidFill>
              </a:rPr>
              <a:t>External Victim</a:t>
            </a:r>
          </a:p>
        </p:txBody>
      </p:sp>
      <p:sp>
        <p:nvSpPr>
          <p:cNvPr id="34836" name="Rectangle 71"/>
          <p:cNvSpPr>
            <a:spLocks noChangeArrowheads="1"/>
          </p:cNvSpPr>
          <p:nvPr/>
        </p:nvSpPr>
        <p:spPr bwMode="ltGray">
          <a:xfrm>
            <a:off x="4195763" y="2924175"/>
            <a:ext cx="1455737" cy="260350"/>
          </a:xfrm>
          <a:prstGeom prst="rect">
            <a:avLst/>
          </a:prstGeom>
          <a:solidFill>
            <a:srgbClr val="3333CC"/>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3333CC"/>
            </a:extrusionClr>
          </a:sp3d>
        </p:spPr>
        <p:txBody>
          <a:bodyPr anchor="ctr">
            <a:flatTx/>
          </a:bodyPr>
          <a:lstStyle/>
          <a:p>
            <a:r>
              <a:rPr lang="en-US" sz="1100" b="1">
                <a:solidFill>
                  <a:schemeClr val="bg1"/>
                </a:solidFill>
              </a:rPr>
              <a:t>Backend Systems</a:t>
            </a:r>
          </a:p>
        </p:txBody>
      </p:sp>
      <p:pic>
        <p:nvPicPr>
          <p:cNvPr id="213064" name="Picture 72" descr="TN_hacker"/>
          <p:cNvPicPr>
            <a:picLocks noChangeAspect="1" noChangeArrowheads="1"/>
          </p:cNvPicPr>
          <p:nvPr/>
        </p:nvPicPr>
        <p:blipFill>
          <a:blip r:embed="rId6" cstate="print">
            <a:lum bright="24000" contrast="42000"/>
          </a:blip>
          <a:srcRect/>
          <a:stretch>
            <a:fillRect/>
          </a:stretch>
        </p:blipFill>
        <p:spPr bwMode="auto">
          <a:xfrm>
            <a:off x="469900" y="4652963"/>
            <a:ext cx="1093788" cy="1268412"/>
          </a:xfrm>
          <a:prstGeom prst="rect">
            <a:avLst/>
          </a:prstGeom>
          <a:noFill/>
          <a:effectLst>
            <a:outerShdw dist="107763" dir="2700000" algn="ctr" rotWithShape="0">
              <a:srgbClr val="808080">
                <a:alpha val="50000"/>
              </a:srgbClr>
            </a:outerShdw>
          </a:effectLst>
        </p:spPr>
      </p:pic>
      <p:sp>
        <p:nvSpPr>
          <p:cNvPr id="34838" name="Rectangle 73"/>
          <p:cNvSpPr>
            <a:spLocks noChangeArrowheads="1"/>
          </p:cNvSpPr>
          <p:nvPr/>
        </p:nvSpPr>
        <p:spPr bwMode="auto">
          <a:xfrm>
            <a:off x="395288" y="5992813"/>
            <a:ext cx="1960858" cy="369332"/>
          </a:xfrm>
          <a:prstGeom prst="rect">
            <a:avLst/>
          </a:prstGeom>
          <a:noFill/>
          <a:ln w="9525" algn="ctr">
            <a:noFill/>
            <a:miter lim="800000"/>
            <a:headEnd/>
            <a:tailEnd/>
          </a:ln>
        </p:spPr>
        <p:txBody>
          <a:bodyPr wrap="none">
            <a:spAutoFit/>
          </a:bodyPr>
          <a:lstStyle/>
          <a:p>
            <a:r>
              <a:rPr lang="en-US" b="1" dirty="0">
                <a:solidFill>
                  <a:srgbClr val="4D4D4D"/>
                </a:solidFill>
              </a:rPr>
              <a:t>External Attacker</a:t>
            </a:r>
          </a:p>
        </p:txBody>
      </p:sp>
      <p:sp>
        <p:nvSpPr>
          <p:cNvPr id="34839" name="Oval 74"/>
          <p:cNvSpPr>
            <a:spLocks noChangeArrowheads="1"/>
          </p:cNvSpPr>
          <p:nvPr/>
        </p:nvSpPr>
        <p:spPr bwMode="auto">
          <a:xfrm>
            <a:off x="1878013" y="4521081"/>
            <a:ext cx="471487" cy="519351"/>
          </a:xfrm>
          <a:prstGeom prst="ellipse">
            <a:avLst/>
          </a:prstGeom>
          <a:solidFill>
            <a:srgbClr val="66FF66"/>
          </a:solidFill>
          <a:ln w="9525" algn="ctr">
            <a:solidFill>
              <a:schemeClr val="tx1"/>
            </a:solidFill>
            <a:round/>
            <a:headEnd/>
            <a:tailEnd/>
          </a:ln>
        </p:spPr>
        <p:txBody>
          <a:bodyPr anchor="ctr">
            <a:spAutoFit/>
          </a:bodyPr>
          <a:lstStyle/>
          <a:p>
            <a:r>
              <a:rPr lang="en-US" b="1"/>
              <a:t>1</a:t>
            </a:r>
          </a:p>
        </p:txBody>
      </p:sp>
      <p:sp>
        <p:nvSpPr>
          <p:cNvPr id="34840" name="Rectangle 75"/>
          <p:cNvSpPr>
            <a:spLocks noChangeArrowheads="1"/>
          </p:cNvSpPr>
          <p:nvPr/>
        </p:nvSpPr>
        <p:spPr bwMode="gray">
          <a:xfrm>
            <a:off x="1763713" y="4953000"/>
            <a:ext cx="1944687" cy="1152525"/>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dirty="0"/>
              <a:t>External attacker steals credentials and data off network</a:t>
            </a:r>
          </a:p>
        </p:txBody>
      </p:sp>
      <p:sp>
        <p:nvSpPr>
          <p:cNvPr id="34841" name="Line 76"/>
          <p:cNvSpPr>
            <a:spLocks noChangeShapeType="1"/>
          </p:cNvSpPr>
          <p:nvPr/>
        </p:nvSpPr>
        <p:spPr bwMode="auto">
          <a:xfrm flipH="1" flipV="1">
            <a:off x="4716463" y="4076700"/>
            <a:ext cx="215900" cy="720725"/>
          </a:xfrm>
          <a:prstGeom prst="line">
            <a:avLst/>
          </a:prstGeom>
          <a:noFill/>
          <a:ln w="38100">
            <a:solidFill>
              <a:srgbClr val="FF0000"/>
            </a:solidFill>
            <a:round/>
            <a:headEnd/>
            <a:tailEnd type="triangle" w="med" len="med"/>
          </a:ln>
        </p:spPr>
        <p:txBody>
          <a:bodyPr/>
          <a:lstStyle/>
          <a:p>
            <a:endParaRPr lang="en-US" b="1"/>
          </a:p>
        </p:txBody>
      </p:sp>
      <p:pic>
        <p:nvPicPr>
          <p:cNvPr id="213069" name="Picture 77" descr="TN_hacker"/>
          <p:cNvPicPr>
            <a:picLocks noChangeAspect="1" noChangeArrowheads="1"/>
          </p:cNvPicPr>
          <p:nvPr/>
        </p:nvPicPr>
        <p:blipFill>
          <a:blip r:embed="rId6" cstate="print">
            <a:lum bright="24000" contrast="42000"/>
          </a:blip>
          <a:srcRect/>
          <a:stretch>
            <a:fillRect/>
          </a:stretch>
        </p:blipFill>
        <p:spPr bwMode="auto">
          <a:xfrm>
            <a:off x="4787900" y="4724400"/>
            <a:ext cx="1093788" cy="1268413"/>
          </a:xfrm>
          <a:prstGeom prst="rect">
            <a:avLst/>
          </a:prstGeom>
          <a:noFill/>
          <a:effectLst>
            <a:outerShdw dist="107763" dir="2700000" algn="ctr" rotWithShape="0">
              <a:srgbClr val="808080">
                <a:alpha val="50000"/>
              </a:srgbClr>
            </a:outerShdw>
          </a:effectLst>
        </p:spPr>
      </p:pic>
      <p:sp>
        <p:nvSpPr>
          <p:cNvPr id="34843" name="Oval 78"/>
          <p:cNvSpPr>
            <a:spLocks noChangeArrowheads="1"/>
          </p:cNvSpPr>
          <p:nvPr/>
        </p:nvSpPr>
        <p:spPr bwMode="auto">
          <a:xfrm>
            <a:off x="6011863" y="4435356"/>
            <a:ext cx="471487" cy="519351"/>
          </a:xfrm>
          <a:prstGeom prst="ellipse">
            <a:avLst/>
          </a:prstGeom>
          <a:solidFill>
            <a:srgbClr val="66FF66"/>
          </a:solidFill>
          <a:ln w="9525" algn="ctr">
            <a:solidFill>
              <a:schemeClr val="tx1"/>
            </a:solidFill>
            <a:round/>
            <a:headEnd/>
            <a:tailEnd/>
          </a:ln>
        </p:spPr>
        <p:txBody>
          <a:bodyPr anchor="ctr">
            <a:spAutoFit/>
          </a:bodyPr>
          <a:lstStyle/>
          <a:p>
            <a:r>
              <a:rPr lang="en-US" b="1"/>
              <a:t>2</a:t>
            </a:r>
          </a:p>
        </p:txBody>
      </p:sp>
      <p:sp>
        <p:nvSpPr>
          <p:cNvPr id="34844" name="Rectangle 79"/>
          <p:cNvSpPr>
            <a:spLocks noChangeArrowheads="1"/>
          </p:cNvSpPr>
          <p:nvPr/>
        </p:nvSpPr>
        <p:spPr bwMode="gray">
          <a:xfrm>
            <a:off x="6156325" y="5014913"/>
            <a:ext cx="2232025" cy="1366837"/>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a:t>Internal attacker steals credentials and data from internal network</a:t>
            </a:r>
          </a:p>
        </p:txBody>
      </p:sp>
      <p:pic>
        <p:nvPicPr>
          <p:cNvPr id="213072" name="Picture 80" descr="computeruser">
            <a:hlinkClick r:id="rId3"/>
          </p:cNvPr>
          <p:cNvPicPr>
            <a:picLocks noChangeAspect="1" noChangeArrowheads="1"/>
          </p:cNvPicPr>
          <p:nvPr/>
        </p:nvPicPr>
        <p:blipFill>
          <a:blip r:embed="rId4" cstate="print"/>
          <a:srcRect/>
          <a:stretch>
            <a:fillRect/>
          </a:stretch>
        </p:blipFill>
        <p:spPr bwMode="gray">
          <a:xfrm>
            <a:off x="7262813" y="1557338"/>
            <a:ext cx="838200" cy="868362"/>
          </a:xfrm>
          <a:prstGeom prst="rect">
            <a:avLst/>
          </a:prstGeom>
          <a:solidFill>
            <a:schemeClr val="tx2"/>
          </a:solidFill>
          <a:effectLst>
            <a:outerShdw dist="107763" dir="2700000" algn="ctr" rotWithShape="0">
              <a:srgbClr val="808080">
                <a:alpha val="50000"/>
              </a:srgbClr>
            </a:outerShdw>
          </a:effectLst>
        </p:spPr>
      </p:pic>
      <p:sp>
        <p:nvSpPr>
          <p:cNvPr id="30" name="Rectangle 73"/>
          <p:cNvSpPr>
            <a:spLocks noChangeArrowheads="1"/>
          </p:cNvSpPr>
          <p:nvPr/>
        </p:nvSpPr>
        <p:spPr bwMode="auto">
          <a:xfrm>
            <a:off x="4724400" y="6043253"/>
            <a:ext cx="1909562" cy="369332"/>
          </a:xfrm>
          <a:prstGeom prst="rect">
            <a:avLst/>
          </a:prstGeom>
          <a:noFill/>
          <a:ln w="9525" algn="ctr">
            <a:noFill/>
            <a:miter lim="800000"/>
            <a:headEnd/>
            <a:tailEnd/>
          </a:ln>
        </p:spPr>
        <p:txBody>
          <a:bodyPr wrap="none">
            <a:spAutoFit/>
          </a:bodyPr>
          <a:lstStyle/>
          <a:p>
            <a:r>
              <a:rPr lang="en-US" b="1" dirty="0" smtClean="0">
                <a:solidFill>
                  <a:srgbClr val="4D4D4D"/>
                </a:solidFill>
              </a:rPr>
              <a:t>Internal </a:t>
            </a:r>
            <a:r>
              <a:rPr lang="en-US" b="1" dirty="0">
                <a:solidFill>
                  <a:srgbClr val="4D4D4D"/>
                </a:solidFill>
              </a:rPr>
              <a:t>Attacker</a:t>
            </a:r>
          </a:p>
        </p:txBody>
      </p:sp>
    </p:spTree>
    <p:extLst>
      <p:ext uri="{BB962C8B-B14F-4D97-AF65-F5344CB8AC3E}">
        <p14:creationId xmlns:p14="http://schemas.microsoft.com/office/powerpoint/2010/main" val="1038529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Avoiding Insufficient Transport Layer Protection</a:t>
            </a:r>
            <a:endParaRPr lang="en-US" dirty="0"/>
          </a:p>
        </p:txBody>
      </p:sp>
      <p:sp>
        <p:nvSpPr>
          <p:cNvPr id="3" name="Content Placeholder 2"/>
          <p:cNvSpPr>
            <a:spLocks noGrp="1"/>
          </p:cNvSpPr>
          <p:nvPr>
            <p:ph idx="1"/>
          </p:nvPr>
        </p:nvSpPr>
        <p:spPr>
          <a:xfrm>
            <a:off x="457200" y="1752600"/>
            <a:ext cx="8229600" cy="4830763"/>
          </a:xfrm>
        </p:spPr>
        <p:txBody>
          <a:bodyPr>
            <a:normAutofit fontScale="85000" lnSpcReduction="10000"/>
          </a:bodyPr>
          <a:lstStyle/>
          <a:p>
            <a:pPr eaLnBrk="1" hangingPunct="1"/>
            <a:r>
              <a:rPr lang="en-US" sz="2400" b="1" dirty="0" smtClean="0"/>
              <a:t>Protect with appropriate mechanisms</a:t>
            </a:r>
          </a:p>
          <a:p>
            <a:pPr lvl="1" eaLnBrk="1" hangingPunct="1"/>
            <a:r>
              <a:rPr lang="en-US" sz="2000" b="1" dirty="0" smtClean="0"/>
              <a:t>Use TLS on all connections with sensitive data</a:t>
            </a:r>
          </a:p>
          <a:p>
            <a:pPr lvl="1" eaLnBrk="1" hangingPunct="1"/>
            <a:r>
              <a:rPr lang="en-US" sz="2000" b="1" dirty="0" smtClean="0"/>
              <a:t>Use HSTS (HTTP Strict Transport Security)</a:t>
            </a:r>
          </a:p>
          <a:p>
            <a:pPr lvl="1" eaLnBrk="1" hangingPunct="1"/>
            <a:r>
              <a:rPr lang="en-US" sz="2000" b="1" dirty="0" smtClean="0"/>
              <a:t>Use key pinning</a:t>
            </a:r>
            <a:endParaRPr lang="en-US" b="1" dirty="0" smtClean="0"/>
          </a:p>
          <a:p>
            <a:pPr lvl="1" eaLnBrk="1" hangingPunct="1"/>
            <a:r>
              <a:rPr lang="en-US" sz="2000" b="1" dirty="0" smtClean="0"/>
              <a:t>Individually encrypt messages before transmission</a:t>
            </a:r>
          </a:p>
          <a:p>
            <a:pPr lvl="2" eaLnBrk="1" hangingPunct="1"/>
            <a:r>
              <a:rPr lang="en-US" b="1" dirty="0" smtClean="0"/>
              <a:t>E.g., XML-Encryption</a:t>
            </a:r>
          </a:p>
          <a:p>
            <a:pPr lvl="1" eaLnBrk="1" hangingPunct="1"/>
            <a:r>
              <a:rPr lang="en-US" sz="2000" b="1" dirty="0" smtClean="0"/>
              <a:t>Sign messages before transmission</a:t>
            </a:r>
          </a:p>
          <a:p>
            <a:pPr lvl="2" eaLnBrk="1" hangingPunct="1"/>
            <a:r>
              <a:rPr lang="en-US" b="1" dirty="0" smtClean="0"/>
              <a:t>E.g., XML-Signature</a:t>
            </a:r>
          </a:p>
          <a:p>
            <a:pPr lvl="3" eaLnBrk="1" hangingPunct="1"/>
            <a:endParaRPr lang="en-US" sz="1100" b="1" dirty="0" smtClean="0"/>
          </a:p>
          <a:p>
            <a:pPr eaLnBrk="1" hangingPunct="1"/>
            <a:r>
              <a:rPr lang="en-US" sz="2400" b="1" dirty="0" smtClean="0"/>
              <a:t>Use the mechanisms correctly</a:t>
            </a:r>
          </a:p>
          <a:p>
            <a:pPr lvl="1" eaLnBrk="1" hangingPunct="1"/>
            <a:r>
              <a:rPr lang="en-US" sz="2000" b="1" dirty="0" smtClean="0"/>
              <a:t>Use standard strong algorithms (disable old SSL algorithms)</a:t>
            </a:r>
          </a:p>
          <a:p>
            <a:pPr lvl="1" eaLnBrk="1" hangingPunct="1"/>
            <a:r>
              <a:rPr lang="en-US" sz="2000" b="1" dirty="0" smtClean="0"/>
              <a:t>Manage keys/certificates properly</a:t>
            </a:r>
          </a:p>
          <a:p>
            <a:pPr lvl="1" eaLnBrk="1" hangingPunct="1"/>
            <a:r>
              <a:rPr lang="en-US" sz="2000" b="1" dirty="0" smtClean="0"/>
              <a:t>Verify SSL certificates before using them</a:t>
            </a:r>
          </a:p>
          <a:p>
            <a:pPr lvl="1" eaLnBrk="1" hangingPunct="1"/>
            <a:r>
              <a:rPr lang="en-US" sz="2000" b="1" dirty="0" smtClean="0"/>
              <a:t>Use proven mechanisms when sufficient</a:t>
            </a:r>
          </a:p>
          <a:p>
            <a:pPr lvl="2" eaLnBrk="1" hangingPunct="1"/>
            <a:r>
              <a:rPr lang="en-US" sz="1800" b="1" dirty="0" smtClean="0"/>
              <a:t>E.g., SSL vs. XML-Encryption</a:t>
            </a:r>
            <a:endParaRPr lang="en-US" b="1" dirty="0" smtClean="0"/>
          </a:p>
          <a:p>
            <a:r>
              <a:rPr lang="en-US" sz="1800" b="1" dirty="0" smtClean="0"/>
              <a:t>See: </a:t>
            </a:r>
            <a:r>
              <a:rPr lang="en-US" sz="1800" b="1" dirty="0" smtClean="0">
                <a:hlinkClick r:id="rId3"/>
              </a:rPr>
              <a:t>http://</a:t>
            </a:r>
            <a:r>
              <a:rPr lang="en-US" sz="1800" b="1" dirty="0" smtClean="0">
                <a:hlinkClick r:id="rId3"/>
              </a:rPr>
              <a:t>www.owasp.org/index.php/Transport_Layer_Protection_Cheat_Sheet</a:t>
            </a:r>
            <a:r>
              <a:rPr lang="en-US" sz="1800" b="1" dirty="0" smtClean="0"/>
              <a:t>  </a:t>
            </a:r>
            <a:r>
              <a:rPr lang="en-US" sz="1800" b="1" dirty="0" smtClean="0"/>
              <a:t>for more details</a:t>
            </a:r>
            <a:endParaRPr lang="en-US" sz="1600" b="1" dirty="0"/>
          </a:p>
        </p:txBody>
      </p:sp>
    </p:spTree>
    <p:custDataLst>
      <p:tags r:id="rId1"/>
    </p:custDataLst>
    <p:extLst>
      <p:ext uri="{BB962C8B-B14F-4D97-AF65-F5344CB8AC3E}">
        <p14:creationId xmlns:p14="http://schemas.microsoft.com/office/powerpoint/2010/main" val="262260262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2013-A7 </a:t>
            </a:r>
            <a:r>
              <a:rPr lang="en-US" dirty="0" smtClean="0"/>
              <a:t>– </a:t>
            </a:r>
            <a:r>
              <a:rPr lang="en-GB" dirty="0"/>
              <a:t>Missing Function Level Access Control</a:t>
            </a:r>
            <a:endParaRPr lang="en-US" dirty="0" smtClean="0"/>
          </a:p>
        </p:txBody>
      </p:sp>
      <p:graphicFrame>
        <p:nvGraphicFramePr>
          <p:cNvPr id="4" name="Diagram 3"/>
          <p:cNvGraphicFramePr/>
          <p:nvPr>
            <p:extLst>
              <p:ext uri="{D42A27DB-BD31-4B8C-83A1-F6EECF244321}">
                <p14:modId xmlns:p14="http://schemas.microsoft.com/office/powerpoint/2010/main" val="3612416619"/>
              </p:ext>
            </p:extLst>
          </p:nvPr>
        </p:nvGraphicFramePr>
        <p:xfrm>
          <a:off x="457200" y="14478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0511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p:cNvSpPr>
            <a:spLocks noGrp="1" noChangeArrowheads="1"/>
          </p:cNvSpPr>
          <p:nvPr>
            <p:ph type="title"/>
          </p:nvPr>
        </p:nvSpPr>
        <p:spPr>
          <a:xfrm>
            <a:off x="4191000" y="65652"/>
            <a:ext cx="4724400" cy="715962"/>
          </a:xfrm>
        </p:spPr>
        <p:txBody>
          <a:bodyPr/>
          <a:lstStyle/>
          <a:p>
            <a:pPr eaLnBrk="1" hangingPunct="1"/>
            <a:r>
              <a:rPr lang="en-US" dirty="0" smtClean="0"/>
              <a:t>OWASP Top Ten (2013 Edition)</a:t>
            </a:r>
          </a:p>
        </p:txBody>
      </p:sp>
      <p:graphicFrame>
        <p:nvGraphicFramePr>
          <p:cNvPr id="10" name="Content Placeholder 3"/>
          <p:cNvGraphicFramePr>
            <a:graphicFrameLocks/>
          </p:cNvGraphicFramePr>
          <p:nvPr>
            <p:extLst>
              <p:ext uri="{D42A27DB-BD31-4B8C-83A1-F6EECF244321}">
                <p14:modId xmlns:p14="http://schemas.microsoft.com/office/powerpoint/2010/main" val="1187365288"/>
              </p:ext>
            </p:extLst>
          </p:nvPr>
        </p:nvGraphicFramePr>
        <p:xfrm>
          <a:off x="-76200" y="1524000"/>
          <a:ext cx="9220200" cy="5014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ounded Rectangle 3"/>
          <p:cNvSpPr/>
          <p:nvPr/>
        </p:nvSpPr>
        <p:spPr>
          <a:xfrm>
            <a:off x="2209800" y="4572000"/>
            <a:ext cx="2362200" cy="1371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3</a:t>
            </a:fld>
            <a:endParaRPr lang="en-US"/>
          </a:p>
        </p:txBody>
      </p:sp>
    </p:spTree>
    <p:custDataLst>
      <p:tags r:id="rId1"/>
    </p:custDataLst>
    <p:extLst>
      <p:ext uri="{BB962C8B-B14F-4D97-AF65-F5344CB8AC3E}">
        <p14:creationId xmlns:p14="http://schemas.microsoft.com/office/powerpoint/2010/main" val="2974874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dirty="0" smtClean="0"/>
              <a:t>Missing </a:t>
            </a:r>
            <a:r>
              <a:rPr lang="en-GB" dirty="0"/>
              <a:t>Function Level Access </a:t>
            </a:r>
            <a:r>
              <a:rPr lang="en-GB" dirty="0" smtClean="0"/>
              <a:t>Control </a:t>
            </a:r>
            <a:r>
              <a:rPr lang="en-US" dirty="0" smtClean="0"/>
              <a:t>Illustrated</a:t>
            </a:r>
            <a:endParaRPr lang="en-US" dirty="0" smtClean="0"/>
          </a:p>
        </p:txBody>
      </p:sp>
      <p:sp>
        <p:nvSpPr>
          <p:cNvPr id="26627" name="Rectangle 3"/>
          <p:cNvSpPr>
            <a:spLocks noGrp="1" noChangeArrowheads="1"/>
          </p:cNvSpPr>
          <p:nvPr>
            <p:ph type="body" idx="1"/>
          </p:nvPr>
        </p:nvSpPr>
        <p:spPr>
          <a:xfrm>
            <a:off x="5211763" y="2027237"/>
            <a:ext cx="4040187" cy="4830763"/>
          </a:xfrm>
        </p:spPr>
        <p:txBody>
          <a:bodyPr>
            <a:normAutofit lnSpcReduction="10000"/>
          </a:bodyPr>
          <a:lstStyle/>
          <a:p>
            <a:pPr eaLnBrk="1" hangingPunct="1"/>
            <a:r>
              <a:rPr lang="en-US" sz="2400" smtClean="0"/>
              <a:t>Attacker notices the URL indicates his role</a:t>
            </a:r>
          </a:p>
          <a:p>
            <a:pPr eaLnBrk="1" hangingPunct="1">
              <a:buFont typeface="Webdings" pitchFamily="18" charset="2"/>
              <a:buNone/>
            </a:pPr>
            <a:r>
              <a:rPr lang="en-US" sz="2400" smtClean="0"/>
              <a:t>    /</a:t>
            </a:r>
            <a:r>
              <a:rPr lang="en-US" sz="2400" smtClean="0">
                <a:solidFill>
                  <a:srgbClr val="FF0000"/>
                </a:solidFill>
              </a:rPr>
              <a:t>user</a:t>
            </a:r>
            <a:r>
              <a:rPr lang="en-US" sz="2400" smtClean="0"/>
              <a:t>/getAccounts</a:t>
            </a:r>
          </a:p>
          <a:p>
            <a:pPr eaLnBrk="1" hangingPunct="1"/>
            <a:endParaRPr lang="en-US" sz="2400" smtClean="0"/>
          </a:p>
          <a:p>
            <a:pPr eaLnBrk="1" hangingPunct="1"/>
            <a:r>
              <a:rPr lang="en-US" sz="2400" smtClean="0"/>
              <a:t>He modifies it to another directory (role)</a:t>
            </a:r>
          </a:p>
          <a:p>
            <a:pPr eaLnBrk="1" hangingPunct="1">
              <a:buFont typeface="Webdings" pitchFamily="18" charset="2"/>
              <a:buNone/>
            </a:pPr>
            <a:r>
              <a:rPr lang="en-US" sz="2400" smtClean="0"/>
              <a:t>    /</a:t>
            </a:r>
            <a:r>
              <a:rPr lang="en-US" sz="2400" smtClean="0">
                <a:solidFill>
                  <a:srgbClr val="FF0000"/>
                </a:solidFill>
              </a:rPr>
              <a:t>admin</a:t>
            </a:r>
            <a:r>
              <a:rPr lang="en-US" sz="2400" smtClean="0"/>
              <a:t>/getAccounts, or</a:t>
            </a:r>
          </a:p>
          <a:p>
            <a:pPr eaLnBrk="1" hangingPunct="1">
              <a:buFont typeface="Webdings" pitchFamily="18" charset="2"/>
              <a:buNone/>
            </a:pPr>
            <a:r>
              <a:rPr lang="en-US" sz="2400" smtClean="0"/>
              <a:t>    /</a:t>
            </a:r>
            <a:r>
              <a:rPr lang="en-US" sz="2400" smtClean="0">
                <a:solidFill>
                  <a:srgbClr val="FF0000"/>
                </a:solidFill>
              </a:rPr>
              <a:t>manager</a:t>
            </a:r>
            <a:r>
              <a:rPr lang="en-US" sz="2400" smtClean="0"/>
              <a:t>/getAccounts</a:t>
            </a:r>
          </a:p>
          <a:p>
            <a:pPr eaLnBrk="1" hangingPunct="1">
              <a:buFont typeface="Webdings" pitchFamily="18" charset="2"/>
              <a:buNone/>
            </a:pPr>
            <a:endParaRPr lang="en-US" sz="2400" smtClean="0"/>
          </a:p>
          <a:p>
            <a:pPr eaLnBrk="1" hangingPunct="1"/>
            <a:r>
              <a:rPr lang="en-US" sz="2400" smtClean="0"/>
              <a:t>Attacker views more accounts than just their own</a:t>
            </a:r>
          </a:p>
          <a:p>
            <a:pPr eaLnBrk="1" hangingPunct="1"/>
            <a:endParaRPr lang="en-US" sz="2400" smtClean="0"/>
          </a:p>
        </p:txBody>
      </p:sp>
      <p:pic>
        <p:nvPicPr>
          <p:cNvPr id="26628" name="Picture 4"/>
          <p:cNvPicPr>
            <a:picLocks noChangeAspect="1" noChangeArrowheads="1"/>
          </p:cNvPicPr>
          <p:nvPr/>
        </p:nvPicPr>
        <p:blipFill>
          <a:blip r:embed="rId4" cstate="print"/>
          <a:srcRect/>
          <a:stretch>
            <a:fillRect/>
          </a:stretch>
        </p:blipFill>
        <p:spPr bwMode="auto">
          <a:xfrm>
            <a:off x="179388" y="1874837"/>
            <a:ext cx="5041900" cy="4729163"/>
          </a:xfrm>
          <a:prstGeom prst="rect">
            <a:avLst/>
          </a:prstGeom>
          <a:noFill/>
          <a:ln w="9525" algn="ctr">
            <a:noFill/>
            <a:miter lim="800000"/>
            <a:headEnd/>
            <a:tailEnd/>
          </a:ln>
        </p:spPr>
      </p:pic>
    </p:spTree>
    <p:custDataLst>
      <p:tags r:id="rId1"/>
    </p:custDataLst>
    <p:extLst>
      <p:ext uri="{BB962C8B-B14F-4D97-AF65-F5344CB8AC3E}">
        <p14:creationId xmlns:p14="http://schemas.microsoft.com/office/powerpoint/2010/main" val="2367919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r"/>
            <a:r>
              <a:rPr lang="en-US" dirty="0" smtClean="0"/>
              <a:t>Avoiding </a:t>
            </a:r>
            <a:r>
              <a:rPr lang="en-GB" dirty="0" smtClean="0"/>
              <a:t>Missing </a:t>
            </a:r>
            <a:r>
              <a:rPr lang="en-GB" dirty="0"/>
              <a:t>Function Level Access </a:t>
            </a:r>
            <a:r>
              <a:rPr lang="en-GB" dirty="0" smtClean="0"/>
              <a:t>Control</a:t>
            </a:r>
            <a:endParaRPr lang="en-US" dirty="0" smtClean="0"/>
          </a:p>
        </p:txBody>
      </p:sp>
      <p:sp>
        <p:nvSpPr>
          <p:cNvPr id="28675" name="Rectangle 3"/>
          <p:cNvSpPr>
            <a:spLocks noGrp="1" noChangeArrowheads="1"/>
          </p:cNvSpPr>
          <p:nvPr>
            <p:ph idx="1"/>
          </p:nvPr>
        </p:nvSpPr>
        <p:spPr>
          <a:xfrm>
            <a:off x="457200" y="1752600"/>
            <a:ext cx="8229600" cy="4525963"/>
          </a:xfrm>
        </p:spPr>
        <p:txBody>
          <a:bodyPr>
            <a:noAutofit/>
          </a:bodyPr>
          <a:lstStyle/>
          <a:p>
            <a:pPr eaLnBrk="1" hangingPunct="1">
              <a:lnSpc>
                <a:spcPct val="90000"/>
              </a:lnSpc>
            </a:pPr>
            <a:r>
              <a:rPr lang="en-US" sz="1800" b="1" dirty="0" smtClean="0"/>
              <a:t>For </a:t>
            </a:r>
            <a:r>
              <a:rPr lang="en-US" sz="1800" b="1" dirty="0" smtClean="0"/>
              <a:t>function, a </a:t>
            </a:r>
            <a:r>
              <a:rPr lang="en-US" sz="1800" b="1" dirty="0" smtClean="0"/>
              <a:t>site needs to do 3 things</a:t>
            </a:r>
          </a:p>
          <a:p>
            <a:pPr lvl="1" eaLnBrk="1" hangingPunct="1">
              <a:lnSpc>
                <a:spcPct val="90000"/>
              </a:lnSpc>
            </a:pPr>
            <a:r>
              <a:rPr lang="en-US" sz="1600" b="1" dirty="0" smtClean="0"/>
              <a:t>Restrict access to authenticated users (if not public)</a:t>
            </a:r>
          </a:p>
          <a:p>
            <a:pPr lvl="1" eaLnBrk="1" hangingPunct="1">
              <a:lnSpc>
                <a:spcPct val="90000"/>
              </a:lnSpc>
            </a:pPr>
            <a:r>
              <a:rPr lang="en-US" sz="1600" b="1" dirty="0" smtClean="0"/>
              <a:t>Enforce any user or role based permissions (if private)</a:t>
            </a:r>
          </a:p>
          <a:p>
            <a:pPr lvl="1" eaLnBrk="1" hangingPunct="1">
              <a:lnSpc>
                <a:spcPct val="90000"/>
              </a:lnSpc>
            </a:pPr>
            <a:r>
              <a:rPr lang="en-US" sz="1600" b="1" dirty="0" smtClean="0"/>
              <a:t>Completely disallow requests to unauthorized page types (e.g., </a:t>
            </a:r>
            <a:r>
              <a:rPr lang="en-US" sz="1600" b="1" dirty="0" err="1" smtClean="0"/>
              <a:t>config</a:t>
            </a:r>
            <a:r>
              <a:rPr lang="en-US" sz="1600" b="1" dirty="0" smtClean="0"/>
              <a:t> files, log files, source files, etc.)</a:t>
            </a:r>
          </a:p>
          <a:p>
            <a:pPr lvl="2" eaLnBrk="1" hangingPunct="1">
              <a:lnSpc>
                <a:spcPct val="90000"/>
              </a:lnSpc>
            </a:pPr>
            <a:endParaRPr lang="en-US" sz="1400" b="1" dirty="0" smtClean="0"/>
          </a:p>
          <a:p>
            <a:pPr eaLnBrk="1" hangingPunct="1">
              <a:lnSpc>
                <a:spcPct val="90000"/>
              </a:lnSpc>
            </a:pPr>
            <a:r>
              <a:rPr lang="en-US" sz="1800" b="1" dirty="0" smtClean="0"/>
              <a:t>Verify your architecture</a:t>
            </a:r>
          </a:p>
          <a:p>
            <a:pPr lvl="1"/>
            <a:r>
              <a:rPr lang="en-US" sz="1600" b="1" dirty="0" smtClean="0"/>
              <a:t>Use a simple, positive model at </a:t>
            </a:r>
            <a:r>
              <a:rPr lang="en-US" sz="1600" b="1" u="sng" dirty="0" smtClean="0"/>
              <a:t>every</a:t>
            </a:r>
            <a:r>
              <a:rPr lang="en-US" sz="1600" b="1" dirty="0" smtClean="0"/>
              <a:t> layer</a:t>
            </a:r>
          </a:p>
          <a:p>
            <a:pPr lvl="1"/>
            <a:r>
              <a:rPr lang="en-US" sz="1600" b="1" dirty="0" smtClean="0"/>
              <a:t>Be sure you actually have a mechanism at every layer</a:t>
            </a:r>
          </a:p>
          <a:p>
            <a:pPr lvl="2"/>
            <a:endParaRPr lang="en-US" sz="1400" b="1" dirty="0" smtClean="0"/>
          </a:p>
          <a:p>
            <a:r>
              <a:rPr lang="en-US" sz="1800" b="1" dirty="0" smtClean="0"/>
              <a:t>Verify the implementation</a:t>
            </a:r>
          </a:p>
          <a:p>
            <a:pPr lvl="1"/>
            <a:r>
              <a:rPr lang="en-US" sz="1600" b="1" dirty="0" smtClean="0"/>
              <a:t>Forget automated analysis approaches</a:t>
            </a:r>
          </a:p>
          <a:p>
            <a:pPr lvl="1"/>
            <a:r>
              <a:rPr lang="en-US" sz="1600" b="1" dirty="0" smtClean="0"/>
              <a:t>Verify that each </a:t>
            </a:r>
            <a:r>
              <a:rPr lang="en-US" sz="1600" b="1" dirty="0" smtClean="0"/>
              <a:t>URL (plus any parameters) referencing a function is </a:t>
            </a:r>
            <a:r>
              <a:rPr lang="en-US" sz="1600" b="1" dirty="0" smtClean="0"/>
              <a:t>protected </a:t>
            </a:r>
            <a:r>
              <a:rPr lang="en-US" sz="1600" b="1" dirty="0" smtClean="0"/>
              <a:t>by</a:t>
            </a:r>
            <a:endParaRPr lang="en-US" sz="1600" b="1" dirty="0" smtClean="0"/>
          </a:p>
          <a:p>
            <a:pPr lvl="2"/>
            <a:r>
              <a:rPr lang="en-US" sz="1400" b="1" dirty="0" smtClean="0"/>
              <a:t>An external filter, like Java EE web.xml or a commercial product</a:t>
            </a:r>
          </a:p>
          <a:p>
            <a:pPr lvl="2"/>
            <a:r>
              <a:rPr lang="en-US" sz="1400" b="1" dirty="0" smtClean="0"/>
              <a:t>Or internal checks in YOUR code – </a:t>
            </a:r>
            <a:r>
              <a:rPr lang="en-US" sz="1400" b="1" dirty="0" smtClean="0"/>
              <a:t>e.g., use </a:t>
            </a:r>
            <a:r>
              <a:rPr lang="en-US" sz="1400" b="1" dirty="0" smtClean="0"/>
              <a:t>ESAPI’s </a:t>
            </a:r>
            <a:r>
              <a:rPr lang="en-US" sz="1400" b="1" dirty="0" err="1" smtClean="0"/>
              <a:t>isAuthorizedForURL</a:t>
            </a:r>
            <a:r>
              <a:rPr lang="en-US" sz="1400" b="1" dirty="0" smtClean="0"/>
              <a:t>() method</a:t>
            </a:r>
          </a:p>
          <a:p>
            <a:pPr lvl="1"/>
            <a:r>
              <a:rPr lang="en-US" sz="1600" b="1" dirty="0" smtClean="0"/>
              <a:t>Verify the server configuration disallows requests to unauthorized file types</a:t>
            </a:r>
          </a:p>
          <a:p>
            <a:pPr lvl="1"/>
            <a:r>
              <a:rPr lang="en-US" sz="1600" b="1" dirty="0" smtClean="0"/>
              <a:t>Use </a:t>
            </a:r>
            <a:r>
              <a:rPr lang="en-US" sz="1600" b="1" dirty="0" smtClean="0"/>
              <a:t>OWASP’s ZAP or </a:t>
            </a:r>
            <a:r>
              <a:rPr lang="en-US" sz="1600" b="1" dirty="0" smtClean="0"/>
              <a:t>your browser to forge unauthorized requests</a:t>
            </a:r>
          </a:p>
          <a:p>
            <a:pPr lvl="2"/>
            <a:endParaRPr lang="en-US" sz="1400" b="1" dirty="0" smtClean="0"/>
          </a:p>
          <a:p>
            <a:pPr eaLnBrk="1" hangingPunct="1">
              <a:lnSpc>
                <a:spcPct val="90000"/>
              </a:lnSpc>
            </a:pPr>
            <a:endParaRPr lang="en-US" sz="1600" b="1" dirty="0" smtClean="0"/>
          </a:p>
          <a:p>
            <a:pPr lvl="1"/>
            <a:endParaRPr lang="en-US" sz="1600" b="1" dirty="0" smtClean="0"/>
          </a:p>
        </p:txBody>
      </p:sp>
    </p:spTree>
    <p:custDataLst>
      <p:tags r:id="rId1"/>
    </p:custDataLst>
    <p:extLst>
      <p:ext uri="{BB962C8B-B14F-4D97-AF65-F5344CB8AC3E}">
        <p14:creationId xmlns:p14="http://schemas.microsoft.com/office/powerpoint/2010/main" val="20670770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2013-A8 </a:t>
            </a:r>
            <a:r>
              <a:rPr lang="en-US" dirty="0" smtClean="0"/>
              <a:t>– Cross Site Request Forgery (CSRF)</a:t>
            </a:r>
          </a:p>
        </p:txBody>
      </p:sp>
      <p:graphicFrame>
        <p:nvGraphicFramePr>
          <p:cNvPr id="5" name="Diagram 4"/>
          <p:cNvGraphicFramePr/>
          <p:nvPr>
            <p:extLst>
              <p:ext uri="{D42A27DB-BD31-4B8C-83A1-F6EECF244321}">
                <p14:modId xmlns:p14="http://schemas.microsoft.com/office/powerpoint/2010/main" val="3669764454"/>
              </p:ext>
            </p:extLst>
          </p:nvPr>
        </p:nvGraphicFramePr>
        <p:xfrm>
          <a:off x="304800" y="1447800"/>
          <a:ext cx="85344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9641319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457200" y="1447800"/>
            <a:ext cx="8305800" cy="5257800"/>
          </a:xfrm>
          <a:prstGeom prst="rect">
            <a:avLst/>
          </a:prstGeom>
          <a:gradFill rotWithShape="1">
            <a:gsLst>
              <a:gs pos="0">
                <a:srgbClr val="FFFFFF"/>
              </a:gs>
              <a:gs pos="100000">
                <a:srgbClr val="FFCC00"/>
              </a:gs>
            </a:gsLst>
            <a:lin ang="2700000" scaled="1"/>
          </a:gradFill>
          <a:ln w="9525">
            <a:noFill/>
            <a:miter lim="800000"/>
            <a:headEnd/>
            <a:tailEnd/>
          </a:ln>
        </p:spPr>
        <p:txBody>
          <a:bodyPr wrap="none" anchor="ctr"/>
          <a:lstStyle/>
          <a:p>
            <a:pPr eaLnBrk="0" hangingPunct="0"/>
            <a:endParaRPr lang="en-US"/>
          </a:p>
        </p:txBody>
      </p:sp>
      <p:sp>
        <p:nvSpPr>
          <p:cNvPr id="14340" name="Rectangle 3"/>
          <p:cNvSpPr>
            <a:spLocks noGrp="1" noChangeArrowheads="1"/>
          </p:cNvSpPr>
          <p:nvPr>
            <p:ph type="title"/>
          </p:nvPr>
        </p:nvSpPr>
        <p:spPr/>
        <p:txBody>
          <a:bodyPr/>
          <a:lstStyle/>
          <a:p>
            <a:pPr eaLnBrk="1" hangingPunct="1"/>
            <a:r>
              <a:rPr lang="en-US" dirty="0" smtClean="0"/>
              <a:t>CSRF Vulnerability Pattern</a:t>
            </a:r>
          </a:p>
        </p:txBody>
      </p:sp>
      <p:sp>
        <p:nvSpPr>
          <p:cNvPr id="14341" name="Rectangle 4"/>
          <p:cNvSpPr>
            <a:spLocks noGrp="1" noChangeArrowheads="1"/>
          </p:cNvSpPr>
          <p:nvPr>
            <p:ph type="body" sz="half" idx="4294967295"/>
          </p:nvPr>
        </p:nvSpPr>
        <p:spPr>
          <a:xfrm>
            <a:off x="990600" y="1524000"/>
            <a:ext cx="7848600" cy="4876800"/>
          </a:xfrm>
        </p:spPr>
        <p:txBody>
          <a:bodyPr>
            <a:normAutofit lnSpcReduction="10000"/>
          </a:bodyPr>
          <a:lstStyle/>
          <a:p>
            <a:pPr eaLnBrk="1" hangingPunct="1"/>
            <a:r>
              <a:rPr lang="en-US" sz="2400" dirty="0" smtClean="0"/>
              <a:t>The Problem</a:t>
            </a:r>
            <a:endParaRPr lang="en-US" dirty="0" smtClean="0"/>
          </a:p>
          <a:p>
            <a:pPr lvl="1" eaLnBrk="1" hangingPunct="1">
              <a:spcBef>
                <a:spcPct val="20000"/>
              </a:spcBef>
            </a:pPr>
            <a:r>
              <a:rPr lang="en-US" sz="1800" dirty="0" smtClean="0"/>
              <a:t>Web browsers automatically include most credentials with each request</a:t>
            </a:r>
          </a:p>
          <a:p>
            <a:pPr lvl="1" eaLnBrk="1" hangingPunct="1">
              <a:spcBef>
                <a:spcPct val="20000"/>
              </a:spcBef>
            </a:pPr>
            <a:r>
              <a:rPr lang="en-US" sz="1800" dirty="0" smtClean="0"/>
              <a:t>Even for requests caused by a form, script, or image on another site</a:t>
            </a:r>
            <a:br>
              <a:rPr lang="en-US" sz="1800" dirty="0" smtClean="0"/>
            </a:br>
            <a:endParaRPr lang="en-US" sz="1800" dirty="0" smtClean="0"/>
          </a:p>
          <a:p>
            <a:pPr eaLnBrk="1" hangingPunct="1"/>
            <a:r>
              <a:rPr lang="en-US" sz="2400" dirty="0" smtClean="0"/>
              <a:t>All sites relying solely on automatic </a:t>
            </a:r>
            <a:br>
              <a:rPr lang="en-US" sz="2400" dirty="0" smtClean="0"/>
            </a:br>
            <a:r>
              <a:rPr lang="en-US" sz="2400" dirty="0" smtClean="0"/>
              <a:t>credentials are vulnerable!</a:t>
            </a:r>
            <a:endParaRPr lang="en-US" dirty="0" smtClean="0"/>
          </a:p>
          <a:p>
            <a:pPr lvl="1" eaLnBrk="1" hangingPunct="1"/>
            <a:r>
              <a:rPr lang="en-US" sz="1800" dirty="0" smtClean="0"/>
              <a:t>(almost all sites are this way)</a:t>
            </a:r>
            <a:br>
              <a:rPr lang="en-US" sz="1800" dirty="0" smtClean="0"/>
            </a:br>
            <a:endParaRPr lang="en-US" sz="1800" dirty="0" smtClean="0"/>
          </a:p>
          <a:p>
            <a:pPr eaLnBrk="1" hangingPunct="1"/>
            <a:r>
              <a:rPr lang="en-US" sz="2400" dirty="0" smtClean="0"/>
              <a:t>Automatically Provided Credentials</a:t>
            </a:r>
            <a:endParaRPr lang="en-US" dirty="0" smtClean="0"/>
          </a:p>
          <a:p>
            <a:pPr lvl="1" eaLnBrk="1" hangingPunct="1">
              <a:spcBef>
                <a:spcPct val="20000"/>
              </a:spcBef>
            </a:pPr>
            <a:r>
              <a:rPr lang="en-US" sz="1800" dirty="0" smtClean="0"/>
              <a:t>Session cookie</a:t>
            </a:r>
          </a:p>
          <a:p>
            <a:pPr lvl="1" eaLnBrk="1" hangingPunct="1">
              <a:spcBef>
                <a:spcPct val="20000"/>
              </a:spcBef>
            </a:pPr>
            <a:r>
              <a:rPr lang="en-US" sz="1800" dirty="0" smtClean="0"/>
              <a:t>Basic authentication header</a:t>
            </a:r>
          </a:p>
          <a:p>
            <a:pPr lvl="1" eaLnBrk="1" hangingPunct="1">
              <a:spcBef>
                <a:spcPct val="20000"/>
              </a:spcBef>
            </a:pPr>
            <a:r>
              <a:rPr lang="en-US" sz="1800" dirty="0" smtClean="0"/>
              <a:t>IP address</a:t>
            </a:r>
          </a:p>
          <a:p>
            <a:pPr lvl="1" eaLnBrk="1" hangingPunct="1">
              <a:spcBef>
                <a:spcPct val="20000"/>
              </a:spcBef>
            </a:pPr>
            <a:r>
              <a:rPr lang="en-US" sz="1800" dirty="0" smtClean="0"/>
              <a:t>Client side SSL certificates</a:t>
            </a:r>
          </a:p>
          <a:p>
            <a:pPr lvl="1" eaLnBrk="1" hangingPunct="1">
              <a:spcBef>
                <a:spcPct val="20000"/>
              </a:spcBef>
            </a:pPr>
            <a:r>
              <a:rPr lang="en-US" sz="1800" dirty="0" smtClean="0"/>
              <a:t>Windows domain authentication</a:t>
            </a:r>
          </a:p>
          <a:p>
            <a:pPr lvl="1" eaLnBrk="1" hangingPunct="1"/>
            <a:endParaRPr lang="en-US" sz="1800" dirty="0" smtClean="0"/>
          </a:p>
        </p:txBody>
      </p:sp>
      <p:graphicFrame>
        <p:nvGraphicFramePr>
          <p:cNvPr id="14338" name="Object 5"/>
          <p:cNvGraphicFramePr>
            <a:graphicFrameLocks noGrp="1" noChangeAspect="1"/>
          </p:cNvGraphicFramePr>
          <p:nvPr>
            <p:ph sz="half" idx="4294967295"/>
          </p:nvPr>
        </p:nvGraphicFramePr>
        <p:xfrm>
          <a:off x="6144700" y="4960066"/>
          <a:ext cx="2618300" cy="1745533"/>
        </p:xfrm>
        <a:graphic>
          <a:graphicData uri="http://schemas.openxmlformats.org/presentationml/2006/ole">
            <mc:AlternateContent xmlns:mc="http://schemas.openxmlformats.org/markup-compatibility/2006">
              <mc:Choice xmlns:v="urn:schemas-microsoft-com:vml" Requires="v">
                <p:oleObj spid="_x0000_s2059" name="Image" r:id="rId5" imgW="2742857" imgH="1828571" progId="">
                  <p:embed/>
                </p:oleObj>
              </mc:Choice>
              <mc:Fallback>
                <p:oleObj name="Image" r:id="rId5" imgW="2742857" imgH="182857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4700" y="4960066"/>
                        <a:ext cx="2618300" cy="174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257151464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r" eaLnBrk="1" hangingPunct="1"/>
            <a:r>
              <a:rPr lang="en-US" dirty="0" smtClean="0"/>
              <a:t>CSRF Illustrated</a:t>
            </a:r>
          </a:p>
        </p:txBody>
      </p:sp>
      <p:pic>
        <p:nvPicPr>
          <p:cNvPr id="20483" name="Picture 3"/>
          <p:cNvPicPr>
            <a:picLocks noChangeAspect="1" noChangeArrowheads="1"/>
          </p:cNvPicPr>
          <p:nvPr/>
        </p:nvPicPr>
        <p:blipFill>
          <a:blip r:embed="rId4" cstate="print"/>
          <a:srcRect/>
          <a:stretch>
            <a:fillRect/>
          </a:stretch>
        </p:blipFill>
        <p:spPr bwMode="gray">
          <a:xfrm>
            <a:off x="2209800" y="4857750"/>
            <a:ext cx="3505200" cy="1773237"/>
          </a:xfrm>
          <a:prstGeom prst="rect">
            <a:avLst/>
          </a:prstGeom>
          <a:noFill/>
          <a:ln w="9525">
            <a:noFill/>
            <a:miter lim="800000"/>
            <a:headEnd/>
            <a:tailEnd/>
          </a:ln>
        </p:spPr>
      </p:pic>
      <p:pic>
        <p:nvPicPr>
          <p:cNvPr id="208900" name="Picture 4" descr="TN_hacker"/>
          <p:cNvPicPr>
            <a:picLocks noChangeAspect="1" noChangeArrowheads="1"/>
          </p:cNvPicPr>
          <p:nvPr/>
        </p:nvPicPr>
        <p:blipFill>
          <a:blip r:embed="rId5" cstate="print">
            <a:lum bright="24000" contrast="42000"/>
          </a:blip>
          <a:srcRect/>
          <a:stretch>
            <a:fillRect/>
          </a:stretch>
        </p:blipFill>
        <p:spPr bwMode="auto">
          <a:xfrm>
            <a:off x="939800" y="2233612"/>
            <a:ext cx="1093788" cy="1268413"/>
          </a:xfrm>
          <a:prstGeom prst="rect">
            <a:avLst/>
          </a:prstGeom>
          <a:noFill/>
          <a:effectLst>
            <a:outerShdw dist="107763" dir="2700000" algn="ctr" rotWithShape="0">
              <a:srgbClr val="808080">
                <a:alpha val="50000"/>
              </a:srgbClr>
            </a:outerShdw>
          </a:effectLst>
        </p:spPr>
      </p:pic>
      <p:sp>
        <p:nvSpPr>
          <p:cNvPr id="20485" name="Oval 5"/>
          <p:cNvSpPr>
            <a:spLocks noChangeArrowheads="1"/>
          </p:cNvSpPr>
          <p:nvPr/>
        </p:nvSpPr>
        <p:spPr bwMode="auto">
          <a:xfrm>
            <a:off x="6629400" y="4969758"/>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3</a:t>
            </a:r>
          </a:p>
        </p:txBody>
      </p:sp>
      <p:sp>
        <p:nvSpPr>
          <p:cNvPr id="20486" name="Oval 6"/>
          <p:cNvSpPr>
            <a:spLocks noChangeArrowheads="1"/>
          </p:cNvSpPr>
          <p:nvPr/>
        </p:nvSpPr>
        <p:spPr bwMode="auto">
          <a:xfrm>
            <a:off x="1600200" y="4283958"/>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2</a:t>
            </a:r>
          </a:p>
        </p:txBody>
      </p:sp>
      <p:sp>
        <p:nvSpPr>
          <p:cNvPr id="20487" name="Rectangle 7"/>
          <p:cNvSpPr>
            <a:spLocks noChangeArrowheads="1"/>
          </p:cNvSpPr>
          <p:nvPr/>
        </p:nvSpPr>
        <p:spPr bwMode="gray">
          <a:xfrm>
            <a:off x="2082800" y="1371600"/>
            <a:ext cx="6148388"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600" b="1"/>
              <a:t>Attacker sets the trap on some website on the internet</a:t>
            </a:r>
            <a:br>
              <a:rPr lang="en-US" sz="1600" b="1"/>
            </a:br>
            <a:r>
              <a:rPr lang="en-US" sz="1600" b="1"/>
              <a:t>(or simply via an e-mail)</a:t>
            </a:r>
          </a:p>
        </p:txBody>
      </p:sp>
      <p:pic>
        <p:nvPicPr>
          <p:cNvPr id="20488" name="Picture 8"/>
          <p:cNvPicPr>
            <a:picLocks noChangeAspect="1" noChangeArrowheads="1"/>
          </p:cNvPicPr>
          <p:nvPr/>
        </p:nvPicPr>
        <p:blipFill>
          <a:blip r:embed="rId4" cstate="print"/>
          <a:srcRect/>
          <a:stretch>
            <a:fillRect/>
          </a:stretch>
        </p:blipFill>
        <p:spPr bwMode="gray">
          <a:xfrm>
            <a:off x="2235200" y="2019300"/>
            <a:ext cx="3505200" cy="1773237"/>
          </a:xfrm>
          <a:prstGeom prst="rect">
            <a:avLst/>
          </a:prstGeom>
          <a:noFill/>
          <a:ln w="9525">
            <a:noFill/>
            <a:miter lim="800000"/>
            <a:headEnd/>
            <a:tailEnd/>
          </a:ln>
        </p:spPr>
      </p:pic>
      <p:sp>
        <p:nvSpPr>
          <p:cNvPr id="20489" name="Oval 9"/>
          <p:cNvSpPr>
            <a:spLocks noChangeArrowheads="1"/>
          </p:cNvSpPr>
          <p:nvPr/>
        </p:nvSpPr>
        <p:spPr bwMode="auto">
          <a:xfrm>
            <a:off x="1625600" y="1582033"/>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1</a:t>
            </a:r>
          </a:p>
        </p:txBody>
      </p:sp>
      <p:sp>
        <p:nvSpPr>
          <p:cNvPr id="20490" name="Rectangle 10"/>
          <p:cNvSpPr>
            <a:spLocks noChangeArrowheads="1"/>
          </p:cNvSpPr>
          <p:nvPr/>
        </p:nvSpPr>
        <p:spPr bwMode="gray">
          <a:xfrm>
            <a:off x="2049463" y="4202112"/>
            <a:ext cx="5181600"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600" b="1"/>
              <a:t>While logged into vulnerable site,</a:t>
            </a:r>
            <a:br>
              <a:rPr lang="en-US" sz="1600" b="1"/>
            </a:br>
            <a:r>
              <a:rPr lang="en-US" sz="1600" b="1"/>
              <a:t>victim views attacker site</a:t>
            </a:r>
          </a:p>
        </p:txBody>
      </p:sp>
      <p:sp>
        <p:nvSpPr>
          <p:cNvPr id="20491" name="Rectangle 11"/>
          <p:cNvSpPr>
            <a:spLocks noChangeArrowheads="1"/>
          </p:cNvSpPr>
          <p:nvPr/>
        </p:nvSpPr>
        <p:spPr bwMode="gray">
          <a:xfrm>
            <a:off x="6503988" y="5370512"/>
            <a:ext cx="2335212" cy="1228725"/>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Vulnerable site sees legitimate request from victim and performs the action requested</a:t>
            </a:r>
          </a:p>
        </p:txBody>
      </p:sp>
      <p:sp>
        <p:nvSpPr>
          <p:cNvPr id="20492" name="Rectangle 12"/>
          <p:cNvSpPr>
            <a:spLocks noChangeArrowheads="1"/>
          </p:cNvSpPr>
          <p:nvPr/>
        </p:nvSpPr>
        <p:spPr bwMode="auto">
          <a:xfrm>
            <a:off x="3124200" y="5564187"/>
            <a:ext cx="2489200" cy="1323439"/>
          </a:xfrm>
          <a:prstGeom prst="rect">
            <a:avLst/>
          </a:prstGeom>
          <a:solidFill>
            <a:srgbClr val="FFFFCC"/>
          </a:solidFill>
          <a:ln w="9525" algn="ctr">
            <a:noFill/>
            <a:miter lim="800000"/>
            <a:headEnd/>
            <a:tailEnd/>
          </a:ln>
        </p:spPr>
        <p:txBody>
          <a:bodyPr>
            <a:spAutoFit/>
          </a:bodyPr>
          <a:lstStyle/>
          <a:p>
            <a:pPr>
              <a:spcBef>
                <a:spcPct val="50000"/>
              </a:spcBef>
              <a:buClr>
                <a:schemeClr val="tx1"/>
              </a:buClr>
              <a:buSzPct val="90000"/>
            </a:pPr>
            <a:r>
              <a:rPr lang="en-US" sz="1600" b="1" dirty="0"/>
              <a:t>&lt;</a:t>
            </a:r>
            <a:r>
              <a:rPr lang="en-US" sz="1600" b="1" dirty="0" err="1"/>
              <a:t>img</a:t>
            </a:r>
            <a:r>
              <a:rPr lang="en-US" sz="1600" b="1" dirty="0"/>
              <a:t>&gt; tag loaded by browser – sends GET request (including credentials) to vulnerable site</a:t>
            </a:r>
          </a:p>
        </p:txBody>
      </p:sp>
      <p:grpSp>
        <p:nvGrpSpPr>
          <p:cNvPr id="2" name="Group 13"/>
          <p:cNvGrpSpPr>
            <a:grpSpLocks/>
          </p:cNvGrpSpPr>
          <p:nvPr/>
        </p:nvGrpSpPr>
        <p:grpSpPr bwMode="auto">
          <a:xfrm>
            <a:off x="6553200" y="3532187"/>
            <a:ext cx="1455738" cy="1412875"/>
            <a:chOff x="4336" y="1870"/>
            <a:chExt cx="917" cy="890"/>
          </a:xfrm>
        </p:grpSpPr>
        <p:sp>
          <p:nvSpPr>
            <p:cNvPr id="20501" name="Rectangle 14"/>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Custom Code</a:t>
              </a:r>
            </a:p>
          </p:txBody>
        </p:sp>
        <p:sp>
          <p:nvSpPr>
            <p:cNvPr id="20502" name="Rectangle 15"/>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Accounts</a:t>
              </a:r>
            </a:p>
          </p:txBody>
        </p:sp>
        <p:sp>
          <p:nvSpPr>
            <p:cNvPr id="20503" name="Rectangle 16"/>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Finance</a:t>
              </a:r>
            </a:p>
          </p:txBody>
        </p:sp>
        <p:sp>
          <p:nvSpPr>
            <p:cNvPr id="20504" name="Rectangle 17"/>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Administration</a:t>
              </a:r>
            </a:p>
          </p:txBody>
        </p:sp>
        <p:sp>
          <p:nvSpPr>
            <p:cNvPr id="20505" name="Rectangle 18"/>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Transactions</a:t>
              </a:r>
            </a:p>
          </p:txBody>
        </p:sp>
        <p:sp>
          <p:nvSpPr>
            <p:cNvPr id="20506" name="Rectangle 19"/>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Communication</a:t>
              </a:r>
            </a:p>
          </p:txBody>
        </p:sp>
        <p:sp>
          <p:nvSpPr>
            <p:cNvPr id="20507" name="Rectangle 20"/>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Knowledge Mgmt</a:t>
              </a:r>
            </a:p>
          </p:txBody>
        </p:sp>
        <p:sp>
          <p:nvSpPr>
            <p:cNvPr id="20508" name="Rectangle 21"/>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E-Commerce</a:t>
              </a:r>
            </a:p>
          </p:txBody>
        </p:sp>
        <p:sp>
          <p:nvSpPr>
            <p:cNvPr id="20509" name="Rectangle 22"/>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Bus. Functions</a:t>
              </a:r>
            </a:p>
          </p:txBody>
        </p:sp>
      </p:grpSp>
      <p:pic>
        <p:nvPicPr>
          <p:cNvPr id="208919" name="Picture 23" descr="businesswoman"/>
          <p:cNvPicPr>
            <a:picLocks noChangeAspect="1" noChangeArrowheads="1"/>
          </p:cNvPicPr>
          <p:nvPr/>
        </p:nvPicPr>
        <p:blipFill>
          <a:blip r:embed="rId6" cstate="print"/>
          <a:srcRect/>
          <a:stretch>
            <a:fillRect/>
          </a:stretch>
        </p:blipFill>
        <p:spPr bwMode="auto">
          <a:xfrm>
            <a:off x="914400" y="5129212"/>
            <a:ext cx="1050925" cy="1255713"/>
          </a:xfrm>
          <a:prstGeom prst="rect">
            <a:avLst/>
          </a:prstGeom>
          <a:noFill/>
          <a:effectLst>
            <a:outerShdw dist="107763" dir="2700000" algn="ctr" rotWithShape="0">
              <a:srgbClr val="808080">
                <a:alpha val="50000"/>
              </a:srgbClr>
            </a:outerShdw>
          </a:effectLst>
        </p:spPr>
      </p:pic>
      <p:sp>
        <p:nvSpPr>
          <p:cNvPr id="20495" name="Line 25"/>
          <p:cNvSpPr>
            <a:spLocks noChangeShapeType="1"/>
          </p:cNvSpPr>
          <p:nvPr/>
        </p:nvSpPr>
        <p:spPr bwMode="auto">
          <a:xfrm flipV="1">
            <a:off x="1981200" y="3278187"/>
            <a:ext cx="838200" cy="990600"/>
          </a:xfrm>
          <a:prstGeom prst="line">
            <a:avLst/>
          </a:prstGeom>
          <a:noFill/>
          <a:ln w="57150">
            <a:solidFill>
              <a:srgbClr val="FF3300"/>
            </a:solidFill>
            <a:round/>
            <a:headEnd/>
            <a:tailEnd type="triangle" w="med" len="med"/>
          </a:ln>
        </p:spPr>
        <p:txBody>
          <a:bodyPr>
            <a:spAutoFit/>
          </a:bodyPr>
          <a:lstStyle/>
          <a:p>
            <a:endParaRPr lang="en-US" sz="1600" b="1"/>
          </a:p>
        </p:txBody>
      </p:sp>
      <p:sp>
        <p:nvSpPr>
          <p:cNvPr id="20496" name="Line 26"/>
          <p:cNvSpPr>
            <a:spLocks noChangeShapeType="1"/>
          </p:cNvSpPr>
          <p:nvPr/>
        </p:nvSpPr>
        <p:spPr bwMode="auto">
          <a:xfrm flipH="1">
            <a:off x="5511800" y="4975225"/>
            <a:ext cx="965200" cy="1046162"/>
          </a:xfrm>
          <a:prstGeom prst="line">
            <a:avLst/>
          </a:prstGeom>
          <a:noFill/>
          <a:ln w="57150">
            <a:solidFill>
              <a:srgbClr val="FF3300"/>
            </a:solidFill>
            <a:round/>
            <a:headEnd type="triangle" w="med" len="med"/>
            <a:tailEnd/>
          </a:ln>
        </p:spPr>
        <p:txBody>
          <a:bodyPr>
            <a:spAutoFit/>
          </a:bodyPr>
          <a:lstStyle/>
          <a:p>
            <a:endParaRPr lang="en-US" sz="1600" b="1"/>
          </a:p>
        </p:txBody>
      </p:sp>
      <p:pic>
        <p:nvPicPr>
          <p:cNvPr id="20497" name="Picture 30"/>
          <p:cNvPicPr>
            <a:picLocks noChangeAspect="1" noChangeArrowheads="1"/>
          </p:cNvPicPr>
          <p:nvPr/>
        </p:nvPicPr>
        <p:blipFill>
          <a:blip r:embed="rId7" cstate="print"/>
          <a:srcRect l="-526" t="15096" r="-526" b="52792"/>
          <a:stretch>
            <a:fillRect/>
          </a:stretch>
        </p:blipFill>
        <p:spPr bwMode="auto">
          <a:xfrm>
            <a:off x="2225675" y="2232025"/>
            <a:ext cx="3535363" cy="1412875"/>
          </a:xfrm>
          <a:prstGeom prst="rect">
            <a:avLst/>
          </a:prstGeom>
          <a:noFill/>
          <a:ln w="9525" algn="ctr">
            <a:noFill/>
            <a:miter lim="800000"/>
            <a:headEnd/>
            <a:tailEnd/>
          </a:ln>
        </p:spPr>
      </p:pic>
      <p:sp>
        <p:nvSpPr>
          <p:cNvPr id="20498" name="Rectangle 27"/>
          <p:cNvSpPr>
            <a:spLocks noChangeArrowheads="1"/>
          </p:cNvSpPr>
          <p:nvPr/>
        </p:nvSpPr>
        <p:spPr bwMode="auto">
          <a:xfrm>
            <a:off x="3398838" y="2959100"/>
            <a:ext cx="2255837" cy="830997"/>
          </a:xfrm>
          <a:prstGeom prst="rect">
            <a:avLst/>
          </a:prstGeom>
          <a:solidFill>
            <a:srgbClr val="FFFFCC"/>
          </a:solidFill>
          <a:ln w="9525" algn="ctr">
            <a:noFill/>
            <a:miter lim="800000"/>
            <a:headEnd/>
            <a:tailEnd/>
          </a:ln>
        </p:spPr>
        <p:txBody>
          <a:bodyPr>
            <a:spAutoFit/>
          </a:bodyPr>
          <a:lstStyle/>
          <a:p>
            <a:pPr>
              <a:spcBef>
                <a:spcPct val="50000"/>
              </a:spcBef>
              <a:buClr>
                <a:schemeClr val="tx1"/>
              </a:buClr>
              <a:buSzPct val="90000"/>
            </a:pPr>
            <a:r>
              <a:rPr lang="en-US" sz="1600" b="1"/>
              <a:t>Hidden &lt;img&gt; tag contains attack against vulnerable site</a:t>
            </a:r>
          </a:p>
        </p:txBody>
      </p:sp>
      <p:sp>
        <p:nvSpPr>
          <p:cNvPr id="20499" name="Rectangle 28"/>
          <p:cNvSpPr>
            <a:spLocks noChangeArrowheads="1"/>
          </p:cNvSpPr>
          <p:nvPr/>
        </p:nvSpPr>
        <p:spPr bwMode="gray">
          <a:xfrm>
            <a:off x="6324600" y="2668587"/>
            <a:ext cx="2362200" cy="4572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Application with CSRF vulnerability</a:t>
            </a:r>
          </a:p>
        </p:txBody>
      </p:sp>
      <p:sp>
        <p:nvSpPr>
          <p:cNvPr id="20500" name="Freeform 29"/>
          <p:cNvSpPr>
            <a:spLocks/>
          </p:cNvSpPr>
          <p:nvPr/>
        </p:nvSpPr>
        <p:spPr bwMode="auto">
          <a:xfrm>
            <a:off x="4814888" y="3430587"/>
            <a:ext cx="671512" cy="338554"/>
          </a:xfrm>
          <a:custGeom>
            <a:avLst/>
            <a:gdLst>
              <a:gd name="T0" fmla="*/ 2147483647 w 333"/>
              <a:gd name="T1" fmla="*/ 0 h 1309"/>
              <a:gd name="T2" fmla="*/ 2147483647 w 333"/>
              <a:gd name="T3" fmla="*/ 2147483647 h 1309"/>
              <a:gd name="T4" fmla="*/ 2147483647 w 333"/>
              <a:gd name="T5" fmla="*/ 2147483647 h 1309"/>
              <a:gd name="T6" fmla="*/ 2147483647 w 333"/>
              <a:gd name="T7" fmla="*/ 2147483647 h 1309"/>
              <a:gd name="T8" fmla="*/ 0 60000 65536"/>
              <a:gd name="T9" fmla="*/ 0 60000 65536"/>
              <a:gd name="T10" fmla="*/ 0 60000 65536"/>
              <a:gd name="T11" fmla="*/ 0 60000 65536"/>
              <a:gd name="T12" fmla="*/ 0 w 333"/>
              <a:gd name="T13" fmla="*/ 0 h 1309"/>
              <a:gd name="T14" fmla="*/ 333 w 333"/>
              <a:gd name="T15" fmla="*/ 1309 h 1309"/>
            </a:gdLst>
            <a:ahLst/>
            <a:cxnLst>
              <a:cxn ang="T8">
                <a:pos x="T0" y="T1"/>
              </a:cxn>
              <a:cxn ang="T9">
                <a:pos x="T2" y="T3"/>
              </a:cxn>
              <a:cxn ang="T10">
                <a:pos x="T4" y="T5"/>
              </a:cxn>
              <a:cxn ang="T11">
                <a:pos x="T6" y="T7"/>
              </a:cxn>
            </a:cxnLst>
            <a:rect l="T12" t="T13" r="T14" b="T15"/>
            <a:pathLst>
              <a:path w="333" h="1309">
                <a:moveTo>
                  <a:pt x="218" y="0"/>
                </a:moveTo>
                <a:cubicBezTo>
                  <a:pt x="231" y="86"/>
                  <a:pt x="333" y="363"/>
                  <a:pt x="299" y="516"/>
                </a:cubicBezTo>
                <a:cubicBezTo>
                  <a:pt x="265" y="669"/>
                  <a:pt x="32" y="788"/>
                  <a:pt x="16" y="920"/>
                </a:cubicBezTo>
                <a:cubicBezTo>
                  <a:pt x="0" y="1052"/>
                  <a:pt x="163" y="1228"/>
                  <a:pt x="201" y="1309"/>
                </a:cubicBezTo>
              </a:path>
            </a:pathLst>
          </a:custGeom>
          <a:noFill/>
          <a:ln w="57150">
            <a:solidFill>
              <a:srgbClr val="FF0000"/>
            </a:solidFill>
            <a:round/>
            <a:headEnd/>
            <a:tailEnd type="triangle" w="med" len="med"/>
          </a:ln>
        </p:spPr>
        <p:txBody>
          <a:bodyPr>
            <a:spAutoFit/>
          </a:bodyPr>
          <a:lstStyle/>
          <a:p>
            <a:endParaRPr lang="en-US" sz="1600" b="1"/>
          </a:p>
        </p:txBody>
      </p:sp>
    </p:spTree>
    <p:custDataLst>
      <p:tags r:id="rId1"/>
    </p:custDataLst>
    <p:extLst>
      <p:ext uri="{BB962C8B-B14F-4D97-AF65-F5344CB8AC3E}">
        <p14:creationId xmlns:p14="http://schemas.microsoft.com/office/powerpoint/2010/main" val="359070021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852" name="Picture 4" descr="fortress"/>
          <p:cNvPicPr>
            <a:picLocks noChangeAspect="1" noChangeArrowheads="1"/>
          </p:cNvPicPr>
          <p:nvPr/>
        </p:nvPicPr>
        <p:blipFill>
          <a:blip r:embed="rId4" cstate="print"/>
          <a:srcRect/>
          <a:stretch>
            <a:fillRect/>
          </a:stretch>
        </p:blipFill>
        <p:spPr bwMode="auto">
          <a:xfrm>
            <a:off x="7321460" y="4934927"/>
            <a:ext cx="1806620" cy="1532502"/>
          </a:xfrm>
          <a:prstGeom prst="rect">
            <a:avLst/>
          </a:prstGeom>
          <a:noFill/>
          <a:ln w="9525">
            <a:noFill/>
            <a:miter lim="800000"/>
            <a:headEnd/>
            <a:tailEnd/>
          </a:ln>
        </p:spPr>
      </p:pic>
      <p:sp>
        <p:nvSpPr>
          <p:cNvPr id="718850" name="Rectangle 2"/>
          <p:cNvSpPr>
            <a:spLocks noGrp="1" noChangeArrowheads="1"/>
          </p:cNvSpPr>
          <p:nvPr>
            <p:ph type="title"/>
          </p:nvPr>
        </p:nvSpPr>
        <p:spPr/>
        <p:txBody>
          <a:bodyPr/>
          <a:lstStyle/>
          <a:p>
            <a:pPr algn="r" eaLnBrk="1" hangingPunct="1"/>
            <a:r>
              <a:rPr lang="en-US" dirty="0" smtClean="0"/>
              <a:t>A8 – Avoiding CSRF Flaws</a:t>
            </a:r>
          </a:p>
        </p:txBody>
      </p:sp>
      <p:sp>
        <p:nvSpPr>
          <p:cNvPr id="718851" name="Rectangle 3"/>
          <p:cNvSpPr>
            <a:spLocks noGrp="1" noChangeArrowheads="1"/>
          </p:cNvSpPr>
          <p:nvPr>
            <p:ph idx="1"/>
          </p:nvPr>
        </p:nvSpPr>
        <p:spPr>
          <a:xfrm>
            <a:off x="457200" y="2027237"/>
            <a:ext cx="8229600" cy="4525963"/>
          </a:xfrm>
        </p:spPr>
        <p:txBody>
          <a:bodyPr>
            <a:normAutofit lnSpcReduction="10000"/>
          </a:bodyPr>
          <a:lstStyle/>
          <a:p>
            <a:pPr eaLnBrk="1" hangingPunct="1">
              <a:lnSpc>
                <a:spcPct val="65000"/>
              </a:lnSpc>
            </a:pPr>
            <a:r>
              <a:rPr lang="en-US" sz="1800" b="1" dirty="0" smtClean="0"/>
              <a:t>Add a secret, not automatically submitted, token to ALL sensitive requests</a:t>
            </a:r>
          </a:p>
          <a:p>
            <a:pPr lvl="1" eaLnBrk="1" hangingPunct="1">
              <a:lnSpc>
                <a:spcPct val="65000"/>
              </a:lnSpc>
            </a:pPr>
            <a:r>
              <a:rPr lang="en-US" sz="1600" b="1" dirty="0" smtClean="0"/>
              <a:t>This makes it impossible for the attacker to spoof the request</a:t>
            </a:r>
          </a:p>
          <a:p>
            <a:pPr lvl="2" eaLnBrk="1" hangingPunct="1">
              <a:lnSpc>
                <a:spcPct val="65000"/>
              </a:lnSpc>
            </a:pPr>
            <a:r>
              <a:rPr lang="en-US" sz="1600" b="1" dirty="0" smtClean="0"/>
              <a:t>(unless there’s an XSS hole in your application)</a:t>
            </a:r>
          </a:p>
          <a:p>
            <a:pPr lvl="1" eaLnBrk="1" hangingPunct="1">
              <a:lnSpc>
                <a:spcPct val="65000"/>
              </a:lnSpc>
            </a:pPr>
            <a:r>
              <a:rPr lang="en-US" sz="1600" b="1" dirty="0" smtClean="0"/>
              <a:t>Tokens should be cryptographically strong or random</a:t>
            </a:r>
          </a:p>
          <a:p>
            <a:pPr lvl="1" eaLnBrk="1" hangingPunct="1">
              <a:lnSpc>
                <a:spcPct val="65000"/>
              </a:lnSpc>
            </a:pPr>
            <a:endParaRPr lang="en-US" sz="1600" b="1" dirty="0" smtClean="0"/>
          </a:p>
          <a:p>
            <a:pPr eaLnBrk="1" hangingPunct="1">
              <a:lnSpc>
                <a:spcPct val="65000"/>
              </a:lnSpc>
            </a:pPr>
            <a:r>
              <a:rPr lang="en-US" sz="1800" b="1" dirty="0" smtClean="0"/>
              <a:t>Options</a:t>
            </a:r>
          </a:p>
          <a:p>
            <a:pPr lvl="1" eaLnBrk="1" hangingPunct="1">
              <a:lnSpc>
                <a:spcPct val="65000"/>
              </a:lnSpc>
            </a:pPr>
            <a:r>
              <a:rPr lang="en-US" sz="1600" b="1" dirty="0" smtClean="0"/>
              <a:t>Store a single token in the session and add it to all forms and links</a:t>
            </a:r>
          </a:p>
          <a:p>
            <a:pPr lvl="2" eaLnBrk="1" hangingPunct="1">
              <a:lnSpc>
                <a:spcPct val="65000"/>
              </a:lnSpc>
            </a:pPr>
            <a:r>
              <a:rPr lang="en-US" sz="1400" b="1" dirty="0" smtClean="0"/>
              <a:t>Hidden Field: </a:t>
            </a:r>
            <a:r>
              <a:rPr lang="en-US" sz="1400" b="1" dirty="0" smtClean="0">
                <a:latin typeface="Courier New" pitchFamily="49" charset="0"/>
                <a:cs typeface="Courier New" pitchFamily="49" charset="0"/>
              </a:rPr>
              <a:t>&lt;input name="token" value="</a:t>
            </a:r>
            <a:r>
              <a:rPr lang="en-US" sz="1400" b="1" dirty="0" smtClean="0">
                <a:solidFill>
                  <a:srgbClr val="FF3300"/>
                </a:solidFill>
                <a:latin typeface="Courier New" pitchFamily="49" charset="0"/>
              </a:rPr>
              <a:t>687965fdfaew87agrde</a:t>
            </a:r>
            <a:r>
              <a:rPr lang="en-US" sz="1400" b="1" dirty="0" smtClean="0">
                <a:latin typeface="Courier New" pitchFamily="49" charset="0"/>
                <a:cs typeface="Courier New" pitchFamily="49" charset="0"/>
              </a:rPr>
              <a:t>" type="hidden"/&gt;</a:t>
            </a:r>
            <a:endParaRPr lang="en-US" sz="1400" b="1" dirty="0" smtClean="0">
              <a:solidFill>
                <a:srgbClr val="FF3300"/>
              </a:solidFill>
            </a:endParaRPr>
          </a:p>
          <a:p>
            <a:pPr lvl="2" eaLnBrk="1" hangingPunct="1">
              <a:lnSpc>
                <a:spcPct val="65000"/>
              </a:lnSpc>
            </a:pPr>
            <a:r>
              <a:rPr lang="en-US" sz="1400" b="1" dirty="0" smtClean="0"/>
              <a:t>Single use URL: </a:t>
            </a:r>
            <a:r>
              <a:rPr lang="en-US" sz="1400" b="1" dirty="0" smtClean="0">
                <a:latin typeface="Courier New" pitchFamily="49" charset="0"/>
              </a:rPr>
              <a:t>/accounts/</a:t>
            </a:r>
            <a:r>
              <a:rPr lang="en-US" sz="1400" b="1" dirty="0" smtClean="0">
                <a:solidFill>
                  <a:srgbClr val="FF0000"/>
                </a:solidFill>
                <a:latin typeface="Courier New" pitchFamily="49" charset="0"/>
              </a:rPr>
              <a:t>687965fdfaew87agrde</a:t>
            </a:r>
          </a:p>
          <a:p>
            <a:pPr lvl="2" eaLnBrk="1" hangingPunct="1">
              <a:lnSpc>
                <a:spcPct val="65000"/>
              </a:lnSpc>
            </a:pPr>
            <a:r>
              <a:rPr lang="en-US" sz="1400" b="1" dirty="0" smtClean="0"/>
              <a:t>Form Token: </a:t>
            </a:r>
            <a:r>
              <a:rPr lang="en-US" sz="1400" b="1" dirty="0" smtClean="0">
                <a:latin typeface="Courier New" pitchFamily="49" charset="0"/>
              </a:rPr>
              <a:t>/</a:t>
            </a:r>
            <a:r>
              <a:rPr lang="en-US" sz="1400" b="1" dirty="0" err="1" smtClean="0">
                <a:latin typeface="Courier New" pitchFamily="49" charset="0"/>
              </a:rPr>
              <a:t>accounts?auth</a:t>
            </a:r>
            <a:r>
              <a:rPr lang="en-US" sz="1400" b="1" dirty="0" smtClean="0">
                <a:latin typeface="Courier New" pitchFamily="49" charset="0"/>
              </a:rPr>
              <a:t>=</a:t>
            </a:r>
            <a:r>
              <a:rPr lang="en-US" sz="1400" b="1" dirty="0" smtClean="0">
                <a:solidFill>
                  <a:srgbClr val="FF0000"/>
                </a:solidFill>
                <a:latin typeface="Courier New" pitchFamily="49" charset="0"/>
              </a:rPr>
              <a:t>687965fdfaew87agrde</a:t>
            </a:r>
            <a:r>
              <a:rPr lang="en-US" b="1" dirty="0" smtClean="0">
                <a:solidFill>
                  <a:srgbClr val="FF0000"/>
                </a:solidFill>
              </a:rPr>
              <a:t> </a:t>
            </a:r>
            <a:r>
              <a:rPr lang="en-US" b="1" dirty="0" smtClean="0"/>
              <a:t>…</a:t>
            </a:r>
          </a:p>
          <a:p>
            <a:pPr lvl="1" eaLnBrk="1" hangingPunct="1">
              <a:lnSpc>
                <a:spcPct val="65000"/>
              </a:lnSpc>
            </a:pPr>
            <a:r>
              <a:rPr lang="en-US" sz="1600" b="1" dirty="0" smtClean="0"/>
              <a:t>Beware exposing the token in a </a:t>
            </a:r>
            <a:r>
              <a:rPr lang="en-US" sz="1600" b="1" dirty="0" err="1" smtClean="0"/>
              <a:t>referer</a:t>
            </a:r>
            <a:r>
              <a:rPr lang="en-US" sz="1600" b="1" dirty="0" smtClean="0"/>
              <a:t> header</a:t>
            </a:r>
          </a:p>
          <a:p>
            <a:pPr lvl="2" eaLnBrk="1" hangingPunct="1">
              <a:lnSpc>
                <a:spcPct val="65000"/>
              </a:lnSpc>
            </a:pPr>
            <a:r>
              <a:rPr lang="en-US" sz="1600" b="1" dirty="0" smtClean="0"/>
              <a:t>Hidden fields are recommended</a:t>
            </a:r>
          </a:p>
          <a:p>
            <a:pPr lvl="1" eaLnBrk="1" hangingPunct="1">
              <a:lnSpc>
                <a:spcPct val="65000"/>
              </a:lnSpc>
            </a:pPr>
            <a:r>
              <a:rPr lang="en-US" sz="1600" b="1" dirty="0" smtClean="0"/>
              <a:t>Can have a unique token for each function</a:t>
            </a:r>
          </a:p>
          <a:p>
            <a:pPr lvl="2" eaLnBrk="1" hangingPunct="1">
              <a:lnSpc>
                <a:spcPct val="65000"/>
              </a:lnSpc>
            </a:pPr>
            <a:r>
              <a:rPr lang="en-US" sz="1600" b="1" dirty="0" smtClean="0"/>
              <a:t>Use a hash of function name, session id, and a secret</a:t>
            </a:r>
          </a:p>
          <a:p>
            <a:pPr lvl="1" eaLnBrk="1" hangingPunct="1">
              <a:lnSpc>
                <a:spcPct val="65000"/>
              </a:lnSpc>
            </a:pPr>
            <a:r>
              <a:rPr lang="en-US" sz="1600" b="1" dirty="0" smtClean="0"/>
              <a:t>Can require secondary authentication for sensitive functions (e.g., </a:t>
            </a:r>
            <a:r>
              <a:rPr lang="en-US" sz="1600" b="1" dirty="0" err="1" smtClean="0"/>
              <a:t>eTrade</a:t>
            </a:r>
            <a:r>
              <a:rPr lang="en-US" sz="1600" b="1" dirty="0" smtClean="0"/>
              <a:t>)</a:t>
            </a:r>
          </a:p>
          <a:p>
            <a:pPr lvl="2" eaLnBrk="1" hangingPunct="1">
              <a:lnSpc>
                <a:spcPct val="65000"/>
              </a:lnSpc>
            </a:pPr>
            <a:endParaRPr lang="en-US" sz="1400" b="1" dirty="0" smtClean="0"/>
          </a:p>
          <a:p>
            <a:pPr eaLnBrk="1" hangingPunct="1">
              <a:lnSpc>
                <a:spcPct val="65000"/>
              </a:lnSpc>
            </a:pPr>
            <a:r>
              <a:rPr lang="en-US" sz="1800" b="1" dirty="0" smtClean="0"/>
              <a:t>Don’t allow attackers to store attacks on your site</a:t>
            </a:r>
          </a:p>
          <a:p>
            <a:pPr lvl="1" eaLnBrk="1" hangingPunct="1">
              <a:lnSpc>
                <a:spcPct val="65000"/>
              </a:lnSpc>
            </a:pPr>
            <a:r>
              <a:rPr lang="en-US" sz="1600" b="1" dirty="0" smtClean="0"/>
              <a:t>Properly encode all input on the way out</a:t>
            </a:r>
          </a:p>
          <a:p>
            <a:pPr lvl="1" eaLnBrk="1" hangingPunct="1">
              <a:lnSpc>
                <a:spcPct val="65000"/>
              </a:lnSpc>
            </a:pPr>
            <a:r>
              <a:rPr lang="en-US" sz="1600" b="1" dirty="0" smtClean="0"/>
              <a:t>This renders all links/requests inert in most interpreters</a:t>
            </a:r>
          </a:p>
          <a:p>
            <a:pPr lvl="3" eaLnBrk="1" hangingPunct="1">
              <a:lnSpc>
                <a:spcPct val="65000"/>
              </a:lnSpc>
            </a:pPr>
            <a:endParaRPr lang="en-US" b="1" dirty="0" smtClean="0"/>
          </a:p>
          <a:p>
            <a:pPr eaLnBrk="1" hangingPunct="1">
              <a:lnSpc>
                <a:spcPct val="65000"/>
              </a:lnSpc>
              <a:buNone/>
            </a:pPr>
            <a:r>
              <a:rPr lang="en-US" sz="1600" b="1" dirty="0" smtClean="0"/>
              <a:t>See </a:t>
            </a:r>
            <a:r>
              <a:rPr lang="en-US" sz="1600" b="1" dirty="0" smtClean="0"/>
              <a:t>the:  </a:t>
            </a:r>
            <a:r>
              <a:rPr lang="en-US" sz="1600" b="1" dirty="0" smtClean="0">
                <a:hlinkClick r:id="rId5"/>
              </a:rPr>
              <a:t>www.owasp.org/index.php/CSRF_Prevention_Cheat_Sheet</a:t>
            </a:r>
            <a:r>
              <a:rPr lang="en-US" sz="1600" b="1" dirty="0" smtClean="0"/>
              <a:t> </a:t>
            </a:r>
            <a:endParaRPr lang="en-US" sz="1600" b="1" dirty="0" smtClean="0"/>
          </a:p>
          <a:p>
            <a:pPr eaLnBrk="1" hangingPunct="1">
              <a:lnSpc>
                <a:spcPct val="65000"/>
              </a:lnSpc>
              <a:buNone/>
            </a:pPr>
            <a:r>
              <a:rPr lang="en-US" sz="1600" b="1" dirty="0" smtClean="0"/>
              <a:t>for </a:t>
            </a:r>
            <a:r>
              <a:rPr lang="en-US" sz="1600" b="1" dirty="0" smtClean="0"/>
              <a:t>more details</a:t>
            </a:r>
          </a:p>
        </p:txBody>
      </p:sp>
    </p:spTree>
    <p:custDataLst>
      <p:tags r:id="rId1"/>
    </p:custDataLst>
    <p:extLst>
      <p:ext uri="{BB962C8B-B14F-4D97-AF65-F5344CB8AC3E}">
        <p14:creationId xmlns:p14="http://schemas.microsoft.com/office/powerpoint/2010/main" val="104087233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3284348076"/>
              </p:ext>
            </p:extLst>
          </p:nvPr>
        </p:nvGraphicFramePr>
        <p:xfrm>
          <a:off x="152400" y="1663385"/>
          <a:ext cx="66294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Everyone Uses Vulnerable Libraries</a:t>
            </a:r>
            <a:endParaRPr lang="en-US" dirty="0"/>
          </a:p>
        </p:txBody>
      </p:sp>
      <p:sp>
        <p:nvSpPr>
          <p:cNvPr id="4" name="Oval Callout 3"/>
          <p:cNvSpPr/>
          <p:nvPr/>
        </p:nvSpPr>
        <p:spPr>
          <a:xfrm>
            <a:off x="1828800" y="990600"/>
            <a:ext cx="2438400" cy="1143000"/>
          </a:xfrm>
          <a:prstGeom prst="wedgeEllipseCallout">
            <a:avLst>
              <a:gd name="adj1" fmla="val 19555"/>
              <a:gd name="adj2" fmla="val 13110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r>
              <a:rPr lang="en-US" sz="1600" b="1" dirty="0" smtClean="0">
                <a:solidFill>
                  <a:srgbClr val="000000"/>
                </a:solidFill>
              </a:rPr>
              <a:t>29 MILLION vulnerable downloads in 2011</a:t>
            </a:r>
            <a:endParaRPr lang="en-US" sz="1600" b="1"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47737178"/>
              </p:ext>
            </p:extLst>
          </p:nvPr>
        </p:nvGraphicFramePr>
        <p:xfrm>
          <a:off x="1524000" y="3803359"/>
          <a:ext cx="3352800" cy="1577340"/>
        </p:xfrm>
        <a:graphic>
          <a:graphicData uri="http://schemas.openxmlformats.org/drawingml/2006/table">
            <a:tbl>
              <a:tblPr firstRow="1" bandRow="1"/>
              <a:tblGrid>
                <a:gridCol w="1676400"/>
                <a:gridCol w="1676400"/>
              </a:tblGrid>
              <a:tr h="22776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a:effectLst/>
                        </a:rPr>
                        <a:t>Libraries</a:t>
                      </a:r>
                      <a:endParaRPr lang="en-US" sz="1800" dirty="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a:effectLst/>
                        </a:rPr>
                        <a:t>31</a:t>
                      </a:r>
                      <a:endParaRPr lang="en-US" sz="180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r>
              <a:tr h="308138">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a:effectLst/>
                        </a:rPr>
                        <a:t>Library Versions</a:t>
                      </a:r>
                      <a:endParaRPr lang="en-US" sz="180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a:effectLst/>
                        </a:rPr>
                        <a:t>1,261</a:t>
                      </a:r>
                      <a:endParaRPr lang="en-US" sz="180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r>
              <a:tr h="22776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smtClean="0">
                          <a:effectLst/>
                        </a:rPr>
                        <a:t>Organizations</a:t>
                      </a:r>
                      <a:endParaRPr lang="en-US" sz="1800" dirty="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a:effectLst/>
                        </a:rPr>
                        <a:t>61,807</a:t>
                      </a:r>
                      <a:endParaRPr lang="en-US" sz="1800" dirty="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4C5A6A">
                        <a:tint val="20000"/>
                      </a:srgbClr>
                    </a:solidFill>
                  </a:tcPr>
                </a:tc>
              </a:tr>
              <a:tr h="22776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a:effectLst/>
                        </a:rPr>
                        <a:t>Downloads</a:t>
                      </a:r>
                      <a:endParaRPr lang="en-US" sz="1800" dirty="0">
                        <a:effectLst/>
                        <a:latin typeface="Calibri"/>
                        <a:ea typeface="MS Mincho"/>
                        <a:cs typeface="Times New Roman"/>
                      </a:endParaRPr>
                    </a:p>
                  </a:txBody>
                  <a:tcPr marL="68580" marR="68580" marT="0" marB="0">
                    <a:lnL w="12700" cmpd="sng">
                      <a:solidFill>
                        <a:srgbClr val="4C5A6A"/>
                      </a:solidFill>
                    </a:lnL>
                    <a:lnR>
                      <a:no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gn="just">
                        <a:lnSpc>
                          <a:spcPct val="115000"/>
                        </a:lnSpc>
                        <a:spcBef>
                          <a:spcPts val="0"/>
                        </a:spcBef>
                        <a:spcAft>
                          <a:spcPts val="0"/>
                        </a:spcAft>
                        <a:tabLst>
                          <a:tab pos="4702810" algn="l"/>
                        </a:tabLst>
                      </a:pPr>
                      <a:r>
                        <a:rPr lang="en-US" sz="1800" dirty="0">
                          <a:effectLst/>
                        </a:rPr>
                        <a:t>113,939,358</a:t>
                      </a:r>
                      <a:endParaRPr lang="en-US" sz="1800" dirty="0">
                        <a:effectLst/>
                        <a:latin typeface="Calibri"/>
                        <a:ea typeface="MS Mincho"/>
                        <a:cs typeface="Times New Roman"/>
                      </a:endParaRPr>
                    </a:p>
                  </a:txBody>
                  <a:tcPr marL="68580" marR="68580" marT="0" marB="0">
                    <a:lnL>
                      <a:noFill/>
                    </a:lnL>
                    <a:lnR w="12700" cmpd="sng">
                      <a:solidFill>
                        <a:srgbClr val="4C5A6A"/>
                      </a:solidFill>
                    </a:lnR>
                    <a:lnT w="12700" cmpd="sng">
                      <a:solidFill>
                        <a:srgbClr val="4C5A6A"/>
                      </a:solidFill>
                    </a:lnT>
                    <a:lnB w="12700" cmpd="sng">
                      <a:solidFill>
                        <a:srgbClr val="4C5A6A"/>
                      </a:solidFill>
                    </a:lnB>
                    <a:lnTlToBr w="12700" cmpd="sng">
                      <a:noFill/>
                      <a:prstDash val="solid"/>
                    </a:lnTlToBr>
                    <a:lnBlToTr w="12700" cmpd="sng">
                      <a:noFill/>
                      <a:prstDash val="solid"/>
                    </a:lnBlToTr>
                    <a:solidFill>
                      <a:srgbClr val="FFFFFF"/>
                    </a:solidFill>
                  </a:tcPr>
                </a:tc>
              </a:tr>
            </a:tbl>
          </a:graphicData>
        </a:graphic>
      </p:graphicFrame>
      <p:graphicFrame>
        <p:nvGraphicFramePr>
          <p:cNvPr id="9" name="Chart 8"/>
          <p:cNvGraphicFramePr/>
          <p:nvPr>
            <p:extLst>
              <p:ext uri="{D42A27DB-BD31-4B8C-83A1-F6EECF244321}">
                <p14:modId xmlns:p14="http://schemas.microsoft.com/office/powerpoint/2010/main" val="595200108"/>
              </p:ext>
            </p:extLst>
          </p:nvPr>
        </p:nvGraphicFramePr>
        <p:xfrm>
          <a:off x="5562600" y="1066800"/>
          <a:ext cx="3733800" cy="34671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7"/>
          <p:cNvSpPr>
            <a:spLocks noChangeArrowheads="1"/>
          </p:cNvSpPr>
          <p:nvPr/>
        </p:nvSpPr>
        <p:spPr bwMode="auto">
          <a:xfrm>
            <a:off x="228600" y="6540185"/>
            <a:ext cx="8686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pPr>
            <a:r>
              <a:rPr lang="en-US" sz="1600" b="1" u="sng" dirty="0">
                <a:solidFill>
                  <a:prstClr val="black"/>
                </a:solidFill>
                <a:cs typeface="Calibri" pitchFamily="34" charset="0"/>
              </a:rPr>
              <a:t>https://www.aspectsecurity.com/news/press/the-unfortunate-reality-of-insecure-libraries </a:t>
            </a:r>
          </a:p>
        </p:txBody>
      </p:sp>
    </p:spTree>
    <p:extLst>
      <p:ext uri="{BB962C8B-B14F-4D97-AF65-F5344CB8AC3E}">
        <p14:creationId xmlns:p14="http://schemas.microsoft.com/office/powerpoint/2010/main" val="1996943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bldLst>
      <p:bldP spid="2" grpId="0" animBg="1"/>
      <p:bldP spid="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2013-A9 – </a:t>
            </a:r>
            <a:r>
              <a:rPr lang="en-US" dirty="0"/>
              <a:t>Using Known Vulnerable Components</a:t>
            </a:r>
          </a:p>
        </p:txBody>
      </p:sp>
      <p:graphicFrame>
        <p:nvGraphicFramePr>
          <p:cNvPr id="4" name="Diagram 3"/>
          <p:cNvGraphicFramePr/>
          <p:nvPr>
            <p:extLst>
              <p:ext uri="{D42A27DB-BD31-4B8C-83A1-F6EECF244321}">
                <p14:modId xmlns:p14="http://schemas.microsoft.com/office/powerpoint/2010/main" val="251968531"/>
              </p:ext>
            </p:extLst>
          </p:nvPr>
        </p:nvGraphicFramePr>
        <p:xfrm>
          <a:off x="206679" y="1371600"/>
          <a:ext cx="8763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37</a:t>
            </a:fld>
            <a:endParaRPr lang="en-US"/>
          </a:p>
        </p:txBody>
      </p:sp>
    </p:spTree>
    <p:custDataLst>
      <p:tags r:id="rId1"/>
    </p:custDataLst>
    <p:extLst>
      <p:ext uri="{BB962C8B-B14F-4D97-AF65-F5344CB8AC3E}">
        <p14:creationId xmlns:p14="http://schemas.microsoft.com/office/powerpoint/2010/main" val="87939416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a:t>
            </a:r>
            <a:r>
              <a:rPr lang="en-US" dirty="0"/>
              <a:t>Y</a:t>
            </a:r>
            <a:r>
              <a:rPr lang="en-US" dirty="0" smtClean="0"/>
              <a:t>ou Do </a:t>
            </a:r>
            <a:br>
              <a:rPr lang="en-US" dirty="0" smtClean="0"/>
            </a:br>
            <a:r>
              <a:rPr lang="en-US" dirty="0" smtClean="0"/>
              <a:t>to Avoid This?</a:t>
            </a:r>
            <a:endParaRPr lang="en-US" dirty="0"/>
          </a:p>
        </p:txBody>
      </p:sp>
      <p:graphicFrame>
        <p:nvGraphicFramePr>
          <p:cNvPr id="4" name="Diagram 3"/>
          <p:cNvGraphicFramePr/>
          <p:nvPr>
            <p:extLst>
              <p:ext uri="{D42A27DB-BD31-4B8C-83A1-F6EECF244321}">
                <p14:modId xmlns:p14="http://schemas.microsoft.com/office/powerpoint/2010/main" val="3485589882"/>
              </p:ext>
            </p:extLst>
          </p:nvPr>
        </p:nvGraphicFramePr>
        <p:xfrm>
          <a:off x="206679" y="1676400"/>
          <a:ext cx="8763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38</a:t>
            </a:fld>
            <a:endParaRPr lang="en-US"/>
          </a:p>
        </p:txBody>
      </p:sp>
    </p:spTree>
    <p:custDataLst>
      <p:tags r:id="rId1"/>
    </p:custDataLst>
    <p:extLst>
      <p:ext uri="{BB962C8B-B14F-4D97-AF65-F5344CB8AC3E}">
        <p14:creationId xmlns:p14="http://schemas.microsoft.com/office/powerpoint/2010/main" val="191984728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Automation Example for Java – Use Maven ‘Versions’ Plugin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83478"/>
            <a:ext cx="8991600" cy="3523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6"/>
          <p:cNvSpPr txBox="1">
            <a:spLocks noChangeArrowheads="1"/>
          </p:cNvSpPr>
          <p:nvPr/>
        </p:nvSpPr>
        <p:spPr bwMode="auto">
          <a:xfrm>
            <a:off x="180974" y="1600200"/>
            <a:ext cx="8886826" cy="535531"/>
          </a:xfrm>
          <a:prstGeom prst="rect">
            <a:avLst/>
          </a:prstGeom>
          <a:noFill/>
          <a:ln w="9525">
            <a:noFill/>
            <a:miter lim="800000"/>
            <a:headEnd/>
            <a:tailEnd/>
          </a:ln>
        </p:spPr>
        <p:txBody>
          <a:bodyPr wrap="square">
            <a:spAutoFit/>
          </a:bodyPr>
          <a:lstStyle/>
          <a:p>
            <a:pPr algn="ctr" eaLnBrk="0" hangingPunct="0">
              <a:lnSpc>
                <a:spcPct val="90000"/>
              </a:lnSpc>
            </a:pPr>
            <a:r>
              <a:rPr lang="en-US" sz="1600" b="1" dirty="0" smtClean="0">
                <a:latin typeface="Tahoma" pitchFamily="34" charset="0"/>
                <a:ea typeface="Tahoma" pitchFamily="34" charset="0"/>
                <a:cs typeface="Tahoma" pitchFamily="34" charset="0"/>
              </a:rPr>
              <a:t>Output from the Maven Versions Plugin – Automated Analysis of Libraries’ Status against Central repository</a:t>
            </a:r>
            <a:endParaRPr lang="en-US" sz="1600" b="1" dirty="0">
              <a:latin typeface="Tahoma" pitchFamily="34" charset="0"/>
              <a:ea typeface="Tahoma" pitchFamily="34" charset="0"/>
              <a:cs typeface="Tahoma" pitchFamily="34" charset="0"/>
            </a:endParaRPr>
          </a:p>
        </p:txBody>
      </p:sp>
      <p:sp>
        <p:nvSpPr>
          <p:cNvPr id="5" name="Rounded Rectangle 4"/>
          <p:cNvSpPr/>
          <p:nvPr/>
        </p:nvSpPr>
        <p:spPr>
          <a:xfrm>
            <a:off x="76200" y="2621005"/>
            <a:ext cx="533400" cy="3200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248400" y="2590860"/>
            <a:ext cx="2667000" cy="3200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6"/>
          <p:cNvSpPr txBox="1">
            <a:spLocks noChangeArrowheads="1"/>
          </p:cNvSpPr>
          <p:nvPr/>
        </p:nvSpPr>
        <p:spPr bwMode="auto">
          <a:xfrm>
            <a:off x="76200" y="5871947"/>
            <a:ext cx="2128576" cy="313932"/>
          </a:xfrm>
          <a:prstGeom prst="rect">
            <a:avLst/>
          </a:prstGeom>
          <a:noFill/>
          <a:ln w="9525">
            <a:noFill/>
            <a:miter lim="800000"/>
            <a:headEnd/>
            <a:tailEnd/>
          </a:ln>
        </p:spPr>
        <p:txBody>
          <a:bodyPr wrap="square">
            <a:spAutoFit/>
          </a:bodyPr>
          <a:lstStyle/>
          <a:p>
            <a:pPr eaLnBrk="0" hangingPunct="0">
              <a:lnSpc>
                <a:spcPct val="90000"/>
              </a:lnSpc>
            </a:pPr>
            <a:r>
              <a:rPr lang="en-US" sz="1600" b="1" dirty="0" smtClean="0">
                <a:latin typeface="Tahoma" pitchFamily="34" charset="0"/>
                <a:ea typeface="Tahoma" pitchFamily="34" charset="0"/>
                <a:cs typeface="Tahoma" pitchFamily="34" charset="0"/>
              </a:rPr>
              <a:t>Most out of Date!</a:t>
            </a:r>
            <a:endParaRPr lang="en-US" sz="1600" b="1" dirty="0">
              <a:latin typeface="Tahoma" pitchFamily="34" charset="0"/>
              <a:ea typeface="Tahoma" pitchFamily="34" charset="0"/>
              <a:cs typeface="Tahoma" pitchFamily="34" charset="0"/>
            </a:endParaRPr>
          </a:p>
        </p:txBody>
      </p:sp>
      <p:sp>
        <p:nvSpPr>
          <p:cNvPr id="10" name="Text Box 6"/>
          <p:cNvSpPr txBox="1">
            <a:spLocks noChangeArrowheads="1"/>
          </p:cNvSpPr>
          <p:nvPr/>
        </p:nvSpPr>
        <p:spPr bwMode="auto">
          <a:xfrm>
            <a:off x="6121121" y="5871947"/>
            <a:ext cx="2971800" cy="313932"/>
          </a:xfrm>
          <a:prstGeom prst="rect">
            <a:avLst/>
          </a:prstGeom>
          <a:noFill/>
          <a:ln w="9525">
            <a:noFill/>
            <a:miter lim="800000"/>
            <a:headEnd/>
            <a:tailEnd/>
          </a:ln>
        </p:spPr>
        <p:txBody>
          <a:bodyPr wrap="square">
            <a:spAutoFit/>
          </a:bodyPr>
          <a:lstStyle/>
          <a:p>
            <a:pPr algn="ctr" eaLnBrk="0" hangingPunct="0">
              <a:lnSpc>
                <a:spcPct val="90000"/>
              </a:lnSpc>
            </a:pPr>
            <a:r>
              <a:rPr lang="en-US" sz="1600" b="1" dirty="0" smtClean="0">
                <a:latin typeface="Tahoma" pitchFamily="34" charset="0"/>
                <a:ea typeface="Tahoma" pitchFamily="34" charset="0"/>
                <a:cs typeface="Tahoma" pitchFamily="34" charset="0"/>
              </a:rPr>
              <a:t>Details Developer Needs</a:t>
            </a:r>
            <a:endParaRPr lang="en-US" sz="1600" b="1" dirty="0">
              <a:latin typeface="Tahoma" pitchFamily="34" charset="0"/>
              <a:ea typeface="Tahoma" pitchFamily="34" charset="0"/>
              <a:cs typeface="Tahoma" pitchFamily="34" charset="0"/>
            </a:endParaRPr>
          </a:p>
        </p:txBody>
      </p:sp>
      <p:sp>
        <p:nvSpPr>
          <p:cNvPr id="11" name="Text Box 6"/>
          <p:cNvSpPr txBox="1">
            <a:spLocks noChangeArrowheads="1"/>
          </p:cNvSpPr>
          <p:nvPr/>
        </p:nvSpPr>
        <p:spPr bwMode="auto">
          <a:xfrm>
            <a:off x="1219200" y="6414479"/>
            <a:ext cx="6553199" cy="313932"/>
          </a:xfrm>
          <a:prstGeom prst="rect">
            <a:avLst/>
          </a:prstGeom>
          <a:noFill/>
          <a:ln w="9525">
            <a:noFill/>
            <a:miter lim="800000"/>
            <a:headEnd/>
            <a:tailEnd/>
          </a:ln>
        </p:spPr>
        <p:txBody>
          <a:bodyPr wrap="square">
            <a:spAutoFit/>
          </a:bodyPr>
          <a:lstStyle/>
          <a:p>
            <a:pPr algn="ctr" eaLnBrk="0" hangingPunct="0">
              <a:lnSpc>
                <a:spcPct val="90000"/>
              </a:lnSpc>
            </a:pPr>
            <a:r>
              <a:rPr lang="en-US" sz="1600" b="1" dirty="0" smtClean="0">
                <a:latin typeface="Tahoma" pitchFamily="34" charset="0"/>
                <a:ea typeface="Tahoma" pitchFamily="34" charset="0"/>
                <a:cs typeface="Tahoma" pitchFamily="34" charset="0"/>
              </a:rPr>
              <a:t>This can automatically be run EVERY TIME software is built!!</a:t>
            </a:r>
            <a:endParaRPr lang="en-US" sz="1600" b="1" dirty="0">
              <a:latin typeface="Tahoma" pitchFamily="34" charset="0"/>
              <a:ea typeface="Tahoma" pitchFamily="34" charset="0"/>
              <a:cs typeface="Tahoma" pitchFamily="34" charset="0"/>
            </a:endParaRPr>
          </a:p>
        </p:txBody>
      </p:sp>
      <p:sp>
        <p:nvSpPr>
          <p:cNvPr id="12"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39</a:t>
            </a:fld>
            <a:endParaRPr lang="en-US"/>
          </a:p>
        </p:txBody>
      </p:sp>
    </p:spTree>
    <p:extLst>
      <p:ext uri="{BB962C8B-B14F-4D97-AF65-F5344CB8AC3E}">
        <p14:creationId xmlns:p14="http://schemas.microsoft.com/office/powerpoint/2010/main" val="1775566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What</a:t>
            </a:r>
            <a:r>
              <a:rPr lang="en-US" dirty="0"/>
              <a:t> </a:t>
            </a:r>
            <a:r>
              <a:rPr lang="en-US" dirty="0" smtClean="0"/>
              <a:t>Didn’t Change</a:t>
            </a:r>
          </a:p>
        </p:txBody>
      </p:sp>
      <p:graphicFrame>
        <p:nvGraphicFramePr>
          <p:cNvPr id="4" name="Diagram 3"/>
          <p:cNvGraphicFramePr/>
          <p:nvPr>
            <p:extLst>
              <p:ext uri="{D42A27DB-BD31-4B8C-83A1-F6EECF244321}">
                <p14:modId xmlns:p14="http://schemas.microsoft.com/office/powerpoint/2010/main" val="81052881"/>
              </p:ext>
            </p:extLst>
          </p:nvPr>
        </p:nvGraphicFramePr>
        <p:xfrm>
          <a:off x="287055" y="1676400"/>
          <a:ext cx="88392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4</a:t>
            </a:fld>
            <a:endParaRPr lang="en-US"/>
          </a:p>
        </p:txBody>
      </p:sp>
    </p:spTree>
    <p:custDataLst>
      <p:tags r:id="rId1"/>
    </p:custDataLst>
    <p:extLst>
      <p:ext uri="{BB962C8B-B14F-4D97-AF65-F5344CB8AC3E}">
        <p14:creationId xmlns:p14="http://schemas.microsoft.com/office/powerpoint/2010/main" val="1273866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2013-A10 </a:t>
            </a:r>
            <a:r>
              <a:rPr lang="en-US" dirty="0" smtClean="0"/>
              <a:t>– </a:t>
            </a:r>
            <a:r>
              <a:rPr lang="en-US" dirty="0" err="1" smtClean="0"/>
              <a:t>Unvalidated</a:t>
            </a:r>
            <a:r>
              <a:rPr lang="en-US" dirty="0" smtClean="0"/>
              <a:t> Redirects and Forwards</a:t>
            </a:r>
            <a:endParaRPr lang="en-US" dirty="0"/>
          </a:p>
        </p:txBody>
      </p:sp>
      <p:graphicFrame>
        <p:nvGraphicFramePr>
          <p:cNvPr id="4" name="Diagram 3"/>
          <p:cNvGraphicFramePr/>
          <p:nvPr>
            <p:extLst>
              <p:ext uri="{D42A27DB-BD31-4B8C-83A1-F6EECF244321}">
                <p14:modId xmlns:p14="http://schemas.microsoft.com/office/powerpoint/2010/main" val="2511182378"/>
              </p:ext>
            </p:extLst>
          </p:nvPr>
        </p:nvGraphicFramePr>
        <p:xfrm>
          <a:off x="206679" y="1219200"/>
          <a:ext cx="8763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13878879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2311400" y="82805"/>
            <a:ext cx="6781800" cy="685800"/>
          </a:xfrm>
        </p:spPr>
        <p:txBody>
          <a:bodyPr/>
          <a:lstStyle/>
          <a:p>
            <a:pPr algn="r" eaLnBrk="1" hangingPunct="1"/>
            <a:r>
              <a:rPr lang="en-US" dirty="0" err="1" smtClean="0"/>
              <a:t>Unvalidated</a:t>
            </a:r>
            <a:r>
              <a:rPr lang="en-US" dirty="0" smtClean="0"/>
              <a:t> Redirect Illustrated</a:t>
            </a:r>
          </a:p>
        </p:txBody>
      </p:sp>
      <p:pic>
        <p:nvPicPr>
          <p:cNvPr id="794627" name="Picture 3"/>
          <p:cNvPicPr>
            <a:picLocks noChangeAspect="1" noChangeArrowheads="1"/>
          </p:cNvPicPr>
          <p:nvPr/>
        </p:nvPicPr>
        <p:blipFill>
          <a:blip r:embed="rId4" cstate="print"/>
          <a:srcRect/>
          <a:stretch>
            <a:fillRect/>
          </a:stretch>
        </p:blipFill>
        <p:spPr bwMode="gray">
          <a:xfrm>
            <a:off x="2311400" y="4232275"/>
            <a:ext cx="3505200" cy="1773238"/>
          </a:xfrm>
          <a:prstGeom prst="rect">
            <a:avLst/>
          </a:prstGeom>
          <a:noFill/>
          <a:ln w="9525">
            <a:noFill/>
            <a:miter lim="800000"/>
            <a:headEnd/>
            <a:tailEnd/>
          </a:ln>
        </p:spPr>
      </p:pic>
      <p:pic>
        <p:nvPicPr>
          <p:cNvPr id="9670660" name="Picture 4" descr="TN_hacker"/>
          <p:cNvPicPr>
            <a:picLocks noChangeAspect="1" noChangeArrowheads="1"/>
          </p:cNvPicPr>
          <p:nvPr/>
        </p:nvPicPr>
        <p:blipFill>
          <a:blip r:embed="rId5" cstate="print">
            <a:lum bright="24000" contrast="42000"/>
          </a:blip>
          <a:srcRect/>
          <a:stretch>
            <a:fillRect/>
          </a:stretch>
        </p:blipFill>
        <p:spPr bwMode="auto">
          <a:xfrm>
            <a:off x="1016000" y="2089150"/>
            <a:ext cx="1093788" cy="1268413"/>
          </a:xfrm>
          <a:prstGeom prst="rect">
            <a:avLst/>
          </a:prstGeom>
          <a:noFill/>
          <a:effectLst>
            <a:outerShdw dist="107763" dir="2700000" algn="ctr" rotWithShape="0">
              <a:srgbClr val="808080">
                <a:alpha val="50000"/>
              </a:srgbClr>
            </a:outerShdw>
          </a:effectLst>
        </p:spPr>
      </p:pic>
      <p:sp>
        <p:nvSpPr>
          <p:cNvPr id="794629" name="Oval 5"/>
          <p:cNvSpPr>
            <a:spLocks noChangeArrowheads="1"/>
          </p:cNvSpPr>
          <p:nvPr/>
        </p:nvSpPr>
        <p:spPr bwMode="auto">
          <a:xfrm>
            <a:off x="6400800" y="2501196"/>
            <a:ext cx="471488" cy="476071"/>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sz="1600" b="1"/>
              <a:t>3</a:t>
            </a:r>
          </a:p>
        </p:txBody>
      </p:sp>
      <p:sp>
        <p:nvSpPr>
          <p:cNvPr id="794630" name="Oval 6"/>
          <p:cNvSpPr>
            <a:spLocks noChangeArrowheads="1"/>
          </p:cNvSpPr>
          <p:nvPr/>
        </p:nvSpPr>
        <p:spPr bwMode="auto">
          <a:xfrm>
            <a:off x="1701800" y="3855334"/>
            <a:ext cx="471488" cy="476071"/>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sz="1600" b="1"/>
              <a:t>2</a:t>
            </a:r>
          </a:p>
        </p:txBody>
      </p:sp>
      <p:sp>
        <p:nvSpPr>
          <p:cNvPr id="794631" name="Line 7"/>
          <p:cNvSpPr>
            <a:spLocks noChangeShapeType="1"/>
          </p:cNvSpPr>
          <p:nvPr/>
        </p:nvSpPr>
        <p:spPr bwMode="auto">
          <a:xfrm flipH="1">
            <a:off x="5791200" y="4657725"/>
            <a:ext cx="1066800" cy="801688"/>
          </a:xfrm>
          <a:prstGeom prst="line">
            <a:avLst/>
          </a:prstGeom>
          <a:noFill/>
          <a:ln w="57150">
            <a:solidFill>
              <a:srgbClr val="FF3300"/>
            </a:solidFill>
            <a:round/>
            <a:headEnd/>
            <a:tailEnd type="triangle" w="med" len="med"/>
          </a:ln>
        </p:spPr>
        <p:txBody>
          <a:bodyPr>
            <a:spAutoFit/>
          </a:bodyPr>
          <a:lstStyle/>
          <a:p>
            <a:endParaRPr lang="en-US" sz="1600" b="1"/>
          </a:p>
        </p:txBody>
      </p:sp>
      <p:sp>
        <p:nvSpPr>
          <p:cNvPr id="794632" name="Rectangle 8"/>
          <p:cNvSpPr>
            <a:spLocks noChangeArrowheads="1"/>
          </p:cNvSpPr>
          <p:nvPr/>
        </p:nvSpPr>
        <p:spPr bwMode="gray">
          <a:xfrm>
            <a:off x="2159000" y="1563942"/>
            <a:ext cx="5181600" cy="266700"/>
          </a:xfrm>
          <a:prstGeom prst="rect">
            <a:avLst/>
          </a:prstGeom>
          <a:noFill/>
          <a:ln w="9525">
            <a:noFill/>
            <a:miter lim="800000"/>
            <a:headEnd/>
            <a:tailEnd/>
          </a:ln>
        </p:spPr>
        <p:txBody>
          <a:bodyPr lIns="92075" tIns="46038" rIns="92075" bIns="46038"/>
          <a:lstStyle/>
          <a:p>
            <a:pPr marL="228600" indent="-228600">
              <a:lnSpc>
                <a:spcPct val="85000"/>
              </a:lnSpc>
              <a:spcBef>
                <a:spcPct val="50000"/>
              </a:spcBef>
              <a:buClr>
                <a:schemeClr val="tx1"/>
              </a:buClr>
              <a:buSzPct val="90000"/>
            </a:pPr>
            <a:r>
              <a:rPr lang="en-US" sz="1600" b="1" dirty="0"/>
              <a:t>Attacker sends attack to victim via email or webpage</a:t>
            </a:r>
          </a:p>
        </p:txBody>
      </p:sp>
      <p:sp>
        <p:nvSpPr>
          <p:cNvPr id="794633" name="Rectangle 9"/>
          <p:cNvSpPr>
            <a:spLocks noChangeArrowheads="1"/>
          </p:cNvSpPr>
          <p:nvPr/>
        </p:nvSpPr>
        <p:spPr bwMode="auto">
          <a:xfrm>
            <a:off x="2362200" y="2116574"/>
            <a:ext cx="3098800" cy="1169551"/>
          </a:xfrm>
          <a:prstGeom prst="rect">
            <a:avLst/>
          </a:prstGeom>
          <a:solidFill>
            <a:srgbClr val="FFFFCC"/>
          </a:solidFill>
          <a:ln w="9525" algn="ctr">
            <a:noFill/>
            <a:miter lim="800000"/>
            <a:headEnd/>
            <a:tailEnd/>
          </a:ln>
        </p:spPr>
        <p:txBody>
          <a:bodyPr>
            <a:spAutoFit/>
          </a:bodyPr>
          <a:lstStyle/>
          <a:p>
            <a:pPr eaLnBrk="0" hangingPunct="0">
              <a:spcBef>
                <a:spcPct val="50000"/>
              </a:spcBef>
              <a:buClr>
                <a:schemeClr val="tx1"/>
              </a:buClr>
              <a:buSzPct val="90000"/>
            </a:pPr>
            <a:r>
              <a:rPr lang="en-US" sz="1400" b="1" dirty="0"/>
              <a:t>From: </a:t>
            </a:r>
            <a:r>
              <a:rPr lang="en-US" sz="1400" b="1" dirty="0" smtClean="0"/>
              <a:t>Internal Revenue Service</a:t>
            </a:r>
            <a:r>
              <a:rPr lang="en-US" sz="1400" b="1" dirty="0"/>
              <a:t/>
            </a:r>
            <a:br>
              <a:rPr lang="en-US" sz="1400" b="1" dirty="0"/>
            </a:br>
            <a:r>
              <a:rPr lang="en-US" sz="1400" b="1" dirty="0"/>
              <a:t>Subject: </a:t>
            </a:r>
            <a:r>
              <a:rPr lang="en-US" sz="1400" b="1" dirty="0" smtClean="0"/>
              <a:t>Your Unclaimed Tax Refund</a:t>
            </a:r>
            <a:r>
              <a:rPr lang="en-US" sz="1400" b="1" dirty="0"/>
              <a:t/>
            </a:r>
            <a:br>
              <a:rPr lang="en-US" sz="1400" b="1" dirty="0"/>
            </a:br>
            <a:r>
              <a:rPr lang="en-US" sz="1400" b="1" dirty="0" smtClean="0"/>
              <a:t>Our records show you have an unclaimed federal tax refund. </a:t>
            </a:r>
            <a:r>
              <a:rPr lang="en-US" sz="1400" b="1" dirty="0"/>
              <a:t>Please click </a:t>
            </a:r>
            <a:r>
              <a:rPr lang="en-US" sz="1400" b="1" u="sng" dirty="0"/>
              <a:t>here</a:t>
            </a:r>
            <a:r>
              <a:rPr lang="en-US" sz="1400" b="1" dirty="0"/>
              <a:t> to </a:t>
            </a:r>
            <a:r>
              <a:rPr lang="en-US" sz="1400" b="1" dirty="0" smtClean="0"/>
              <a:t>initiate your claim.</a:t>
            </a:r>
            <a:endParaRPr lang="en-US" sz="1400" b="1" dirty="0"/>
          </a:p>
        </p:txBody>
      </p:sp>
      <p:sp>
        <p:nvSpPr>
          <p:cNvPr id="794634" name="Oval 10"/>
          <p:cNvSpPr>
            <a:spLocks noChangeArrowheads="1"/>
          </p:cNvSpPr>
          <p:nvPr/>
        </p:nvSpPr>
        <p:spPr bwMode="auto">
          <a:xfrm>
            <a:off x="1701800" y="1437571"/>
            <a:ext cx="471488" cy="476071"/>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sz="1600" b="1"/>
              <a:t>1</a:t>
            </a:r>
          </a:p>
        </p:txBody>
      </p:sp>
      <p:sp>
        <p:nvSpPr>
          <p:cNvPr id="794635" name="Rectangle 11"/>
          <p:cNvSpPr>
            <a:spLocks noChangeArrowheads="1"/>
          </p:cNvSpPr>
          <p:nvPr/>
        </p:nvSpPr>
        <p:spPr bwMode="gray">
          <a:xfrm>
            <a:off x="6858000" y="2600325"/>
            <a:ext cx="2286000" cy="762000"/>
          </a:xfrm>
          <a:prstGeom prst="rect">
            <a:avLst/>
          </a:prstGeom>
          <a:noFill/>
          <a:ln w="9525">
            <a:noFill/>
            <a:miter lim="800000"/>
            <a:headEnd/>
            <a:tailEnd/>
          </a:ln>
        </p:spPr>
        <p:txBody>
          <a:bodyPr lIns="92075" tIns="46038" rIns="92075" bIns="46038"/>
          <a:lstStyle/>
          <a:p>
            <a:pPr>
              <a:lnSpc>
                <a:spcPct val="85000"/>
              </a:lnSpc>
              <a:spcBef>
                <a:spcPct val="50000"/>
              </a:spcBef>
              <a:buClr>
                <a:schemeClr val="tx1"/>
              </a:buClr>
              <a:buSzPct val="90000"/>
            </a:pPr>
            <a:r>
              <a:rPr lang="en-US" sz="1600" b="1" dirty="0"/>
              <a:t>Application </a:t>
            </a:r>
            <a:r>
              <a:rPr lang="en-US" sz="1600" b="1" dirty="0" smtClean="0"/>
              <a:t>redirects victim to attacker’s site</a:t>
            </a:r>
            <a:endParaRPr lang="en-US" sz="1600" b="1" dirty="0"/>
          </a:p>
        </p:txBody>
      </p:sp>
      <p:sp>
        <p:nvSpPr>
          <p:cNvPr id="794636" name="Rectangle 12"/>
          <p:cNvSpPr>
            <a:spLocks noChangeArrowheads="1"/>
          </p:cNvSpPr>
          <p:nvPr/>
        </p:nvSpPr>
        <p:spPr bwMode="auto">
          <a:xfrm>
            <a:off x="3225800" y="4889658"/>
            <a:ext cx="2438400" cy="1169551"/>
          </a:xfrm>
          <a:prstGeom prst="rect">
            <a:avLst/>
          </a:prstGeom>
          <a:solidFill>
            <a:srgbClr val="FFFFCC"/>
          </a:solidFill>
          <a:ln w="9525" algn="ctr">
            <a:noFill/>
            <a:miter lim="800000"/>
            <a:headEnd/>
            <a:tailEnd/>
          </a:ln>
        </p:spPr>
        <p:txBody>
          <a:bodyPr>
            <a:spAutoFit/>
          </a:bodyPr>
          <a:lstStyle/>
          <a:p>
            <a:pPr eaLnBrk="0" hangingPunct="0">
              <a:spcBef>
                <a:spcPct val="50000"/>
              </a:spcBef>
              <a:buClr>
                <a:schemeClr val="tx1"/>
              </a:buClr>
              <a:buSzPct val="90000"/>
            </a:pPr>
            <a:r>
              <a:rPr lang="en-US" sz="1400" b="1" dirty="0" smtClean="0"/>
              <a:t>Request sent to vulnerable site, including attacker’s destination site as parameter. Redirect sends victim to attacker site</a:t>
            </a:r>
            <a:endParaRPr lang="en-US" sz="1400" b="1" dirty="0"/>
          </a:p>
        </p:txBody>
      </p:sp>
      <p:grpSp>
        <p:nvGrpSpPr>
          <p:cNvPr id="2" name="Group 13"/>
          <p:cNvGrpSpPr>
            <a:grpSpLocks/>
          </p:cNvGrpSpPr>
          <p:nvPr/>
        </p:nvGrpSpPr>
        <p:grpSpPr bwMode="auto">
          <a:xfrm>
            <a:off x="6883400" y="3435350"/>
            <a:ext cx="1455738" cy="1412875"/>
            <a:chOff x="4336" y="1870"/>
            <a:chExt cx="917" cy="890"/>
          </a:xfrm>
        </p:grpSpPr>
        <p:sp>
          <p:nvSpPr>
            <p:cNvPr id="794645" name="Rectangle 14"/>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Custom Code</a:t>
              </a:r>
            </a:p>
          </p:txBody>
        </p:sp>
        <p:sp>
          <p:nvSpPr>
            <p:cNvPr id="794646" name="Rectangle 15"/>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Accounts</a:t>
              </a:r>
            </a:p>
          </p:txBody>
        </p:sp>
        <p:sp>
          <p:nvSpPr>
            <p:cNvPr id="794647" name="Rectangle 16"/>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Finance</a:t>
              </a:r>
            </a:p>
          </p:txBody>
        </p:sp>
        <p:sp>
          <p:nvSpPr>
            <p:cNvPr id="794648" name="Rectangle 17"/>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Administration</a:t>
              </a:r>
            </a:p>
          </p:txBody>
        </p:sp>
        <p:sp>
          <p:nvSpPr>
            <p:cNvPr id="794649" name="Rectangle 18"/>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Transactions</a:t>
              </a:r>
            </a:p>
          </p:txBody>
        </p:sp>
        <p:sp>
          <p:nvSpPr>
            <p:cNvPr id="794650" name="Rectangle 19"/>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Communication</a:t>
              </a:r>
            </a:p>
          </p:txBody>
        </p:sp>
        <p:sp>
          <p:nvSpPr>
            <p:cNvPr id="794651" name="Rectangle 20"/>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Knowledge Mgmt</a:t>
              </a:r>
            </a:p>
          </p:txBody>
        </p:sp>
        <p:sp>
          <p:nvSpPr>
            <p:cNvPr id="794652" name="Rectangle 21"/>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E-Commerce</a:t>
              </a:r>
            </a:p>
          </p:txBody>
        </p:sp>
        <p:sp>
          <p:nvSpPr>
            <p:cNvPr id="794653" name="Rectangle 22"/>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Bus. Functions</a:t>
              </a:r>
            </a:p>
          </p:txBody>
        </p:sp>
      </p:grpSp>
      <p:pic>
        <p:nvPicPr>
          <p:cNvPr id="9670679" name="Picture 23" descr="businesswoman"/>
          <p:cNvPicPr>
            <a:picLocks noChangeAspect="1" noChangeArrowheads="1"/>
          </p:cNvPicPr>
          <p:nvPr/>
        </p:nvPicPr>
        <p:blipFill>
          <a:blip r:embed="rId6" cstate="print"/>
          <a:srcRect/>
          <a:stretch>
            <a:fillRect/>
          </a:stretch>
        </p:blipFill>
        <p:spPr bwMode="auto">
          <a:xfrm>
            <a:off x="1016000" y="4503738"/>
            <a:ext cx="1050925" cy="1255712"/>
          </a:xfrm>
          <a:prstGeom prst="rect">
            <a:avLst/>
          </a:prstGeom>
          <a:noFill/>
          <a:effectLst>
            <a:outerShdw dist="107763" dir="2700000" algn="ctr" rotWithShape="0">
              <a:srgbClr val="808080">
                <a:alpha val="50000"/>
              </a:srgbClr>
            </a:outerShdw>
          </a:effectLst>
        </p:spPr>
      </p:pic>
      <p:sp>
        <p:nvSpPr>
          <p:cNvPr id="794639" name="Line 24"/>
          <p:cNvSpPr>
            <a:spLocks noChangeShapeType="1"/>
          </p:cNvSpPr>
          <p:nvPr/>
        </p:nvSpPr>
        <p:spPr bwMode="auto">
          <a:xfrm flipH="1">
            <a:off x="5791200" y="4008438"/>
            <a:ext cx="1066800" cy="801687"/>
          </a:xfrm>
          <a:prstGeom prst="line">
            <a:avLst/>
          </a:prstGeom>
          <a:noFill/>
          <a:ln w="57150">
            <a:solidFill>
              <a:srgbClr val="FF3300"/>
            </a:solidFill>
            <a:round/>
            <a:headEnd type="triangle" w="med" len="med"/>
            <a:tailEnd/>
          </a:ln>
        </p:spPr>
        <p:txBody>
          <a:bodyPr>
            <a:spAutoFit/>
          </a:bodyPr>
          <a:lstStyle/>
          <a:p>
            <a:endParaRPr lang="en-US" sz="1600" b="1"/>
          </a:p>
        </p:txBody>
      </p:sp>
      <p:sp>
        <p:nvSpPr>
          <p:cNvPr id="794640" name="Freeform 25"/>
          <p:cNvSpPr>
            <a:spLocks/>
          </p:cNvSpPr>
          <p:nvPr/>
        </p:nvSpPr>
        <p:spPr bwMode="auto">
          <a:xfrm>
            <a:off x="1143000" y="3514725"/>
            <a:ext cx="381000" cy="338554"/>
          </a:xfrm>
          <a:custGeom>
            <a:avLst/>
            <a:gdLst>
              <a:gd name="T0" fmla="*/ 2147483647 w 2792"/>
              <a:gd name="T1" fmla="*/ 0 h 768"/>
              <a:gd name="T2" fmla="*/ 2147483647 w 2792"/>
              <a:gd name="T3" fmla="*/ 2147483647 h 768"/>
              <a:gd name="T4" fmla="*/ 2147483647 w 2792"/>
              <a:gd name="T5" fmla="*/ 2147483647 h 768"/>
              <a:gd name="T6" fmla="*/ 2147483647 w 2792"/>
              <a:gd name="T7" fmla="*/ 2147483647 h 768"/>
              <a:gd name="T8" fmla="*/ 2147483647 w 2792"/>
              <a:gd name="T9" fmla="*/ 2147483647 h 768"/>
              <a:gd name="T10" fmla="*/ 0 60000 65536"/>
              <a:gd name="T11" fmla="*/ 0 60000 65536"/>
              <a:gd name="T12" fmla="*/ 0 60000 65536"/>
              <a:gd name="T13" fmla="*/ 0 60000 65536"/>
              <a:gd name="T14" fmla="*/ 0 60000 65536"/>
              <a:gd name="T15" fmla="*/ 0 w 2792"/>
              <a:gd name="T16" fmla="*/ 0 h 768"/>
              <a:gd name="T17" fmla="*/ 2792 w 2792"/>
              <a:gd name="T18" fmla="*/ 768 h 768"/>
            </a:gdLst>
            <a:ahLst/>
            <a:cxnLst>
              <a:cxn ang="T10">
                <a:pos x="T0" y="T1"/>
              </a:cxn>
              <a:cxn ang="T11">
                <a:pos x="T2" y="T3"/>
              </a:cxn>
              <a:cxn ang="T12">
                <a:pos x="T4" y="T5"/>
              </a:cxn>
              <a:cxn ang="T13">
                <a:pos x="T6" y="T7"/>
              </a:cxn>
              <a:cxn ang="T14">
                <a:pos x="T8" y="T9"/>
              </a:cxn>
            </a:cxnLst>
            <a:rect l="T15" t="T16" r="T17" b="T18"/>
            <a:pathLst>
              <a:path w="2792" h="768">
                <a:moveTo>
                  <a:pt x="2544" y="0"/>
                </a:moveTo>
                <a:cubicBezTo>
                  <a:pt x="2668" y="140"/>
                  <a:pt x="2792" y="280"/>
                  <a:pt x="2544" y="336"/>
                </a:cubicBezTo>
                <a:cubicBezTo>
                  <a:pt x="2296" y="392"/>
                  <a:pt x="1464" y="320"/>
                  <a:pt x="1056" y="336"/>
                </a:cubicBezTo>
                <a:cubicBezTo>
                  <a:pt x="648" y="352"/>
                  <a:pt x="192" y="360"/>
                  <a:pt x="96" y="432"/>
                </a:cubicBezTo>
                <a:cubicBezTo>
                  <a:pt x="0" y="504"/>
                  <a:pt x="416" y="712"/>
                  <a:pt x="480" y="768"/>
                </a:cubicBezTo>
              </a:path>
            </a:pathLst>
          </a:custGeom>
          <a:noFill/>
          <a:ln w="57150">
            <a:solidFill>
              <a:srgbClr val="FF3300"/>
            </a:solidFill>
            <a:round/>
            <a:headEnd/>
            <a:tailEnd type="triangle" w="med" len="med"/>
          </a:ln>
        </p:spPr>
        <p:txBody>
          <a:bodyPr>
            <a:spAutoFit/>
          </a:bodyPr>
          <a:lstStyle/>
          <a:p>
            <a:pPr eaLnBrk="0" hangingPunct="0"/>
            <a:endParaRPr lang="en-US" sz="1600" b="1"/>
          </a:p>
        </p:txBody>
      </p:sp>
      <p:sp>
        <p:nvSpPr>
          <p:cNvPr id="794642" name="Oval 27"/>
          <p:cNvSpPr>
            <a:spLocks noChangeArrowheads="1"/>
          </p:cNvSpPr>
          <p:nvPr/>
        </p:nvSpPr>
        <p:spPr bwMode="auto">
          <a:xfrm>
            <a:off x="5867400" y="6138158"/>
            <a:ext cx="471488" cy="476071"/>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sz="1600" b="1"/>
              <a:t>4</a:t>
            </a:r>
          </a:p>
        </p:txBody>
      </p:sp>
      <p:sp>
        <p:nvSpPr>
          <p:cNvPr id="794643" name="Rectangle 28"/>
          <p:cNvSpPr>
            <a:spLocks noChangeArrowheads="1"/>
          </p:cNvSpPr>
          <p:nvPr/>
        </p:nvSpPr>
        <p:spPr bwMode="gray">
          <a:xfrm>
            <a:off x="6324600" y="6161087"/>
            <a:ext cx="2819400" cy="381000"/>
          </a:xfrm>
          <a:prstGeom prst="rect">
            <a:avLst/>
          </a:prstGeom>
          <a:noFill/>
          <a:ln w="9525">
            <a:noFill/>
            <a:miter lim="800000"/>
            <a:headEnd/>
            <a:tailEnd/>
          </a:ln>
        </p:spPr>
        <p:txBody>
          <a:bodyPr lIns="92075" tIns="46038" rIns="92075" bIns="46038"/>
          <a:lstStyle/>
          <a:p>
            <a:pPr>
              <a:lnSpc>
                <a:spcPct val="85000"/>
              </a:lnSpc>
              <a:spcBef>
                <a:spcPct val="50000"/>
              </a:spcBef>
              <a:buClr>
                <a:schemeClr val="tx1"/>
              </a:buClr>
              <a:buSzPct val="90000"/>
            </a:pPr>
            <a:r>
              <a:rPr lang="en-US" sz="1600" b="1" dirty="0" smtClean="0"/>
              <a:t>Evil site installs malware on victim, or </a:t>
            </a:r>
            <a:r>
              <a:rPr lang="en-US" sz="1600" b="1" dirty="0" err="1" smtClean="0"/>
              <a:t>phish’s</a:t>
            </a:r>
            <a:r>
              <a:rPr lang="en-US" sz="1600" b="1" dirty="0" smtClean="0"/>
              <a:t> for private information</a:t>
            </a:r>
            <a:endParaRPr lang="en-US" sz="1600" b="1" dirty="0"/>
          </a:p>
        </p:txBody>
      </p:sp>
      <p:sp>
        <p:nvSpPr>
          <p:cNvPr id="794644" name="Rectangle 29"/>
          <p:cNvSpPr>
            <a:spLocks noChangeArrowheads="1"/>
          </p:cNvSpPr>
          <p:nvPr/>
        </p:nvSpPr>
        <p:spPr bwMode="gray">
          <a:xfrm>
            <a:off x="2151063" y="3798900"/>
            <a:ext cx="4630737" cy="295275"/>
          </a:xfrm>
          <a:prstGeom prst="rect">
            <a:avLst/>
          </a:prstGeom>
          <a:noFill/>
          <a:ln w="9525">
            <a:noFill/>
            <a:miter lim="800000"/>
            <a:headEnd/>
            <a:tailEnd/>
          </a:ln>
        </p:spPr>
        <p:txBody>
          <a:bodyPr lIns="92075" tIns="46038" rIns="92075" bIns="46038"/>
          <a:lstStyle/>
          <a:p>
            <a:pPr marL="228600" indent="-228600">
              <a:lnSpc>
                <a:spcPct val="85000"/>
              </a:lnSpc>
              <a:spcBef>
                <a:spcPct val="50000"/>
              </a:spcBef>
              <a:buClr>
                <a:schemeClr val="tx1"/>
              </a:buClr>
              <a:buSzPct val="90000"/>
            </a:pPr>
            <a:r>
              <a:rPr lang="en-US" sz="1600" b="1" dirty="0"/>
              <a:t>Victim clicks link containing </a:t>
            </a:r>
            <a:r>
              <a:rPr lang="en-US" sz="1600" b="1" dirty="0" err="1" smtClean="0"/>
              <a:t>unvalidated</a:t>
            </a:r>
            <a:r>
              <a:rPr lang="en-US" sz="1600" b="1" dirty="0" smtClean="0"/>
              <a:t> parameter</a:t>
            </a:r>
            <a:endParaRPr lang="en-US" sz="1600" b="1" dirty="0"/>
          </a:p>
        </p:txBody>
      </p:sp>
      <p:sp>
        <p:nvSpPr>
          <p:cNvPr id="40" name="Rectangle 59"/>
          <p:cNvSpPr>
            <a:spLocks noChangeArrowheads="1"/>
          </p:cNvSpPr>
          <p:nvPr/>
        </p:nvSpPr>
        <p:spPr bwMode="ltGray">
          <a:xfrm>
            <a:off x="7381568" y="5741733"/>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900" b="1" dirty="0" smtClean="0">
                <a:solidFill>
                  <a:schemeClr val="bg1"/>
                </a:solidFill>
              </a:rPr>
              <a:t>Evil Site</a:t>
            </a:r>
            <a:endParaRPr lang="en-US" sz="900" b="1" dirty="0">
              <a:solidFill>
                <a:schemeClr val="bg1"/>
              </a:solidFill>
            </a:endParaRPr>
          </a:p>
        </p:txBody>
      </p:sp>
      <p:sp>
        <p:nvSpPr>
          <p:cNvPr id="41" name="Line 24"/>
          <p:cNvSpPr>
            <a:spLocks noChangeShapeType="1"/>
          </p:cNvSpPr>
          <p:nvPr/>
        </p:nvSpPr>
        <p:spPr bwMode="auto">
          <a:xfrm flipH="1">
            <a:off x="5791200" y="5876925"/>
            <a:ext cx="1524001" cy="0"/>
          </a:xfrm>
          <a:prstGeom prst="line">
            <a:avLst/>
          </a:prstGeom>
          <a:noFill/>
          <a:ln w="57150">
            <a:solidFill>
              <a:srgbClr val="FF3300"/>
            </a:solidFill>
            <a:round/>
            <a:headEnd type="triangle" w="med" len="med"/>
            <a:tailEnd/>
          </a:ln>
        </p:spPr>
        <p:txBody>
          <a:bodyPr wrap="square">
            <a:spAutoFit/>
          </a:bodyPr>
          <a:lstStyle/>
          <a:p>
            <a:endParaRPr lang="en-US" sz="1600" b="1"/>
          </a:p>
        </p:txBody>
      </p:sp>
      <p:sp>
        <p:nvSpPr>
          <p:cNvPr id="42" name="Line 24"/>
          <p:cNvSpPr>
            <a:spLocks noChangeShapeType="1"/>
          </p:cNvSpPr>
          <p:nvPr/>
        </p:nvSpPr>
        <p:spPr bwMode="auto">
          <a:xfrm flipH="1">
            <a:off x="2209800" y="3362325"/>
            <a:ext cx="762000" cy="2971800"/>
          </a:xfrm>
          <a:prstGeom prst="line">
            <a:avLst/>
          </a:prstGeom>
          <a:noFill/>
          <a:ln w="28575">
            <a:solidFill>
              <a:schemeClr val="tx1"/>
            </a:solidFill>
            <a:round/>
            <a:headEnd type="stealth" w="lg" len="lg"/>
            <a:tailEnd/>
          </a:ln>
        </p:spPr>
        <p:txBody>
          <a:bodyPr wrap="square">
            <a:spAutoFit/>
          </a:bodyPr>
          <a:lstStyle/>
          <a:p>
            <a:endParaRPr lang="en-US" sz="1600" b="1"/>
          </a:p>
        </p:txBody>
      </p:sp>
      <p:sp>
        <p:nvSpPr>
          <p:cNvPr id="43" name="Rectangle 29"/>
          <p:cNvSpPr>
            <a:spLocks noChangeArrowheads="1"/>
          </p:cNvSpPr>
          <p:nvPr/>
        </p:nvSpPr>
        <p:spPr bwMode="gray">
          <a:xfrm>
            <a:off x="228600" y="6334125"/>
            <a:ext cx="4630737" cy="295275"/>
          </a:xfrm>
          <a:prstGeom prst="rect">
            <a:avLst/>
          </a:prstGeom>
          <a:noFill/>
          <a:ln w="9525">
            <a:noFill/>
            <a:miter lim="800000"/>
            <a:headEnd/>
            <a:tailEnd/>
          </a:ln>
        </p:spPr>
        <p:txBody>
          <a:bodyPr lIns="92075" tIns="46038" rIns="92075" bIns="46038"/>
          <a:lstStyle/>
          <a:p>
            <a:pPr marL="228600" indent="-228600">
              <a:lnSpc>
                <a:spcPct val="85000"/>
              </a:lnSpc>
              <a:spcBef>
                <a:spcPct val="50000"/>
              </a:spcBef>
              <a:buClr>
                <a:schemeClr val="tx1"/>
              </a:buClr>
              <a:buSzPct val="90000"/>
            </a:pPr>
            <a:r>
              <a:rPr lang="en-US" sz="1600" b="1" dirty="0" smtClean="0">
                <a:hlinkClick r:id="rId7"/>
              </a:rPr>
              <a:t>http://www.irs.gov/taxrefund/claim.jsp?year=2006&amp;</a:t>
            </a:r>
            <a:r>
              <a:rPr lang="en-US" sz="1600" b="1" dirty="0" smtClean="0"/>
              <a:t> </a:t>
            </a:r>
            <a:r>
              <a:rPr lang="en-US" sz="1600" b="1" dirty="0">
                <a:hlinkClick r:id="rId7"/>
              </a:rPr>
              <a:t>… &amp;</a:t>
            </a:r>
            <a:r>
              <a:rPr lang="en-US" sz="1600" b="1" dirty="0" err="1">
                <a:hlinkClick r:id="rId7"/>
              </a:rPr>
              <a:t>dest</a:t>
            </a:r>
            <a:r>
              <a:rPr lang="en-US" sz="1600" b="1" dirty="0">
                <a:hlinkClick r:id="rId7"/>
              </a:rPr>
              <a:t>=www.evilsite.com</a:t>
            </a:r>
          </a:p>
        </p:txBody>
      </p:sp>
      <p:pic>
        <p:nvPicPr>
          <p:cNvPr id="87042" name="Picture 2" descr="http://www.nerdgranny.com/wp-content/uploads/2008/11/finger-hand-icon-cursor.gif"/>
          <p:cNvPicPr>
            <a:picLocks noChangeAspect="1" noChangeArrowheads="1"/>
          </p:cNvPicPr>
          <p:nvPr/>
        </p:nvPicPr>
        <p:blipFill>
          <a:blip r:embed="rId8" cstate="print"/>
          <a:srcRect/>
          <a:stretch>
            <a:fillRect/>
          </a:stretch>
        </p:blipFill>
        <p:spPr bwMode="auto">
          <a:xfrm>
            <a:off x="3029257" y="3298414"/>
            <a:ext cx="183315" cy="216312"/>
          </a:xfrm>
          <a:prstGeom prst="rect">
            <a:avLst/>
          </a:prstGeom>
          <a:noFill/>
        </p:spPr>
      </p:pic>
    </p:spTree>
    <p:custDataLst>
      <p:tags r:id="rId1"/>
    </p:custDataLst>
    <p:extLst>
      <p:ext uri="{BB962C8B-B14F-4D97-AF65-F5344CB8AC3E}">
        <p14:creationId xmlns:p14="http://schemas.microsoft.com/office/powerpoint/2010/main" val="411696151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2231721" y="146005"/>
            <a:ext cx="6781800" cy="685800"/>
          </a:xfrm>
        </p:spPr>
        <p:txBody>
          <a:bodyPr/>
          <a:lstStyle/>
          <a:p>
            <a:pPr algn="r" eaLnBrk="1" hangingPunct="1"/>
            <a:r>
              <a:rPr lang="en-US" dirty="0" err="1" smtClean="0"/>
              <a:t>Unvalidated</a:t>
            </a:r>
            <a:r>
              <a:rPr lang="en-US" dirty="0" smtClean="0"/>
              <a:t> Forward Illustrated</a:t>
            </a:r>
          </a:p>
        </p:txBody>
      </p:sp>
      <p:pic>
        <p:nvPicPr>
          <p:cNvPr id="794627" name="Picture 3"/>
          <p:cNvPicPr>
            <a:picLocks noChangeAspect="1" noChangeArrowheads="1"/>
          </p:cNvPicPr>
          <p:nvPr/>
        </p:nvPicPr>
        <p:blipFill>
          <a:blip r:embed="rId4" cstate="print"/>
          <a:srcRect/>
          <a:stretch>
            <a:fillRect/>
          </a:stretch>
        </p:blipFill>
        <p:spPr bwMode="gray">
          <a:xfrm>
            <a:off x="1803400" y="1905000"/>
            <a:ext cx="3505200" cy="1773238"/>
          </a:xfrm>
          <a:prstGeom prst="rect">
            <a:avLst/>
          </a:prstGeom>
          <a:noFill/>
          <a:ln w="9525">
            <a:noFill/>
            <a:miter lim="800000"/>
            <a:headEnd/>
            <a:tailEnd/>
          </a:ln>
        </p:spPr>
      </p:pic>
      <p:pic>
        <p:nvPicPr>
          <p:cNvPr id="9670660" name="Picture 4" descr="TN_hacker"/>
          <p:cNvPicPr>
            <a:picLocks noChangeAspect="1" noChangeArrowheads="1"/>
          </p:cNvPicPr>
          <p:nvPr/>
        </p:nvPicPr>
        <p:blipFill>
          <a:blip r:embed="rId5" cstate="print">
            <a:lum bright="24000" contrast="42000"/>
          </a:blip>
          <a:srcRect/>
          <a:stretch>
            <a:fillRect/>
          </a:stretch>
        </p:blipFill>
        <p:spPr bwMode="auto">
          <a:xfrm>
            <a:off x="457200" y="2079625"/>
            <a:ext cx="1093788" cy="1268413"/>
          </a:xfrm>
          <a:prstGeom prst="rect">
            <a:avLst/>
          </a:prstGeom>
          <a:noFill/>
          <a:effectLst>
            <a:outerShdw dist="107763" dir="2700000" algn="ctr" rotWithShape="0">
              <a:srgbClr val="808080">
                <a:alpha val="50000"/>
              </a:srgbClr>
            </a:outerShdw>
          </a:effectLst>
        </p:spPr>
      </p:pic>
      <p:sp>
        <p:nvSpPr>
          <p:cNvPr id="794629" name="Oval 5"/>
          <p:cNvSpPr>
            <a:spLocks noChangeArrowheads="1"/>
          </p:cNvSpPr>
          <p:nvPr/>
        </p:nvSpPr>
        <p:spPr bwMode="auto">
          <a:xfrm>
            <a:off x="132736" y="4128658"/>
            <a:ext cx="471488" cy="402497"/>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dirty="0"/>
              <a:t>2</a:t>
            </a:r>
          </a:p>
        </p:txBody>
      </p:sp>
      <p:sp>
        <p:nvSpPr>
          <p:cNvPr id="794632" name="Rectangle 8"/>
          <p:cNvSpPr>
            <a:spLocks noChangeArrowheads="1"/>
          </p:cNvSpPr>
          <p:nvPr/>
        </p:nvSpPr>
        <p:spPr bwMode="gray">
          <a:xfrm>
            <a:off x="1752600" y="1495425"/>
            <a:ext cx="5638800" cy="266700"/>
          </a:xfrm>
          <a:prstGeom prst="rect">
            <a:avLst/>
          </a:prstGeom>
          <a:noFill/>
          <a:ln w="9525">
            <a:noFill/>
            <a:miter lim="800000"/>
            <a:headEnd/>
            <a:tailEnd/>
          </a:ln>
        </p:spPr>
        <p:txBody>
          <a:bodyPr lIns="92075" tIns="46038" rIns="92075" bIns="46038"/>
          <a:lstStyle/>
          <a:p>
            <a:pPr marL="228600" indent="-228600">
              <a:lnSpc>
                <a:spcPct val="85000"/>
              </a:lnSpc>
              <a:spcBef>
                <a:spcPct val="50000"/>
              </a:spcBef>
              <a:buClr>
                <a:schemeClr val="tx1"/>
              </a:buClr>
              <a:buSzPct val="90000"/>
            </a:pPr>
            <a:r>
              <a:rPr lang="en-US" sz="1600" b="1" dirty="0"/>
              <a:t>Attacker sends attack to </a:t>
            </a:r>
            <a:r>
              <a:rPr lang="en-US" sz="1600" b="1" dirty="0" smtClean="0"/>
              <a:t>vulnerable page they have access to</a:t>
            </a:r>
            <a:endParaRPr lang="en-US" sz="1600" b="1" dirty="0"/>
          </a:p>
        </p:txBody>
      </p:sp>
      <p:sp>
        <p:nvSpPr>
          <p:cNvPr id="794634" name="Oval 10"/>
          <p:cNvSpPr>
            <a:spLocks noChangeArrowheads="1"/>
          </p:cNvSpPr>
          <p:nvPr/>
        </p:nvSpPr>
        <p:spPr bwMode="auto">
          <a:xfrm>
            <a:off x="1143000" y="1479550"/>
            <a:ext cx="471488" cy="373063"/>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a:t>1</a:t>
            </a:r>
          </a:p>
        </p:txBody>
      </p:sp>
      <p:sp>
        <p:nvSpPr>
          <p:cNvPr id="794635" name="Rectangle 11"/>
          <p:cNvSpPr>
            <a:spLocks noChangeArrowheads="1"/>
          </p:cNvSpPr>
          <p:nvPr/>
        </p:nvSpPr>
        <p:spPr bwMode="gray">
          <a:xfrm>
            <a:off x="609600" y="4114800"/>
            <a:ext cx="2362200" cy="685800"/>
          </a:xfrm>
          <a:prstGeom prst="rect">
            <a:avLst/>
          </a:prstGeom>
          <a:noFill/>
          <a:ln w="9525">
            <a:noFill/>
            <a:miter lim="800000"/>
            <a:headEnd/>
            <a:tailEnd/>
          </a:ln>
        </p:spPr>
        <p:txBody>
          <a:bodyPr lIns="92075" tIns="46038" rIns="92075" bIns="46038"/>
          <a:lstStyle/>
          <a:p>
            <a:pPr>
              <a:lnSpc>
                <a:spcPct val="85000"/>
              </a:lnSpc>
              <a:spcBef>
                <a:spcPct val="50000"/>
              </a:spcBef>
              <a:buClr>
                <a:schemeClr val="tx1"/>
              </a:buClr>
              <a:buSzPct val="90000"/>
            </a:pPr>
            <a:r>
              <a:rPr lang="en-US" sz="1600" b="1" dirty="0"/>
              <a:t>Application </a:t>
            </a:r>
            <a:r>
              <a:rPr lang="en-US" sz="1600" b="1" dirty="0" smtClean="0"/>
              <a:t>authorizes request, which continues to vulnerable page</a:t>
            </a:r>
            <a:endParaRPr lang="en-US" sz="1600" b="1" dirty="0"/>
          </a:p>
        </p:txBody>
      </p:sp>
      <p:sp>
        <p:nvSpPr>
          <p:cNvPr id="794636" name="Rectangle 12"/>
          <p:cNvSpPr>
            <a:spLocks noChangeArrowheads="1"/>
          </p:cNvSpPr>
          <p:nvPr/>
        </p:nvSpPr>
        <p:spPr bwMode="auto">
          <a:xfrm>
            <a:off x="2717800" y="2209800"/>
            <a:ext cx="2438400" cy="1569660"/>
          </a:xfrm>
          <a:prstGeom prst="rect">
            <a:avLst/>
          </a:prstGeom>
          <a:solidFill>
            <a:srgbClr val="FFFFCC"/>
          </a:solidFill>
          <a:ln w="9525" algn="ctr">
            <a:noFill/>
            <a:miter lim="800000"/>
            <a:headEnd/>
            <a:tailEnd/>
          </a:ln>
        </p:spPr>
        <p:txBody>
          <a:bodyPr>
            <a:spAutoFit/>
          </a:bodyPr>
          <a:lstStyle/>
          <a:p>
            <a:pPr eaLnBrk="0" hangingPunct="0">
              <a:spcBef>
                <a:spcPct val="50000"/>
              </a:spcBef>
              <a:buClr>
                <a:schemeClr val="tx1"/>
              </a:buClr>
              <a:buSzPct val="90000"/>
            </a:pPr>
            <a:r>
              <a:rPr lang="en-US" sz="1600" b="1" dirty="0" smtClean="0"/>
              <a:t>Request sent to vulnerable page which user does have access to. Redirect sends user directly to private page, bypassing access control.</a:t>
            </a:r>
            <a:endParaRPr lang="en-US" sz="1600" b="1" dirty="0"/>
          </a:p>
        </p:txBody>
      </p:sp>
      <p:sp>
        <p:nvSpPr>
          <p:cNvPr id="794639" name="Line 24"/>
          <p:cNvSpPr>
            <a:spLocks noChangeShapeType="1"/>
          </p:cNvSpPr>
          <p:nvPr/>
        </p:nvSpPr>
        <p:spPr bwMode="auto">
          <a:xfrm flipH="1" flipV="1">
            <a:off x="3505200" y="3733800"/>
            <a:ext cx="0" cy="417513"/>
          </a:xfrm>
          <a:prstGeom prst="line">
            <a:avLst/>
          </a:prstGeom>
          <a:noFill/>
          <a:ln w="57150">
            <a:solidFill>
              <a:srgbClr val="FF3300"/>
            </a:solidFill>
            <a:round/>
            <a:headEnd type="triangle" w="med" len="med"/>
            <a:tailEnd/>
          </a:ln>
        </p:spPr>
        <p:txBody>
          <a:bodyPr wrap="square">
            <a:spAutoFit/>
          </a:bodyPr>
          <a:lstStyle/>
          <a:p>
            <a:endParaRPr lang="en-US"/>
          </a:p>
        </p:txBody>
      </p:sp>
      <p:sp>
        <p:nvSpPr>
          <p:cNvPr id="794642" name="Oval 27"/>
          <p:cNvSpPr>
            <a:spLocks noChangeArrowheads="1"/>
          </p:cNvSpPr>
          <p:nvPr/>
        </p:nvSpPr>
        <p:spPr bwMode="auto">
          <a:xfrm>
            <a:off x="5029200" y="4509658"/>
            <a:ext cx="471488" cy="402497"/>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dirty="0"/>
              <a:t>3</a:t>
            </a:r>
          </a:p>
        </p:txBody>
      </p:sp>
      <p:sp>
        <p:nvSpPr>
          <p:cNvPr id="794643" name="Rectangle 28"/>
          <p:cNvSpPr>
            <a:spLocks noChangeArrowheads="1"/>
          </p:cNvSpPr>
          <p:nvPr/>
        </p:nvSpPr>
        <p:spPr bwMode="gray">
          <a:xfrm>
            <a:off x="5486400" y="4495800"/>
            <a:ext cx="3505200" cy="381000"/>
          </a:xfrm>
          <a:prstGeom prst="rect">
            <a:avLst/>
          </a:prstGeom>
          <a:noFill/>
          <a:ln w="9525">
            <a:noFill/>
            <a:miter lim="800000"/>
            <a:headEnd/>
            <a:tailEnd/>
          </a:ln>
        </p:spPr>
        <p:txBody>
          <a:bodyPr lIns="92075" tIns="46038" rIns="92075" bIns="46038"/>
          <a:lstStyle/>
          <a:p>
            <a:pPr>
              <a:lnSpc>
                <a:spcPct val="85000"/>
              </a:lnSpc>
              <a:spcBef>
                <a:spcPct val="50000"/>
              </a:spcBef>
              <a:buClr>
                <a:schemeClr val="tx1"/>
              </a:buClr>
              <a:buSzPct val="90000"/>
            </a:pPr>
            <a:r>
              <a:rPr lang="en-US" sz="1600" b="1" dirty="0" smtClean="0"/>
              <a:t>Forwarding page fails to validate parameter, sending attacker to unauthorized page, bypassing access control</a:t>
            </a:r>
            <a:endParaRPr lang="en-US" sz="1600" b="1" dirty="0"/>
          </a:p>
        </p:txBody>
      </p:sp>
      <p:sp>
        <p:nvSpPr>
          <p:cNvPr id="31" name="TextBox 30"/>
          <p:cNvSpPr txBox="1"/>
          <p:nvPr/>
        </p:nvSpPr>
        <p:spPr>
          <a:xfrm>
            <a:off x="228600" y="5106701"/>
            <a:ext cx="5181600" cy="1598899"/>
          </a:xfrm>
          <a:prstGeom prst="rect">
            <a:avLst/>
          </a:prstGeom>
          <a:noFill/>
          <a:ln w="57150">
            <a:solidFill>
              <a:srgbClr val="00B050"/>
            </a:solidFill>
          </a:ln>
        </p:spPr>
        <p:txBody>
          <a:bodyPr wrap="square" rtlCol="0">
            <a:spAutoFit/>
          </a:bodyPr>
          <a:lstStyle/>
          <a:p>
            <a:pPr marL="174625" indent="-174625" eaLnBrk="1" hangingPunct="1">
              <a:lnSpc>
                <a:spcPct val="80000"/>
              </a:lnSpc>
              <a:buFontTx/>
              <a:buNone/>
              <a:tabLst>
                <a:tab pos="457200" algn="l"/>
                <a:tab pos="739775" algn="l"/>
              </a:tabLst>
            </a:pPr>
            <a:r>
              <a:rPr lang="en-US" sz="1100" dirty="0">
                <a:latin typeface="Courier New" pitchFamily="49" charset="0"/>
              </a:rPr>
              <a:t>	public void </a:t>
            </a:r>
            <a:r>
              <a:rPr lang="en-US" sz="1100" dirty="0" err="1">
                <a:latin typeface="Courier New" pitchFamily="49" charset="0"/>
              </a:rPr>
              <a:t>doPost</a:t>
            </a:r>
            <a:r>
              <a:rPr lang="en-US" sz="1100" dirty="0">
                <a:latin typeface="Courier New" pitchFamily="49" charset="0"/>
              </a:rPr>
              <a:t>( </a:t>
            </a:r>
            <a:r>
              <a:rPr lang="en-US" sz="1100" dirty="0" err="1">
                <a:latin typeface="Courier New" pitchFamily="49" charset="0"/>
              </a:rPr>
              <a:t>HttpServletRequest</a:t>
            </a:r>
            <a:r>
              <a:rPr lang="en-US" sz="1100" dirty="0">
                <a:latin typeface="Courier New" pitchFamily="49" charset="0"/>
              </a:rPr>
              <a:t> request, </a:t>
            </a:r>
            <a:r>
              <a:rPr lang="en-US" sz="1100" dirty="0" err="1">
                <a:latin typeface="Courier New" pitchFamily="49" charset="0"/>
              </a:rPr>
              <a:t>HttpServletResponse</a:t>
            </a:r>
            <a:r>
              <a:rPr lang="en-US" sz="1100" dirty="0">
                <a:latin typeface="Courier New" pitchFamily="49" charset="0"/>
              </a:rPr>
              <a:t> response) {</a:t>
            </a:r>
          </a:p>
          <a:p>
            <a:pPr marL="174625" indent="-174625" eaLnBrk="1" hangingPunct="1">
              <a:lnSpc>
                <a:spcPct val="80000"/>
              </a:lnSpc>
              <a:buFontTx/>
              <a:buNone/>
              <a:tabLst>
                <a:tab pos="457200" algn="l"/>
                <a:tab pos="739775" algn="l"/>
              </a:tabLst>
            </a:pPr>
            <a:r>
              <a:rPr lang="en-US" sz="1100" dirty="0">
                <a:latin typeface="Courier New" pitchFamily="49" charset="0"/>
              </a:rPr>
              <a:t>		try {</a:t>
            </a:r>
          </a:p>
          <a:p>
            <a:pPr marL="174625" indent="-174625" eaLnBrk="1" hangingPunct="1">
              <a:lnSpc>
                <a:spcPct val="80000"/>
              </a:lnSpc>
              <a:buFontTx/>
              <a:buNone/>
              <a:tabLst>
                <a:tab pos="457200" algn="l"/>
                <a:tab pos="739775" algn="l"/>
              </a:tabLst>
            </a:pPr>
            <a:r>
              <a:rPr lang="en-US" sz="1100" dirty="0">
                <a:latin typeface="Courier New" pitchFamily="49" charset="0"/>
              </a:rPr>
              <a:t>			</a:t>
            </a:r>
            <a:r>
              <a:rPr lang="en-US" sz="1100" dirty="0" smtClean="0">
                <a:latin typeface="Courier New" pitchFamily="49" charset="0"/>
              </a:rPr>
              <a:t>String </a:t>
            </a:r>
            <a:r>
              <a:rPr lang="en-US" sz="1100" dirty="0" smtClean="0">
                <a:solidFill>
                  <a:srgbClr val="FF0000"/>
                </a:solidFill>
                <a:latin typeface="Courier New" pitchFamily="49" charset="0"/>
              </a:rPr>
              <a:t>target = </a:t>
            </a:r>
            <a:r>
              <a:rPr lang="en-US" sz="1100" dirty="0" err="1" smtClean="0">
                <a:solidFill>
                  <a:srgbClr val="FF0000"/>
                </a:solidFill>
                <a:latin typeface="Courier New" pitchFamily="49" charset="0"/>
              </a:rPr>
              <a:t>request.getParameter</a:t>
            </a:r>
            <a:r>
              <a:rPr lang="en-US" sz="1100" dirty="0">
                <a:solidFill>
                  <a:srgbClr val="FF0000"/>
                </a:solidFill>
                <a:latin typeface="Courier New" pitchFamily="49" charset="0"/>
              </a:rPr>
              <a:t>( </a:t>
            </a:r>
            <a:r>
              <a:rPr lang="en-US" sz="1100" dirty="0" smtClean="0">
                <a:solidFill>
                  <a:srgbClr val="FF0000"/>
                </a:solidFill>
                <a:latin typeface="Courier New" pitchFamily="49" charset="0"/>
              </a:rPr>
              <a:t>"</a:t>
            </a:r>
            <a:r>
              <a:rPr lang="en-US" sz="1100" dirty="0" err="1" smtClean="0">
                <a:solidFill>
                  <a:srgbClr val="FF0000"/>
                </a:solidFill>
                <a:latin typeface="Courier New" pitchFamily="49" charset="0"/>
              </a:rPr>
              <a:t>dest</a:t>
            </a:r>
            <a:r>
              <a:rPr lang="en-US" sz="1100" dirty="0" smtClean="0">
                <a:solidFill>
                  <a:srgbClr val="FF0000"/>
                </a:solidFill>
                <a:latin typeface="Courier New" pitchFamily="49" charset="0"/>
              </a:rPr>
              <a:t>" </a:t>
            </a:r>
            <a:r>
              <a:rPr lang="en-US" sz="1100" dirty="0">
                <a:solidFill>
                  <a:srgbClr val="FF0000"/>
                </a:solidFill>
                <a:latin typeface="Courier New" pitchFamily="49" charset="0"/>
              </a:rPr>
              <a:t>) );</a:t>
            </a:r>
          </a:p>
          <a:p>
            <a:pPr marL="742950" lvl="1" indent="-285750" eaLnBrk="1" hangingPunct="1">
              <a:lnSpc>
                <a:spcPct val="80000"/>
              </a:lnSpc>
              <a:buFont typeface="Wingdings 3" pitchFamily="18" charset="2"/>
              <a:buNone/>
              <a:tabLst>
                <a:tab pos="457200" algn="l"/>
                <a:tab pos="739775" algn="l"/>
              </a:tabLst>
            </a:pPr>
            <a:r>
              <a:rPr lang="en-US" sz="1100" dirty="0">
                <a:latin typeface="Courier New" pitchFamily="49" charset="0"/>
              </a:rPr>
              <a:t>	</a:t>
            </a:r>
            <a:r>
              <a:rPr lang="en-US" sz="1100" dirty="0" smtClean="0">
                <a:latin typeface="Courier New" pitchFamily="49" charset="0"/>
              </a:rPr>
              <a:t>...</a:t>
            </a:r>
            <a:endParaRPr lang="en-US" sz="1100" dirty="0">
              <a:latin typeface="Courier New" pitchFamily="49" charset="0"/>
            </a:endParaRP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	</a:t>
            </a:r>
            <a:r>
              <a:rPr lang="en-US" sz="1100" dirty="0" err="1" smtClean="0">
                <a:latin typeface="Courier New" pitchFamily="49" charset="0"/>
              </a:rPr>
              <a:t>request.getRequestDispatcher</a:t>
            </a:r>
            <a:r>
              <a:rPr lang="en-US" sz="1100" dirty="0" smtClean="0">
                <a:latin typeface="Courier New" pitchFamily="49" charset="0"/>
              </a:rPr>
              <a:t>( </a:t>
            </a:r>
            <a:r>
              <a:rPr lang="en-US" sz="1100" dirty="0" smtClean="0">
                <a:solidFill>
                  <a:srgbClr val="FF0000"/>
                </a:solidFill>
                <a:latin typeface="Courier New" pitchFamily="49" charset="0"/>
              </a:rPr>
              <a:t>target</a:t>
            </a:r>
            <a:r>
              <a:rPr lang="en-US" sz="1100" dirty="0" smtClean="0">
                <a:latin typeface="Courier New" pitchFamily="49" charset="0"/>
              </a:rPr>
              <a:t> ).forward(request, response);</a:t>
            </a: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a:t>
            </a: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catch ( ...</a:t>
            </a:r>
          </a:p>
          <a:p>
            <a:pPr marL="742950" lvl="1" indent="-285750" eaLnBrk="1" hangingPunct="1">
              <a:lnSpc>
                <a:spcPct val="80000"/>
              </a:lnSpc>
              <a:buFont typeface="Wingdings 3" pitchFamily="18" charset="2"/>
              <a:buNone/>
              <a:tabLst>
                <a:tab pos="457200" algn="l"/>
                <a:tab pos="739775" algn="l"/>
              </a:tabLst>
            </a:pPr>
            <a:endParaRPr lang="en-US" sz="1100" dirty="0" smtClean="0">
              <a:latin typeface="Courier New" pitchFamily="49" charset="0"/>
            </a:endParaRPr>
          </a:p>
          <a:p>
            <a:endParaRPr lang="en-US" sz="1100" dirty="0"/>
          </a:p>
        </p:txBody>
      </p:sp>
      <p:sp>
        <p:nvSpPr>
          <p:cNvPr id="32" name="Oval 31"/>
          <p:cNvSpPr/>
          <p:nvPr/>
        </p:nvSpPr>
        <p:spPr bwMode="auto">
          <a:xfrm>
            <a:off x="2895600" y="4227514"/>
            <a:ext cx="1219200" cy="402497"/>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Filter</a:t>
            </a:r>
          </a:p>
        </p:txBody>
      </p:sp>
      <p:sp>
        <p:nvSpPr>
          <p:cNvPr id="33" name="Line 24"/>
          <p:cNvSpPr>
            <a:spLocks noChangeShapeType="1"/>
          </p:cNvSpPr>
          <p:nvPr/>
        </p:nvSpPr>
        <p:spPr bwMode="auto">
          <a:xfrm flipH="1" flipV="1">
            <a:off x="3505200" y="4648200"/>
            <a:ext cx="0" cy="417513"/>
          </a:xfrm>
          <a:prstGeom prst="line">
            <a:avLst/>
          </a:prstGeom>
          <a:noFill/>
          <a:ln w="57150">
            <a:solidFill>
              <a:srgbClr val="FF3300"/>
            </a:solidFill>
            <a:round/>
            <a:headEnd type="triangle" w="med" len="med"/>
            <a:tailEnd/>
          </a:ln>
        </p:spPr>
        <p:txBody>
          <a:bodyPr wrap="square">
            <a:spAutoFit/>
          </a:bodyPr>
          <a:lstStyle/>
          <a:p>
            <a:endParaRPr lang="en-US"/>
          </a:p>
        </p:txBody>
      </p:sp>
      <p:sp>
        <p:nvSpPr>
          <p:cNvPr id="34" name="TextBox 33"/>
          <p:cNvSpPr txBox="1"/>
          <p:nvPr/>
        </p:nvSpPr>
        <p:spPr>
          <a:xfrm>
            <a:off x="5684856" y="2895600"/>
            <a:ext cx="3429000" cy="1463478"/>
          </a:xfrm>
          <a:prstGeom prst="rect">
            <a:avLst/>
          </a:prstGeom>
          <a:noFill/>
          <a:ln w="57150">
            <a:solidFill>
              <a:srgbClr val="00B050"/>
            </a:solidFill>
          </a:ln>
        </p:spPr>
        <p:txBody>
          <a:bodyPr wrap="square" rtlCol="0">
            <a:spAutoFit/>
          </a:bodyPr>
          <a:lstStyle/>
          <a:p>
            <a:pPr marL="174625" indent="-174625" eaLnBrk="1" hangingPunct="1">
              <a:lnSpc>
                <a:spcPct val="80000"/>
              </a:lnSpc>
              <a:buFontTx/>
              <a:buNone/>
              <a:tabLst>
                <a:tab pos="457200" algn="l"/>
                <a:tab pos="739775" algn="l"/>
              </a:tabLst>
            </a:pPr>
            <a:r>
              <a:rPr lang="en-US" sz="1100" dirty="0">
                <a:latin typeface="Courier New" pitchFamily="49" charset="0"/>
              </a:rPr>
              <a:t>	public void </a:t>
            </a:r>
            <a:r>
              <a:rPr lang="en-US" sz="1100" dirty="0" err="1" smtClean="0">
                <a:latin typeface="Courier New" pitchFamily="49" charset="0"/>
              </a:rPr>
              <a:t>sensitiveMethod</a:t>
            </a:r>
            <a:r>
              <a:rPr lang="en-US" sz="1100" dirty="0" smtClean="0">
                <a:latin typeface="Courier New" pitchFamily="49" charset="0"/>
              </a:rPr>
              <a:t>( </a:t>
            </a:r>
            <a:r>
              <a:rPr lang="en-US" sz="1100" dirty="0" err="1">
                <a:latin typeface="Courier New" pitchFamily="49" charset="0"/>
              </a:rPr>
              <a:t>HttpServletRequest</a:t>
            </a:r>
            <a:r>
              <a:rPr lang="en-US" sz="1100" dirty="0">
                <a:latin typeface="Courier New" pitchFamily="49" charset="0"/>
              </a:rPr>
              <a:t> request, </a:t>
            </a:r>
            <a:r>
              <a:rPr lang="en-US" sz="1100" dirty="0" err="1">
                <a:latin typeface="Courier New" pitchFamily="49" charset="0"/>
              </a:rPr>
              <a:t>HttpServletResponse</a:t>
            </a:r>
            <a:r>
              <a:rPr lang="en-US" sz="1100" dirty="0">
                <a:latin typeface="Courier New" pitchFamily="49" charset="0"/>
              </a:rPr>
              <a:t> response) {</a:t>
            </a:r>
          </a:p>
          <a:p>
            <a:pPr marL="174625" indent="-174625" eaLnBrk="1" hangingPunct="1">
              <a:lnSpc>
                <a:spcPct val="80000"/>
              </a:lnSpc>
              <a:buFontTx/>
              <a:buNone/>
              <a:tabLst>
                <a:tab pos="457200" algn="l"/>
                <a:tab pos="739775" algn="l"/>
              </a:tabLst>
            </a:pPr>
            <a:r>
              <a:rPr lang="en-US" sz="1100" dirty="0">
                <a:latin typeface="Courier New" pitchFamily="49" charset="0"/>
              </a:rPr>
              <a:t>		try {</a:t>
            </a:r>
          </a:p>
          <a:p>
            <a:pPr marL="174625" indent="-174625" eaLnBrk="1" hangingPunct="1">
              <a:lnSpc>
                <a:spcPct val="80000"/>
              </a:lnSpc>
              <a:buFontTx/>
              <a:buNone/>
              <a:tabLst>
                <a:tab pos="457200" algn="l"/>
                <a:tab pos="739775" algn="l"/>
              </a:tabLst>
            </a:pPr>
            <a:r>
              <a:rPr lang="en-US" sz="1100" dirty="0">
                <a:latin typeface="Courier New" pitchFamily="49" charset="0"/>
              </a:rPr>
              <a:t>		</a:t>
            </a:r>
            <a:r>
              <a:rPr lang="en-US" sz="1100" dirty="0" smtClean="0">
                <a:latin typeface="Courier New" pitchFamily="49" charset="0"/>
              </a:rPr>
              <a:t>		// Do sensitive stuff here.</a:t>
            </a:r>
          </a:p>
          <a:p>
            <a:pPr marL="174625" indent="-174625" eaLnBrk="1" hangingPunct="1">
              <a:lnSpc>
                <a:spcPct val="80000"/>
              </a:lnSpc>
              <a:buFontTx/>
              <a:buNone/>
              <a:tabLst>
                <a:tab pos="457200" algn="l"/>
                <a:tab pos="739775" algn="l"/>
              </a:tabLst>
            </a:pPr>
            <a:r>
              <a:rPr lang="en-US" sz="1100" dirty="0" smtClean="0">
                <a:latin typeface="Courier New" pitchFamily="49" charset="0"/>
              </a:rPr>
              <a:t>				...</a:t>
            </a:r>
            <a:r>
              <a:rPr lang="en-US" sz="1100" dirty="0">
                <a:latin typeface="Courier New" pitchFamily="49" charset="0"/>
              </a:rPr>
              <a:t>	</a:t>
            </a:r>
            <a:endParaRPr lang="en-US" sz="1100" dirty="0" smtClean="0">
              <a:latin typeface="Courier New" pitchFamily="49" charset="0"/>
            </a:endParaRP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a:t>
            </a: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catch ( ...</a:t>
            </a:r>
          </a:p>
          <a:p>
            <a:pPr marL="742950" lvl="1" indent="-285750" eaLnBrk="1" hangingPunct="1">
              <a:lnSpc>
                <a:spcPct val="80000"/>
              </a:lnSpc>
              <a:buFont typeface="Wingdings 3" pitchFamily="18" charset="2"/>
              <a:buNone/>
              <a:tabLst>
                <a:tab pos="457200" algn="l"/>
                <a:tab pos="739775" algn="l"/>
              </a:tabLst>
            </a:pPr>
            <a:endParaRPr lang="en-US" sz="1100" dirty="0" smtClean="0">
              <a:latin typeface="Courier New" pitchFamily="49" charset="0"/>
            </a:endParaRPr>
          </a:p>
          <a:p>
            <a:endParaRPr lang="en-US" sz="1100" dirty="0"/>
          </a:p>
        </p:txBody>
      </p:sp>
      <p:sp>
        <p:nvSpPr>
          <p:cNvPr id="35" name="Line 24"/>
          <p:cNvSpPr>
            <a:spLocks noChangeShapeType="1"/>
          </p:cNvSpPr>
          <p:nvPr/>
        </p:nvSpPr>
        <p:spPr bwMode="auto">
          <a:xfrm flipH="1">
            <a:off x="3962400" y="3048000"/>
            <a:ext cx="1981200" cy="2743200"/>
          </a:xfrm>
          <a:prstGeom prst="line">
            <a:avLst/>
          </a:prstGeom>
          <a:noFill/>
          <a:ln w="57150">
            <a:solidFill>
              <a:srgbClr val="FF3300"/>
            </a:solidFill>
            <a:round/>
            <a:headEnd type="triangle" w="med" len="med"/>
            <a:tailEnd/>
          </a:ln>
        </p:spPr>
        <p:txBody>
          <a:bodyPr wrap="square">
            <a:spAutoFit/>
          </a:bodyPr>
          <a:lstStyle/>
          <a:p>
            <a:endParaRPr lang="en-US"/>
          </a:p>
        </p:txBody>
      </p:sp>
    </p:spTree>
    <p:custDataLst>
      <p:tags r:id="rId1"/>
    </p:custDataLst>
    <p:extLst>
      <p:ext uri="{BB962C8B-B14F-4D97-AF65-F5344CB8AC3E}">
        <p14:creationId xmlns:p14="http://schemas.microsoft.com/office/powerpoint/2010/main" val="130483158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A10 – Avoiding </a:t>
            </a:r>
            <a:r>
              <a:rPr lang="en-US" dirty="0" err="1" smtClean="0"/>
              <a:t>Unvalidated</a:t>
            </a:r>
            <a:r>
              <a:rPr lang="en-US" dirty="0" smtClean="0"/>
              <a:t> Redirects and Forwards</a:t>
            </a:r>
            <a:endParaRPr lang="en-US" dirty="0"/>
          </a:p>
        </p:txBody>
      </p:sp>
      <p:sp>
        <p:nvSpPr>
          <p:cNvPr id="3" name="Content Placeholder 2"/>
          <p:cNvSpPr>
            <a:spLocks noGrp="1"/>
          </p:cNvSpPr>
          <p:nvPr>
            <p:ph idx="1"/>
          </p:nvPr>
        </p:nvSpPr>
        <p:spPr>
          <a:xfrm>
            <a:off x="457200" y="1752600"/>
            <a:ext cx="8229600" cy="4830763"/>
          </a:xfrm>
        </p:spPr>
        <p:txBody>
          <a:bodyPr>
            <a:normAutofit fontScale="92500"/>
          </a:bodyPr>
          <a:lstStyle/>
          <a:p>
            <a:r>
              <a:rPr lang="en-US" sz="1800" b="1" dirty="0" smtClean="0"/>
              <a:t>There are a number of options</a:t>
            </a:r>
          </a:p>
          <a:p>
            <a:pPr marL="688975" lvl="1" indent="-342900">
              <a:buFont typeface="+mj-lt"/>
              <a:buAutoNum type="arabicPeriod"/>
            </a:pPr>
            <a:r>
              <a:rPr lang="en-US" sz="1600" b="1" dirty="0" smtClean="0"/>
              <a:t>Avoid using redirects and forwards as much as you can</a:t>
            </a:r>
          </a:p>
          <a:p>
            <a:pPr marL="688975" lvl="1" indent="-342900">
              <a:buFont typeface="+mj-lt"/>
              <a:buAutoNum type="arabicPeriod"/>
            </a:pPr>
            <a:r>
              <a:rPr lang="en-US" sz="1600" b="1" dirty="0" smtClean="0"/>
              <a:t>If used, don’t involve user parameters in defining the target URL</a:t>
            </a:r>
          </a:p>
          <a:p>
            <a:pPr marL="688975" lvl="1" indent="-342900">
              <a:buFont typeface="+mj-lt"/>
              <a:buAutoNum type="arabicPeriod"/>
            </a:pPr>
            <a:r>
              <a:rPr lang="en-US" sz="1600" b="1" dirty="0" smtClean="0"/>
              <a:t>If you ‘must’ involve user parameters, then either</a:t>
            </a:r>
          </a:p>
          <a:p>
            <a:pPr marL="1035050" lvl="2" indent="-342900">
              <a:buFont typeface="+mj-lt"/>
              <a:buAutoNum type="alphaLcParenR"/>
            </a:pPr>
            <a:r>
              <a:rPr lang="en-US" sz="1400" b="1" dirty="0" smtClean="0"/>
              <a:t>Validate each parameter to ensure its </a:t>
            </a:r>
            <a:r>
              <a:rPr lang="en-US" sz="1400" b="1" u="sng" dirty="0" smtClean="0"/>
              <a:t>valid</a:t>
            </a:r>
            <a:r>
              <a:rPr lang="en-US" sz="1400" b="1" dirty="0" smtClean="0"/>
              <a:t> and </a:t>
            </a:r>
            <a:r>
              <a:rPr lang="en-US" sz="1400" b="1" u="sng" dirty="0" smtClean="0"/>
              <a:t>authorized</a:t>
            </a:r>
            <a:r>
              <a:rPr lang="en-US" sz="1400" b="1" dirty="0" smtClean="0"/>
              <a:t> for the current user, or</a:t>
            </a:r>
          </a:p>
          <a:p>
            <a:pPr marL="1035050" lvl="2" indent="-342900">
              <a:buFont typeface="+mj-lt"/>
              <a:buAutoNum type="alphaLcParenR"/>
            </a:pPr>
            <a:r>
              <a:rPr lang="en-US" sz="1400" b="1" dirty="0" smtClean="0"/>
              <a:t>(preferred) – Use server side mapping to translate choice provided to user with actual target page</a:t>
            </a:r>
          </a:p>
          <a:p>
            <a:pPr marL="688975" lvl="1" indent="-342900"/>
            <a:r>
              <a:rPr lang="en-US" sz="1600" b="1" dirty="0" smtClean="0"/>
              <a:t>Defense in depth: For redirects, validate the target URL after it is calculated to make sure it goes to an authorized external site</a:t>
            </a:r>
          </a:p>
          <a:p>
            <a:pPr marL="688975" lvl="1" indent="-342900"/>
            <a:r>
              <a:rPr lang="en-US" sz="1600" b="1" dirty="0" smtClean="0"/>
              <a:t>ESAPI can do this for you!!</a:t>
            </a:r>
          </a:p>
          <a:p>
            <a:pPr marL="1035050" lvl="2" indent="-342900"/>
            <a:r>
              <a:rPr lang="en-US" sz="1400" b="1" dirty="0" smtClean="0"/>
              <a:t>See: </a:t>
            </a:r>
            <a:r>
              <a:rPr lang="en-US" sz="1400" b="1" dirty="0" err="1" smtClean="0"/>
              <a:t>SecurityWrapperResponse.sendRedirect</a:t>
            </a:r>
            <a:r>
              <a:rPr lang="en-US" sz="1400" b="1" dirty="0" smtClean="0"/>
              <a:t>( URL )</a:t>
            </a:r>
          </a:p>
          <a:p>
            <a:pPr marL="1035050" lvl="2" indent="-342900"/>
            <a:r>
              <a:rPr lang="en-US" sz="1100" b="1" dirty="0" smtClean="0">
                <a:hlinkClick r:id="rId3"/>
              </a:rPr>
              <a:t>http://owasp-esapi-java.googlecode.com/svn/trunk_doc/org/owasp/esapi/filters/</a:t>
            </a:r>
            <a:br>
              <a:rPr lang="en-US" sz="1100" b="1" dirty="0" smtClean="0">
                <a:hlinkClick r:id="rId3"/>
              </a:rPr>
            </a:br>
            <a:r>
              <a:rPr lang="en-US" sz="1100" b="1" dirty="0" err="1" smtClean="0">
                <a:hlinkClick r:id="rId3"/>
              </a:rPr>
              <a:t>SecurityWrapperResponse.html#sendRedirect</a:t>
            </a:r>
            <a:r>
              <a:rPr lang="en-US" sz="1100" b="1" dirty="0" smtClean="0">
                <a:hlinkClick r:id="rId3"/>
              </a:rPr>
              <a:t>(</a:t>
            </a:r>
            <a:r>
              <a:rPr lang="en-US" sz="1100" b="1" dirty="0" err="1" smtClean="0">
                <a:hlinkClick r:id="rId3"/>
              </a:rPr>
              <a:t>java.lang.String</a:t>
            </a:r>
            <a:r>
              <a:rPr lang="en-US" sz="1100" b="1" dirty="0" smtClean="0">
                <a:hlinkClick r:id="rId3"/>
              </a:rPr>
              <a:t>)</a:t>
            </a:r>
            <a:r>
              <a:rPr lang="en-US" sz="1100" b="1" dirty="0" smtClean="0"/>
              <a:t> </a:t>
            </a:r>
            <a:endParaRPr lang="en-US" sz="2800" b="1" dirty="0" smtClean="0"/>
          </a:p>
          <a:p>
            <a:pPr lvl="2"/>
            <a:endParaRPr lang="en-US" sz="1400" b="1" dirty="0" smtClean="0"/>
          </a:p>
          <a:p>
            <a:r>
              <a:rPr lang="en-US" sz="1800" b="1" dirty="0" smtClean="0"/>
              <a:t>Some thoughts about protecting Forwards</a:t>
            </a:r>
          </a:p>
          <a:p>
            <a:pPr lvl="1"/>
            <a:r>
              <a:rPr lang="en-US" sz="1600" b="1" dirty="0" smtClean="0"/>
              <a:t>Ideally, you’d call the access controller to make sure the user is authorized before you perform the forward (with ESAPI, this is easy)</a:t>
            </a:r>
          </a:p>
          <a:p>
            <a:pPr lvl="1"/>
            <a:r>
              <a:rPr lang="en-US" sz="1600" b="1" dirty="0" smtClean="0"/>
              <a:t>With an external filter, like </a:t>
            </a:r>
            <a:r>
              <a:rPr lang="en-US" sz="1600" b="1" dirty="0" err="1" smtClean="0"/>
              <a:t>Siteminder</a:t>
            </a:r>
            <a:r>
              <a:rPr lang="en-US" sz="1600" b="1" dirty="0" smtClean="0"/>
              <a:t>, this is not very practical</a:t>
            </a:r>
          </a:p>
          <a:p>
            <a:pPr lvl="1"/>
            <a:r>
              <a:rPr lang="en-US" sz="1600" b="1" dirty="0" smtClean="0"/>
              <a:t>Next best is to make sure that users who can access the original page are ALL authorized to access the target page.</a:t>
            </a:r>
            <a:endParaRPr lang="en-US" sz="1600" b="1" dirty="0"/>
          </a:p>
        </p:txBody>
      </p:sp>
    </p:spTree>
    <p:custDataLst>
      <p:tags r:id="rId1"/>
    </p:custDataLst>
    <p:extLst>
      <p:ext uri="{BB962C8B-B14F-4D97-AF65-F5344CB8AC3E}">
        <p14:creationId xmlns:p14="http://schemas.microsoft.com/office/powerpoint/2010/main" val="262049628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Summary: How do </a:t>
            </a:r>
            <a:r>
              <a:rPr lang="en-US" dirty="0" smtClean="0"/>
              <a:t>you address </a:t>
            </a:r>
            <a:r>
              <a:rPr lang="en-US" dirty="0" smtClean="0"/>
              <a:t>these problems?</a:t>
            </a:r>
          </a:p>
        </p:txBody>
      </p:sp>
      <p:sp>
        <p:nvSpPr>
          <p:cNvPr id="35843" name="Content Placeholder 3"/>
          <p:cNvSpPr>
            <a:spLocks noGrp="1"/>
          </p:cNvSpPr>
          <p:nvPr>
            <p:ph idx="1"/>
          </p:nvPr>
        </p:nvSpPr>
        <p:spPr>
          <a:xfrm>
            <a:off x="457200" y="1752600"/>
            <a:ext cx="8229600" cy="4830763"/>
          </a:xfrm>
        </p:spPr>
        <p:txBody>
          <a:bodyPr>
            <a:normAutofit fontScale="92500" lnSpcReduction="10000"/>
          </a:bodyPr>
          <a:lstStyle/>
          <a:p>
            <a:r>
              <a:rPr lang="en-US" sz="2000" b="1" dirty="0" smtClean="0"/>
              <a:t>Develop Secure Code</a:t>
            </a:r>
          </a:p>
          <a:p>
            <a:pPr lvl="1"/>
            <a:r>
              <a:rPr lang="en-US" sz="1800" b="1" dirty="0" smtClean="0"/>
              <a:t>Follow the best practices in OWASP’s Guide to Building Secure Web Applications</a:t>
            </a:r>
          </a:p>
          <a:p>
            <a:pPr lvl="2"/>
            <a:r>
              <a:rPr lang="en-US" sz="1600" b="1" dirty="0" smtClean="0">
                <a:hlinkClick r:id="rId3"/>
              </a:rPr>
              <a:t>https://www.owasp.org/index.php/Guide</a:t>
            </a:r>
            <a:endParaRPr lang="en-US" sz="1600" b="1" dirty="0" smtClean="0"/>
          </a:p>
          <a:p>
            <a:pPr lvl="2"/>
            <a:r>
              <a:rPr lang="en-US" sz="1600" b="1" dirty="0" smtClean="0"/>
              <a:t>And the cheat sheets: </a:t>
            </a:r>
            <a:r>
              <a:rPr lang="en-US" sz="1600" b="1" dirty="0">
                <a:hlinkClick r:id="rId4"/>
              </a:rPr>
              <a:t>https://www.owasp.org/index.php/Cheat_Sheets</a:t>
            </a:r>
            <a:endParaRPr lang="en-US" sz="1600" b="1" dirty="0" smtClean="0"/>
          </a:p>
          <a:p>
            <a:pPr lvl="1"/>
            <a:r>
              <a:rPr lang="en-US" sz="1800" b="1" dirty="0" smtClean="0"/>
              <a:t>Use OWASP’s Application Security Verification Standard as a guide to what an application needs to be secure</a:t>
            </a:r>
          </a:p>
          <a:p>
            <a:pPr lvl="2"/>
            <a:r>
              <a:rPr lang="en-US" sz="1600" b="1" dirty="0" smtClean="0">
                <a:hlinkClick r:id="rId5"/>
              </a:rPr>
              <a:t>https://</a:t>
            </a:r>
            <a:r>
              <a:rPr lang="en-US" sz="1600" b="1" dirty="0" smtClean="0">
                <a:hlinkClick r:id="rId5"/>
              </a:rPr>
              <a:t>www.owasp.org/index.php/ASVS</a:t>
            </a:r>
            <a:endParaRPr lang="en-US" sz="1600" b="1" dirty="0" smtClean="0"/>
          </a:p>
          <a:p>
            <a:pPr lvl="1"/>
            <a:r>
              <a:rPr lang="en-US" sz="1800" b="1" dirty="0" smtClean="0"/>
              <a:t>Use standard security components that are a fit for your organization</a:t>
            </a:r>
          </a:p>
          <a:p>
            <a:pPr lvl="2"/>
            <a:r>
              <a:rPr lang="en-US" sz="1600" b="1" dirty="0" smtClean="0"/>
              <a:t>Use OWASP’s ESAPI as a basis for </a:t>
            </a:r>
            <a:r>
              <a:rPr lang="en-US" sz="1600" b="1" u="sng" dirty="0" smtClean="0"/>
              <a:t>your</a:t>
            </a:r>
            <a:r>
              <a:rPr lang="en-US" sz="1600" b="1" dirty="0" smtClean="0"/>
              <a:t> standard components</a:t>
            </a:r>
          </a:p>
          <a:p>
            <a:pPr lvl="2"/>
            <a:r>
              <a:rPr lang="en-US" sz="1600" b="1" dirty="0" smtClean="0">
                <a:hlinkClick r:id="rId6"/>
              </a:rPr>
              <a:t>https://</a:t>
            </a:r>
            <a:r>
              <a:rPr lang="en-US" sz="1600" b="1" dirty="0" smtClean="0">
                <a:hlinkClick r:id="rId6"/>
              </a:rPr>
              <a:t>www.owasp.org/index.php/ESAPI</a:t>
            </a:r>
            <a:endParaRPr lang="en-US" sz="1600" b="1" dirty="0" smtClean="0"/>
          </a:p>
          <a:p>
            <a:pPr lvl="2"/>
            <a:endParaRPr lang="en-US" sz="600" b="1" dirty="0" smtClean="0"/>
          </a:p>
          <a:p>
            <a:r>
              <a:rPr lang="en-US" sz="2000" b="1" dirty="0" smtClean="0"/>
              <a:t>Review Your Applications</a:t>
            </a:r>
          </a:p>
          <a:p>
            <a:pPr lvl="1"/>
            <a:r>
              <a:rPr lang="en-US" sz="1800" b="1" dirty="0" smtClean="0"/>
              <a:t>Have an expert team review your applications</a:t>
            </a:r>
          </a:p>
          <a:p>
            <a:pPr lvl="1"/>
            <a:r>
              <a:rPr lang="en-US" sz="1800" b="1" dirty="0" smtClean="0"/>
              <a:t>Review your applications yourselves following OWASP Guidelines</a:t>
            </a:r>
          </a:p>
          <a:p>
            <a:pPr lvl="2"/>
            <a:r>
              <a:rPr lang="en-US" sz="1600" b="1" dirty="0" smtClean="0"/>
              <a:t>OWASP Code Review Guide: </a:t>
            </a:r>
            <a:br>
              <a:rPr lang="en-US" sz="1600" b="1" dirty="0" smtClean="0"/>
            </a:br>
            <a:r>
              <a:rPr lang="en-US" sz="1600" b="1" dirty="0" smtClean="0"/>
              <a:t>		</a:t>
            </a:r>
            <a:r>
              <a:rPr lang="en-US" sz="1600" b="1" dirty="0" smtClean="0">
                <a:hlinkClick r:id="rId7"/>
              </a:rPr>
              <a:t>https://</a:t>
            </a:r>
            <a:r>
              <a:rPr lang="en-US" sz="1600" b="1" dirty="0" smtClean="0">
                <a:hlinkClick r:id="rId7"/>
              </a:rPr>
              <a:t>www.owasp.org/index.php/Code_Review_Guide</a:t>
            </a:r>
            <a:r>
              <a:rPr lang="en-US" sz="1600" b="1" dirty="0" smtClean="0"/>
              <a:t> </a:t>
            </a:r>
          </a:p>
          <a:p>
            <a:pPr lvl="2"/>
            <a:r>
              <a:rPr lang="en-US" sz="1600" b="1" dirty="0" smtClean="0"/>
              <a:t>OWASP Testing Guide: </a:t>
            </a:r>
            <a:br>
              <a:rPr lang="en-US" sz="1600" b="1" dirty="0" smtClean="0"/>
            </a:br>
            <a:r>
              <a:rPr lang="en-US" sz="1600" b="1" dirty="0" smtClean="0"/>
              <a:t>		</a:t>
            </a:r>
            <a:r>
              <a:rPr lang="en-US" sz="1600" b="1" dirty="0" smtClean="0">
                <a:hlinkClick r:id="rId8"/>
              </a:rPr>
              <a:t>https://</a:t>
            </a:r>
            <a:r>
              <a:rPr lang="en-US" sz="1600" b="1" dirty="0" smtClean="0">
                <a:hlinkClick r:id="rId8"/>
              </a:rPr>
              <a:t>www.owasp.org/index.php/Testing_Guide</a:t>
            </a:r>
            <a:r>
              <a:rPr lang="en-US" sz="1600" b="1" dirty="0" smtClean="0"/>
              <a:t> </a:t>
            </a:r>
          </a:p>
        </p:txBody>
      </p:sp>
    </p:spTree>
    <p:custDataLst>
      <p:tags r:id="rId1"/>
    </p:custDataLst>
    <p:extLst>
      <p:ext uri="{BB962C8B-B14F-4D97-AF65-F5344CB8AC3E}">
        <p14:creationId xmlns:p14="http://schemas.microsoft.com/office/powerpoint/2010/main" val="307614073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5"/>
          <p:cNvSpPr>
            <a:spLocks noGrp="1" noChangeArrowheads="1"/>
          </p:cNvSpPr>
          <p:nvPr>
            <p:ph type="ctrTitle"/>
          </p:nvPr>
        </p:nvSpPr>
        <p:spPr>
          <a:xfrm>
            <a:off x="304800" y="2438400"/>
            <a:ext cx="8447484" cy="1821656"/>
          </a:xfrm>
          <a:noFill/>
          <a:ln/>
        </p:spPr>
        <p:txBody>
          <a:bodyPr/>
          <a:lstStyle/>
          <a:p>
            <a:r>
              <a:rPr lang="en-US" sz="4800" dirty="0">
                <a:solidFill>
                  <a:schemeClr val="tx1"/>
                </a:solidFill>
              </a:rPr>
              <a:t>Thank </a:t>
            </a:r>
            <a:r>
              <a:rPr lang="en-US" sz="4800" dirty="0" smtClean="0">
                <a:solidFill>
                  <a:schemeClr val="tx1"/>
                </a:solidFill>
              </a:rPr>
              <a:t>you</a:t>
            </a:r>
            <a:br>
              <a:rPr lang="en-US" sz="4800" dirty="0" smtClean="0">
                <a:solidFill>
                  <a:schemeClr val="tx1"/>
                </a:solidFill>
              </a:rPr>
            </a:br>
            <a:r>
              <a:rPr lang="en-US" sz="4800" dirty="0" smtClean="0">
                <a:solidFill>
                  <a:schemeClr val="tx1"/>
                </a:solidFill>
              </a:rPr>
              <a:t>OWASP Top-10 2013</a:t>
            </a:r>
            <a:r>
              <a:rPr lang="en-US" sz="4800" dirty="0">
                <a:solidFill>
                  <a:schemeClr val="tx1"/>
                </a:solidFill>
              </a:rPr>
              <a:t/>
            </a:r>
            <a:br>
              <a:rPr lang="en-US" sz="4800"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3934793398"/>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OWASP Top 10 Risk Rating Methodology</a:t>
            </a:r>
          </a:p>
        </p:txBody>
      </p:sp>
      <p:graphicFrame>
        <p:nvGraphicFramePr>
          <p:cNvPr id="116" name="Table 115"/>
          <p:cNvGraphicFramePr>
            <a:graphicFrameLocks noGrp="1"/>
          </p:cNvGraphicFramePr>
          <p:nvPr>
            <p:extLst>
              <p:ext uri="{D42A27DB-BD31-4B8C-83A1-F6EECF244321}">
                <p14:modId xmlns:p14="http://schemas.microsoft.com/office/powerpoint/2010/main" val="758186232"/>
              </p:ext>
            </p:extLst>
          </p:nvPr>
        </p:nvGraphicFramePr>
        <p:xfrm>
          <a:off x="1207366" y="4072018"/>
          <a:ext cx="6918348" cy="2268397"/>
        </p:xfrm>
        <a:graphic>
          <a:graphicData uri="http://schemas.openxmlformats.org/drawingml/2006/table">
            <a:tbl>
              <a:tblPr firstRow="1">
                <a:tableStyleId>{B301B821-A1FF-4177-AEE7-76D212191A09}</a:tableStyleId>
              </a:tblPr>
              <a:tblGrid>
                <a:gridCol w="1024941"/>
                <a:gridCol w="1217117"/>
                <a:gridCol w="1217117"/>
                <a:gridCol w="1217117"/>
                <a:gridCol w="1217117"/>
                <a:gridCol w="1024939"/>
              </a:tblGrid>
              <a:tr h="386110">
                <a:tc>
                  <a:txBody>
                    <a:bodyPr/>
                    <a:lstStyle/>
                    <a:p>
                      <a:pPr algn="ctr"/>
                      <a:r>
                        <a:rPr lang="en-US" sz="900" b="1" dirty="0" smtClean="0"/>
                        <a:t>Threat</a:t>
                      </a:r>
                    </a:p>
                    <a:p>
                      <a:pPr algn="ctr"/>
                      <a:r>
                        <a:rPr lang="en-US" sz="900" b="1" dirty="0" smtClean="0"/>
                        <a:t>Agent</a:t>
                      </a:r>
                      <a:endParaRPr lang="en-US" sz="900" b="1" dirty="0"/>
                    </a:p>
                  </a:txBody>
                  <a:tcPr marL="45720" marR="4572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900" b="1" dirty="0" smtClean="0"/>
                        <a:t>Attack</a:t>
                      </a:r>
                    </a:p>
                    <a:p>
                      <a:pPr algn="ctr"/>
                      <a:r>
                        <a:rPr lang="en-US" sz="900" b="1" dirty="0" smtClean="0"/>
                        <a:t>Vector</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1" dirty="0" smtClean="0"/>
                        <a:t>Weakness Prevalence</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175" cap="flat" cmpd="sng" algn="ctr">
                      <a:solidFill>
                        <a:schemeClr val="bg1"/>
                      </a:solidFill>
                      <a:prstDash val="solid"/>
                      <a:round/>
                      <a:headEnd type="none" w="med" len="med"/>
                      <a:tailEnd type="none" w="med" len="med"/>
                    </a:lnB>
                    <a:solidFill>
                      <a:schemeClr val="accent2"/>
                    </a:solidFill>
                  </a:tcPr>
                </a:tc>
                <a:tc>
                  <a:txBody>
                    <a:bodyPr/>
                    <a:lstStyle/>
                    <a:p>
                      <a:pPr algn="ctr"/>
                      <a:r>
                        <a:rPr lang="en-US" sz="900" b="1" dirty="0" smtClean="0"/>
                        <a:t>Weakness </a:t>
                      </a:r>
                      <a:r>
                        <a:rPr lang="en-US" sz="900" b="1" dirty="0" err="1" smtClean="0"/>
                        <a:t>Detectability</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175" cap="flat" cmpd="sng" algn="ctr">
                      <a:solidFill>
                        <a:schemeClr val="bg1"/>
                      </a:solidFill>
                      <a:prstDash val="solid"/>
                      <a:round/>
                      <a:headEnd type="none" w="med" len="med"/>
                      <a:tailEnd type="none" w="med" len="med"/>
                    </a:lnB>
                    <a:solidFill>
                      <a:schemeClr val="accent2"/>
                    </a:solidFill>
                  </a:tcPr>
                </a:tc>
                <a:tc>
                  <a:txBody>
                    <a:bodyPr/>
                    <a:lstStyle/>
                    <a:p>
                      <a:pPr algn="ctr"/>
                      <a:r>
                        <a:rPr lang="en-US" sz="900" b="1" dirty="0" smtClean="0"/>
                        <a:t>Technical Impact</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1" dirty="0" smtClean="0"/>
                        <a:t>Business Impact</a:t>
                      </a:r>
                      <a:endParaRPr lang="en-US" sz="900" b="1" dirty="0"/>
                    </a:p>
                  </a:txBody>
                  <a:tcPr marL="45720" marR="4572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2"/>
                    </a:solidFill>
                  </a:tcPr>
                </a:tc>
              </a:tr>
              <a:tr h="241319">
                <a:tc rowSpan="3">
                  <a:txBody>
                    <a:bodyPr/>
                    <a:lstStyle/>
                    <a:p>
                      <a:pPr algn="ctr"/>
                      <a:r>
                        <a:rPr lang="en-US" sz="2000" b="1" dirty="0" smtClean="0">
                          <a:solidFill>
                            <a:srgbClr val="0070C0"/>
                          </a:solidFill>
                        </a:rPr>
                        <a:t>?</a:t>
                      </a:r>
                      <a:endParaRPr lang="en-US" sz="2000" b="1" dirty="0">
                        <a:solidFill>
                          <a:srgbClr val="0070C0"/>
                        </a:solidFill>
                      </a:endParaRPr>
                    </a:p>
                  </a:txBody>
                  <a:tcPr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smtClean="0"/>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900" b="1" dirty="0" smtClean="0"/>
                        <a:t>Widespread</a:t>
                      </a:r>
                    </a:p>
                  </a:txBody>
                  <a:tcPr marL="45720" marR="45720" anchor="ctr">
                    <a:lnL w="285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900" b="1" dirty="0" smtClean="0"/>
                        <a:t>Easy</a:t>
                      </a:r>
                    </a:p>
                  </a:txBody>
                  <a:tcPr marL="45720" marR="45720" anchor="ctr">
                    <a:lnL w="31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900" b="1" dirty="0" smtClean="0"/>
                        <a:t>Severe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rowSpan="3">
                  <a:txBody>
                    <a:bodyPr/>
                    <a:lstStyle/>
                    <a:p>
                      <a:pPr algn="ctr"/>
                      <a:r>
                        <a:rPr lang="en-US" sz="2000" b="1" dirty="0" smtClean="0">
                          <a:solidFill>
                            <a:srgbClr val="0070C0"/>
                          </a:solidFill>
                        </a:rPr>
                        <a:t>?</a:t>
                      </a:r>
                      <a:endParaRPr lang="en-US" sz="2000" b="1" dirty="0">
                        <a:solidFill>
                          <a:srgbClr val="0070C0"/>
                        </a:solidFill>
                      </a:endParaRPr>
                    </a:p>
                  </a:txBody>
                  <a:tcPr anchor="ctr">
                    <a:lnL w="2857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1319">
                <a:tc vMerge="1">
                  <a:txBody>
                    <a:bodyPr/>
                    <a:lstStyle/>
                    <a:p>
                      <a:endParaRPr lang="en-US" sz="900" dirty="0"/>
                    </a:p>
                  </a:txBody>
                  <a:tcPr/>
                </a:tc>
                <a:tc>
                  <a:txBody>
                    <a:bodyPr/>
                    <a:lstStyle/>
                    <a:p>
                      <a:pPr algn="ctr"/>
                      <a:r>
                        <a:rPr lang="en-US" sz="900" b="1" dirty="0" smtClean="0"/>
                        <a:t>Average</a:t>
                      </a:r>
                      <a:endParaRPr lang="en-US" sz="900" b="1" dirty="0"/>
                    </a:p>
                  </a:txBody>
                  <a:tcPr marL="45720" marR="45720" anchor="ctr">
                    <a:lnL w="31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B200"/>
                    </a:solidFill>
                  </a:tcPr>
                </a:tc>
                <a:tc>
                  <a:txBody>
                    <a:bodyPr/>
                    <a:lstStyle/>
                    <a:p>
                      <a:pPr algn="ctr"/>
                      <a:r>
                        <a:rPr lang="en-US" sz="900" b="1" dirty="0" smtClean="0"/>
                        <a:t>Common</a:t>
                      </a:r>
                      <a:endParaRPr lang="en-US" sz="900" b="1" dirty="0"/>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B200"/>
                    </a:solidFill>
                  </a:tcPr>
                </a:tc>
                <a:tc>
                  <a:txBody>
                    <a:bodyPr/>
                    <a:lstStyle/>
                    <a:p>
                      <a:pPr algn="ctr"/>
                      <a:r>
                        <a:rPr lang="en-US" sz="900" b="1" dirty="0" smtClean="0"/>
                        <a:t>Average</a:t>
                      </a:r>
                      <a:endParaRPr lang="en-US" sz="900" b="1" dirty="0"/>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B200"/>
                    </a:solidFill>
                  </a:tcPr>
                </a:tc>
                <a:tc>
                  <a:txBody>
                    <a:bodyPr/>
                    <a:lstStyle/>
                    <a:p>
                      <a:pPr algn="ctr"/>
                      <a:r>
                        <a:rPr lang="en-US" sz="900" b="1" dirty="0" smtClean="0"/>
                        <a:t>Moderate</a:t>
                      </a:r>
                      <a:endParaRPr lang="en-US" sz="900" b="1" dirty="0"/>
                    </a:p>
                  </a:txBody>
                  <a:tcPr marL="45720" marR="45720" anchor="ctr">
                    <a:lnL w="285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FFB200"/>
                    </a:solidFill>
                  </a:tcPr>
                </a:tc>
                <a:tc vMerge="1">
                  <a:txBody>
                    <a:bodyPr/>
                    <a:lstStyle/>
                    <a:p>
                      <a:endParaRPr lang="en-US" sz="900" dirty="0"/>
                    </a:p>
                  </a:txBody>
                  <a:tcPr/>
                </a:tc>
              </a:tr>
              <a:tr h="241319">
                <a:tc vMerge="1">
                  <a:txBody>
                    <a:bodyPr/>
                    <a:lstStyle/>
                    <a:p>
                      <a:endParaRPr lang="en-US" sz="900" dirty="0"/>
                    </a:p>
                  </a:txBody>
                  <a:tcPr/>
                </a:tc>
                <a:tc>
                  <a:txBody>
                    <a:bodyPr/>
                    <a:lstStyle/>
                    <a:p>
                      <a:pPr algn="ctr"/>
                      <a:r>
                        <a:rPr lang="en-US" sz="900" b="1" dirty="0" smtClean="0"/>
                        <a:t>Difficult</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a:r>
                        <a:rPr lang="en-US" sz="900" b="1" dirty="0" smtClean="0"/>
                        <a:t>Uncommon</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a:r>
                        <a:rPr lang="en-US" sz="900" b="1" dirty="0" smtClean="0"/>
                        <a:t>Difficult</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a:r>
                        <a:rPr lang="en-US" sz="900" b="1" dirty="0" smtClean="0"/>
                        <a:t>Minor</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vMerge="1">
                  <a:txBody>
                    <a:bodyPr/>
                    <a:lstStyle/>
                    <a:p>
                      <a:endParaRPr lang="en-US" sz="900" dirty="0"/>
                    </a:p>
                  </a:txBody>
                  <a:tcPr/>
                </a:tc>
              </a:tr>
              <a:tr h="418286">
                <a:tc>
                  <a:txBody>
                    <a:bodyPr/>
                    <a:lstStyle/>
                    <a:p>
                      <a:pPr algn="ctr"/>
                      <a:endParaRPr lang="en-US" sz="2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t>1</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smtClean="0"/>
                        <a:t>2</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smtClean="0"/>
                        <a:t>2</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smtClean="0"/>
                        <a:t>1</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2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1758">
                <a:tc>
                  <a:txBody>
                    <a:bodyPr/>
                    <a:lstStyle/>
                    <a:p>
                      <a:pPr algn="ctr"/>
                      <a:endParaRPr lang="en-US" sz="1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0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10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10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10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1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18286">
                <a:tc>
                  <a:txBody>
                    <a:bodyPr/>
                    <a:lstStyle/>
                    <a:p>
                      <a:pPr algn="ctr"/>
                      <a:endParaRPr lang="en-US" sz="2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r>
                        <a:rPr lang="en-US" sz="1800" b="1" dirty="0" smtClean="0"/>
                        <a:t>1.66</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r>
                        <a:rPr lang="en-US" sz="1800" b="1" dirty="0" smtClean="0"/>
                        <a:t>*</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r>
                        <a:rPr lang="en-US" sz="1800" b="1" dirty="0" smtClean="0"/>
                        <a:t>1</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endParaRPr lang="en-US" sz="2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bl>
          </a:graphicData>
        </a:graphic>
      </p:graphicFrame>
      <p:pic>
        <p:nvPicPr>
          <p:cNvPr id="7240" name="Picture 2"/>
          <p:cNvPicPr>
            <a:picLocks noChangeAspect="1" noChangeArrowheads="1"/>
          </p:cNvPicPr>
          <p:nvPr/>
        </p:nvPicPr>
        <p:blipFill>
          <a:blip r:embed="rId3" cstate="print">
            <a:clrChange>
              <a:clrFrom>
                <a:srgbClr val="FFFFFF"/>
              </a:clrFrom>
              <a:clrTo>
                <a:srgbClr val="FFFFFF">
                  <a:alpha val="0"/>
                </a:srgbClr>
              </a:clrTo>
            </a:clrChange>
          </a:blip>
          <a:srcRect t="34128" r="22830" b="30544"/>
          <a:stretch>
            <a:fillRect/>
          </a:stretch>
        </p:blipFill>
        <p:spPr bwMode="auto">
          <a:xfrm>
            <a:off x="2807566" y="5453059"/>
            <a:ext cx="2451729" cy="643516"/>
          </a:xfrm>
          <a:prstGeom prst="rect">
            <a:avLst/>
          </a:prstGeom>
          <a:noFill/>
          <a:ln w="9525">
            <a:noFill/>
            <a:miter lim="800000"/>
            <a:headEnd/>
            <a:tailEnd/>
          </a:ln>
        </p:spPr>
      </p:pic>
      <p:pic>
        <p:nvPicPr>
          <p:cNvPr id="7241" name="Picture 2"/>
          <p:cNvPicPr>
            <a:picLocks noChangeAspect="1" noChangeArrowheads="1"/>
          </p:cNvPicPr>
          <p:nvPr/>
        </p:nvPicPr>
        <p:blipFill>
          <a:blip r:embed="rId3" cstate="print">
            <a:clrChange>
              <a:clrFrom>
                <a:srgbClr val="FFFFFF"/>
              </a:clrFrom>
              <a:clrTo>
                <a:srgbClr val="FFFFFF">
                  <a:alpha val="0"/>
                </a:srgbClr>
              </a:clrTo>
            </a:clrChange>
          </a:blip>
          <a:srcRect t="34128" r="22830" b="30544"/>
          <a:stretch>
            <a:fillRect/>
          </a:stretch>
        </p:blipFill>
        <p:spPr bwMode="auto">
          <a:xfrm>
            <a:off x="4038600" y="5962647"/>
            <a:ext cx="2451728" cy="643516"/>
          </a:xfrm>
          <a:prstGeom prst="rect">
            <a:avLst/>
          </a:prstGeom>
          <a:noFill/>
          <a:ln w="9525">
            <a:noFill/>
            <a:miter lim="800000"/>
            <a:headEnd/>
            <a:tailEnd/>
          </a:ln>
        </p:spPr>
      </p:pic>
      <p:sp>
        <p:nvSpPr>
          <p:cNvPr id="138" name="Rectangle 137"/>
          <p:cNvSpPr/>
          <p:nvPr/>
        </p:nvSpPr>
        <p:spPr>
          <a:xfrm>
            <a:off x="4911725" y="6437064"/>
            <a:ext cx="2876395" cy="461665"/>
          </a:xfrm>
          <a:prstGeom prst="rect">
            <a:avLst/>
          </a:prstGeom>
        </p:spPr>
        <p:txBody>
          <a:bodyPr wrap="square">
            <a:spAutoFit/>
          </a:bodyPr>
          <a:lstStyle/>
          <a:p>
            <a:pPr>
              <a:defRPr/>
            </a:pPr>
            <a:r>
              <a:rPr lang="en-US" sz="2400" b="1" kern="0" dirty="0" smtClean="0">
                <a:solidFill>
                  <a:srgbClr val="1F497D"/>
                </a:solidFill>
              </a:rPr>
              <a:t>1.66 </a:t>
            </a:r>
            <a:r>
              <a:rPr lang="en-US" sz="1800" b="1" kern="0" dirty="0">
                <a:solidFill>
                  <a:srgbClr val="1F497D"/>
                </a:solidFill>
              </a:rPr>
              <a:t>weighted risk rating</a:t>
            </a:r>
            <a:endParaRPr lang="en-US" b="1" dirty="0"/>
          </a:p>
        </p:txBody>
      </p:sp>
      <p:sp>
        <p:nvSpPr>
          <p:cNvPr id="139" name="Rectangle 138"/>
          <p:cNvSpPr/>
          <p:nvPr/>
        </p:nvSpPr>
        <p:spPr>
          <a:xfrm>
            <a:off x="464415" y="5766089"/>
            <a:ext cx="2686201" cy="461665"/>
          </a:xfrm>
          <a:prstGeom prst="rect">
            <a:avLst/>
          </a:prstGeom>
        </p:spPr>
        <p:txBody>
          <a:bodyPr wrap="square">
            <a:spAutoFit/>
          </a:bodyPr>
          <a:lstStyle/>
          <a:p>
            <a:pPr>
              <a:defRPr/>
            </a:pPr>
            <a:r>
              <a:rPr lang="en-US" sz="2400" b="1" kern="0" dirty="0" smtClean="0">
                <a:solidFill>
                  <a:srgbClr val="1F497D"/>
                </a:solidFill>
              </a:rPr>
              <a:t>Injection Example</a:t>
            </a:r>
            <a:endParaRPr lang="en-US" b="1" dirty="0"/>
          </a:p>
        </p:txBody>
      </p:sp>
      <p:sp>
        <p:nvSpPr>
          <p:cNvPr id="140" name="Rectangle 139"/>
          <p:cNvSpPr/>
          <p:nvPr/>
        </p:nvSpPr>
        <p:spPr>
          <a:xfrm>
            <a:off x="2158279" y="4419600"/>
            <a:ext cx="296372" cy="830997"/>
          </a:xfrm>
          <a:prstGeom prst="rect">
            <a:avLst/>
          </a:prstGeom>
        </p:spPr>
        <p:txBody>
          <a:bodyPr wrap="square">
            <a:spAutoFit/>
          </a:bodyPr>
          <a:lstStyle/>
          <a:p>
            <a:pPr>
              <a:defRPr/>
            </a:pPr>
            <a:r>
              <a:rPr lang="en-US" sz="1600" kern="0" dirty="0"/>
              <a:t>1</a:t>
            </a:r>
          </a:p>
          <a:p>
            <a:pPr>
              <a:defRPr/>
            </a:pPr>
            <a:r>
              <a:rPr lang="en-US" sz="1600" kern="0" dirty="0"/>
              <a:t>2</a:t>
            </a:r>
          </a:p>
          <a:p>
            <a:pPr>
              <a:defRPr/>
            </a:pPr>
            <a:r>
              <a:rPr lang="en-US" sz="1600" kern="0" dirty="0"/>
              <a:t>3</a:t>
            </a:r>
            <a:endParaRPr lang="en-US" sz="1050" dirty="0"/>
          </a:p>
        </p:txBody>
      </p:sp>
      <p:pic>
        <p:nvPicPr>
          <p:cNvPr id="3075" name="Picture 3"/>
          <p:cNvPicPr>
            <a:picLocks noChangeAspect="1" noChangeArrowheads="1"/>
          </p:cNvPicPr>
          <p:nvPr/>
        </p:nvPicPr>
        <p:blipFill>
          <a:blip r:embed="rId4" cstate="print"/>
          <a:srcRect/>
          <a:stretch>
            <a:fillRect/>
          </a:stretch>
        </p:blipFill>
        <p:spPr bwMode="auto">
          <a:xfrm>
            <a:off x="1131165" y="1143000"/>
            <a:ext cx="7250835" cy="2891571"/>
          </a:xfrm>
          <a:prstGeom prst="rect">
            <a:avLst/>
          </a:prstGeom>
          <a:noFill/>
          <a:ln w="9525">
            <a:noFill/>
            <a:miter lim="800000"/>
            <a:headEnd/>
            <a:tailEnd/>
          </a:ln>
        </p:spPr>
      </p:pic>
      <p:sp>
        <p:nvSpPr>
          <p:cNvPr id="10"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5</a:t>
            </a:fld>
            <a:endParaRPr lang="en-US"/>
          </a:p>
        </p:txBody>
      </p:sp>
    </p:spTree>
    <p:custDataLst>
      <p:tags r:id="rId1"/>
    </p:custDataLst>
    <p:extLst>
      <p:ext uri="{BB962C8B-B14F-4D97-AF65-F5344CB8AC3E}">
        <p14:creationId xmlns:p14="http://schemas.microsoft.com/office/powerpoint/2010/main" val="22632226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graphicFrame>
        <p:nvGraphicFramePr>
          <p:cNvPr id="4" name="Diagram 3"/>
          <p:cNvGraphicFramePr/>
          <p:nvPr>
            <p:extLst>
              <p:ext uri="{D42A27DB-BD31-4B8C-83A1-F6EECF244321}">
                <p14:modId xmlns:p14="http://schemas.microsoft.com/office/powerpoint/2010/main" val="705327208"/>
              </p:ext>
            </p:extLst>
          </p:nvPr>
        </p:nvGraphicFramePr>
        <p:xfrm>
          <a:off x="206679" y="1676400"/>
          <a:ext cx="8763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6</a:t>
            </a:fld>
            <a:endParaRPr lang="en-US"/>
          </a:p>
        </p:txBody>
      </p:sp>
    </p:spTree>
    <p:custDataLst>
      <p:tags r:id="rId1"/>
    </p:custDataLst>
    <p:extLst>
      <p:ext uri="{BB962C8B-B14F-4D97-AF65-F5344CB8AC3E}">
        <p14:creationId xmlns:p14="http://schemas.microsoft.com/office/powerpoint/2010/main" val="9566707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343400" y="70077"/>
            <a:ext cx="4724400" cy="715962"/>
          </a:xfrm>
        </p:spPr>
        <p:txBody>
          <a:bodyPr/>
          <a:lstStyle/>
          <a:p>
            <a:r>
              <a:rPr lang="en-US" dirty="0" smtClean="0"/>
              <a:t>Mapping from 2010 to 2013 Top 10</a:t>
            </a:r>
          </a:p>
        </p:txBody>
      </p:sp>
      <p:graphicFrame>
        <p:nvGraphicFramePr>
          <p:cNvPr id="3" name="Table 2"/>
          <p:cNvGraphicFramePr>
            <a:graphicFrameLocks noGrp="1"/>
          </p:cNvGraphicFramePr>
          <p:nvPr>
            <p:extLst>
              <p:ext uri="{D42A27DB-BD31-4B8C-83A1-F6EECF244321}">
                <p14:modId xmlns:p14="http://schemas.microsoft.com/office/powerpoint/2010/main" val="1681507950"/>
              </p:ext>
            </p:extLst>
          </p:nvPr>
        </p:nvGraphicFramePr>
        <p:xfrm>
          <a:off x="800100" y="1466850"/>
          <a:ext cx="7848600" cy="5349012"/>
        </p:xfrm>
        <a:graphic>
          <a:graphicData uri="http://schemas.openxmlformats.org/drawingml/2006/table">
            <a:tbl>
              <a:tblPr>
                <a:tableStyleId>{D113A9D2-9D6B-4929-AA2D-F23B5EE8CBE7}</a:tableStyleId>
              </a:tblPr>
              <a:tblGrid>
                <a:gridCol w="3924300"/>
                <a:gridCol w="3924300"/>
              </a:tblGrid>
              <a:tr h="495219">
                <a:tc>
                  <a:txBody>
                    <a:bodyPr/>
                    <a:lstStyle/>
                    <a:p>
                      <a:pPr algn="ctr"/>
                      <a:r>
                        <a:rPr lang="en-US" sz="2400" b="1" dirty="0" smtClean="0">
                          <a:latin typeface="+mj-lt"/>
                        </a:rPr>
                        <a:t>OWASP Top 10 – 2010</a:t>
                      </a:r>
                      <a:r>
                        <a:rPr lang="en-US" sz="2400" b="1" baseline="0" dirty="0" smtClean="0">
                          <a:latin typeface="+mj-lt"/>
                        </a:rPr>
                        <a:t> (old)</a:t>
                      </a:r>
                      <a:endParaRPr lang="en-US" sz="2400" b="1" dirty="0">
                        <a:latin typeface="+mj-lt"/>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alpha val="0"/>
                      </a:schemeClr>
                    </a:solidFill>
                  </a:tcPr>
                </a:tc>
                <a:tc>
                  <a:txBody>
                    <a:bodyPr/>
                    <a:lstStyle/>
                    <a:p>
                      <a:pPr algn="ctr"/>
                      <a:r>
                        <a:rPr lang="en-US" sz="2400" b="1" dirty="0" smtClean="0">
                          <a:latin typeface="+mj-lt"/>
                        </a:rPr>
                        <a:t>OWASP Top 10 – 2013 </a:t>
                      </a:r>
                      <a:r>
                        <a:rPr lang="en-US" sz="2400" b="1" baseline="0" dirty="0" smtClean="0">
                          <a:latin typeface="+mj-lt"/>
                        </a:rPr>
                        <a:t>(New)</a:t>
                      </a:r>
                      <a:endParaRPr lang="en-US" sz="2400" b="1" dirty="0">
                        <a:latin typeface="+mj-lt"/>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alpha val="0"/>
                      </a:schemeClr>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2010-A1 – Injection</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2013-A1 – Injection</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r>
                        <a:rPr lang="en-US" sz="1200" b="1" dirty="0" smtClean="0">
                          <a:solidFill>
                            <a:schemeClr val="tx1"/>
                          </a:solidFill>
                        </a:rPr>
                        <a:t>2010-</a:t>
                      </a:r>
                      <a:r>
                        <a:rPr lang="en-US" sz="1200" b="1" kern="1200" dirty="0" smtClean="0">
                          <a:solidFill>
                            <a:schemeClr val="tx1"/>
                          </a:solidFill>
                          <a:latin typeface="+mj-lt"/>
                          <a:ea typeface="+mn-ea"/>
                          <a:cs typeface="+mn-cs"/>
                        </a:rPr>
                        <a:t>A2 – Cross Site Scripting (XSS)</a:t>
                      </a:r>
                      <a:endParaRPr lang="en-US" sz="1200" b="1" kern="1200" dirty="0">
                        <a:solidFill>
                          <a:schemeClr val="tx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1" dirty="0" smtClean="0">
                          <a:solidFill>
                            <a:schemeClr val="tx1"/>
                          </a:solidFill>
                        </a:rPr>
                        <a:t>2013-</a:t>
                      </a:r>
                      <a:r>
                        <a:rPr lang="en-US" sz="1200" b="1" kern="1200" dirty="0" smtClean="0">
                          <a:solidFill>
                            <a:schemeClr val="tx1"/>
                          </a:solidFill>
                          <a:latin typeface="+mn-lt"/>
                          <a:ea typeface="+mn-ea"/>
                          <a:cs typeface="+mn-cs"/>
                        </a:rPr>
                        <a:t>A2 – Broken Authentication and Session Management</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3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A3 – Broken Authentication and Session Management</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A3 – Cross Site Scripting (XSS)</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A4 – Insecure Direct Object References</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A4 – Insecure Direct Object References</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A5 – Cross Site Request Forgery (CSRF)</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A5 – Security Misconfiguration</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0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A6 – Security Misconfiguration</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A6 – Sensitive Data Exposure</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A7 – Insecure Cryptographic Storage</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GB" sz="1200" b="1" kern="1200" dirty="0" smtClean="0">
                          <a:solidFill>
                            <a:schemeClr val="tx1"/>
                          </a:solidFill>
                          <a:latin typeface="+mn-lt"/>
                          <a:ea typeface="+mn-ea"/>
                          <a:cs typeface="+mn-cs"/>
                        </a:rPr>
                        <a:t>A7 – Missing Function Level Access Control</a:t>
                      </a:r>
                      <a:endParaRPr lang="en-US" sz="1200" b="1"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A8 – Failure to Restrict URL Access</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A8 –  Cross-Site Request Forgery (CSRF)</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A9 – Insufficient Transport Layer Protection</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A9 – Using Known Vulnerable Components (NEW)</a:t>
                      </a:r>
                      <a:endParaRPr lang="en-US" sz="12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2010-</a:t>
                      </a:r>
                      <a:r>
                        <a:rPr lang="en-US" sz="1200" b="1" kern="1200" dirty="0" smtClean="0">
                          <a:solidFill>
                            <a:schemeClr val="tx1"/>
                          </a:solidFill>
                          <a:latin typeface="+mn-lt"/>
                          <a:ea typeface="+mn-ea"/>
                          <a:cs typeface="+mn-cs"/>
                        </a:rPr>
                        <a:t>A10 – </a:t>
                      </a:r>
                      <a:r>
                        <a:rPr lang="en-US" sz="1200" b="1" kern="1200" dirty="0" err="1" smtClean="0">
                          <a:solidFill>
                            <a:schemeClr val="tx1"/>
                          </a:solidFill>
                          <a:latin typeface="+mn-lt"/>
                          <a:ea typeface="+mn-ea"/>
                          <a:cs typeface="+mn-cs"/>
                        </a:rPr>
                        <a:t>Unvalidated</a:t>
                      </a:r>
                      <a:r>
                        <a:rPr lang="en-US" sz="1200" b="1" kern="1200" dirty="0" smtClean="0">
                          <a:solidFill>
                            <a:schemeClr val="tx1"/>
                          </a:solidFill>
                          <a:latin typeface="+mn-lt"/>
                          <a:ea typeface="+mn-ea"/>
                          <a:cs typeface="+mn-cs"/>
                        </a:rPr>
                        <a:t> Redirects and Forwards (NEW)</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2013-</a:t>
                      </a:r>
                      <a:r>
                        <a:rPr lang="en-US" sz="1200" b="1" kern="1200" dirty="0" smtClean="0">
                          <a:solidFill>
                            <a:schemeClr val="tx1"/>
                          </a:solidFill>
                          <a:latin typeface="+mn-lt"/>
                          <a:ea typeface="+mn-ea"/>
                          <a:cs typeface="+mn-cs"/>
                        </a:rPr>
                        <a:t>A10 – </a:t>
                      </a:r>
                      <a:r>
                        <a:rPr lang="en-US" sz="1200" b="1" kern="1200" dirty="0" err="1" smtClean="0">
                          <a:solidFill>
                            <a:schemeClr val="tx1"/>
                          </a:solidFill>
                          <a:latin typeface="+mn-lt"/>
                          <a:ea typeface="+mn-ea"/>
                          <a:cs typeface="+mn-cs"/>
                        </a:rPr>
                        <a:t>Unvalidated</a:t>
                      </a:r>
                      <a:r>
                        <a:rPr lang="en-US" sz="1200" b="1" kern="1200" dirty="0" smtClean="0">
                          <a:solidFill>
                            <a:schemeClr val="tx1"/>
                          </a:solidFill>
                          <a:latin typeface="+mn-lt"/>
                          <a:ea typeface="+mn-ea"/>
                          <a:cs typeface="+mn-cs"/>
                        </a:rPr>
                        <a:t> Redirects and Forwards</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2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3</a:t>
                      </a:r>
                      <a:r>
                        <a:rPr lang="en-US" sz="1200" b="1" kern="1200" baseline="0" dirty="0" smtClean="0">
                          <a:solidFill>
                            <a:schemeClr val="tx1"/>
                          </a:solidFill>
                          <a:latin typeface="+mn-lt"/>
                          <a:ea typeface="+mn-ea"/>
                          <a:cs typeface="+mn-cs"/>
                        </a:rPr>
                        <a:t> Primary Changes:</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kern="1200" dirty="0" smtClean="0">
                          <a:solidFill>
                            <a:schemeClr val="tx1"/>
                          </a:solidFill>
                          <a:latin typeface="+mn-lt"/>
                          <a:ea typeface="+mn-ea"/>
                          <a:cs typeface="+mn-cs"/>
                        </a:rPr>
                        <a:t>Merged: </a:t>
                      </a:r>
                      <a:r>
                        <a:rPr lang="en-US" sz="1200" b="1" dirty="0" smtClean="0">
                          <a:solidFill>
                            <a:schemeClr val="tx1"/>
                          </a:solidFill>
                        </a:rPr>
                        <a:t>2010-</a:t>
                      </a:r>
                      <a:r>
                        <a:rPr lang="en-US" sz="1200" b="1" kern="1200" dirty="0" smtClean="0">
                          <a:solidFill>
                            <a:schemeClr val="tx1"/>
                          </a:solidFill>
                          <a:latin typeface="+mn-lt"/>
                          <a:ea typeface="+mn-ea"/>
                          <a:cs typeface="+mn-cs"/>
                        </a:rPr>
                        <a:t>A7 and </a:t>
                      </a:r>
                      <a:r>
                        <a:rPr lang="en-US" sz="1200" b="1" dirty="0" smtClean="0">
                          <a:solidFill>
                            <a:schemeClr val="tx1"/>
                          </a:solidFill>
                        </a:rPr>
                        <a:t>2010-</a:t>
                      </a:r>
                      <a:r>
                        <a:rPr lang="en-US" sz="1200" b="1" kern="1200" dirty="0" smtClean="0">
                          <a:solidFill>
                            <a:schemeClr val="tx1"/>
                          </a:solidFill>
                          <a:latin typeface="+mn-lt"/>
                          <a:ea typeface="+mn-ea"/>
                          <a:cs typeface="+mn-cs"/>
                        </a:rPr>
                        <a:t>A9 -&gt; </a:t>
                      </a:r>
                      <a:r>
                        <a:rPr lang="en-US" sz="1200" b="1" dirty="0" smtClean="0">
                          <a:solidFill>
                            <a:schemeClr val="tx1"/>
                          </a:solidFill>
                        </a:rPr>
                        <a:t>2013-</a:t>
                      </a:r>
                      <a:r>
                        <a:rPr lang="en-US" sz="1200" b="1" kern="1200" dirty="0" smtClean="0">
                          <a:solidFill>
                            <a:schemeClr val="tx1"/>
                          </a:solidFill>
                          <a:latin typeface="+mn-lt"/>
                          <a:ea typeface="+mn-ea"/>
                          <a:cs typeface="+mn-cs"/>
                        </a:rPr>
                        <a:t>A6</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17871">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kern="1200" dirty="0" smtClean="0">
                          <a:solidFill>
                            <a:schemeClr val="tx1"/>
                          </a:solidFill>
                          <a:latin typeface="+mn-lt"/>
                          <a:ea typeface="+mn-ea"/>
                          <a:cs typeface="+mn-cs"/>
                        </a:rPr>
                        <a:t>Added New </a:t>
                      </a:r>
                      <a:r>
                        <a:rPr lang="en-US" sz="1200" b="1" dirty="0" smtClean="0">
                          <a:solidFill>
                            <a:schemeClr val="tx1"/>
                          </a:solidFill>
                        </a:rPr>
                        <a:t>2013-A9</a:t>
                      </a:r>
                      <a:r>
                        <a:rPr lang="en-US" sz="1200" b="1" baseline="0" dirty="0" smtClean="0">
                          <a:solidFill>
                            <a:schemeClr val="tx1"/>
                          </a:solidFill>
                        </a:rPr>
                        <a:t>: </a:t>
                      </a:r>
                      <a:r>
                        <a:rPr lang="en-US" sz="1200" b="1" kern="1200" dirty="0" smtClean="0">
                          <a:solidFill>
                            <a:schemeClr val="tx1"/>
                          </a:solidFill>
                          <a:latin typeface="+mn-lt"/>
                          <a:ea typeface="+mn-ea"/>
                          <a:cs typeface="+mn-cs"/>
                        </a:rPr>
                        <a:t>Using Known Vulnerable</a:t>
                      </a:r>
                      <a:r>
                        <a:rPr lang="en-US" sz="1200" b="1" kern="1200" baseline="0" dirty="0" smtClean="0">
                          <a:solidFill>
                            <a:schemeClr val="tx1"/>
                          </a:solidFill>
                          <a:latin typeface="+mn-lt"/>
                          <a:ea typeface="+mn-ea"/>
                          <a:cs typeface="+mn-cs"/>
                        </a:rPr>
                        <a:t> Components</a:t>
                      </a:r>
                      <a:endParaRPr lang="en-US" sz="12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dirty="0" smtClean="0">
                          <a:solidFill>
                            <a:schemeClr val="tx1"/>
                          </a:solidFill>
                        </a:rPr>
                        <a:t>2010-</a:t>
                      </a:r>
                      <a:r>
                        <a:rPr lang="en-US" sz="1200" b="1" kern="1200" dirty="0" smtClean="0">
                          <a:solidFill>
                            <a:schemeClr val="tx1"/>
                          </a:solidFill>
                          <a:latin typeface="+mn-lt"/>
                          <a:ea typeface="+mn-ea"/>
                          <a:cs typeface="+mn-cs"/>
                        </a:rPr>
                        <a:t>A8</a:t>
                      </a:r>
                      <a:r>
                        <a:rPr lang="en-US" sz="1200" b="1" kern="1200" baseline="0" dirty="0" smtClean="0">
                          <a:solidFill>
                            <a:schemeClr val="tx1"/>
                          </a:solidFill>
                          <a:latin typeface="+mn-lt"/>
                          <a:ea typeface="+mn-ea"/>
                          <a:cs typeface="+mn-cs"/>
                        </a:rPr>
                        <a:t> broadened to </a:t>
                      </a:r>
                      <a:r>
                        <a:rPr lang="en-US" sz="1200" b="1" dirty="0" smtClean="0">
                          <a:solidFill>
                            <a:schemeClr val="tx1"/>
                          </a:solidFill>
                        </a:rPr>
                        <a:t>2013-</a:t>
                      </a:r>
                      <a:r>
                        <a:rPr lang="en-US" sz="1200" b="1" kern="1200" baseline="0" dirty="0" smtClean="0">
                          <a:solidFill>
                            <a:schemeClr val="tx1"/>
                          </a:solidFill>
                          <a:latin typeface="+mn-lt"/>
                          <a:ea typeface="+mn-ea"/>
                          <a:cs typeface="+mn-cs"/>
                        </a:rPr>
                        <a:t>A7</a:t>
                      </a:r>
                      <a:endParaRPr lang="en-US" sz="1200" b="1" kern="1200" dirty="0" smtClean="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cxnSp>
        <p:nvCxnSpPr>
          <p:cNvPr id="6152" name="Straight Arrow Connector 9"/>
          <p:cNvCxnSpPr>
            <a:cxnSpLocks noChangeShapeType="1"/>
          </p:cNvCxnSpPr>
          <p:nvPr/>
        </p:nvCxnSpPr>
        <p:spPr bwMode="auto">
          <a:xfrm flipV="1">
            <a:off x="4338636" y="2590800"/>
            <a:ext cx="387352" cy="480799"/>
          </a:xfrm>
          <a:prstGeom prst="straightConnector1">
            <a:avLst/>
          </a:prstGeom>
          <a:noFill/>
          <a:ln w="28575" algn="ctr">
            <a:solidFill>
              <a:srgbClr val="FF0000"/>
            </a:solidFill>
            <a:round/>
            <a:headEnd/>
            <a:tailEnd type="arrow" w="med" len="med"/>
          </a:ln>
        </p:spPr>
      </p:cxnSp>
      <p:cxnSp>
        <p:nvCxnSpPr>
          <p:cNvPr id="6153" name="Straight Arrow Connector 11"/>
          <p:cNvCxnSpPr>
            <a:cxnSpLocks noChangeShapeType="1"/>
          </p:cNvCxnSpPr>
          <p:nvPr/>
        </p:nvCxnSpPr>
        <p:spPr bwMode="auto">
          <a:xfrm flipV="1">
            <a:off x="4338636" y="3810000"/>
            <a:ext cx="385764" cy="457199"/>
          </a:xfrm>
          <a:prstGeom prst="straightConnector1">
            <a:avLst/>
          </a:prstGeom>
          <a:noFill/>
          <a:ln w="28575" algn="ctr">
            <a:solidFill>
              <a:srgbClr val="FF0000"/>
            </a:solidFill>
            <a:round/>
            <a:headEnd/>
            <a:tailEnd type="arrow" w="med" len="med"/>
          </a:ln>
        </p:spPr>
      </p:cxnSp>
      <p:cxnSp>
        <p:nvCxnSpPr>
          <p:cNvPr id="6155" name="Straight Arrow Connector 13"/>
          <p:cNvCxnSpPr>
            <a:cxnSpLocks noChangeShapeType="1"/>
          </p:cNvCxnSpPr>
          <p:nvPr/>
        </p:nvCxnSpPr>
        <p:spPr bwMode="auto">
          <a:xfrm flipH="1" flipV="1">
            <a:off x="4343400" y="2667001"/>
            <a:ext cx="377824" cy="404598"/>
          </a:xfrm>
          <a:prstGeom prst="straightConnector1">
            <a:avLst/>
          </a:prstGeom>
          <a:noFill/>
          <a:ln w="28575" algn="ctr">
            <a:solidFill>
              <a:srgbClr val="FF0000"/>
            </a:solidFill>
            <a:round/>
            <a:headEnd type="arrow" w="med" len="med"/>
            <a:tailEnd/>
          </a:ln>
        </p:spPr>
      </p:cxnSp>
      <p:cxnSp>
        <p:nvCxnSpPr>
          <p:cNvPr id="17" name="Straight Arrow Connector 13"/>
          <p:cNvCxnSpPr>
            <a:cxnSpLocks noChangeShapeType="1"/>
          </p:cNvCxnSpPr>
          <p:nvPr/>
        </p:nvCxnSpPr>
        <p:spPr bwMode="auto">
          <a:xfrm flipH="1" flipV="1">
            <a:off x="4338636" y="3810000"/>
            <a:ext cx="382588" cy="1217612"/>
          </a:xfrm>
          <a:prstGeom prst="straightConnector1">
            <a:avLst/>
          </a:prstGeom>
          <a:noFill/>
          <a:ln w="28575" algn="ctr">
            <a:solidFill>
              <a:srgbClr val="FF0000"/>
            </a:solidFill>
            <a:round/>
            <a:headEnd type="arrow" w="med" len="med"/>
            <a:tailEnd/>
          </a:ln>
        </p:spPr>
      </p:cxnSp>
      <p:cxnSp>
        <p:nvCxnSpPr>
          <p:cNvPr id="8" name="Straight Arrow Connector 11"/>
          <p:cNvCxnSpPr>
            <a:cxnSpLocks noChangeShapeType="1"/>
          </p:cNvCxnSpPr>
          <p:nvPr/>
        </p:nvCxnSpPr>
        <p:spPr bwMode="auto">
          <a:xfrm flipV="1">
            <a:off x="4338636" y="4191000"/>
            <a:ext cx="387352" cy="457200"/>
          </a:xfrm>
          <a:prstGeom prst="straightConnector1">
            <a:avLst/>
          </a:prstGeom>
          <a:noFill/>
          <a:ln w="28575" algn="ctr">
            <a:solidFill>
              <a:srgbClr val="0070C0"/>
            </a:solidFill>
            <a:round/>
            <a:headEnd/>
            <a:tailEnd type="arrow" w="med" len="med"/>
          </a:ln>
        </p:spPr>
      </p:cxnSp>
      <p:cxnSp>
        <p:nvCxnSpPr>
          <p:cNvPr id="9" name="Straight Arrow Connector 11"/>
          <p:cNvCxnSpPr>
            <a:cxnSpLocks noChangeShapeType="1"/>
          </p:cNvCxnSpPr>
          <p:nvPr/>
        </p:nvCxnSpPr>
        <p:spPr bwMode="auto">
          <a:xfrm flipV="1">
            <a:off x="4338636" y="4572000"/>
            <a:ext cx="387352" cy="457200"/>
          </a:xfrm>
          <a:prstGeom prst="straightConnector1">
            <a:avLst/>
          </a:prstGeom>
          <a:noFill/>
          <a:ln w="28575" algn="ctr">
            <a:solidFill>
              <a:srgbClr val="FF0000"/>
            </a:solidFill>
            <a:round/>
            <a:headEnd/>
            <a:tailEnd type="arrow" w="med" len="med"/>
          </a:ln>
        </p:spPr>
      </p:cxnSp>
      <p:cxnSp>
        <p:nvCxnSpPr>
          <p:cNvPr id="18" name="Straight Arrow Connector 11"/>
          <p:cNvCxnSpPr>
            <a:cxnSpLocks noChangeShapeType="1"/>
          </p:cNvCxnSpPr>
          <p:nvPr/>
        </p:nvCxnSpPr>
        <p:spPr bwMode="auto">
          <a:xfrm flipV="1">
            <a:off x="4338636" y="4191000"/>
            <a:ext cx="392116" cy="1219200"/>
          </a:xfrm>
          <a:prstGeom prst="straightConnector1">
            <a:avLst/>
          </a:prstGeom>
          <a:noFill/>
          <a:ln w="28575" algn="ctr">
            <a:solidFill>
              <a:srgbClr val="0070C0"/>
            </a:solidFill>
            <a:round/>
            <a:headEnd/>
            <a:tailEnd type="arrow" w="med" len="med"/>
          </a:ln>
        </p:spPr>
      </p:cxnSp>
      <p:sp>
        <p:nvSpPr>
          <p:cNvPr id="20" name="Rounded Rectangle 19"/>
          <p:cNvSpPr/>
          <p:nvPr/>
        </p:nvSpPr>
        <p:spPr>
          <a:xfrm>
            <a:off x="4721224" y="5257800"/>
            <a:ext cx="3660776"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0943771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191000" y="152400"/>
            <a:ext cx="4724400" cy="715962"/>
          </a:xfrm>
        </p:spPr>
        <p:txBody>
          <a:bodyPr/>
          <a:lstStyle/>
          <a:p>
            <a:pPr eaLnBrk="1" hangingPunct="1"/>
            <a:r>
              <a:rPr lang="en-US" dirty="0" smtClean="0"/>
              <a:t>2013-A1 – Injection</a:t>
            </a:r>
          </a:p>
        </p:txBody>
      </p:sp>
      <p:graphicFrame>
        <p:nvGraphicFramePr>
          <p:cNvPr id="4" name="Diagram 3"/>
          <p:cNvGraphicFramePr/>
          <p:nvPr>
            <p:extLst>
              <p:ext uri="{D42A27DB-BD31-4B8C-83A1-F6EECF244321}">
                <p14:modId xmlns:p14="http://schemas.microsoft.com/office/powerpoint/2010/main" val="4146462082"/>
              </p:ext>
            </p:extLst>
          </p:nvPr>
        </p:nvGraphicFramePr>
        <p:xfrm>
          <a:off x="609600" y="1477962"/>
          <a:ext cx="8077200" cy="533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8</a:t>
            </a:fld>
            <a:endParaRPr lang="en-US"/>
          </a:p>
        </p:txBody>
      </p:sp>
    </p:spTree>
    <p:custDataLst>
      <p:tags r:id="rId1"/>
    </p:custDataLst>
    <p:extLst>
      <p:ext uri="{BB962C8B-B14F-4D97-AF65-F5344CB8AC3E}">
        <p14:creationId xmlns:p14="http://schemas.microsoft.com/office/powerpoint/2010/main" val="3298558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SQL Injection – Illustrated</a:t>
            </a:r>
          </a:p>
        </p:txBody>
      </p:sp>
      <p:sp>
        <p:nvSpPr>
          <p:cNvPr id="10243" name="Rectangle 3"/>
          <p:cNvSpPr>
            <a:spLocks noChangeArrowheads="1"/>
          </p:cNvSpPr>
          <p:nvPr/>
        </p:nvSpPr>
        <p:spPr bwMode="auto">
          <a:xfrm>
            <a:off x="228600" y="1371600"/>
            <a:ext cx="5715000" cy="2579688"/>
          </a:xfrm>
          <a:prstGeom prst="rect">
            <a:avLst/>
          </a:prstGeom>
          <a:solidFill>
            <a:srgbClr val="DDDDDD"/>
          </a:solidFill>
          <a:ln w="9525">
            <a:noFill/>
            <a:miter lim="800000"/>
            <a:headEnd/>
            <a:tailEnd/>
          </a:ln>
        </p:spPr>
        <p:txBody>
          <a:bodyPr wrap="none" anchorCtr="1"/>
          <a:lstStyle/>
          <a:p>
            <a:pPr algn="ctr"/>
            <a:endParaRPr lang="en-US" sz="900"/>
          </a:p>
        </p:txBody>
      </p:sp>
      <p:sp>
        <p:nvSpPr>
          <p:cNvPr id="10244" name="Line 4"/>
          <p:cNvSpPr>
            <a:spLocks noChangeShapeType="1"/>
          </p:cNvSpPr>
          <p:nvPr/>
        </p:nvSpPr>
        <p:spPr bwMode="auto">
          <a:xfrm flipH="1">
            <a:off x="4495800" y="3400425"/>
            <a:ext cx="1066800" cy="0"/>
          </a:xfrm>
          <a:prstGeom prst="line">
            <a:avLst/>
          </a:prstGeom>
          <a:noFill/>
          <a:ln w="127000">
            <a:solidFill>
              <a:schemeClr val="tx1"/>
            </a:solidFill>
            <a:round/>
            <a:headEnd/>
            <a:tailEnd/>
          </a:ln>
        </p:spPr>
        <p:txBody>
          <a:bodyPr anchor="ctr"/>
          <a:lstStyle/>
          <a:p>
            <a:endParaRPr lang="en-US"/>
          </a:p>
        </p:txBody>
      </p:sp>
      <p:sp>
        <p:nvSpPr>
          <p:cNvPr id="10245" name="Rectangle 5"/>
          <p:cNvSpPr>
            <a:spLocks noChangeArrowheads="1"/>
          </p:cNvSpPr>
          <p:nvPr/>
        </p:nvSpPr>
        <p:spPr bwMode="auto">
          <a:xfrm>
            <a:off x="228600" y="4125913"/>
            <a:ext cx="5715000" cy="2579687"/>
          </a:xfrm>
          <a:prstGeom prst="rect">
            <a:avLst/>
          </a:prstGeom>
          <a:solidFill>
            <a:srgbClr val="DDDDDD"/>
          </a:solidFill>
          <a:ln w="9525">
            <a:noFill/>
            <a:miter lim="800000"/>
            <a:headEnd/>
            <a:tailEnd/>
          </a:ln>
        </p:spPr>
        <p:txBody>
          <a:bodyPr wrap="none" anchorCtr="1"/>
          <a:lstStyle/>
          <a:p>
            <a:pPr algn="ctr"/>
            <a:endParaRPr lang="en-US" sz="1600"/>
          </a:p>
        </p:txBody>
      </p:sp>
      <p:sp>
        <p:nvSpPr>
          <p:cNvPr id="10246" name="Line 6"/>
          <p:cNvSpPr>
            <a:spLocks noChangeShapeType="1"/>
          </p:cNvSpPr>
          <p:nvPr/>
        </p:nvSpPr>
        <p:spPr bwMode="auto">
          <a:xfrm>
            <a:off x="765175" y="5514975"/>
            <a:ext cx="1090613" cy="0"/>
          </a:xfrm>
          <a:prstGeom prst="line">
            <a:avLst/>
          </a:prstGeom>
          <a:noFill/>
          <a:ln w="127000">
            <a:solidFill>
              <a:schemeClr val="tx1"/>
            </a:solidFill>
            <a:round/>
            <a:headEnd/>
            <a:tailEnd/>
          </a:ln>
        </p:spPr>
        <p:txBody>
          <a:bodyPr anchor="ctr"/>
          <a:lstStyle/>
          <a:p>
            <a:endParaRPr lang="en-US"/>
          </a:p>
        </p:txBody>
      </p:sp>
      <p:sp>
        <p:nvSpPr>
          <p:cNvPr id="10247" name="Line 7"/>
          <p:cNvSpPr>
            <a:spLocks noChangeShapeType="1"/>
          </p:cNvSpPr>
          <p:nvPr/>
        </p:nvSpPr>
        <p:spPr bwMode="auto">
          <a:xfrm>
            <a:off x="1009650" y="3459163"/>
            <a:ext cx="1588" cy="2055812"/>
          </a:xfrm>
          <a:prstGeom prst="line">
            <a:avLst/>
          </a:prstGeom>
          <a:noFill/>
          <a:ln w="127000">
            <a:solidFill>
              <a:schemeClr val="tx1"/>
            </a:solidFill>
            <a:round/>
            <a:headEnd/>
            <a:tailEnd/>
          </a:ln>
        </p:spPr>
        <p:txBody>
          <a:bodyPr anchor="ctr"/>
          <a:lstStyle/>
          <a:p>
            <a:endParaRPr lang="en-US"/>
          </a:p>
        </p:txBody>
      </p:sp>
      <p:sp>
        <p:nvSpPr>
          <p:cNvPr id="10248" name="AutoShape 8"/>
          <p:cNvSpPr>
            <a:spLocks noChangeArrowheads="1"/>
          </p:cNvSpPr>
          <p:nvPr/>
        </p:nvSpPr>
        <p:spPr bwMode="auto">
          <a:xfrm rot="-318816">
            <a:off x="1311275" y="5345113"/>
            <a:ext cx="139700" cy="342900"/>
          </a:xfrm>
          <a:prstGeom prst="parallelogram">
            <a:avLst>
              <a:gd name="adj" fmla="val 56324"/>
            </a:avLst>
          </a:prstGeom>
          <a:solidFill>
            <a:schemeClr val="bg1"/>
          </a:solidFill>
          <a:ln w="9525">
            <a:noFill/>
            <a:miter lim="800000"/>
            <a:headEnd/>
            <a:tailEnd/>
          </a:ln>
        </p:spPr>
        <p:txBody>
          <a:bodyPr wrap="none" anchor="ctr"/>
          <a:lstStyle/>
          <a:p>
            <a:endParaRPr lang="en-US"/>
          </a:p>
        </p:txBody>
      </p:sp>
      <p:sp>
        <p:nvSpPr>
          <p:cNvPr id="10249" name="Line 9"/>
          <p:cNvSpPr>
            <a:spLocks noChangeShapeType="1"/>
          </p:cNvSpPr>
          <p:nvPr/>
        </p:nvSpPr>
        <p:spPr bwMode="auto">
          <a:xfrm flipV="1">
            <a:off x="1330325" y="5403850"/>
            <a:ext cx="49213" cy="258763"/>
          </a:xfrm>
          <a:prstGeom prst="line">
            <a:avLst/>
          </a:prstGeom>
          <a:noFill/>
          <a:ln w="9525">
            <a:solidFill>
              <a:schemeClr val="tx1"/>
            </a:solidFill>
            <a:round/>
            <a:headEnd/>
            <a:tailEnd/>
          </a:ln>
        </p:spPr>
        <p:txBody>
          <a:bodyPr anchor="ctr"/>
          <a:lstStyle/>
          <a:p>
            <a:endParaRPr lang="en-US"/>
          </a:p>
        </p:txBody>
      </p:sp>
      <p:sp>
        <p:nvSpPr>
          <p:cNvPr id="10250" name="Line 10"/>
          <p:cNvSpPr>
            <a:spLocks noChangeShapeType="1"/>
          </p:cNvSpPr>
          <p:nvPr/>
        </p:nvSpPr>
        <p:spPr bwMode="auto">
          <a:xfrm flipV="1">
            <a:off x="1379538" y="5403850"/>
            <a:ext cx="50800" cy="258763"/>
          </a:xfrm>
          <a:prstGeom prst="line">
            <a:avLst/>
          </a:prstGeom>
          <a:noFill/>
          <a:ln w="9525">
            <a:solidFill>
              <a:schemeClr val="tx1"/>
            </a:solidFill>
            <a:round/>
            <a:headEnd/>
            <a:tailEnd/>
          </a:ln>
        </p:spPr>
        <p:txBody>
          <a:bodyPr anchor="ctr"/>
          <a:lstStyle/>
          <a:p>
            <a:endParaRPr lang="en-US"/>
          </a:p>
        </p:txBody>
      </p:sp>
      <p:sp>
        <p:nvSpPr>
          <p:cNvPr id="10251" name="Rectangle 11"/>
          <p:cNvSpPr>
            <a:spLocks noChangeArrowheads="1"/>
          </p:cNvSpPr>
          <p:nvPr/>
        </p:nvSpPr>
        <p:spPr bwMode="ltGray">
          <a:xfrm rot="16200000" flipH="1">
            <a:off x="889000" y="5688013"/>
            <a:ext cx="1631950" cy="228600"/>
          </a:xfrm>
          <a:prstGeom prst="rect">
            <a:avLst/>
          </a:prstGeom>
          <a:solidFill>
            <a:srgbClr val="CC3300"/>
          </a:solidFill>
          <a:ln w="9525">
            <a:miter lim="800000"/>
            <a:headEnd/>
            <a:tailEnd/>
          </a:ln>
          <a:scene3d>
            <a:camera prst="legacyPerspectiveTopRight"/>
            <a:lightRig rig="legacyFlat3" dir="b"/>
          </a:scene3d>
          <a:sp3d extrusionH="36306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Firewall</a:t>
            </a:r>
          </a:p>
        </p:txBody>
      </p:sp>
      <p:sp>
        <p:nvSpPr>
          <p:cNvPr id="10252" name="AutoShape 12"/>
          <p:cNvSpPr>
            <a:spLocks noChangeArrowheads="1"/>
          </p:cNvSpPr>
          <p:nvPr/>
        </p:nvSpPr>
        <p:spPr bwMode="auto">
          <a:xfrm rot="5400000">
            <a:off x="1609725" y="5392738"/>
            <a:ext cx="668337" cy="153988"/>
          </a:xfrm>
          <a:prstGeom prst="can">
            <a:avLst>
              <a:gd name="adj" fmla="val 36056"/>
            </a:avLst>
          </a:prstGeom>
          <a:solidFill>
            <a:srgbClr val="FFFF00"/>
          </a:solidFill>
          <a:ln w="12700">
            <a:solidFill>
              <a:schemeClr val="tx1"/>
            </a:solidFill>
            <a:round/>
            <a:headEnd/>
            <a:tailEnd/>
          </a:ln>
        </p:spPr>
        <p:txBody>
          <a:bodyPr wrap="none" anchor="ctr"/>
          <a:lstStyle/>
          <a:p>
            <a:endParaRPr lang="en-US"/>
          </a:p>
        </p:txBody>
      </p:sp>
      <p:sp>
        <p:nvSpPr>
          <p:cNvPr id="10253" name="Line 13"/>
          <p:cNvSpPr>
            <a:spLocks noChangeShapeType="1"/>
          </p:cNvSpPr>
          <p:nvPr/>
        </p:nvSpPr>
        <p:spPr bwMode="auto">
          <a:xfrm>
            <a:off x="1968500" y="5500688"/>
            <a:ext cx="2063750" cy="14287"/>
          </a:xfrm>
          <a:prstGeom prst="line">
            <a:avLst/>
          </a:prstGeom>
          <a:noFill/>
          <a:ln w="127000">
            <a:solidFill>
              <a:schemeClr val="tx1"/>
            </a:solidFill>
            <a:round/>
            <a:headEnd/>
            <a:tailEnd/>
          </a:ln>
        </p:spPr>
        <p:txBody>
          <a:bodyPr anchor="ctr"/>
          <a:lstStyle/>
          <a:p>
            <a:endParaRPr lang="en-US"/>
          </a:p>
        </p:txBody>
      </p:sp>
      <p:sp>
        <p:nvSpPr>
          <p:cNvPr id="10254" name="Freeform 14"/>
          <p:cNvSpPr>
            <a:spLocks/>
          </p:cNvSpPr>
          <p:nvPr/>
        </p:nvSpPr>
        <p:spPr bwMode="gray">
          <a:xfrm>
            <a:off x="1073150" y="3436938"/>
            <a:ext cx="511175" cy="1927225"/>
          </a:xfrm>
          <a:custGeom>
            <a:avLst/>
            <a:gdLst>
              <a:gd name="T0" fmla="*/ 2147483647 w 479"/>
              <a:gd name="T1" fmla="*/ 0 h 980"/>
              <a:gd name="T2" fmla="*/ 2147483647 w 479"/>
              <a:gd name="T3" fmla="*/ 2147483647 h 980"/>
              <a:gd name="T4" fmla="*/ 2147483647 w 479"/>
              <a:gd name="T5" fmla="*/ 2147483647 h 980"/>
              <a:gd name="T6" fmla="*/ 0 60000 65536"/>
              <a:gd name="T7" fmla="*/ 0 60000 65536"/>
              <a:gd name="T8" fmla="*/ 0 60000 65536"/>
              <a:gd name="T9" fmla="*/ 0 w 479"/>
              <a:gd name="T10" fmla="*/ 0 h 980"/>
              <a:gd name="T11" fmla="*/ 479 w 479"/>
              <a:gd name="T12" fmla="*/ 980 h 980"/>
            </a:gdLst>
            <a:ahLst/>
            <a:cxnLst>
              <a:cxn ang="T6">
                <a:pos x="T0" y="T1"/>
              </a:cxn>
              <a:cxn ang="T7">
                <a:pos x="T2" y="T3"/>
              </a:cxn>
              <a:cxn ang="T8">
                <a:pos x="T4" y="T5"/>
              </a:cxn>
            </a:cxnLst>
            <a:rect l="T9" t="T10" r="T11" b="T12"/>
            <a:pathLst>
              <a:path w="479" h="980">
                <a:moveTo>
                  <a:pt x="68" y="0"/>
                </a:moveTo>
                <a:cubicBezTo>
                  <a:pt x="33" y="304"/>
                  <a:pt x="0" y="612"/>
                  <a:pt x="68" y="775"/>
                </a:cubicBezTo>
                <a:cubicBezTo>
                  <a:pt x="136" y="938"/>
                  <a:pt x="393" y="937"/>
                  <a:pt x="479" y="980"/>
                </a:cubicBezTo>
              </a:path>
            </a:pathLst>
          </a:custGeom>
          <a:noFill/>
          <a:ln w="101600">
            <a:solidFill>
              <a:srgbClr val="FF0000">
                <a:alpha val="59999"/>
              </a:srgbClr>
            </a:solidFill>
            <a:round/>
            <a:headEnd/>
            <a:tailEnd/>
          </a:ln>
        </p:spPr>
        <p:txBody>
          <a:bodyPr anchor="ctr"/>
          <a:lstStyle/>
          <a:p>
            <a:endParaRPr lang="en-US"/>
          </a:p>
        </p:txBody>
      </p:sp>
      <p:sp>
        <p:nvSpPr>
          <p:cNvPr id="10255" name="Line 15"/>
          <p:cNvSpPr>
            <a:spLocks noChangeShapeType="1"/>
          </p:cNvSpPr>
          <p:nvPr/>
        </p:nvSpPr>
        <p:spPr bwMode="auto">
          <a:xfrm>
            <a:off x="2989263" y="4872038"/>
            <a:ext cx="0" cy="601662"/>
          </a:xfrm>
          <a:prstGeom prst="line">
            <a:avLst/>
          </a:prstGeom>
          <a:noFill/>
          <a:ln w="127000">
            <a:solidFill>
              <a:schemeClr val="tx1"/>
            </a:solidFill>
            <a:round/>
            <a:headEnd/>
            <a:tailEnd/>
          </a:ln>
        </p:spPr>
        <p:txBody>
          <a:bodyPr anchor="ctr"/>
          <a:lstStyle/>
          <a:p>
            <a:endParaRPr lang="en-US"/>
          </a:p>
        </p:txBody>
      </p:sp>
      <p:sp>
        <p:nvSpPr>
          <p:cNvPr id="10256" name="AutoShape 16"/>
          <p:cNvSpPr>
            <a:spLocks noChangeArrowheads="1"/>
          </p:cNvSpPr>
          <p:nvPr/>
        </p:nvSpPr>
        <p:spPr bwMode="auto">
          <a:xfrm>
            <a:off x="2801938" y="4813300"/>
            <a:ext cx="388937" cy="515938"/>
          </a:xfrm>
          <a:prstGeom prst="can">
            <a:avLst>
              <a:gd name="adj" fmla="val 33163"/>
            </a:avLst>
          </a:prstGeom>
          <a:solidFill>
            <a:srgbClr val="FFFF00"/>
          </a:solidFill>
          <a:ln w="12700">
            <a:solidFill>
              <a:schemeClr val="tx1"/>
            </a:solidFill>
            <a:round/>
            <a:headEnd/>
            <a:tailEnd/>
          </a:ln>
        </p:spPr>
        <p:txBody>
          <a:bodyPr wrap="none" anchor="ctr"/>
          <a:lstStyle/>
          <a:p>
            <a:endParaRPr lang="en-US"/>
          </a:p>
        </p:txBody>
      </p:sp>
      <p:sp>
        <p:nvSpPr>
          <p:cNvPr id="10257" name="Rectangle 17"/>
          <p:cNvSpPr>
            <a:spLocks noChangeArrowheads="1"/>
          </p:cNvSpPr>
          <p:nvPr/>
        </p:nvSpPr>
        <p:spPr bwMode="ltGray">
          <a:xfrm>
            <a:off x="2368550" y="4946650"/>
            <a:ext cx="1227138"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Hardened OS</a:t>
            </a:r>
          </a:p>
        </p:txBody>
      </p:sp>
      <p:sp>
        <p:nvSpPr>
          <p:cNvPr id="10258" name="Rectangle 18"/>
          <p:cNvSpPr>
            <a:spLocks noChangeArrowheads="1"/>
          </p:cNvSpPr>
          <p:nvPr/>
        </p:nvSpPr>
        <p:spPr bwMode="ltGray">
          <a:xfrm>
            <a:off x="2354263" y="4613275"/>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Web Server</a:t>
            </a:r>
          </a:p>
        </p:txBody>
      </p:sp>
      <p:sp>
        <p:nvSpPr>
          <p:cNvPr id="10259" name="Rectangle 19"/>
          <p:cNvSpPr>
            <a:spLocks noChangeArrowheads="1"/>
          </p:cNvSpPr>
          <p:nvPr/>
        </p:nvSpPr>
        <p:spPr bwMode="ltGray">
          <a:xfrm>
            <a:off x="2354263" y="4270375"/>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App Server</a:t>
            </a:r>
          </a:p>
        </p:txBody>
      </p:sp>
      <p:sp>
        <p:nvSpPr>
          <p:cNvPr id="10260" name="AutoShape 20"/>
          <p:cNvSpPr>
            <a:spLocks noChangeArrowheads="1"/>
          </p:cNvSpPr>
          <p:nvPr/>
        </p:nvSpPr>
        <p:spPr bwMode="auto">
          <a:xfrm>
            <a:off x="2801938" y="4011613"/>
            <a:ext cx="385762" cy="171450"/>
          </a:xfrm>
          <a:prstGeom prst="can">
            <a:avLst>
              <a:gd name="adj" fmla="val 36056"/>
            </a:avLst>
          </a:prstGeom>
          <a:solidFill>
            <a:srgbClr val="FFFF00"/>
          </a:solidFill>
          <a:ln w="12700">
            <a:solidFill>
              <a:schemeClr val="tx1"/>
            </a:solidFill>
            <a:round/>
            <a:headEnd/>
            <a:tailEnd/>
          </a:ln>
        </p:spPr>
        <p:txBody>
          <a:bodyPr wrap="none" anchor="ctr"/>
          <a:lstStyle/>
          <a:p>
            <a:endParaRPr lang="en-US"/>
          </a:p>
        </p:txBody>
      </p:sp>
      <p:sp>
        <p:nvSpPr>
          <p:cNvPr id="10261" name="Line 21"/>
          <p:cNvSpPr>
            <a:spLocks noChangeShapeType="1"/>
          </p:cNvSpPr>
          <p:nvPr/>
        </p:nvSpPr>
        <p:spPr bwMode="auto">
          <a:xfrm flipH="1">
            <a:off x="2995613" y="3690938"/>
            <a:ext cx="1587" cy="388937"/>
          </a:xfrm>
          <a:prstGeom prst="line">
            <a:avLst/>
          </a:prstGeom>
          <a:noFill/>
          <a:ln w="127000">
            <a:solidFill>
              <a:schemeClr val="tx1"/>
            </a:solidFill>
            <a:round/>
            <a:headEnd/>
            <a:tailEnd/>
          </a:ln>
        </p:spPr>
        <p:txBody>
          <a:bodyPr anchor="ctr"/>
          <a:lstStyle/>
          <a:p>
            <a:endParaRPr lang="en-US"/>
          </a:p>
        </p:txBody>
      </p:sp>
      <p:sp>
        <p:nvSpPr>
          <p:cNvPr id="10262" name="Rectangle 22"/>
          <p:cNvSpPr>
            <a:spLocks noChangeArrowheads="1"/>
          </p:cNvSpPr>
          <p:nvPr/>
        </p:nvSpPr>
        <p:spPr bwMode="ltGray">
          <a:xfrm rot="16200000" flipH="1">
            <a:off x="3292475" y="5661025"/>
            <a:ext cx="1631950" cy="228600"/>
          </a:xfrm>
          <a:prstGeom prst="rect">
            <a:avLst/>
          </a:prstGeom>
          <a:solidFill>
            <a:srgbClr val="CC3300"/>
          </a:solidFill>
          <a:ln w="9525">
            <a:miter lim="800000"/>
            <a:headEnd/>
            <a:tailEnd/>
          </a:ln>
          <a:scene3d>
            <a:camera prst="legacyPerspectiveTopRight"/>
            <a:lightRig rig="legacyFlat3" dir="b"/>
          </a:scene3d>
          <a:sp3d extrusionH="36306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Firewall</a:t>
            </a:r>
          </a:p>
        </p:txBody>
      </p:sp>
      <p:sp>
        <p:nvSpPr>
          <p:cNvPr id="10263" name="AutoShape 23"/>
          <p:cNvSpPr>
            <a:spLocks noChangeArrowheads="1"/>
          </p:cNvSpPr>
          <p:nvPr/>
        </p:nvSpPr>
        <p:spPr bwMode="auto">
          <a:xfrm rot="5400000">
            <a:off x="4012407" y="5390356"/>
            <a:ext cx="666750" cy="150813"/>
          </a:xfrm>
          <a:prstGeom prst="can">
            <a:avLst>
              <a:gd name="adj" fmla="val 36056"/>
            </a:avLst>
          </a:prstGeom>
          <a:solidFill>
            <a:srgbClr val="FFFF00"/>
          </a:solidFill>
          <a:ln w="12700">
            <a:solidFill>
              <a:schemeClr val="tx1"/>
            </a:solidFill>
            <a:round/>
            <a:headEnd/>
            <a:tailEnd/>
          </a:ln>
        </p:spPr>
        <p:txBody>
          <a:bodyPr wrap="none" anchor="ctr"/>
          <a:lstStyle/>
          <a:p>
            <a:endParaRPr lang="en-US"/>
          </a:p>
        </p:txBody>
      </p:sp>
      <p:sp>
        <p:nvSpPr>
          <p:cNvPr id="10264" name="Line 24"/>
          <p:cNvSpPr>
            <a:spLocks noChangeShapeType="1"/>
          </p:cNvSpPr>
          <p:nvPr/>
        </p:nvSpPr>
        <p:spPr bwMode="auto">
          <a:xfrm flipV="1">
            <a:off x="4362450" y="5510213"/>
            <a:ext cx="1033463" cy="1587"/>
          </a:xfrm>
          <a:prstGeom prst="line">
            <a:avLst/>
          </a:prstGeom>
          <a:noFill/>
          <a:ln w="127000">
            <a:solidFill>
              <a:schemeClr val="tx1"/>
            </a:solidFill>
            <a:round/>
            <a:headEnd/>
            <a:tailEnd/>
          </a:ln>
        </p:spPr>
        <p:txBody>
          <a:bodyPr anchor="ctr"/>
          <a:lstStyle/>
          <a:p>
            <a:endParaRPr lang="en-US"/>
          </a:p>
        </p:txBody>
      </p:sp>
      <p:sp>
        <p:nvSpPr>
          <p:cNvPr id="10265" name="Rectangle 25"/>
          <p:cNvSpPr>
            <a:spLocks noChangeArrowheads="1"/>
          </p:cNvSpPr>
          <p:nvPr/>
        </p:nvSpPr>
        <p:spPr bwMode="ltGray">
          <a:xfrm rot="-5400000">
            <a:off x="3846513" y="25209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Databases</a:t>
            </a:r>
          </a:p>
        </p:txBody>
      </p:sp>
      <p:sp>
        <p:nvSpPr>
          <p:cNvPr id="10266" name="Rectangle 26"/>
          <p:cNvSpPr>
            <a:spLocks noChangeArrowheads="1"/>
          </p:cNvSpPr>
          <p:nvPr/>
        </p:nvSpPr>
        <p:spPr bwMode="ltGray">
          <a:xfrm rot="-5400000">
            <a:off x="4044950" y="25209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Legacy Systems</a:t>
            </a:r>
          </a:p>
        </p:txBody>
      </p:sp>
      <p:sp>
        <p:nvSpPr>
          <p:cNvPr id="10267" name="Rectangle 27"/>
          <p:cNvSpPr>
            <a:spLocks noChangeArrowheads="1"/>
          </p:cNvSpPr>
          <p:nvPr/>
        </p:nvSpPr>
        <p:spPr bwMode="ltGray">
          <a:xfrm rot="-5400000">
            <a:off x="4243388" y="25209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Web Services</a:t>
            </a:r>
          </a:p>
        </p:txBody>
      </p:sp>
      <p:sp>
        <p:nvSpPr>
          <p:cNvPr id="10268" name="Rectangle 28"/>
          <p:cNvSpPr>
            <a:spLocks noChangeArrowheads="1"/>
          </p:cNvSpPr>
          <p:nvPr/>
        </p:nvSpPr>
        <p:spPr bwMode="ltGray">
          <a:xfrm rot="-5400000">
            <a:off x="4441825" y="25209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Directories</a:t>
            </a:r>
          </a:p>
        </p:txBody>
      </p:sp>
      <p:sp>
        <p:nvSpPr>
          <p:cNvPr id="10269" name="Rectangle 29"/>
          <p:cNvSpPr>
            <a:spLocks noChangeArrowheads="1"/>
          </p:cNvSpPr>
          <p:nvPr/>
        </p:nvSpPr>
        <p:spPr bwMode="ltGray">
          <a:xfrm rot="-5400000">
            <a:off x="4641057" y="2521743"/>
            <a:ext cx="1371600" cy="138113"/>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Human Resrcs</a:t>
            </a:r>
          </a:p>
        </p:txBody>
      </p:sp>
      <p:sp>
        <p:nvSpPr>
          <p:cNvPr id="10270" name="Rectangle 30"/>
          <p:cNvSpPr>
            <a:spLocks noChangeArrowheads="1"/>
          </p:cNvSpPr>
          <p:nvPr/>
        </p:nvSpPr>
        <p:spPr bwMode="ltGray">
          <a:xfrm rot="-5400000">
            <a:off x="4840288" y="25209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Billing</a:t>
            </a:r>
          </a:p>
        </p:txBody>
      </p:sp>
      <p:sp>
        <p:nvSpPr>
          <p:cNvPr id="10271" name="Line 31"/>
          <p:cNvSpPr>
            <a:spLocks noChangeShapeType="1"/>
          </p:cNvSpPr>
          <p:nvPr/>
        </p:nvSpPr>
        <p:spPr bwMode="auto">
          <a:xfrm flipH="1">
            <a:off x="5099050" y="3429000"/>
            <a:ext cx="6350" cy="2090738"/>
          </a:xfrm>
          <a:prstGeom prst="line">
            <a:avLst/>
          </a:prstGeom>
          <a:noFill/>
          <a:ln w="127000">
            <a:solidFill>
              <a:schemeClr val="tx1"/>
            </a:solidFill>
            <a:round/>
            <a:headEnd/>
            <a:tailEnd/>
          </a:ln>
        </p:spPr>
        <p:txBody>
          <a:bodyPr anchor="ctr"/>
          <a:lstStyle/>
          <a:p>
            <a:endParaRPr lang="en-US"/>
          </a:p>
        </p:txBody>
      </p:sp>
      <p:sp>
        <p:nvSpPr>
          <p:cNvPr id="10272" name="Rectangle 32"/>
          <p:cNvSpPr>
            <a:spLocks noChangeArrowheads="1"/>
          </p:cNvSpPr>
          <p:nvPr/>
        </p:nvSpPr>
        <p:spPr bwMode="ltGray">
          <a:xfrm>
            <a:off x="2252663" y="3257550"/>
            <a:ext cx="1455737" cy="260350"/>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Custom Code</a:t>
            </a:r>
          </a:p>
        </p:txBody>
      </p:sp>
      <p:pic>
        <p:nvPicPr>
          <p:cNvPr id="10273" name="Picture 33" descr="TN_hacker"/>
          <p:cNvPicPr>
            <a:picLocks noChangeAspect="1" noChangeArrowheads="1"/>
          </p:cNvPicPr>
          <p:nvPr/>
        </p:nvPicPr>
        <p:blipFill>
          <a:blip r:embed="rId4" cstate="print">
            <a:lum bright="24000" contrast="42000"/>
          </a:blip>
          <a:srcRect/>
          <a:stretch>
            <a:fillRect/>
          </a:stretch>
        </p:blipFill>
        <p:spPr bwMode="auto">
          <a:xfrm>
            <a:off x="627063" y="1866900"/>
            <a:ext cx="1209675" cy="1462088"/>
          </a:xfrm>
          <a:prstGeom prst="rect">
            <a:avLst/>
          </a:prstGeom>
          <a:noFill/>
          <a:ln w="9525">
            <a:noFill/>
            <a:miter lim="800000"/>
            <a:headEnd/>
            <a:tailEnd/>
          </a:ln>
        </p:spPr>
      </p:pic>
      <p:sp>
        <p:nvSpPr>
          <p:cNvPr id="10274" name="Freeform 34"/>
          <p:cNvSpPr>
            <a:spLocks/>
          </p:cNvSpPr>
          <p:nvPr/>
        </p:nvSpPr>
        <p:spPr bwMode="gray">
          <a:xfrm>
            <a:off x="3049588" y="3459163"/>
            <a:ext cx="935037" cy="2041525"/>
          </a:xfrm>
          <a:custGeom>
            <a:avLst/>
            <a:gdLst>
              <a:gd name="T0" fmla="*/ 2147483647 w 876"/>
              <a:gd name="T1" fmla="*/ 0 h 1633"/>
              <a:gd name="T2" fmla="*/ 2147483647 w 876"/>
              <a:gd name="T3" fmla="*/ 2147483647 h 1633"/>
              <a:gd name="T4" fmla="*/ 2147483647 w 876"/>
              <a:gd name="T5" fmla="*/ 2147483647 h 1633"/>
              <a:gd name="T6" fmla="*/ 0 60000 65536"/>
              <a:gd name="T7" fmla="*/ 0 60000 65536"/>
              <a:gd name="T8" fmla="*/ 0 60000 65536"/>
              <a:gd name="T9" fmla="*/ 0 w 876"/>
              <a:gd name="T10" fmla="*/ 0 h 1633"/>
              <a:gd name="T11" fmla="*/ 876 w 876"/>
              <a:gd name="T12" fmla="*/ 1633 h 1633"/>
            </a:gdLst>
            <a:ahLst/>
            <a:cxnLst>
              <a:cxn ang="T6">
                <a:pos x="T0" y="T1"/>
              </a:cxn>
              <a:cxn ang="T7">
                <a:pos x="T2" y="T3"/>
              </a:cxn>
              <a:cxn ang="T8">
                <a:pos x="T4" y="T5"/>
              </a:cxn>
            </a:cxnLst>
            <a:rect l="T9" t="T10" r="T11" b="T12"/>
            <a:pathLst>
              <a:path w="876" h="1633">
                <a:moveTo>
                  <a:pt x="68" y="0"/>
                </a:moveTo>
                <a:cubicBezTo>
                  <a:pt x="78" y="229"/>
                  <a:pt x="0" y="1117"/>
                  <a:pt x="135" y="1375"/>
                </a:cubicBezTo>
                <a:cubicBezTo>
                  <a:pt x="270" y="1633"/>
                  <a:pt x="722" y="1514"/>
                  <a:pt x="876" y="1551"/>
                </a:cubicBezTo>
              </a:path>
            </a:pathLst>
          </a:custGeom>
          <a:noFill/>
          <a:ln w="101600">
            <a:solidFill>
              <a:srgbClr val="FF9900">
                <a:alpha val="59999"/>
              </a:srgbClr>
            </a:solidFill>
            <a:round/>
            <a:headEnd/>
            <a:tailEnd/>
          </a:ln>
        </p:spPr>
        <p:txBody>
          <a:bodyPr anchor="ctr"/>
          <a:lstStyle/>
          <a:p>
            <a:endParaRPr lang="en-US"/>
          </a:p>
        </p:txBody>
      </p:sp>
      <p:sp>
        <p:nvSpPr>
          <p:cNvPr id="10275" name="Freeform 35"/>
          <p:cNvSpPr>
            <a:spLocks/>
          </p:cNvSpPr>
          <p:nvPr/>
        </p:nvSpPr>
        <p:spPr bwMode="gray">
          <a:xfrm flipH="1">
            <a:off x="1968500" y="3459163"/>
            <a:ext cx="955675" cy="2041525"/>
          </a:xfrm>
          <a:custGeom>
            <a:avLst/>
            <a:gdLst>
              <a:gd name="T0" fmla="*/ 2147483647 w 876"/>
              <a:gd name="T1" fmla="*/ 0 h 1633"/>
              <a:gd name="T2" fmla="*/ 2147483647 w 876"/>
              <a:gd name="T3" fmla="*/ 2147483647 h 1633"/>
              <a:gd name="T4" fmla="*/ 2147483647 w 876"/>
              <a:gd name="T5" fmla="*/ 2147483647 h 1633"/>
              <a:gd name="T6" fmla="*/ 0 60000 65536"/>
              <a:gd name="T7" fmla="*/ 0 60000 65536"/>
              <a:gd name="T8" fmla="*/ 0 60000 65536"/>
              <a:gd name="T9" fmla="*/ 0 w 876"/>
              <a:gd name="T10" fmla="*/ 0 h 1633"/>
              <a:gd name="T11" fmla="*/ 876 w 876"/>
              <a:gd name="T12" fmla="*/ 1633 h 1633"/>
            </a:gdLst>
            <a:ahLst/>
            <a:cxnLst>
              <a:cxn ang="T6">
                <a:pos x="T0" y="T1"/>
              </a:cxn>
              <a:cxn ang="T7">
                <a:pos x="T2" y="T3"/>
              </a:cxn>
              <a:cxn ang="T8">
                <a:pos x="T4" y="T5"/>
              </a:cxn>
            </a:cxnLst>
            <a:rect l="T9" t="T10" r="T11" b="T12"/>
            <a:pathLst>
              <a:path w="876" h="1633">
                <a:moveTo>
                  <a:pt x="68" y="0"/>
                </a:moveTo>
                <a:cubicBezTo>
                  <a:pt x="78" y="229"/>
                  <a:pt x="0" y="1117"/>
                  <a:pt x="135" y="1375"/>
                </a:cubicBezTo>
                <a:cubicBezTo>
                  <a:pt x="270" y="1633"/>
                  <a:pt x="722" y="1514"/>
                  <a:pt x="876" y="1551"/>
                </a:cubicBezTo>
              </a:path>
            </a:pathLst>
          </a:custGeom>
          <a:noFill/>
          <a:ln w="101600">
            <a:solidFill>
              <a:srgbClr val="FF0000">
                <a:alpha val="59999"/>
              </a:srgbClr>
            </a:solidFill>
            <a:round/>
            <a:headEnd type="triangle" w="med" len="med"/>
            <a:tailEnd/>
          </a:ln>
        </p:spPr>
        <p:txBody>
          <a:bodyPr anchor="ctr"/>
          <a:lstStyle/>
          <a:p>
            <a:endParaRPr lang="en-US"/>
          </a:p>
        </p:txBody>
      </p:sp>
      <p:sp>
        <p:nvSpPr>
          <p:cNvPr id="10276" name="Freeform 36"/>
          <p:cNvSpPr>
            <a:spLocks/>
          </p:cNvSpPr>
          <p:nvPr/>
        </p:nvSpPr>
        <p:spPr bwMode="gray">
          <a:xfrm flipH="1">
            <a:off x="4375150" y="3505200"/>
            <a:ext cx="658813" cy="1968500"/>
          </a:xfrm>
          <a:custGeom>
            <a:avLst/>
            <a:gdLst>
              <a:gd name="T0" fmla="*/ 2147483647 w 876"/>
              <a:gd name="T1" fmla="*/ 0 h 1633"/>
              <a:gd name="T2" fmla="*/ 2147483647 w 876"/>
              <a:gd name="T3" fmla="*/ 2147483647 h 1633"/>
              <a:gd name="T4" fmla="*/ 2147483647 w 876"/>
              <a:gd name="T5" fmla="*/ 2147483647 h 1633"/>
              <a:gd name="T6" fmla="*/ 0 60000 65536"/>
              <a:gd name="T7" fmla="*/ 0 60000 65536"/>
              <a:gd name="T8" fmla="*/ 0 60000 65536"/>
              <a:gd name="T9" fmla="*/ 0 w 876"/>
              <a:gd name="T10" fmla="*/ 0 h 1633"/>
              <a:gd name="T11" fmla="*/ 876 w 876"/>
              <a:gd name="T12" fmla="*/ 1633 h 1633"/>
            </a:gdLst>
            <a:ahLst/>
            <a:cxnLst>
              <a:cxn ang="T6">
                <a:pos x="T0" y="T1"/>
              </a:cxn>
              <a:cxn ang="T7">
                <a:pos x="T2" y="T3"/>
              </a:cxn>
              <a:cxn ang="T8">
                <a:pos x="T4" y="T5"/>
              </a:cxn>
            </a:cxnLst>
            <a:rect l="T9" t="T10" r="T11" b="T12"/>
            <a:pathLst>
              <a:path w="876" h="1633">
                <a:moveTo>
                  <a:pt x="68" y="0"/>
                </a:moveTo>
                <a:cubicBezTo>
                  <a:pt x="78" y="229"/>
                  <a:pt x="0" y="1117"/>
                  <a:pt x="135" y="1375"/>
                </a:cubicBezTo>
                <a:cubicBezTo>
                  <a:pt x="270" y="1633"/>
                  <a:pt x="722" y="1514"/>
                  <a:pt x="876" y="1551"/>
                </a:cubicBezTo>
              </a:path>
            </a:pathLst>
          </a:custGeom>
          <a:noFill/>
          <a:ln w="101600">
            <a:solidFill>
              <a:srgbClr val="FF9900">
                <a:alpha val="59999"/>
              </a:srgbClr>
            </a:solidFill>
            <a:round/>
            <a:headEnd type="triangle" w="med" len="med"/>
            <a:tailEnd/>
          </a:ln>
        </p:spPr>
        <p:txBody>
          <a:bodyPr anchor="ctr"/>
          <a:lstStyle/>
          <a:p>
            <a:endParaRPr lang="en-US"/>
          </a:p>
        </p:txBody>
      </p:sp>
      <p:sp>
        <p:nvSpPr>
          <p:cNvPr id="10277" name="Text Box 37"/>
          <p:cNvSpPr txBox="1">
            <a:spLocks noChangeArrowheads="1"/>
          </p:cNvSpPr>
          <p:nvPr/>
        </p:nvSpPr>
        <p:spPr bwMode="white">
          <a:xfrm>
            <a:off x="576263" y="2813050"/>
            <a:ext cx="1260475" cy="365125"/>
          </a:xfrm>
          <a:prstGeom prst="rect">
            <a:avLst/>
          </a:prstGeom>
          <a:noFill/>
          <a:ln w="9525">
            <a:noFill/>
            <a:miter lim="800000"/>
            <a:headEnd/>
            <a:tailEnd/>
          </a:ln>
        </p:spPr>
        <p:txBody>
          <a:bodyPr>
            <a:spAutoFit/>
          </a:bodyPr>
          <a:lstStyle/>
          <a:p>
            <a:pPr algn="ctr"/>
            <a:r>
              <a:rPr lang="en-US" sz="1000">
                <a:solidFill>
                  <a:schemeClr val="bg1"/>
                </a:solidFill>
              </a:rPr>
              <a:t>APPLICATION</a:t>
            </a:r>
            <a:br>
              <a:rPr lang="en-US" sz="1000">
                <a:solidFill>
                  <a:schemeClr val="bg1"/>
                </a:solidFill>
              </a:rPr>
            </a:br>
            <a:r>
              <a:rPr lang="en-US" sz="1000">
                <a:solidFill>
                  <a:schemeClr val="bg1"/>
                </a:solidFill>
              </a:rPr>
              <a:t>ATTACK</a:t>
            </a:r>
          </a:p>
        </p:txBody>
      </p:sp>
      <p:sp>
        <p:nvSpPr>
          <p:cNvPr id="10278" name="Text Box 38"/>
          <p:cNvSpPr txBox="1">
            <a:spLocks noChangeArrowheads="1"/>
          </p:cNvSpPr>
          <p:nvPr/>
        </p:nvSpPr>
        <p:spPr bwMode="auto">
          <a:xfrm rot="-5400000">
            <a:off x="-129381" y="5323682"/>
            <a:ext cx="1055687" cy="228600"/>
          </a:xfrm>
          <a:prstGeom prst="rect">
            <a:avLst/>
          </a:prstGeom>
          <a:noFill/>
          <a:ln w="9525">
            <a:noFill/>
            <a:miter lim="800000"/>
            <a:headEnd/>
            <a:tailEnd/>
          </a:ln>
        </p:spPr>
        <p:txBody>
          <a:bodyPr wrap="none">
            <a:spAutoFit/>
          </a:bodyPr>
          <a:lstStyle/>
          <a:p>
            <a:pPr algn="ctr"/>
            <a:r>
              <a:rPr lang="en-US" sz="1000"/>
              <a:t>Network Layer</a:t>
            </a:r>
          </a:p>
        </p:txBody>
      </p:sp>
      <p:sp>
        <p:nvSpPr>
          <p:cNvPr id="10279" name="Text Box 39"/>
          <p:cNvSpPr txBox="1">
            <a:spLocks noChangeArrowheads="1"/>
          </p:cNvSpPr>
          <p:nvPr/>
        </p:nvSpPr>
        <p:spPr bwMode="auto">
          <a:xfrm rot="-5400000">
            <a:off x="-223044" y="2566194"/>
            <a:ext cx="1246188" cy="228600"/>
          </a:xfrm>
          <a:prstGeom prst="rect">
            <a:avLst/>
          </a:prstGeom>
          <a:noFill/>
          <a:ln w="9525">
            <a:noFill/>
            <a:miter lim="800000"/>
            <a:headEnd/>
            <a:tailEnd/>
          </a:ln>
        </p:spPr>
        <p:txBody>
          <a:bodyPr wrap="none">
            <a:spAutoFit/>
          </a:bodyPr>
          <a:lstStyle/>
          <a:p>
            <a:pPr algn="ctr"/>
            <a:r>
              <a:rPr lang="en-US" sz="1000"/>
              <a:t>Application Layer</a:t>
            </a:r>
          </a:p>
        </p:txBody>
      </p:sp>
      <p:sp>
        <p:nvSpPr>
          <p:cNvPr id="10280" name="Rectangle 40"/>
          <p:cNvSpPr>
            <a:spLocks noChangeArrowheads="1"/>
          </p:cNvSpPr>
          <p:nvPr/>
        </p:nvSpPr>
        <p:spPr bwMode="ltGray">
          <a:xfrm rot="-5400000">
            <a:off x="1674019" y="25011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Accounts</a:t>
            </a:r>
          </a:p>
        </p:txBody>
      </p:sp>
      <p:sp>
        <p:nvSpPr>
          <p:cNvPr id="10281" name="Rectangle 41"/>
          <p:cNvSpPr>
            <a:spLocks noChangeArrowheads="1"/>
          </p:cNvSpPr>
          <p:nvPr/>
        </p:nvSpPr>
        <p:spPr bwMode="ltGray">
          <a:xfrm rot="-5400000">
            <a:off x="1857375" y="2500313"/>
            <a:ext cx="1316038" cy="125412"/>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Finance</a:t>
            </a:r>
          </a:p>
        </p:txBody>
      </p:sp>
      <p:sp>
        <p:nvSpPr>
          <p:cNvPr id="10282" name="Rectangle 42"/>
          <p:cNvSpPr>
            <a:spLocks noChangeArrowheads="1"/>
          </p:cNvSpPr>
          <p:nvPr/>
        </p:nvSpPr>
        <p:spPr bwMode="ltGray">
          <a:xfrm rot="-5400000">
            <a:off x="2053432" y="25011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Administration</a:t>
            </a:r>
          </a:p>
        </p:txBody>
      </p:sp>
      <p:sp>
        <p:nvSpPr>
          <p:cNvPr id="10283" name="Rectangle 43"/>
          <p:cNvSpPr>
            <a:spLocks noChangeArrowheads="1"/>
          </p:cNvSpPr>
          <p:nvPr/>
        </p:nvSpPr>
        <p:spPr bwMode="ltGray">
          <a:xfrm rot="-5400000">
            <a:off x="2232025" y="2500313"/>
            <a:ext cx="1316038" cy="125412"/>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Transactions</a:t>
            </a:r>
          </a:p>
        </p:txBody>
      </p:sp>
      <p:sp>
        <p:nvSpPr>
          <p:cNvPr id="10284" name="Rectangle 44"/>
          <p:cNvSpPr>
            <a:spLocks noChangeArrowheads="1"/>
          </p:cNvSpPr>
          <p:nvPr/>
        </p:nvSpPr>
        <p:spPr bwMode="ltGray">
          <a:xfrm rot="-5400000">
            <a:off x="2428082" y="25011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Communication</a:t>
            </a:r>
          </a:p>
        </p:txBody>
      </p:sp>
      <p:sp>
        <p:nvSpPr>
          <p:cNvPr id="10285" name="Rectangle 45"/>
          <p:cNvSpPr>
            <a:spLocks noChangeArrowheads="1"/>
          </p:cNvSpPr>
          <p:nvPr/>
        </p:nvSpPr>
        <p:spPr bwMode="ltGray">
          <a:xfrm rot="-5400000">
            <a:off x="2604294" y="25011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Knowledge Mgmt</a:t>
            </a:r>
          </a:p>
        </p:txBody>
      </p:sp>
      <p:sp>
        <p:nvSpPr>
          <p:cNvPr id="10286" name="Rectangle 46"/>
          <p:cNvSpPr>
            <a:spLocks noChangeArrowheads="1"/>
          </p:cNvSpPr>
          <p:nvPr/>
        </p:nvSpPr>
        <p:spPr bwMode="ltGray">
          <a:xfrm rot="-5400000">
            <a:off x="2788444" y="25011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E-Commerce</a:t>
            </a:r>
          </a:p>
        </p:txBody>
      </p:sp>
      <p:sp>
        <p:nvSpPr>
          <p:cNvPr id="10287" name="Rectangle 47"/>
          <p:cNvSpPr>
            <a:spLocks noChangeArrowheads="1"/>
          </p:cNvSpPr>
          <p:nvPr/>
        </p:nvSpPr>
        <p:spPr bwMode="ltGray">
          <a:xfrm rot="-5400000">
            <a:off x="2974182" y="25011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Bus. Functions</a:t>
            </a:r>
          </a:p>
        </p:txBody>
      </p:sp>
      <p:sp>
        <p:nvSpPr>
          <p:cNvPr id="7233584" name="Rectangle 48"/>
          <p:cNvSpPr>
            <a:spLocks noChangeArrowheads="1"/>
          </p:cNvSpPr>
          <p:nvPr/>
        </p:nvSpPr>
        <p:spPr bwMode="auto">
          <a:xfrm>
            <a:off x="609600" y="2438400"/>
            <a:ext cx="838200" cy="950913"/>
          </a:xfrm>
          <a:prstGeom prst="rect">
            <a:avLst/>
          </a:prstGeom>
          <a:solidFill>
            <a:srgbClr val="EFEFFF"/>
          </a:solidFill>
          <a:ln w="38100" cmpd="dbl" algn="ctr">
            <a:solidFill>
              <a:schemeClr val="tx1"/>
            </a:solidFill>
            <a:miter lim="800000"/>
            <a:headEnd/>
            <a:tailEnd/>
          </a:ln>
        </p:spPr>
        <p:txBody>
          <a:bodyPr anchor="ctr"/>
          <a:lstStyle/>
          <a:p>
            <a:pPr algn="ctr"/>
            <a:r>
              <a:rPr lang="en-US" sz="1400" b="0" dirty="0">
                <a:latin typeface="Arial Narrow" pitchFamily="34" charset="0"/>
                <a:sym typeface="Wingdings" pitchFamily="2" charset="2"/>
              </a:rPr>
              <a:t>HTTP request</a:t>
            </a:r>
            <a:r>
              <a:rPr lang="en-US" sz="2400" dirty="0">
                <a:sym typeface="Wingdings" pitchFamily="2" charset="2"/>
              </a:rPr>
              <a:t></a:t>
            </a:r>
          </a:p>
        </p:txBody>
      </p:sp>
      <p:sp>
        <p:nvSpPr>
          <p:cNvPr id="7233585" name="Rectangle 49"/>
          <p:cNvSpPr>
            <a:spLocks noChangeArrowheads="1"/>
          </p:cNvSpPr>
          <p:nvPr/>
        </p:nvSpPr>
        <p:spPr bwMode="auto">
          <a:xfrm>
            <a:off x="2819400" y="2401888"/>
            <a:ext cx="838200" cy="950912"/>
          </a:xfrm>
          <a:prstGeom prst="rect">
            <a:avLst/>
          </a:prstGeom>
          <a:solidFill>
            <a:srgbClr val="EFEFFF"/>
          </a:solidFill>
          <a:ln w="38100" cmpd="dbl" algn="ctr">
            <a:solidFill>
              <a:schemeClr val="tx1"/>
            </a:solidFill>
            <a:miter lim="800000"/>
            <a:headEnd/>
            <a:tailEnd/>
          </a:ln>
        </p:spPr>
        <p:txBody>
          <a:bodyPr anchor="ctr"/>
          <a:lstStyle/>
          <a:p>
            <a:pPr algn="ctr"/>
            <a:r>
              <a:rPr lang="en-US" sz="1400" b="0">
                <a:latin typeface="Arial Narrow" pitchFamily="34" charset="0"/>
                <a:sym typeface="Wingdings" pitchFamily="2" charset="2"/>
              </a:rPr>
              <a:t>SQL query</a:t>
            </a:r>
            <a:r>
              <a:rPr lang="en-US" sz="2400">
                <a:sym typeface="Wingdings" pitchFamily="2" charset="2"/>
              </a:rPr>
              <a:t></a:t>
            </a:r>
          </a:p>
        </p:txBody>
      </p:sp>
      <p:sp>
        <p:nvSpPr>
          <p:cNvPr id="7233586" name="Rectangle 50"/>
          <p:cNvSpPr>
            <a:spLocks noChangeArrowheads="1"/>
          </p:cNvSpPr>
          <p:nvPr/>
        </p:nvSpPr>
        <p:spPr bwMode="auto">
          <a:xfrm>
            <a:off x="4648200" y="2325688"/>
            <a:ext cx="838200" cy="950912"/>
          </a:xfrm>
          <a:prstGeom prst="rect">
            <a:avLst/>
          </a:prstGeom>
          <a:solidFill>
            <a:srgbClr val="EFEFFF"/>
          </a:solidFill>
          <a:ln w="38100" cmpd="dbl" algn="ctr">
            <a:solidFill>
              <a:schemeClr val="tx1"/>
            </a:solidFill>
            <a:miter lim="800000"/>
            <a:headEnd/>
            <a:tailEnd/>
          </a:ln>
        </p:spPr>
        <p:txBody>
          <a:bodyPr anchor="ctr"/>
          <a:lstStyle/>
          <a:p>
            <a:pPr algn="ctr"/>
            <a:r>
              <a:rPr lang="en-US" sz="1400" b="0">
                <a:latin typeface="Arial Narrow" pitchFamily="34" charset="0"/>
                <a:sym typeface="Wingdings" pitchFamily="2" charset="2"/>
              </a:rPr>
              <a:t>DB Table </a:t>
            </a:r>
            <a:r>
              <a:rPr lang="en-US" sz="1400">
                <a:sym typeface="Webdings" pitchFamily="18" charset="2"/>
              </a:rPr>
              <a:t></a:t>
            </a:r>
            <a:r>
              <a:rPr lang="en-US" sz="1400">
                <a:sym typeface="Wingdings" pitchFamily="2" charset="2"/>
              </a:rPr>
              <a:t> </a:t>
            </a:r>
          </a:p>
          <a:p>
            <a:pPr algn="ctr"/>
            <a:r>
              <a:rPr lang="en-US">
                <a:sym typeface="Wingdings" pitchFamily="2" charset="2"/>
              </a:rPr>
              <a:t></a:t>
            </a:r>
          </a:p>
        </p:txBody>
      </p:sp>
      <p:sp>
        <p:nvSpPr>
          <p:cNvPr id="7233587" name="Rectangle 51"/>
          <p:cNvSpPr>
            <a:spLocks noChangeArrowheads="1"/>
          </p:cNvSpPr>
          <p:nvPr/>
        </p:nvSpPr>
        <p:spPr bwMode="auto">
          <a:xfrm>
            <a:off x="2438400" y="2362200"/>
            <a:ext cx="838200" cy="950913"/>
          </a:xfrm>
          <a:prstGeom prst="rect">
            <a:avLst/>
          </a:prstGeom>
          <a:solidFill>
            <a:srgbClr val="EFEFFF"/>
          </a:solidFill>
          <a:ln w="38100" cmpd="dbl" algn="ctr">
            <a:solidFill>
              <a:schemeClr val="tx1"/>
            </a:solidFill>
            <a:miter lim="800000"/>
            <a:headEnd/>
            <a:tailEnd/>
          </a:ln>
        </p:spPr>
        <p:txBody>
          <a:bodyPr anchor="ctr"/>
          <a:lstStyle/>
          <a:p>
            <a:pPr algn="ctr"/>
            <a:r>
              <a:rPr lang="en-US" sz="1400" b="0">
                <a:latin typeface="Arial Narrow" pitchFamily="34" charset="0"/>
                <a:sym typeface="Wingdings" pitchFamily="2" charset="2"/>
              </a:rPr>
              <a:t>HTTP response </a:t>
            </a:r>
            <a:r>
              <a:rPr lang="en-US" sz="1400">
                <a:sym typeface="Webdings" pitchFamily="18" charset="2"/>
              </a:rPr>
              <a:t></a:t>
            </a:r>
            <a:r>
              <a:rPr lang="en-US" sz="1400">
                <a:sym typeface="Wingdings" pitchFamily="2" charset="2"/>
              </a:rPr>
              <a:t> </a:t>
            </a:r>
          </a:p>
          <a:p>
            <a:pPr algn="ctr"/>
            <a:r>
              <a:rPr lang="en-US">
                <a:sym typeface="Wingdings" pitchFamily="2" charset="2"/>
              </a:rPr>
              <a:t></a:t>
            </a:r>
          </a:p>
        </p:txBody>
      </p:sp>
      <p:sp>
        <p:nvSpPr>
          <p:cNvPr id="7233588" name="Rectangle 52"/>
          <p:cNvSpPr>
            <a:spLocks noChangeArrowheads="1"/>
          </p:cNvSpPr>
          <p:nvPr/>
        </p:nvSpPr>
        <p:spPr bwMode="auto">
          <a:xfrm>
            <a:off x="6345238" y="1676400"/>
            <a:ext cx="2422525" cy="1146175"/>
          </a:xfrm>
          <a:prstGeom prst="rect">
            <a:avLst/>
          </a:prstGeom>
          <a:solidFill>
            <a:schemeClr val="bg1"/>
          </a:solidFill>
          <a:ln w="9525" algn="ctr">
            <a:solidFill>
              <a:schemeClr val="tx1"/>
            </a:solidFill>
            <a:miter lim="800000"/>
            <a:headEnd/>
            <a:tailEnd/>
          </a:ln>
        </p:spPr>
        <p:txBody>
          <a:bodyPr anchor="ctr"/>
          <a:lstStyle/>
          <a:p>
            <a:pPr algn="ctr"/>
            <a:r>
              <a:rPr lang="en-US">
                <a:latin typeface="Courier New" pitchFamily="49" charset="0"/>
              </a:rPr>
              <a:t>"SELECT * FROM accounts WHERE acct=‘</a:t>
            </a:r>
            <a:r>
              <a:rPr lang="en-US">
                <a:solidFill>
                  <a:srgbClr val="FF0000"/>
                </a:solidFill>
                <a:latin typeface="Courier New" pitchFamily="49" charset="0"/>
              </a:rPr>
              <a:t>’ OR 1=1--</a:t>
            </a:r>
            <a:r>
              <a:rPr lang="en-US">
                <a:latin typeface="Courier New" pitchFamily="49" charset="0"/>
              </a:rPr>
              <a:t>’"</a:t>
            </a:r>
          </a:p>
        </p:txBody>
      </p:sp>
      <p:sp>
        <p:nvSpPr>
          <p:cNvPr id="7233589" name="Text Box 53"/>
          <p:cNvSpPr txBox="1">
            <a:spLocks noChangeArrowheads="1"/>
          </p:cNvSpPr>
          <p:nvPr/>
        </p:nvSpPr>
        <p:spPr bwMode="auto">
          <a:xfrm>
            <a:off x="6019800" y="3276600"/>
            <a:ext cx="3124200" cy="685800"/>
          </a:xfrm>
          <a:prstGeom prst="rect">
            <a:avLst/>
          </a:prstGeom>
          <a:noFill/>
          <a:ln w="9525" algn="ctr">
            <a:noFill/>
            <a:miter lim="800000"/>
            <a:headEnd/>
            <a:tailEnd/>
          </a:ln>
        </p:spPr>
        <p:txBody>
          <a:bodyPr/>
          <a:lstStyle/>
          <a:p>
            <a:r>
              <a:rPr lang="en-US" sz="1600" b="1"/>
              <a:t>1. Application presents a form to the attacker</a:t>
            </a:r>
          </a:p>
        </p:txBody>
      </p:sp>
      <p:sp>
        <p:nvSpPr>
          <p:cNvPr id="7233590" name="Text Box 54"/>
          <p:cNvSpPr txBox="1">
            <a:spLocks noChangeArrowheads="1"/>
          </p:cNvSpPr>
          <p:nvPr/>
        </p:nvSpPr>
        <p:spPr bwMode="auto">
          <a:xfrm>
            <a:off x="6019800" y="3819525"/>
            <a:ext cx="3124200" cy="685800"/>
          </a:xfrm>
          <a:prstGeom prst="rect">
            <a:avLst/>
          </a:prstGeom>
          <a:noFill/>
          <a:ln w="9525" algn="ctr">
            <a:noFill/>
            <a:miter lim="800000"/>
            <a:headEnd/>
            <a:tailEnd/>
          </a:ln>
        </p:spPr>
        <p:txBody>
          <a:bodyPr/>
          <a:lstStyle/>
          <a:p>
            <a:r>
              <a:rPr lang="en-US" sz="1600" b="1"/>
              <a:t>2. Attacker sends an attack in the form data</a:t>
            </a:r>
          </a:p>
        </p:txBody>
      </p:sp>
      <p:sp>
        <p:nvSpPr>
          <p:cNvPr id="7233591" name="Text Box 55"/>
          <p:cNvSpPr txBox="1">
            <a:spLocks noChangeArrowheads="1"/>
          </p:cNvSpPr>
          <p:nvPr/>
        </p:nvSpPr>
        <p:spPr bwMode="auto">
          <a:xfrm>
            <a:off x="6019800" y="4371975"/>
            <a:ext cx="3124200" cy="685800"/>
          </a:xfrm>
          <a:prstGeom prst="rect">
            <a:avLst/>
          </a:prstGeom>
          <a:noFill/>
          <a:ln w="9525" algn="ctr">
            <a:noFill/>
            <a:miter lim="800000"/>
            <a:headEnd/>
            <a:tailEnd/>
          </a:ln>
        </p:spPr>
        <p:txBody>
          <a:bodyPr/>
          <a:lstStyle/>
          <a:p>
            <a:r>
              <a:rPr lang="en-US" sz="1600" b="1" dirty="0"/>
              <a:t>3. Application forwards attack to the database in a SQL query</a:t>
            </a:r>
          </a:p>
        </p:txBody>
      </p:sp>
      <p:sp>
        <p:nvSpPr>
          <p:cNvPr id="7233592" name="Rectangle 56"/>
          <p:cNvSpPr>
            <a:spLocks noChangeArrowheads="1"/>
          </p:cNvSpPr>
          <p:nvPr/>
        </p:nvSpPr>
        <p:spPr bwMode="auto">
          <a:xfrm>
            <a:off x="6019800" y="1828800"/>
            <a:ext cx="2963863" cy="1374775"/>
          </a:xfrm>
          <a:prstGeom prst="rect">
            <a:avLst/>
          </a:prstGeom>
          <a:solidFill>
            <a:schemeClr val="bg1"/>
          </a:solidFill>
          <a:ln w="9525" algn="ctr">
            <a:solidFill>
              <a:schemeClr val="tx1"/>
            </a:solidFill>
            <a:miter lim="800000"/>
            <a:headEnd/>
            <a:tailEnd/>
          </a:ln>
        </p:spPr>
        <p:txBody>
          <a:bodyPr anchor="ctr"/>
          <a:lstStyle/>
          <a:p>
            <a:pPr algn="ctr"/>
            <a:r>
              <a:rPr lang="en-US" sz="1400" b="1" dirty="0">
                <a:latin typeface="Courier New" pitchFamily="49" charset="0"/>
              </a:rPr>
              <a:t>Account Summary</a:t>
            </a:r>
          </a:p>
          <a:p>
            <a:pPr algn="ctr"/>
            <a:endParaRPr lang="en-US" sz="1400" b="1" dirty="0">
              <a:latin typeface="Courier New" pitchFamily="49" charset="0"/>
            </a:endParaRPr>
          </a:p>
          <a:p>
            <a:pPr algn="ctr"/>
            <a:r>
              <a:rPr lang="en-US" sz="1400" b="1" dirty="0">
                <a:latin typeface="Courier New" pitchFamily="49" charset="0"/>
              </a:rPr>
              <a:t>Acct:5424-6066-2134-4334</a:t>
            </a:r>
          </a:p>
          <a:p>
            <a:pPr algn="ctr"/>
            <a:r>
              <a:rPr lang="en-US" sz="1400" b="1" dirty="0">
                <a:latin typeface="Courier New" pitchFamily="49" charset="0"/>
              </a:rPr>
              <a:t>Acct:4128-7574-3921-0192</a:t>
            </a:r>
          </a:p>
          <a:p>
            <a:pPr algn="ctr"/>
            <a:r>
              <a:rPr lang="en-US" sz="1400" b="1" dirty="0">
                <a:latin typeface="Courier New" pitchFamily="49" charset="0"/>
              </a:rPr>
              <a:t>Acct:5424-9383-2039-4029</a:t>
            </a:r>
          </a:p>
          <a:p>
            <a:pPr algn="ctr"/>
            <a:r>
              <a:rPr lang="en-US" sz="1400" b="1" dirty="0">
                <a:latin typeface="Courier New" pitchFamily="49" charset="0"/>
              </a:rPr>
              <a:t>Acct:4128-0004-1234-0293</a:t>
            </a:r>
          </a:p>
        </p:txBody>
      </p:sp>
      <p:sp>
        <p:nvSpPr>
          <p:cNvPr id="7233593" name="Text Box 57"/>
          <p:cNvSpPr txBox="1">
            <a:spLocks noChangeArrowheads="1"/>
          </p:cNvSpPr>
          <p:nvPr/>
        </p:nvSpPr>
        <p:spPr bwMode="auto">
          <a:xfrm>
            <a:off x="6019800" y="4953000"/>
            <a:ext cx="3124200" cy="685800"/>
          </a:xfrm>
          <a:prstGeom prst="rect">
            <a:avLst/>
          </a:prstGeom>
          <a:noFill/>
          <a:ln w="9525" algn="ctr">
            <a:noFill/>
            <a:miter lim="800000"/>
            <a:headEnd/>
            <a:tailEnd/>
          </a:ln>
        </p:spPr>
        <p:txBody>
          <a:bodyPr/>
          <a:lstStyle/>
          <a:p>
            <a:r>
              <a:rPr lang="en-US" sz="1600" b="1" dirty="0"/>
              <a:t>4. Database runs query containing attack and sends encrypted results back to application</a:t>
            </a:r>
          </a:p>
        </p:txBody>
      </p:sp>
      <p:sp>
        <p:nvSpPr>
          <p:cNvPr id="7233594" name="Text Box 58"/>
          <p:cNvSpPr txBox="1">
            <a:spLocks noChangeArrowheads="1"/>
          </p:cNvSpPr>
          <p:nvPr/>
        </p:nvSpPr>
        <p:spPr bwMode="auto">
          <a:xfrm>
            <a:off x="6019800" y="5791200"/>
            <a:ext cx="3124200" cy="685800"/>
          </a:xfrm>
          <a:prstGeom prst="rect">
            <a:avLst/>
          </a:prstGeom>
          <a:noFill/>
          <a:ln w="9525" algn="ctr">
            <a:noFill/>
            <a:miter lim="800000"/>
            <a:headEnd/>
            <a:tailEnd/>
          </a:ln>
        </p:spPr>
        <p:txBody>
          <a:bodyPr/>
          <a:lstStyle/>
          <a:p>
            <a:r>
              <a:rPr lang="en-US" sz="1600" b="1" dirty="0"/>
              <a:t>5. Application decrypts data as normal and sends results to the user</a:t>
            </a:r>
          </a:p>
        </p:txBody>
      </p:sp>
      <p:grpSp>
        <p:nvGrpSpPr>
          <p:cNvPr id="2" name="Group 59"/>
          <p:cNvGrpSpPr>
            <a:grpSpLocks/>
          </p:cNvGrpSpPr>
          <p:nvPr/>
        </p:nvGrpSpPr>
        <p:grpSpPr bwMode="auto">
          <a:xfrm>
            <a:off x="6248400" y="1676400"/>
            <a:ext cx="2613025" cy="1287463"/>
            <a:chOff x="5424" y="3360"/>
            <a:chExt cx="1646" cy="811"/>
          </a:xfrm>
        </p:grpSpPr>
        <p:pic>
          <p:nvPicPr>
            <p:cNvPr id="10304" name="Picture 60"/>
            <p:cNvPicPr>
              <a:picLocks noChangeAspect="1" noChangeArrowheads="1"/>
            </p:cNvPicPr>
            <p:nvPr/>
          </p:nvPicPr>
          <p:blipFill>
            <a:blip r:embed="rId5" cstate="print"/>
            <a:srcRect/>
            <a:stretch>
              <a:fillRect/>
            </a:stretch>
          </p:blipFill>
          <p:spPr bwMode="auto">
            <a:xfrm>
              <a:off x="5424" y="3360"/>
              <a:ext cx="1646" cy="811"/>
            </a:xfrm>
            <a:prstGeom prst="rect">
              <a:avLst/>
            </a:prstGeom>
            <a:noFill/>
            <a:ln w="9525">
              <a:solidFill>
                <a:schemeClr val="tx1"/>
              </a:solidFill>
              <a:miter lim="800000"/>
              <a:headEnd/>
              <a:tailEnd/>
            </a:ln>
          </p:spPr>
        </p:pic>
        <p:sp>
          <p:nvSpPr>
            <p:cNvPr id="10305" name="Text Box 61"/>
            <p:cNvSpPr txBox="1">
              <a:spLocks noChangeArrowheads="1"/>
            </p:cNvSpPr>
            <p:nvPr/>
          </p:nvSpPr>
          <p:spPr bwMode="auto">
            <a:xfrm>
              <a:off x="5483" y="3504"/>
              <a:ext cx="501" cy="162"/>
            </a:xfrm>
            <a:prstGeom prst="rect">
              <a:avLst/>
            </a:prstGeom>
            <a:solidFill>
              <a:schemeClr val="bg1"/>
            </a:solidFill>
            <a:ln w="9525" algn="ctr">
              <a:noFill/>
              <a:miter lim="800000"/>
              <a:headEnd/>
              <a:tailEnd/>
            </a:ln>
          </p:spPr>
          <p:txBody>
            <a:bodyPr wrap="none" lIns="45720" rIns="45720">
              <a:spAutoFit/>
            </a:bodyPr>
            <a:lstStyle/>
            <a:p>
              <a:pPr algn="r"/>
              <a:r>
                <a:rPr lang="en-US" sz="1200"/>
                <a:t>Account: </a:t>
              </a:r>
            </a:p>
          </p:txBody>
        </p:sp>
        <p:sp>
          <p:nvSpPr>
            <p:cNvPr id="10306" name="Text Box 62"/>
            <p:cNvSpPr txBox="1">
              <a:spLocks noChangeArrowheads="1"/>
            </p:cNvSpPr>
            <p:nvPr/>
          </p:nvSpPr>
          <p:spPr bwMode="auto">
            <a:xfrm>
              <a:off x="5472" y="3678"/>
              <a:ext cx="508" cy="162"/>
            </a:xfrm>
            <a:prstGeom prst="rect">
              <a:avLst/>
            </a:prstGeom>
            <a:solidFill>
              <a:schemeClr val="bg1"/>
            </a:solidFill>
            <a:ln w="9525" algn="ctr">
              <a:noFill/>
              <a:miter lim="800000"/>
              <a:headEnd/>
              <a:tailEnd/>
            </a:ln>
          </p:spPr>
          <p:txBody>
            <a:bodyPr wrap="none" lIns="45720" rIns="45720">
              <a:spAutoFit/>
            </a:bodyPr>
            <a:lstStyle/>
            <a:p>
              <a:pPr algn="r"/>
              <a:r>
                <a:rPr lang="en-US" sz="1200"/>
                <a:t>       SKU: </a:t>
              </a:r>
            </a:p>
          </p:txBody>
        </p:sp>
      </p:grpSp>
      <p:grpSp>
        <p:nvGrpSpPr>
          <p:cNvPr id="3" name="Group 63"/>
          <p:cNvGrpSpPr>
            <a:grpSpLocks/>
          </p:cNvGrpSpPr>
          <p:nvPr/>
        </p:nvGrpSpPr>
        <p:grpSpPr bwMode="auto">
          <a:xfrm>
            <a:off x="6324600" y="1676400"/>
            <a:ext cx="2492375" cy="1463675"/>
            <a:chOff x="5184" y="2448"/>
            <a:chExt cx="1570" cy="922"/>
          </a:xfrm>
        </p:grpSpPr>
        <p:pic>
          <p:nvPicPr>
            <p:cNvPr id="10301" name="Picture 64"/>
            <p:cNvPicPr>
              <a:picLocks noChangeAspect="1" noChangeArrowheads="1"/>
            </p:cNvPicPr>
            <p:nvPr/>
          </p:nvPicPr>
          <p:blipFill>
            <a:blip r:embed="rId6" cstate="print"/>
            <a:srcRect/>
            <a:stretch>
              <a:fillRect/>
            </a:stretch>
          </p:blipFill>
          <p:spPr bwMode="auto">
            <a:xfrm>
              <a:off x="5184" y="2448"/>
              <a:ext cx="1570" cy="922"/>
            </a:xfrm>
            <a:prstGeom prst="rect">
              <a:avLst/>
            </a:prstGeom>
            <a:noFill/>
            <a:ln w="9525">
              <a:solidFill>
                <a:schemeClr val="tx1"/>
              </a:solidFill>
              <a:miter lim="800000"/>
              <a:headEnd/>
              <a:tailEnd/>
            </a:ln>
          </p:spPr>
        </p:pic>
        <p:sp>
          <p:nvSpPr>
            <p:cNvPr id="10302" name="Text Box 65"/>
            <p:cNvSpPr txBox="1">
              <a:spLocks noChangeArrowheads="1"/>
            </p:cNvSpPr>
            <p:nvPr/>
          </p:nvSpPr>
          <p:spPr bwMode="auto">
            <a:xfrm>
              <a:off x="5204" y="2605"/>
              <a:ext cx="501" cy="162"/>
            </a:xfrm>
            <a:prstGeom prst="rect">
              <a:avLst/>
            </a:prstGeom>
            <a:solidFill>
              <a:schemeClr val="bg1"/>
            </a:solidFill>
            <a:ln w="9525" algn="ctr">
              <a:noFill/>
              <a:miter lim="800000"/>
              <a:headEnd/>
              <a:tailEnd/>
            </a:ln>
          </p:spPr>
          <p:txBody>
            <a:bodyPr wrap="none" lIns="45720" rIns="45720">
              <a:spAutoFit/>
            </a:bodyPr>
            <a:lstStyle/>
            <a:p>
              <a:pPr algn="r"/>
              <a:r>
                <a:rPr lang="en-US" sz="1200"/>
                <a:t>Account: </a:t>
              </a:r>
            </a:p>
          </p:txBody>
        </p:sp>
        <p:sp>
          <p:nvSpPr>
            <p:cNvPr id="10303" name="Text Box 66"/>
            <p:cNvSpPr txBox="1">
              <a:spLocks noChangeArrowheads="1"/>
            </p:cNvSpPr>
            <p:nvPr/>
          </p:nvSpPr>
          <p:spPr bwMode="auto">
            <a:xfrm>
              <a:off x="5193" y="2779"/>
              <a:ext cx="508" cy="162"/>
            </a:xfrm>
            <a:prstGeom prst="rect">
              <a:avLst/>
            </a:prstGeom>
            <a:solidFill>
              <a:schemeClr val="bg1"/>
            </a:solidFill>
            <a:ln w="9525" algn="ctr">
              <a:noFill/>
              <a:miter lim="800000"/>
              <a:headEnd/>
              <a:tailEnd/>
            </a:ln>
          </p:spPr>
          <p:txBody>
            <a:bodyPr wrap="none" lIns="45720" rIns="45720">
              <a:spAutoFit/>
            </a:bodyPr>
            <a:lstStyle/>
            <a:p>
              <a:pPr algn="r"/>
              <a:r>
                <a:rPr lang="en-US" sz="1200"/>
                <a:t>       SKU: </a:t>
              </a:r>
            </a:p>
          </p:txBody>
        </p:sp>
      </p:grpSp>
      <p:sp>
        <p:nvSpPr>
          <p:cNvPr id="6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9</a:t>
            </a:fld>
            <a:endParaRPr lang="en-US"/>
          </a:p>
        </p:txBody>
      </p:sp>
    </p:spTree>
    <p:custDataLst>
      <p:tags r:id="rId1"/>
    </p:custDataLst>
    <p:extLst>
      <p:ext uri="{BB962C8B-B14F-4D97-AF65-F5344CB8AC3E}">
        <p14:creationId xmlns:p14="http://schemas.microsoft.com/office/powerpoint/2010/main" val="2380247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7233589"/>
                                        </p:tgtEl>
                                        <p:attrNameLst>
                                          <p:attrName>style.visibility</p:attrName>
                                        </p:attrNameLst>
                                      </p:cBhvr>
                                      <p:to>
                                        <p:strVal val="visible"/>
                                      </p:to>
                                    </p:set>
                                    <p:animEffect transition="in" filter="fade">
                                      <p:cBhvr>
                                        <p:cTn id="10" dur="1000"/>
                                        <p:tgtEl>
                                          <p:spTgt spid="72335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233584"/>
                                        </p:tgtEl>
                                        <p:attrNameLst>
                                          <p:attrName>style.visibility</p:attrName>
                                        </p:attrNameLst>
                                      </p:cBhvr>
                                      <p:to>
                                        <p:strVal val="visible"/>
                                      </p:to>
                                    </p:set>
                                    <p:animEffect transition="in" filter="fade">
                                      <p:cBhvr>
                                        <p:cTn id="15" dur="1000"/>
                                        <p:tgtEl>
                                          <p:spTgt spid="7233584"/>
                                        </p:tgtEl>
                                      </p:cBhvr>
                                    </p:animEffect>
                                  </p:childTnLst>
                                </p:cTn>
                              </p:par>
                              <p:par>
                                <p:cTn id="16" presetID="0" presetClass="path" presetSubtype="0" accel="50000" decel="50000" fill="hold" nodeType="withEffect">
                                  <p:stCondLst>
                                    <p:cond delay="0"/>
                                  </p:stCondLst>
                                  <p:childTnLst>
                                    <p:animMotion origin="layout" path="M -0.00399 -0.00671 C -0.00191 0.04445 -0.00851 0.2375 0.00885 0.30093 C 0.02622 0.36435 0.06892 0.37153 0.10035 0.37431 C 0.13177 0.37709 0.17899 0.38218 0.19705 0.31783 C 0.21493 0.25347 0.20694 0.04259 0.20885 -0.0125 " pathEditMode="relative" rAng="0" ptsTypes="aaaaa">
                                      <p:cBhvr>
                                        <p:cTn id="17" dur="3000" fill="hold"/>
                                        <p:tgtEl>
                                          <p:spTgt spid="7233584"/>
                                        </p:tgtEl>
                                        <p:attrNameLst>
                                          <p:attrName>ppt_x</p:attrName>
                                          <p:attrName>ppt_y</p:attrName>
                                        </p:attrNameLst>
                                      </p:cBhvr>
                                      <p:rCtr x="10700" y="19100"/>
                                    </p:animMotion>
                                  </p:childTnLst>
                                </p:cTn>
                              </p:par>
                              <p:par>
                                <p:cTn id="18" presetID="10" presetClass="entr" presetSubtype="0" fill="hold" grpId="0" nodeType="withEffect">
                                  <p:stCondLst>
                                    <p:cond delay="0"/>
                                  </p:stCondLst>
                                  <p:childTnLst>
                                    <p:set>
                                      <p:cBhvr>
                                        <p:cTn id="19" dur="1" fill="hold">
                                          <p:stCondLst>
                                            <p:cond delay="0"/>
                                          </p:stCondLst>
                                        </p:cTn>
                                        <p:tgtEl>
                                          <p:spTgt spid="7233590"/>
                                        </p:tgtEl>
                                        <p:attrNameLst>
                                          <p:attrName>style.visibility</p:attrName>
                                        </p:attrNameLst>
                                      </p:cBhvr>
                                      <p:to>
                                        <p:strVal val="visible"/>
                                      </p:to>
                                    </p:set>
                                    <p:animEffect transition="in" filter="fade">
                                      <p:cBhvr>
                                        <p:cTn id="20" dur="1000"/>
                                        <p:tgtEl>
                                          <p:spTgt spid="7233590"/>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233584"/>
                                        </p:tgtEl>
                                      </p:cBhvr>
                                    </p:animEffect>
                                    <p:set>
                                      <p:cBhvr>
                                        <p:cTn id="28" dur="1" fill="hold">
                                          <p:stCondLst>
                                            <p:cond delay="499"/>
                                          </p:stCondLst>
                                        </p:cTn>
                                        <p:tgtEl>
                                          <p:spTgt spid="7233584"/>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7233588"/>
                                        </p:tgtEl>
                                        <p:attrNameLst>
                                          <p:attrName>style.visibility</p:attrName>
                                        </p:attrNameLst>
                                      </p:cBhvr>
                                      <p:to>
                                        <p:strVal val="visible"/>
                                      </p:to>
                                    </p:set>
                                    <p:animEffect transition="in" filter="fade">
                                      <p:cBhvr>
                                        <p:cTn id="31" dur="1000"/>
                                        <p:tgtEl>
                                          <p:spTgt spid="7233588"/>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7233591"/>
                                        </p:tgtEl>
                                        <p:attrNameLst>
                                          <p:attrName>style.visibility</p:attrName>
                                        </p:attrNameLst>
                                      </p:cBhvr>
                                      <p:to>
                                        <p:strVal val="visible"/>
                                      </p:to>
                                    </p:set>
                                    <p:animEffect transition="in" filter="fade">
                                      <p:cBhvr>
                                        <p:cTn id="35" dur="1000"/>
                                        <p:tgtEl>
                                          <p:spTgt spid="7233591"/>
                                        </p:tgtEl>
                                      </p:cBhvr>
                                    </p:animEffect>
                                  </p:childTnLst>
                                </p:cTn>
                              </p:par>
                            </p:childTnLst>
                          </p:cTn>
                        </p:par>
                        <p:par>
                          <p:cTn id="36" fill="hold">
                            <p:stCondLst>
                              <p:cond delay="2000"/>
                            </p:stCondLst>
                            <p:childTnLst>
                              <p:par>
                                <p:cTn id="37" presetID="10" presetClass="entr" presetSubtype="0" fill="hold" grpId="1" nodeType="afterEffect">
                                  <p:stCondLst>
                                    <p:cond delay="0"/>
                                  </p:stCondLst>
                                  <p:childTnLst>
                                    <p:set>
                                      <p:cBhvr>
                                        <p:cTn id="38" dur="1" fill="hold">
                                          <p:stCondLst>
                                            <p:cond delay="0"/>
                                          </p:stCondLst>
                                        </p:cTn>
                                        <p:tgtEl>
                                          <p:spTgt spid="7233585"/>
                                        </p:tgtEl>
                                        <p:attrNameLst>
                                          <p:attrName>style.visibility</p:attrName>
                                        </p:attrNameLst>
                                      </p:cBhvr>
                                      <p:to>
                                        <p:strVal val="visible"/>
                                      </p:to>
                                    </p:set>
                                    <p:animEffect transition="in" filter="fade">
                                      <p:cBhvr>
                                        <p:cTn id="39" dur="1000"/>
                                        <p:tgtEl>
                                          <p:spTgt spid="7233585"/>
                                        </p:tgtEl>
                                      </p:cBhvr>
                                    </p:animEffect>
                                  </p:childTnLst>
                                </p:cTn>
                              </p:par>
                            </p:childTnLst>
                          </p:cTn>
                        </p:par>
                        <p:par>
                          <p:cTn id="40" fill="hold">
                            <p:stCondLst>
                              <p:cond delay="3000"/>
                            </p:stCondLst>
                            <p:childTnLst>
                              <p:par>
                                <p:cTn id="41" presetID="0" presetClass="path" presetSubtype="0" accel="50000" decel="50000" fill="hold" grpId="0" nodeType="afterEffect">
                                  <p:stCondLst>
                                    <p:cond delay="0"/>
                                  </p:stCondLst>
                                  <p:childTnLst>
                                    <p:animMotion origin="layout" path="M -0.0007 -0.00486 C 0.00086 0.04583 -0.00799 0.23773 0.00885 0.30092 C 0.02569 0.36412 0.06892 0.37153 0.10034 0.3743 C 0.13177 0.37708 0.17899 0.38217 0.19705 0.31782 C 0.2151 0.25347 0.20711 0.04259 0.20902 -0.0125 " pathEditMode="relative" rAng="0" ptsTypes="aaaaa">
                                      <p:cBhvr>
                                        <p:cTn id="42" dur="3000" fill="hold"/>
                                        <p:tgtEl>
                                          <p:spTgt spid="7233585"/>
                                        </p:tgtEl>
                                        <p:attrNameLst>
                                          <p:attrName>ppt_x</p:attrName>
                                          <p:attrName>ppt_y</p:attrName>
                                        </p:attrNameLst>
                                      </p:cBhvr>
                                      <p:rCtr x="10400" y="19000"/>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233593"/>
                                        </p:tgtEl>
                                        <p:attrNameLst>
                                          <p:attrName>style.visibility</p:attrName>
                                        </p:attrNameLst>
                                      </p:cBhvr>
                                      <p:to>
                                        <p:strVal val="visible"/>
                                      </p:to>
                                    </p:set>
                                    <p:animEffect transition="in" filter="fade">
                                      <p:cBhvr>
                                        <p:cTn id="47" dur="1000"/>
                                        <p:tgtEl>
                                          <p:spTgt spid="7233593"/>
                                        </p:tgtEl>
                                      </p:cBhvr>
                                    </p:animEffect>
                                  </p:childTnLst>
                                </p:cTn>
                              </p:par>
                            </p:childTnLst>
                          </p:cTn>
                        </p:par>
                        <p:par>
                          <p:cTn id="48" fill="hold">
                            <p:stCondLst>
                              <p:cond delay="1000"/>
                            </p:stCondLst>
                            <p:childTnLst>
                              <p:par>
                                <p:cTn id="49" presetID="10" presetClass="exit" presetSubtype="0" fill="hold" nodeType="afterEffect">
                                  <p:stCondLst>
                                    <p:cond delay="0"/>
                                  </p:stCondLst>
                                  <p:childTnLst>
                                    <p:animEffect transition="out" filter="fade">
                                      <p:cBhvr>
                                        <p:cTn id="50" dur="500"/>
                                        <p:tgtEl>
                                          <p:spTgt spid="7233585"/>
                                        </p:tgtEl>
                                      </p:cBhvr>
                                    </p:animEffect>
                                    <p:set>
                                      <p:cBhvr>
                                        <p:cTn id="51" dur="1" fill="hold">
                                          <p:stCondLst>
                                            <p:cond delay="499"/>
                                          </p:stCondLst>
                                        </p:cTn>
                                        <p:tgtEl>
                                          <p:spTgt spid="7233585"/>
                                        </p:tgtEl>
                                        <p:attrNameLst>
                                          <p:attrName>style.visibility</p:attrName>
                                        </p:attrNameLst>
                                      </p:cBhvr>
                                      <p:to>
                                        <p:strVal val="hidden"/>
                                      </p:to>
                                    </p:se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7233586"/>
                                        </p:tgtEl>
                                        <p:attrNameLst>
                                          <p:attrName>style.visibility</p:attrName>
                                        </p:attrNameLst>
                                      </p:cBhvr>
                                      <p:to>
                                        <p:strVal val="visible"/>
                                      </p:to>
                                    </p:set>
                                    <p:animEffect transition="in" filter="fade">
                                      <p:cBhvr>
                                        <p:cTn id="55" dur="1000"/>
                                        <p:tgtEl>
                                          <p:spTgt spid="723358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233592"/>
                                        </p:tgtEl>
                                        <p:attrNameLst>
                                          <p:attrName>style.visibility</p:attrName>
                                        </p:attrNameLst>
                                      </p:cBhvr>
                                      <p:to>
                                        <p:strVal val="visible"/>
                                      </p:to>
                                    </p:set>
                                    <p:animEffect transition="in" filter="fade">
                                      <p:cBhvr>
                                        <p:cTn id="58" dur="1000"/>
                                        <p:tgtEl>
                                          <p:spTgt spid="7233592"/>
                                        </p:tgtEl>
                                      </p:cBhvr>
                                    </p:animEffect>
                                  </p:childTnLst>
                                </p:cTn>
                              </p:par>
                            </p:childTnLst>
                          </p:cTn>
                        </p:par>
                        <p:par>
                          <p:cTn id="59" fill="hold">
                            <p:stCondLst>
                              <p:cond delay="2500"/>
                            </p:stCondLst>
                            <p:childTnLst>
                              <p:par>
                                <p:cTn id="60" presetID="0" presetClass="path" presetSubtype="0" accel="50000" decel="50000" fill="hold" nodeType="afterEffect">
                                  <p:stCondLst>
                                    <p:cond delay="0"/>
                                  </p:stCondLst>
                                  <p:childTnLst>
                                    <p:animMotion origin="layout" path="M 0.00086 0.00625 C 0.00225 0.05532 0.02031 0.23564 0.00885 0.30092 C -0.00261 0.3662 -0.03611 0.39236 -0.06789 0.39722 C -0.09966 0.40208 -0.16007 0.39444 -0.18143 0.32963 C -0.20278 0.26481 -0.19341 0.06203 -0.19584 0.00856 " pathEditMode="relative" rAng="0" ptsTypes="aaaaa">
                                      <p:cBhvr>
                                        <p:cTn id="61" dur="3000" fill="hold"/>
                                        <p:tgtEl>
                                          <p:spTgt spid="7233586"/>
                                        </p:tgtEl>
                                        <p:attrNameLst>
                                          <p:attrName>ppt_x</p:attrName>
                                          <p:attrName>ppt_y</p:attrName>
                                        </p:attrNameLst>
                                      </p:cBhvr>
                                      <p:rCtr x="-9200" y="19800"/>
                                    </p:animMotion>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7233586"/>
                                        </p:tgtEl>
                                      </p:cBhvr>
                                    </p:animEffect>
                                    <p:set>
                                      <p:cBhvr>
                                        <p:cTn id="66" dur="1" fill="hold">
                                          <p:stCondLst>
                                            <p:cond delay="499"/>
                                          </p:stCondLst>
                                        </p:cTn>
                                        <p:tgtEl>
                                          <p:spTgt spid="723358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7233588"/>
                                        </p:tgtEl>
                                      </p:cBhvr>
                                    </p:animEffect>
                                    <p:set>
                                      <p:cBhvr>
                                        <p:cTn id="69" dur="1" fill="hold">
                                          <p:stCondLst>
                                            <p:cond delay="499"/>
                                          </p:stCondLst>
                                        </p:cTn>
                                        <p:tgtEl>
                                          <p:spTgt spid="7233588"/>
                                        </p:tgtEl>
                                        <p:attrNameLst>
                                          <p:attrName>style.visibility</p:attrName>
                                        </p:attrNameLst>
                                      </p:cBhvr>
                                      <p:to>
                                        <p:strVal val="hidden"/>
                                      </p:to>
                                    </p:se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7233594"/>
                                        </p:tgtEl>
                                        <p:attrNameLst>
                                          <p:attrName>style.visibility</p:attrName>
                                        </p:attrNameLst>
                                      </p:cBhvr>
                                      <p:to>
                                        <p:strVal val="visible"/>
                                      </p:to>
                                    </p:set>
                                    <p:animEffect transition="in" filter="fade">
                                      <p:cBhvr>
                                        <p:cTn id="73" dur="1000"/>
                                        <p:tgtEl>
                                          <p:spTgt spid="7233594"/>
                                        </p:tgtEl>
                                      </p:cBhvr>
                                    </p:animEffect>
                                  </p:childTnLst>
                                </p:cTn>
                              </p:par>
                              <p:par>
                                <p:cTn id="74" presetID="10" presetClass="entr" presetSubtype="0" fill="hold" nodeType="withEffect">
                                  <p:stCondLst>
                                    <p:cond delay="0"/>
                                  </p:stCondLst>
                                  <p:childTnLst>
                                    <p:set>
                                      <p:cBhvr>
                                        <p:cTn id="75" dur="1" fill="hold">
                                          <p:stCondLst>
                                            <p:cond delay="0"/>
                                          </p:stCondLst>
                                        </p:cTn>
                                        <p:tgtEl>
                                          <p:spTgt spid="7233587"/>
                                        </p:tgtEl>
                                        <p:attrNameLst>
                                          <p:attrName>style.visibility</p:attrName>
                                        </p:attrNameLst>
                                      </p:cBhvr>
                                      <p:to>
                                        <p:strVal val="visible"/>
                                      </p:to>
                                    </p:set>
                                    <p:animEffect transition="in" filter="fade">
                                      <p:cBhvr>
                                        <p:cTn id="76" dur="1000"/>
                                        <p:tgtEl>
                                          <p:spTgt spid="7233587"/>
                                        </p:tgtEl>
                                      </p:cBhvr>
                                    </p:animEffect>
                                  </p:childTnLst>
                                </p:cTn>
                              </p:par>
                              <p:par>
                                <p:cTn id="77" presetID="0" presetClass="path" presetSubtype="0" accel="50000" decel="50000" fill="hold" nodeType="withEffect">
                                  <p:stCondLst>
                                    <p:cond delay="0"/>
                                  </p:stCondLst>
                                  <p:childTnLst>
                                    <p:animMotion origin="layout" path="M -0.00295 0.02847 C -0.00104 0.07407 0.01962 0.23958 0.00885 0.30092 C -0.00191 0.36227 -0.03611 0.39236 -0.06788 0.39722 C -0.09965 0.40208 -0.16007 0.39444 -0.18142 0.32963 C -0.20278 0.26481 -0.1934 0.06203 -0.19583 0.00856 " pathEditMode="relative" rAng="0" ptsTypes="aaaaa">
                                      <p:cBhvr>
                                        <p:cTn id="78" dur="3000" fill="hold"/>
                                        <p:tgtEl>
                                          <p:spTgt spid="7233587"/>
                                        </p:tgtEl>
                                        <p:attrNameLst>
                                          <p:attrName>ppt_x</p:attrName>
                                          <p:attrName>ppt_y</p:attrName>
                                        </p:attrNameLst>
                                      </p:cBhvr>
                                      <p:rCtr x="-8900" y="17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3584" grpId="0" animBg="1"/>
      <p:bldP spid="7233585" grpId="0" animBg="1"/>
      <p:bldP spid="7233585" grpId="1" animBg="1"/>
      <p:bldP spid="7233586" grpId="0" animBg="1"/>
      <p:bldP spid="7233586" grpId="1" animBg="1"/>
      <p:bldP spid="7233588" grpId="0" animBg="1"/>
      <p:bldP spid="7233588" grpId="1" animBg="1"/>
      <p:bldP spid="7233590" grpId="0"/>
      <p:bldP spid="7233591" grpId="0"/>
      <p:bldP spid="7233592" grpId="0" animBg="1"/>
      <p:bldP spid="7233593" grpId="0"/>
      <p:bldP spid="7233594" grpId="0"/>
    </p:bldLst>
  </p:timing>
</p:sld>
</file>

<file path=ppt/tags/tag1.xml><?xml version="1.0" encoding="utf-8"?>
<p:tagLst xmlns:a="http://schemas.openxmlformats.org/drawingml/2006/main" xmlns:r="http://schemas.openxmlformats.org/officeDocument/2006/relationships" xmlns:p="http://schemas.openxmlformats.org/presentationml/2006/main">
  <p:tag name="04/19/2010" val="LastModified"/>
</p:tagLst>
</file>

<file path=ppt/tags/tag10.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1.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2.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3.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4.xml><?xml version="1.0" encoding="utf-8"?>
<p:tagLst xmlns:a="http://schemas.openxmlformats.org/drawingml/2006/main" xmlns:r="http://schemas.openxmlformats.org/officeDocument/2006/relationships" xmlns:p="http://schemas.openxmlformats.org/presentationml/2006/main">
  <p:tag name="EMPTYTAG" val="EmptyTag"/>
  <p:tag name="11/13/2009" val="LastModified"/>
</p:tagLst>
</file>

<file path=ppt/tags/tag15.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6.xml><?xml version="1.0" encoding="utf-8"?>
<p:tagLst xmlns:a="http://schemas.openxmlformats.org/drawingml/2006/main" xmlns:r="http://schemas.openxmlformats.org/officeDocument/2006/relationships" xmlns:p="http://schemas.openxmlformats.org/presentationml/2006/main">
  <p:tag name="2DAY" val="INCLUDE"/>
  <p:tag name="11/06/2009" val="LastModified"/>
</p:tagLst>
</file>

<file path=ppt/tags/tag17.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8.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9.xml><?xml version="1.0" encoding="utf-8"?>
<p:tagLst xmlns:a="http://schemas.openxmlformats.org/drawingml/2006/main" xmlns:r="http://schemas.openxmlformats.org/officeDocument/2006/relationships" xmlns:p="http://schemas.openxmlformats.org/presentationml/2006/main">
  <p:tag name="11/13/2009" val="LastModified"/>
</p:tagLst>
</file>

<file path=ppt/tags/tag2.xml><?xml version="1.0" encoding="utf-8"?>
<p:tagLst xmlns:a="http://schemas.openxmlformats.org/drawingml/2006/main" xmlns:r="http://schemas.openxmlformats.org/officeDocument/2006/relationships" xmlns:p="http://schemas.openxmlformats.org/presentationml/2006/main">
  <p:tag name="EMPTYTAG" val="EmptyTag"/>
  <p:tag name="04/16/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9/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9/2010" val="LastModified"/>
</p:tagLst>
</file>

<file path=ppt/tags/tag22.xml><?xml version="1.0" encoding="utf-8"?>
<p:tagLst xmlns:a="http://schemas.openxmlformats.org/drawingml/2006/main" xmlns:r="http://schemas.openxmlformats.org/officeDocument/2006/relationships" xmlns:p="http://schemas.openxmlformats.org/presentationml/2006/main">
  <p:tag name="04/19/2010" val="LastModified"/>
</p:tagLst>
</file>

<file path=ppt/tags/tag2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2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25.xml><?xml version="1.0" encoding="utf-8"?>
<p:tagLst xmlns:a="http://schemas.openxmlformats.org/drawingml/2006/main" xmlns:r="http://schemas.openxmlformats.org/officeDocument/2006/relationships" xmlns:p="http://schemas.openxmlformats.org/presentationml/2006/main">
  <p:tag name="02/04/2007" val="LastModified"/>
</p:tagLst>
</file>

<file path=ppt/tags/tag26.xml><?xml version="1.0" encoding="utf-8"?>
<p:tagLst xmlns:a="http://schemas.openxmlformats.org/drawingml/2006/main" xmlns:r="http://schemas.openxmlformats.org/officeDocument/2006/relationships" xmlns:p="http://schemas.openxmlformats.org/presentationml/2006/main">
  <p:tag name="04/19/2010" val="LastModified"/>
</p:tagLst>
</file>

<file path=ppt/tags/tag27.xml><?xml version="1.0" encoding="utf-8"?>
<p:tagLst xmlns:a="http://schemas.openxmlformats.org/drawingml/2006/main" xmlns:r="http://schemas.openxmlformats.org/officeDocument/2006/relationships" xmlns:p="http://schemas.openxmlformats.org/presentationml/2006/main">
  <p:tag name="EMPTYTAG" val="EmptyTag"/>
  <p:tag name="2DAY" val="INCLUDE"/>
  <p:tag name="11/13/2009" val="LastModified"/>
</p:tagLst>
</file>

<file path=ppt/tags/tag28.xml><?xml version="1.0" encoding="utf-8"?>
<p:tagLst xmlns:a="http://schemas.openxmlformats.org/drawingml/2006/main" xmlns:r="http://schemas.openxmlformats.org/officeDocument/2006/relationships" xmlns:p="http://schemas.openxmlformats.org/presentationml/2006/main">
  <p:tag name="NONWEB" val="TOPICEXCLUDE"/>
  <p:tag name="VANGUARD" val="OMIT"/>
  <p:tag name="11/13/2009" val="LastModified"/>
</p:tagLst>
</file>

<file path=ppt/tags/tag29.xml><?xml version="1.0" encoding="utf-8"?>
<p:tagLst xmlns:a="http://schemas.openxmlformats.org/drawingml/2006/main" xmlns:r="http://schemas.openxmlformats.org/officeDocument/2006/relationships" xmlns:p="http://schemas.openxmlformats.org/presentationml/2006/main">
  <p:tag name="2DAY" val="INCLUDE"/>
  <p:tag name="11/13/2009" val="LastModified"/>
</p:tagLst>
</file>

<file path=ppt/tags/tag3.xml><?xml version="1.0" encoding="utf-8"?>
<p:tagLst xmlns:a="http://schemas.openxmlformats.org/drawingml/2006/main" xmlns:r="http://schemas.openxmlformats.org/officeDocument/2006/relationships" xmlns:p="http://schemas.openxmlformats.org/presentationml/2006/main">
  <p:tag name="04/16/2010" val="LastModified"/>
</p:tagLst>
</file>

<file path=ppt/tags/tag30.xml><?xml version="1.0" encoding="utf-8"?>
<p:tagLst xmlns:a="http://schemas.openxmlformats.org/drawingml/2006/main" xmlns:r="http://schemas.openxmlformats.org/officeDocument/2006/relationships" xmlns:p="http://schemas.openxmlformats.org/presentationml/2006/main">
  <p:tag name="NONWEB" val="TOPICEXCLUDE"/>
  <p:tag name="VANGUARD" val="OMIT"/>
  <p:tag name="04/19/2010" val="LastModified"/>
</p:tagLst>
</file>

<file path=ppt/tags/tag31.xml><?xml version="1.0" encoding="utf-8"?>
<p:tagLst xmlns:a="http://schemas.openxmlformats.org/drawingml/2006/main" xmlns:r="http://schemas.openxmlformats.org/officeDocument/2006/relationships" xmlns:p="http://schemas.openxmlformats.org/presentationml/2006/main">
  <p:tag name="04/19/2010" val="LastModified"/>
</p:tagLst>
</file>

<file path=ppt/tags/tag32.xml><?xml version="1.0" encoding="utf-8"?>
<p:tagLst xmlns:a="http://schemas.openxmlformats.org/drawingml/2006/main" xmlns:r="http://schemas.openxmlformats.org/officeDocument/2006/relationships" xmlns:p="http://schemas.openxmlformats.org/presentationml/2006/main">
  <p:tag name="04/19/2010" val="LastModified"/>
</p:tagLst>
</file>

<file path=ppt/tags/tag3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34.xml><?xml version="1.0" encoding="utf-8"?>
<p:tagLst xmlns:a="http://schemas.openxmlformats.org/drawingml/2006/main" xmlns:r="http://schemas.openxmlformats.org/officeDocument/2006/relationships" xmlns:p="http://schemas.openxmlformats.org/presentationml/2006/main">
  <p:tag name="02/26/2007" val="LastModified"/>
  <p:tag name="4DAY" val="INCLUDE"/>
</p:tagLst>
</file>

<file path=ppt/tags/tag35.xml><?xml version="1.0" encoding="utf-8"?>
<p:tagLst xmlns:a="http://schemas.openxmlformats.org/drawingml/2006/main" xmlns:r="http://schemas.openxmlformats.org/officeDocument/2006/relationships" xmlns:p="http://schemas.openxmlformats.org/presentationml/2006/main">
  <p:tag name="02/26/2007" val="LastModified"/>
  <p:tag name="4DAY" val="INCLUDE"/>
</p:tagLst>
</file>

<file path=ppt/tags/tag36.xml><?xml version="1.0" encoding="utf-8"?>
<p:tagLst xmlns:a="http://schemas.openxmlformats.org/drawingml/2006/main" xmlns:r="http://schemas.openxmlformats.org/officeDocument/2006/relationships" xmlns:p="http://schemas.openxmlformats.org/presentationml/2006/main">
  <p:tag name="04/19/2010" val="LastModified"/>
</p:tagLst>
</file>

<file path=ppt/tags/tag37.xml><?xml version="1.0" encoding="utf-8"?>
<p:tagLst xmlns:a="http://schemas.openxmlformats.org/drawingml/2006/main" xmlns:r="http://schemas.openxmlformats.org/officeDocument/2006/relationships" xmlns:p="http://schemas.openxmlformats.org/presentationml/2006/main">
  <p:tag name="11/14/2008" val="LastModified"/>
</p:tagLst>
</file>

<file path=ppt/tags/tag4.xml><?xml version="1.0" encoding="utf-8"?>
<p:tagLst xmlns:a="http://schemas.openxmlformats.org/drawingml/2006/main" xmlns:r="http://schemas.openxmlformats.org/officeDocument/2006/relationships" xmlns:p="http://schemas.openxmlformats.org/presentationml/2006/main">
  <p:tag name="04/16/2010" val="LastModified"/>
</p:tagLst>
</file>

<file path=ppt/tags/tag5.xml><?xml version="1.0" encoding="utf-8"?>
<p:tagLst xmlns:a="http://schemas.openxmlformats.org/drawingml/2006/main" xmlns:r="http://schemas.openxmlformats.org/officeDocument/2006/relationships" xmlns:p="http://schemas.openxmlformats.org/presentationml/2006/main">
  <p:tag name="04/19/2010" val="LastModified"/>
</p:tagLst>
</file>

<file path=ppt/tags/tag6.xml><?xml version="1.0" encoding="utf-8"?>
<p:tagLst xmlns:a="http://schemas.openxmlformats.org/drawingml/2006/main" xmlns:r="http://schemas.openxmlformats.org/officeDocument/2006/relationships" xmlns:p="http://schemas.openxmlformats.org/presentationml/2006/main">
  <p:tag name="04/16/2010" val="LastModified"/>
</p:tagLst>
</file>

<file path=ppt/tags/tag7.xml><?xml version="1.0" encoding="utf-8"?>
<p:tagLst xmlns:a="http://schemas.openxmlformats.org/drawingml/2006/main" xmlns:r="http://schemas.openxmlformats.org/officeDocument/2006/relationships" xmlns:p="http://schemas.openxmlformats.org/presentationml/2006/main">
  <p:tag name="11/13/2009" val="LastModified"/>
</p:tagLst>
</file>

<file path=ppt/tags/tag8.xml><?xml version="1.0" encoding="utf-8"?>
<p:tagLst xmlns:a="http://schemas.openxmlformats.org/drawingml/2006/main" xmlns:r="http://schemas.openxmlformats.org/officeDocument/2006/relationships" xmlns:p="http://schemas.openxmlformats.org/presentationml/2006/main">
  <p:tag name="EMPTYTAG" val="EmptyTag"/>
  <p:tag name="11/13/2009" val="LastModified"/>
</p:tagLst>
</file>

<file path=ppt/tags/tag9.xml><?xml version="1.0" encoding="utf-8"?>
<p:tagLst xmlns:a="http://schemas.openxmlformats.org/drawingml/2006/main" xmlns:r="http://schemas.openxmlformats.org/officeDocument/2006/relationships" xmlns:p="http://schemas.openxmlformats.org/presentationml/2006/main">
  <p:tag name="11/13/2009" val="LastModifie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574</TotalTime>
  <Words>4016</Words>
  <Application>Microsoft Office PowerPoint</Application>
  <PresentationFormat>On-screen Show (4:3)</PresentationFormat>
  <Paragraphs>751</Paragraphs>
  <Slides>45</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Office Theme</vt:lpstr>
      <vt:lpstr>Image</vt:lpstr>
      <vt:lpstr>PowerPoint Presentation</vt:lpstr>
      <vt:lpstr>About the OWASP Top 10</vt:lpstr>
      <vt:lpstr>OWASP Top Ten (2013 Edition)</vt:lpstr>
      <vt:lpstr>What Didn’t Change</vt:lpstr>
      <vt:lpstr>OWASP Top 10 Risk Rating Methodology</vt:lpstr>
      <vt:lpstr>What’s Changed?</vt:lpstr>
      <vt:lpstr>Mapping from 2010 to 2013 Top 10</vt:lpstr>
      <vt:lpstr>2013-A1 – Injection</vt:lpstr>
      <vt:lpstr>SQL Injection – Illustrated</vt:lpstr>
      <vt:lpstr>A1 – Avoiding Injection Flaws</vt:lpstr>
      <vt:lpstr>2013-A2 – Broken Authentication and Session Management</vt:lpstr>
      <vt:lpstr>Broken Authentication Illustrated</vt:lpstr>
      <vt:lpstr>A2 – Avoiding Broken Authentication and Session Management</vt:lpstr>
      <vt:lpstr>2013-A3 –  Cross-Site Scripting (XSS)</vt:lpstr>
      <vt:lpstr>Cross-Site Scripting Illustrated</vt:lpstr>
      <vt:lpstr>Avoiding XSS Flaws</vt:lpstr>
      <vt:lpstr>Safe Escaping Schemes in Various HTML Execution Contexts</vt:lpstr>
      <vt:lpstr>2013-A4 – Insecure Direct Object References</vt:lpstr>
      <vt:lpstr>Insecure Direct Object References Illustrated</vt:lpstr>
      <vt:lpstr>A4 – Avoiding Insecure Direct Object References</vt:lpstr>
      <vt:lpstr>2013-A5 – Security Misconfiguration</vt:lpstr>
      <vt:lpstr>Security Misconfiguration Illustrated</vt:lpstr>
      <vt:lpstr>Avoiding Security Misconfiguration</vt:lpstr>
      <vt:lpstr>2013-A6 – Sensitive Data Exposure</vt:lpstr>
      <vt:lpstr>Insecure Cryptographic Storage Illustrated</vt:lpstr>
      <vt:lpstr>Avoiding Insecure Cryptographic Storage</vt:lpstr>
      <vt:lpstr>Insufficient Transport Layer Protection Illustrated</vt:lpstr>
      <vt:lpstr>Avoiding Insufficient Transport Layer Protection</vt:lpstr>
      <vt:lpstr>2013-A7 – Missing Function Level Access Control</vt:lpstr>
      <vt:lpstr>Missing Function Level Access Control Illustrated</vt:lpstr>
      <vt:lpstr>Avoiding Missing Function Level Access Control</vt:lpstr>
      <vt:lpstr>2013-A8 – Cross Site Request Forgery (CSRF)</vt:lpstr>
      <vt:lpstr>CSRF Vulnerability Pattern</vt:lpstr>
      <vt:lpstr>CSRF Illustrated</vt:lpstr>
      <vt:lpstr>A8 – Avoiding CSRF Flaws</vt:lpstr>
      <vt:lpstr>Everyone Uses Vulnerable Libraries</vt:lpstr>
      <vt:lpstr>2013-A9 – Using Known Vulnerable Components</vt:lpstr>
      <vt:lpstr>What Can You Do  to Avoid This?</vt:lpstr>
      <vt:lpstr>Automation Example for Java – Use Maven ‘Versions’ Plugin</vt:lpstr>
      <vt:lpstr>2013-A10 – Unvalidated Redirects and Forwards</vt:lpstr>
      <vt:lpstr>Unvalidated Redirect Illustrated</vt:lpstr>
      <vt:lpstr>Unvalidated Forward Illustrated</vt:lpstr>
      <vt:lpstr>A10 – Avoiding Unvalidated Redirects and Forwards</vt:lpstr>
      <vt:lpstr>Summary: How do you address these problems?</vt:lpstr>
      <vt:lpstr>Thank you OWASP Top-10 2013 </vt:lpstr>
    </vt:vector>
  </TitlesOfParts>
  <Manager/>
  <Company>OWASP Foundation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Thailand Open Web Application Security Days OWASP Top-10 2013 &amp; Exercises (July-9 afternoon session)</dc:title>
  <dc:subject>Thailand Open Web Application Security Days OWASP Top-10 2013 &amp; Exercises (July-9 afternoon session)</dc:subject>
  <dc:creator>tobias</dc:creator>
  <cp:keywords>OWASP, CISO, security</cp:keywords>
  <dc:description>presentation by Tobias Gondrom</dc:description>
  <cp:lastModifiedBy>Dave Wichers</cp:lastModifiedBy>
  <cp:revision>47</cp:revision>
  <dcterms:created xsi:type="dcterms:W3CDTF">2012-03-30T06:23:37Z</dcterms:created>
  <dcterms:modified xsi:type="dcterms:W3CDTF">2013-08-31T17:26:12Z</dcterms:modified>
  <cp:category>OWASP</cp:category>
</cp:coreProperties>
</file>