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4"/>
  </p:notesMasterIdLst>
  <p:sldIdLst>
    <p:sldId id="284" r:id="rId6"/>
    <p:sldId id="296" r:id="rId7"/>
    <p:sldId id="302" r:id="rId8"/>
    <p:sldId id="312" r:id="rId9"/>
    <p:sldId id="321" r:id="rId10"/>
    <p:sldId id="319" r:id="rId11"/>
    <p:sldId id="310" r:id="rId12"/>
    <p:sldId id="32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FFFFCC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627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AB415-15AC-4C86-810D-B2E72D19DD4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F0FE9-9211-4B6F-94FD-20765462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0FE9-9211-4B6F-94FD-20765462460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6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05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0FE9-9211-4B6F-94FD-20765462460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6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0FE9-9211-4B6F-94FD-207654624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Should </a:t>
            </a:r>
            <a:r>
              <a:rPr lang="en-US" baseline="0" dirty="0" err="1" smtClean="0"/>
              <a:t>WebMethods</a:t>
            </a:r>
            <a:r>
              <a:rPr lang="en-US" baseline="0" dirty="0" smtClean="0"/>
              <a:t> be part of CFO cloud or a centralized service for all business applications?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SFTP service – should this be part of CFO cloud or an enterprise service?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CFO services needs to have PII service.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WebMethods</a:t>
            </a:r>
            <a:r>
              <a:rPr lang="en-US" baseline="0" dirty="0" smtClean="0"/>
              <a:t> servers: 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Integration servers: HTTP:5555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MWS: HTTP:8585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Broker: TCP:6849, TCP:6850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CentraSite</a:t>
            </a:r>
            <a:r>
              <a:rPr lang="en-US" baseline="0" dirty="0" smtClean="0"/>
              <a:t>: HTTP:53307, HTTP:53308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IBS Interfaces: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iSuite</a:t>
            </a:r>
            <a:r>
              <a:rPr lang="en-US" baseline="0" dirty="0" smtClean="0"/>
              <a:t>: SSH (internal to NITC)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FireCode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WebServices</a:t>
            </a:r>
            <a:r>
              <a:rPr lang="en-US" baseline="0" dirty="0" smtClean="0"/>
              <a:t> (HTTP and HTTPS)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EAV: HTTP to MCI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DOI: SFTP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VIPR: </a:t>
            </a:r>
            <a:r>
              <a:rPr lang="en-US" baseline="0" dirty="0" err="1" smtClean="0"/>
              <a:t>webservices</a:t>
            </a:r>
            <a:r>
              <a:rPr lang="en-US" baseline="0" dirty="0" smtClean="0"/>
              <a:t> (HTTP or HTTPS)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CRS: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CRS Interfaces: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FMMI: SFTP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NRM: SFTP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Paycheck: SFTP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0FE9-9211-4B6F-94FD-207654624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3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1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4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9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3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38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93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58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98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94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1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9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6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7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194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451"/>
            <a:ext cx="9144000" cy="57954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7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194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DB31-55A8-4662-8D9D-D9AF9A4401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C3D1-6542-434D-BE6F-4D061C3EF4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451"/>
            <a:ext cx="9144000" cy="57954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64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38399"/>
            <a:ext cx="632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CFO FS VDC Architecture</a:t>
            </a:r>
          </a:p>
          <a:p>
            <a:pPr algn="ctr"/>
            <a:r>
              <a:rPr lang="en-US" sz="4400" dirty="0" smtClean="0"/>
              <a:t>IBS and CRS</a:t>
            </a:r>
          </a:p>
        </p:txBody>
      </p:sp>
    </p:spTree>
    <p:extLst>
      <p:ext uri="{BB962C8B-B14F-4D97-AF65-F5344CB8AC3E}">
        <p14:creationId xmlns:p14="http://schemas.microsoft.com/office/powerpoint/2010/main" val="128037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438399"/>
            <a:ext cx="632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Phase 1</a:t>
            </a:r>
          </a:p>
          <a:p>
            <a:pPr algn="ctr"/>
            <a:r>
              <a:rPr lang="en-US" sz="4400" dirty="0" smtClean="0"/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29038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76202"/>
            <a:ext cx="8991600" cy="457198"/>
          </a:xfrm>
          <a:prstGeom prst="rect">
            <a:avLst/>
          </a:prstGeom>
          <a:ln w="19050" cap="rnd">
            <a:noFill/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CFO Applications (IBS and CRS) </a:t>
            </a:r>
            <a:r>
              <a:rPr lang="en-US" sz="1400" b="1" dirty="0" smtClean="0">
                <a:solidFill>
                  <a:srgbClr val="00B050"/>
                </a:solidFill>
              </a:rPr>
              <a:t>– Phase I </a:t>
            </a:r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u="sng" dirty="0" smtClean="0">
                <a:solidFill>
                  <a:srgbClr val="00B050"/>
                </a:solidFill>
              </a:rPr>
              <a:t>Development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200" b="1" dirty="0" smtClean="0"/>
              <a:t>Customer:</a:t>
            </a:r>
            <a:r>
              <a:rPr lang="en-US" sz="1200" dirty="0" smtClean="0"/>
              <a:t> CFO</a:t>
            </a:r>
            <a:r>
              <a:rPr lang="en-US" sz="1200" i="1" dirty="0" smtClean="0"/>
              <a:t>	</a:t>
            </a:r>
            <a:r>
              <a:rPr lang="en-US" sz="1200" b="1" dirty="0" smtClean="0"/>
              <a:t>Author:</a:t>
            </a:r>
            <a:r>
              <a:rPr lang="en-US" sz="1200" dirty="0" smtClean="0"/>
              <a:t> Tanvir Ahmed	 </a:t>
            </a:r>
            <a:r>
              <a:rPr lang="en-US" sz="1200" b="1" dirty="0" smtClean="0"/>
              <a:t>Diagram Date:</a:t>
            </a:r>
            <a:r>
              <a:rPr lang="en-US" sz="1200" dirty="0" smtClean="0"/>
              <a:t> August 19, 2014	</a:t>
            </a:r>
            <a:r>
              <a:rPr lang="en-US" sz="1200" b="1" dirty="0" smtClean="0"/>
              <a:t>Diagram Version:</a:t>
            </a:r>
            <a:r>
              <a:rPr lang="en-US" sz="1200" dirty="0" smtClean="0"/>
              <a:t> 0.1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3352086"/>
            <a:ext cx="2362200" cy="1094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Database Servers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13295" y="1039334"/>
            <a:ext cx="6300157" cy="1170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Application Servers	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50"/>
          <p:cNvCxnSpPr/>
          <p:nvPr/>
        </p:nvCxnSpPr>
        <p:spPr>
          <a:xfrm rot="16200000" flipH="1">
            <a:off x="6686595" y="2990808"/>
            <a:ext cx="2237127" cy="67511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989027" y="4433453"/>
            <a:ext cx="1022858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FS Intranet End Users</a:t>
            </a:r>
          </a:p>
        </p:txBody>
      </p:sp>
      <p:cxnSp>
        <p:nvCxnSpPr>
          <p:cNvPr id="9" name="Straight Arrow Connector 50"/>
          <p:cNvCxnSpPr>
            <a:stCxn id="23" idx="0"/>
          </p:cNvCxnSpPr>
          <p:nvPr/>
        </p:nvCxnSpPr>
        <p:spPr>
          <a:xfrm rot="16200000" flipV="1">
            <a:off x="5424885" y="2886366"/>
            <a:ext cx="1760114" cy="1950773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08858" y="4952998"/>
            <a:ext cx="977167" cy="453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HTTP Reverse Proxy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50"/>
          <p:cNvCxnSpPr/>
          <p:nvPr/>
        </p:nvCxnSpPr>
        <p:spPr>
          <a:xfrm rot="16200000" flipH="1">
            <a:off x="172184" y="3517898"/>
            <a:ext cx="2771773" cy="98425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70756" y="1354158"/>
            <a:ext cx="3025043" cy="788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Apache HTTP Server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Components: </a:t>
            </a:r>
            <a:r>
              <a:rPr lang="en-US" sz="1000" dirty="0" err="1" smtClean="0">
                <a:solidFill>
                  <a:schemeClr val="tx1"/>
                </a:solidFill>
              </a:rPr>
              <a:t>MobileLink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OS: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 smtClean="0">
                <a:solidFill>
                  <a:schemeClr val="tx1"/>
                </a:solidFill>
              </a:rPr>
              <a:t>1</a:t>
            </a:r>
            <a:r>
              <a:rPr lang="en-US" sz="900" b="1" dirty="0" smtClean="0">
                <a:solidFill>
                  <a:schemeClr val="tx1"/>
                </a:solidFill>
              </a:rPr>
              <a:t> 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2GB 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1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2GB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58884" y="2266949"/>
            <a:ext cx="3337395" cy="9898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Integration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97517" y="2493038"/>
            <a:ext cx="3079383" cy="7168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WebMethods</a:t>
            </a:r>
            <a:r>
              <a:rPr lang="en-US" sz="1000" b="1" dirty="0" smtClean="0">
                <a:solidFill>
                  <a:schemeClr val="tx1"/>
                </a:solidFill>
              </a:rPr>
              <a:t> 9.6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IBS, 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 smtClean="0">
                <a:solidFill>
                  <a:schemeClr val="tx1"/>
                </a:solidFill>
              </a:rPr>
              <a:t>3 (1: IS, 1: Broker and MWS, 1: </a:t>
            </a:r>
            <a:r>
              <a:rPr lang="en-US" sz="900" dirty="0" err="1" smtClean="0">
                <a:solidFill>
                  <a:schemeClr val="tx1"/>
                </a:solidFill>
              </a:rPr>
              <a:t>CentraSite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100GB(50,25,25)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5(2,2,1)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16GB(8,4,4)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5" idx="1"/>
          </p:cNvCxnSpPr>
          <p:nvPr/>
        </p:nvCxnSpPr>
        <p:spPr>
          <a:xfrm rot="10800000">
            <a:off x="832450" y="2761891"/>
            <a:ext cx="162643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3692145"/>
            <a:ext cx="2092145" cy="620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11g</a:t>
            </a:r>
          </a:p>
          <a:p>
            <a:pPr algn="ctr"/>
            <a:r>
              <a:rPr lang="en-US" sz="900" b="1" u="sng" dirty="0" smtClean="0">
                <a:solidFill>
                  <a:schemeClr val="tx1"/>
                </a:solidFill>
              </a:rPr>
              <a:t>DB</a:t>
            </a:r>
            <a:r>
              <a:rPr lang="en-US" sz="900" b="1" dirty="0" smtClean="0">
                <a:solidFill>
                  <a:schemeClr val="tx1"/>
                </a:solidFill>
              </a:rPr>
              <a:t>:</a:t>
            </a:r>
            <a:r>
              <a:rPr lang="en-US" sz="900" dirty="0" smtClean="0">
                <a:solidFill>
                  <a:schemeClr val="tx1"/>
                </a:solidFill>
              </a:rPr>
              <a:t> CFO </a:t>
            </a:r>
            <a:r>
              <a:rPr lang="en-US" sz="900" b="1" dirty="0" smtClean="0">
                <a:solidFill>
                  <a:schemeClr val="tx1"/>
                </a:solidFill>
              </a:rPr>
              <a:t>App schemas:</a:t>
            </a:r>
            <a:r>
              <a:rPr lang="en-US" sz="900" dirty="0" smtClean="0">
                <a:solidFill>
                  <a:schemeClr val="tx1"/>
                </a:solidFill>
              </a:rPr>
              <a:t> IBS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smtClean="0">
                <a:solidFill>
                  <a:schemeClr val="tx1"/>
                </a:solidFill>
              </a:rPr>
              <a:t>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Solaris 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1  </a:t>
            </a:r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150GB 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8GB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2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48200" y="1185224"/>
            <a:ext cx="3000375" cy="7911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WL 11g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Apps:</a:t>
            </a:r>
            <a:r>
              <a:rPr lang="en-US" sz="1000" dirty="0" smtClean="0">
                <a:solidFill>
                  <a:schemeClr val="tx1"/>
                </a:solidFill>
              </a:rPr>
              <a:t> IBS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OS: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Solaris  </a:t>
            </a:r>
            <a:r>
              <a:rPr lang="en-US" sz="1000" b="1" dirty="0" smtClean="0">
                <a:solidFill>
                  <a:schemeClr val="tx1"/>
                </a:solidFill>
              </a:rPr>
              <a:t>Servers:</a:t>
            </a:r>
            <a:r>
              <a:rPr lang="en-US" sz="1000" dirty="0" smtClean="0">
                <a:solidFill>
                  <a:schemeClr val="tx1"/>
                </a:solidFill>
              </a:rPr>
              <a:t> 1</a:t>
            </a:r>
            <a:r>
              <a:rPr lang="en-US" sz="1000" b="1" dirty="0" smtClean="0">
                <a:solidFill>
                  <a:schemeClr val="tx1"/>
                </a:solidFill>
              </a:rPr>
              <a:t>  Storage:</a:t>
            </a:r>
            <a:r>
              <a:rPr lang="en-US" sz="1000" dirty="0" smtClean="0">
                <a:solidFill>
                  <a:schemeClr val="tx1"/>
                </a:solidFill>
              </a:rPr>
              <a:t> 50GB  </a:t>
            </a:r>
            <a:r>
              <a:rPr lang="en-US" sz="1000" b="1" dirty="0" smtClean="0">
                <a:solidFill>
                  <a:schemeClr val="tx1"/>
                </a:solidFill>
              </a:rPr>
              <a:t>CPUs:</a:t>
            </a:r>
            <a:r>
              <a:rPr lang="en-US" sz="1000" dirty="0" smtClean="0">
                <a:solidFill>
                  <a:schemeClr val="tx1"/>
                </a:solidFill>
              </a:rPr>
              <a:t> 2</a:t>
            </a:r>
            <a:r>
              <a:rPr lang="en-US" sz="1000" b="1" dirty="0" smtClean="0">
                <a:solidFill>
                  <a:schemeClr val="tx1"/>
                </a:solidFill>
              </a:rPr>
              <a:t> RAM: </a:t>
            </a:r>
            <a:r>
              <a:rPr lang="en-US" sz="1000" dirty="0" smtClean="0">
                <a:solidFill>
                  <a:schemeClr val="tx1"/>
                </a:solidFill>
              </a:rPr>
              <a:t>8GB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9296" y="1276350"/>
            <a:ext cx="748054" cy="2433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FMMI</a:t>
            </a:r>
            <a:r>
              <a:rPr lang="en-US" sz="800" b="1" dirty="0">
                <a:solidFill>
                  <a:schemeClr val="tx1"/>
                </a:solidFill>
              </a:rPr>
              <a:t>,</a:t>
            </a:r>
            <a:r>
              <a:rPr lang="en-US" sz="800" b="1" dirty="0" smtClean="0">
                <a:solidFill>
                  <a:schemeClr val="tx1"/>
                </a:solidFill>
              </a:rPr>
              <a:t> NRM,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DOI, 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iSuite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FireCode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Paycheck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endParaRPr lang="en-US" sz="800" dirty="0"/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60431" y="1494201"/>
            <a:ext cx="680049" cy="12165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VIPR, EAV,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FED, </a:t>
            </a:r>
            <a:r>
              <a:rPr lang="en-US" sz="800" b="1" dirty="0" err="1" smtClean="0">
                <a:solidFill>
                  <a:schemeClr val="tx1"/>
                </a:solidFill>
              </a:rPr>
              <a:t>eForms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AQM Website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95603" y="4725513"/>
            <a:ext cx="1006293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eAuth</a:t>
            </a:r>
            <a:r>
              <a:rPr lang="en-US" sz="1000" b="1" dirty="0" smtClean="0">
                <a:solidFill>
                  <a:schemeClr val="tx1"/>
                </a:solidFill>
              </a:rPr>
              <a:t> (</a:t>
            </a:r>
            <a:r>
              <a:rPr lang="en-US" sz="1000" b="1" dirty="0" err="1" smtClean="0">
                <a:solidFill>
                  <a:schemeClr val="tx1"/>
                </a:solidFill>
              </a:rPr>
              <a:t>SiteMider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68333" y="4741810"/>
            <a:ext cx="823990" cy="284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</a:t>
            </a:r>
            <a:r>
              <a:rPr lang="en-US" sz="1000" b="1" dirty="0" err="1" smtClean="0">
                <a:solidFill>
                  <a:schemeClr val="tx1"/>
                </a:solidFill>
              </a:rPr>
              <a:t>ADAuth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 </a:t>
            </a:r>
            <a:r>
              <a:rPr lang="en-US" sz="800" dirty="0" smtClean="0">
                <a:solidFill>
                  <a:schemeClr val="tx1"/>
                </a:solidFill>
              </a:rPr>
              <a:t>CRS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0800000">
            <a:off x="5796279" y="2438401"/>
            <a:ext cx="2364222" cy="1791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1"/>
            <a:endCxn id="6" idx="3"/>
          </p:cNvCxnSpPr>
          <p:nvPr/>
        </p:nvCxnSpPr>
        <p:spPr>
          <a:xfrm rot="10800000">
            <a:off x="7713453" y="1624568"/>
            <a:ext cx="446979" cy="4779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2590800" y="5030313"/>
            <a:ext cx="304803" cy="149567"/>
          </a:xfrm>
          <a:prstGeom prst="bentConnector3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331694" y="5118026"/>
            <a:ext cx="662976" cy="288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OID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cxnSp>
        <p:nvCxnSpPr>
          <p:cNvPr id="28" name="Straight Arrow Connector 50"/>
          <p:cNvCxnSpPr>
            <a:stCxn id="11" idx="2"/>
            <a:endCxn id="8" idx="2"/>
          </p:cNvCxnSpPr>
          <p:nvPr/>
        </p:nvCxnSpPr>
        <p:spPr>
          <a:xfrm rot="16200000" flipH="1">
            <a:off x="5216058" y="2188145"/>
            <a:ext cx="65783" cy="6503014"/>
          </a:xfrm>
          <a:prstGeom prst="bentConnector3">
            <a:avLst>
              <a:gd name="adj1" fmla="val 447506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990021" y="5478695"/>
            <a:ext cx="808001" cy="1763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USDA EAD</a:t>
            </a:r>
          </a:p>
        </p:txBody>
      </p:sp>
      <p:cxnSp>
        <p:nvCxnSpPr>
          <p:cNvPr id="32" name="Straight Arrow Connector 50"/>
          <p:cNvCxnSpPr>
            <a:stCxn id="31" idx="0"/>
            <a:endCxn id="22" idx="2"/>
          </p:cNvCxnSpPr>
          <p:nvPr/>
        </p:nvCxnSpPr>
        <p:spPr>
          <a:xfrm rot="5400000" flipH="1" flipV="1">
            <a:off x="3324595" y="5404540"/>
            <a:ext cx="143582" cy="4728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0"/>
          <p:cNvCxnSpPr>
            <a:stCxn id="27" idx="0"/>
          </p:cNvCxnSpPr>
          <p:nvPr/>
        </p:nvCxnSpPr>
        <p:spPr>
          <a:xfrm rot="5400000" flipH="1" flipV="1">
            <a:off x="5215420" y="3670264"/>
            <a:ext cx="289552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0"/>
          <p:cNvCxnSpPr/>
          <p:nvPr/>
        </p:nvCxnSpPr>
        <p:spPr>
          <a:xfrm rot="5400000" flipH="1" flipV="1">
            <a:off x="1323493" y="2756381"/>
            <a:ext cx="1150314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ine Callout 1 71"/>
          <p:cNvSpPr/>
          <p:nvPr/>
        </p:nvSpPr>
        <p:spPr>
          <a:xfrm>
            <a:off x="1961690" y="2251405"/>
            <a:ext cx="461639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1521: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TCP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087417" y="3330825"/>
            <a:ext cx="1465783" cy="1094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SFTP Service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134226" y="3627671"/>
            <a:ext cx="1371349" cy="66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CRS, IBS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1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20GB 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? 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?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Line Callout 1 91"/>
          <p:cNvSpPr/>
          <p:nvPr/>
        </p:nvSpPr>
        <p:spPr>
          <a:xfrm>
            <a:off x="7965514" y="2802047"/>
            <a:ext cx="1248099" cy="463864"/>
          </a:xfrm>
          <a:prstGeom prst="borderCallout1">
            <a:avLst>
              <a:gd name="adj1" fmla="val 51780"/>
              <a:gd name="adj2" fmla="val -1228"/>
              <a:gd name="adj3" fmla="val 69839"/>
              <a:gd name="adj4" fmla="val -138110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prstClr val="black"/>
                </a:solidFill>
              </a:rPr>
              <a:t>Mounted</a:t>
            </a:r>
            <a:endParaRPr lang="en-US" sz="900" dirty="0">
              <a:solidFill>
                <a:prstClr val="black"/>
              </a:solidFill>
            </a:endParaRPr>
          </a:p>
        </p:txBody>
      </p:sp>
      <p:cxnSp>
        <p:nvCxnSpPr>
          <p:cNvPr id="99" name="Straight Arrow Connector 50"/>
          <p:cNvCxnSpPr>
            <a:stCxn id="31" idx="3"/>
            <a:endCxn id="23" idx="2"/>
          </p:cNvCxnSpPr>
          <p:nvPr/>
        </p:nvCxnSpPr>
        <p:spPr>
          <a:xfrm flipV="1">
            <a:off x="3798022" y="5026194"/>
            <a:ext cx="3482306" cy="540681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0"/>
          <p:cNvCxnSpPr>
            <a:endCxn id="15" idx="3"/>
          </p:cNvCxnSpPr>
          <p:nvPr/>
        </p:nvCxnSpPr>
        <p:spPr>
          <a:xfrm rot="16200000" flipV="1">
            <a:off x="5728685" y="2829486"/>
            <a:ext cx="566475" cy="431285"/>
          </a:xfrm>
          <a:prstGeom prst="bentConnector2">
            <a:avLst/>
          </a:prstGeom>
          <a:ln w="31750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Callout 1 36"/>
          <p:cNvSpPr/>
          <p:nvPr/>
        </p:nvSpPr>
        <p:spPr>
          <a:xfrm>
            <a:off x="6417419" y="2620227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6858808" y="3424720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389:LDAP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39" name="Line Callout 1 38"/>
          <p:cNvSpPr/>
          <p:nvPr/>
        </p:nvSpPr>
        <p:spPr>
          <a:xfrm>
            <a:off x="7496177" y="5154030"/>
            <a:ext cx="838198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636:LDAPS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1809751" y="2839191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24750"/>
              <a:gd name="adj4" fmla="val -69428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41" name="Line Callout 1 40"/>
          <p:cNvSpPr/>
          <p:nvPr/>
        </p:nvSpPr>
        <p:spPr>
          <a:xfrm>
            <a:off x="13684993" y="1882575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14126382" y="2687068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389:LDAP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3" name="Line Callout 1 42"/>
          <p:cNvSpPr/>
          <p:nvPr/>
        </p:nvSpPr>
        <p:spPr>
          <a:xfrm>
            <a:off x="14763751" y="4416378"/>
            <a:ext cx="838198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636:LDAPS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4" name="Line Callout 1 43"/>
          <p:cNvSpPr/>
          <p:nvPr/>
        </p:nvSpPr>
        <p:spPr>
          <a:xfrm>
            <a:off x="9077325" y="2101539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3106"/>
              <a:gd name="adj4" fmla="val -16009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45" name="Line Callout 1 44"/>
          <p:cNvSpPr/>
          <p:nvPr/>
        </p:nvSpPr>
        <p:spPr>
          <a:xfrm>
            <a:off x="8872538" y="2788680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34036"/>
              <a:gd name="adj4" fmla="val -166762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133412" y="3157208"/>
            <a:ext cx="619188" cy="267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OCM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83729" y="3157208"/>
            <a:ext cx="619188" cy="267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F&amp;AM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7" idx="3"/>
            <a:endCxn id="46" idx="1"/>
          </p:cNvCxnSpPr>
          <p:nvPr/>
        </p:nvCxnSpPr>
        <p:spPr>
          <a:xfrm>
            <a:off x="802917" y="3290964"/>
            <a:ext cx="330495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52600" y="3424720"/>
            <a:ext cx="228600" cy="43703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76202"/>
            <a:ext cx="8991600" cy="457198"/>
          </a:xfrm>
          <a:prstGeom prst="rect">
            <a:avLst/>
          </a:prstGeom>
          <a:ln w="19050" cap="rnd">
            <a:noFill/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CFO Applications (IBS and CRS) </a:t>
            </a:r>
            <a:r>
              <a:rPr lang="en-US" sz="1400" b="1" dirty="0" smtClean="0">
                <a:solidFill>
                  <a:srgbClr val="00B050"/>
                </a:solidFill>
              </a:rPr>
              <a:t>–Phase I </a:t>
            </a:r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u="sng" dirty="0" smtClean="0">
                <a:solidFill>
                  <a:srgbClr val="00B050"/>
                </a:solidFill>
              </a:rPr>
              <a:t>Testing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200" b="1" dirty="0" smtClean="0"/>
              <a:t>Customer:</a:t>
            </a:r>
            <a:r>
              <a:rPr lang="en-US" sz="1200" dirty="0" smtClean="0"/>
              <a:t> CFO</a:t>
            </a:r>
            <a:r>
              <a:rPr lang="en-US" sz="1200" i="1" dirty="0"/>
              <a:t>	</a:t>
            </a:r>
            <a:r>
              <a:rPr lang="en-US" sz="1200" b="1" dirty="0" smtClean="0"/>
              <a:t>Author:</a:t>
            </a:r>
            <a:r>
              <a:rPr lang="en-US" sz="1200" dirty="0" smtClean="0"/>
              <a:t> Tanvir Ahmed</a:t>
            </a:r>
            <a:r>
              <a:rPr lang="en-US" sz="1200" dirty="0"/>
              <a:t>	</a:t>
            </a:r>
            <a:r>
              <a:rPr lang="en-US" sz="1200" b="1" dirty="0" smtClean="0"/>
              <a:t>Diagram Date: </a:t>
            </a:r>
            <a:r>
              <a:rPr lang="en-US" sz="1200" dirty="0" smtClean="0"/>
              <a:t>August 19, 2014	</a:t>
            </a:r>
            <a:r>
              <a:rPr lang="en-US" sz="1200" b="1" dirty="0" smtClean="0"/>
              <a:t>Diagram Version: </a:t>
            </a:r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1676400" y="3352086"/>
            <a:ext cx="2362200" cy="1094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Database Servers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413295" y="1039334"/>
            <a:ext cx="6300157" cy="1170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Application Servers	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50"/>
          <p:cNvCxnSpPr/>
          <p:nvPr/>
        </p:nvCxnSpPr>
        <p:spPr>
          <a:xfrm rot="16200000" flipH="1">
            <a:off x="6686595" y="2990808"/>
            <a:ext cx="2237127" cy="67511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989027" y="4433453"/>
            <a:ext cx="1022858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FS Intranet End Users</a:t>
            </a:r>
          </a:p>
        </p:txBody>
      </p:sp>
      <p:cxnSp>
        <p:nvCxnSpPr>
          <p:cNvPr id="41" name="Straight Arrow Connector 50"/>
          <p:cNvCxnSpPr>
            <a:stCxn id="55" idx="0"/>
          </p:cNvCxnSpPr>
          <p:nvPr/>
        </p:nvCxnSpPr>
        <p:spPr>
          <a:xfrm rot="16200000" flipV="1">
            <a:off x="5424885" y="2886366"/>
            <a:ext cx="1760114" cy="1950773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508858" y="4952998"/>
            <a:ext cx="977167" cy="453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HTTP Reverse Proxy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50"/>
          <p:cNvCxnSpPr/>
          <p:nvPr/>
        </p:nvCxnSpPr>
        <p:spPr>
          <a:xfrm rot="16200000" flipH="1">
            <a:off x="172184" y="3517898"/>
            <a:ext cx="2771773" cy="98425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70756" y="1354158"/>
            <a:ext cx="3025043" cy="788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Apache HTTP Server (HA?)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Components: </a:t>
            </a:r>
            <a:r>
              <a:rPr lang="en-US" sz="1000" dirty="0" err="1" smtClean="0">
                <a:solidFill>
                  <a:schemeClr val="tx1"/>
                </a:solidFill>
              </a:rPr>
              <a:t>MobileLink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OS: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>
                <a:solidFill>
                  <a:schemeClr val="tx1"/>
                </a:solidFill>
              </a:rPr>
              <a:t>2</a:t>
            </a:r>
            <a:r>
              <a:rPr lang="en-US" sz="900" b="1" dirty="0" smtClean="0">
                <a:solidFill>
                  <a:schemeClr val="tx1"/>
                </a:solidFill>
              </a:rPr>
              <a:t> 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2GB 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1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2GB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458884" y="2266949"/>
            <a:ext cx="3337395" cy="9898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Integration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597517" y="2493038"/>
            <a:ext cx="3079383" cy="7168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WebMethods</a:t>
            </a:r>
            <a:r>
              <a:rPr lang="en-US" sz="1000" b="1" dirty="0" smtClean="0">
                <a:solidFill>
                  <a:schemeClr val="tx1"/>
                </a:solidFill>
              </a:rPr>
              <a:t> 9.6 (HA)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IBS, 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>
                <a:solidFill>
                  <a:schemeClr val="tx1"/>
                </a:solidFill>
              </a:rPr>
              <a:t>4</a:t>
            </a:r>
            <a:r>
              <a:rPr lang="en-US" sz="900" dirty="0" smtClean="0">
                <a:solidFill>
                  <a:schemeClr val="tx1"/>
                </a:solidFill>
              </a:rPr>
              <a:t> (2 IS, 2 Broker and MWS)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75GB(50,25)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4</a:t>
            </a:r>
            <a:r>
              <a:rPr lang="en-US" sz="900" dirty="0" smtClean="0">
                <a:solidFill>
                  <a:schemeClr val="tx1"/>
                </a:solidFill>
              </a:rPr>
              <a:t>(2,2)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12GB(8,4)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7" idx="1"/>
          </p:cNvCxnSpPr>
          <p:nvPr/>
        </p:nvCxnSpPr>
        <p:spPr>
          <a:xfrm rot="10800000">
            <a:off x="867350" y="2761891"/>
            <a:ext cx="159153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809751" y="3651608"/>
            <a:ext cx="2092145" cy="682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11g (HA)</a:t>
            </a:r>
          </a:p>
          <a:p>
            <a:pPr algn="ctr"/>
            <a:r>
              <a:rPr lang="en-US" sz="900" b="1" u="sng" dirty="0" smtClean="0">
                <a:solidFill>
                  <a:schemeClr val="tx1"/>
                </a:solidFill>
              </a:rPr>
              <a:t>DB</a:t>
            </a:r>
            <a:r>
              <a:rPr lang="en-US" sz="900" b="1" dirty="0" smtClean="0">
                <a:solidFill>
                  <a:schemeClr val="tx1"/>
                </a:solidFill>
              </a:rPr>
              <a:t>:</a:t>
            </a:r>
            <a:r>
              <a:rPr lang="en-US" sz="900" dirty="0" smtClean="0">
                <a:solidFill>
                  <a:schemeClr val="tx1"/>
                </a:solidFill>
              </a:rPr>
              <a:t> CFO </a:t>
            </a:r>
            <a:r>
              <a:rPr lang="en-US" sz="900" b="1" dirty="0" smtClean="0">
                <a:solidFill>
                  <a:schemeClr val="tx1"/>
                </a:solidFill>
              </a:rPr>
              <a:t>App schemas:</a:t>
            </a:r>
            <a:r>
              <a:rPr lang="en-US" sz="900" dirty="0" smtClean="0">
                <a:solidFill>
                  <a:schemeClr val="tx1"/>
                </a:solidFill>
              </a:rPr>
              <a:t> IBS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smtClean="0">
                <a:solidFill>
                  <a:schemeClr val="tx1"/>
                </a:solidFill>
              </a:rPr>
              <a:t>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Solaris 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2  </a:t>
            </a:r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150 GB 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8 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2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648200" y="1185224"/>
            <a:ext cx="3000375" cy="7911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WLS 11g (HA)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Apps:</a:t>
            </a:r>
            <a:r>
              <a:rPr lang="en-US" sz="1000" dirty="0" smtClean="0">
                <a:solidFill>
                  <a:schemeClr val="tx1"/>
                </a:solidFill>
              </a:rPr>
              <a:t> IBS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OS: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Solaris  </a:t>
            </a:r>
            <a:r>
              <a:rPr lang="en-US" sz="1000" b="1" dirty="0" smtClean="0">
                <a:solidFill>
                  <a:schemeClr val="tx1"/>
                </a:solidFill>
              </a:rPr>
              <a:t>Servers:</a:t>
            </a:r>
            <a:r>
              <a:rPr lang="en-US" sz="1000" dirty="0" smtClean="0">
                <a:solidFill>
                  <a:schemeClr val="tx1"/>
                </a:solidFill>
              </a:rPr>
              <a:t> 2</a:t>
            </a:r>
            <a:r>
              <a:rPr lang="en-US" sz="1000" b="1" dirty="0" smtClean="0">
                <a:solidFill>
                  <a:schemeClr val="tx1"/>
                </a:solidFill>
              </a:rPr>
              <a:t>  Storage:</a:t>
            </a:r>
            <a:r>
              <a:rPr lang="en-US" sz="1000" dirty="0" smtClean="0">
                <a:solidFill>
                  <a:schemeClr val="tx1"/>
                </a:solidFill>
              </a:rPr>
              <a:t> 50GB  </a:t>
            </a:r>
            <a:r>
              <a:rPr lang="en-US" sz="1000" b="1" dirty="0" smtClean="0">
                <a:solidFill>
                  <a:schemeClr val="tx1"/>
                </a:solidFill>
              </a:rPr>
              <a:t>CPUs:</a:t>
            </a:r>
            <a:r>
              <a:rPr lang="en-US" sz="1000" dirty="0" smtClean="0">
                <a:solidFill>
                  <a:schemeClr val="tx1"/>
                </a:solidFill>
              </a:rPr>
              <a:t> 2</a:t>
            </a:r>
            <a:r>
              <a:rPr lang="en-US" sz="1000" b="1" dirty="0" smtClean="0">
                <a:solidFill>
                  <a:schemeClr val="tx1"/>
                </a:solidFill>
              </a:rPr>
              <a:t> RAM: </a:t>
            </a:r>
            <a:r>
              <a:rPr lang="en-US" sz="1000" dirty="0" smtClean="0">
                <a:solidFill>
                  <a:schemeClr val="tx1"/>
                </a:solidFill>
              </a:rPr>
              <a:t>8GB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9296" y="1276350"/>
            <a:ext cx="748054" cy="2433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FMMI</a:t>
            </a:r>
            <a:r>
              <a:rPr lang="en-US" sz="800" b="1" dirty="0">
                <a:solidFill>
                  <a:schemeClr val="tx1"/>
                </a:solidFill>
              </a:rPr>
              <a:t>,</a:t>
            </a:r>
            <a:r>
              <a:rPr lang="en-US" sz="800" b="1" dirty="0" smtClean="0">
                <a:solidFill>
                  <a:schemeClr val="tx1"/>
                </a:solidFill>
              </a:rPr>
              <a:t> NRM,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DOI,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FPFS,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GDCII,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ATSA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iSuite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FireCode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Paycheck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60431" y="1494201"/>
            <a:ext cx="680049" cy="12165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VIPR, EAV,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FED,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IHARSP, </a:t>
            </a:r>
            <a:r>
              <a:rPr lang="en-US" sz="800" b="1" dirty="0" err="1" smtClean="0">
                <a:solidFill>
                  <a:schemeClr val="tx1"/>
                </a:solidFill>
              </a:rPr>
              <a:t>eForms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AQM Website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895603" y="4725513"/>
            <a:ext cx="1006293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eAuth</a:t>
            </a:r>
            <a:r>
              <a:rPr lang="en-US" sz="1000" b="1" dirty="0" smtClean="0">
                <a:solidFill>
                  <a:schemeClr val="tx1"/>
                </a:solidFill>
              </a:rPr>
              <a:t> (</a:t>
            </a:r>
            <a:r>
              <a:rPr lang="en-US" sz="1000" b="1" dirty="0" err="1" smtClean="0">
                <a:solidFill>
                  <a:schemeClr val="tx1"/>
                </a:solidFill>
              </a:rPr>
              <a:t>SiteMider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68333" y="4741810"/>
            <a:ext cx="823990" cy="284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AD </a:t>
            </a:r>
            <a:r>
              <a:rPr lang="en-US" sz="1000" b="1" dirty="0" err="1" smtClean="0">
                <a:solidFill>
                  <a:schemeClr val="tx1"/>
                </a:solidFill>
              </a:rPr>
              <a:t>Auth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 </a:t>
            </a:r>
            <a:r>
              <a:rPr lang="en-US" sz="800" dirty="0" smtClean="0">
                <a:solidFill>
                  <a:schemeClr val="tx1"/>
                </a:solidFill>
              </a:rPr>
              <a:t>CRS</a:t>
            </a:r>
          </a:p>
        </p:txBody>
      </p:sp>
      <p:cxnSp>
        <p:nvCxnSpPr>
          <p:cNvPr id="56" name="Elbow Connector 55"/>
          <p:cNvCxnSpPr/>
          <p:nvPr/>
        </p:nvCxnSpPr>
        <p:spPr>
          <a:xfrm rot="10800000">
            <a:off x="5796279" y="2438401"/>
            <a:ext cx="2364222" cy="1791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1"/>
            <a:endCxn id="38" idx="3"/>
          </p:cNvCxnSpPr>
          <p:nvPr/>
        </p:nvCxnSpPr>
        <p:spPr>
          <a:xfrm rot="10800000">
            <a:off x="7713453" y="1624568"/>
            <a:ext cx="446979" cy="4779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2590800" y="5030313"/>
            <a:ext cx="304803" cy="149567"/>
          </a:xfrm>
          <a:prstGeom prst="bentConnector3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31694" y="5118026"/>
            <a:ext cx="662976" cy="288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OID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cxnSp>
        <p:nvCxnSpPr>
          <p:cNvPr id="60" name="Straight Arrow Connector 50"/>
          <p:cNvCxnSpPr>
            <a:stCxn id="43" idx="2"/>
            <a:endCxn id="40" idx="2"/>
          </p:cNvCxnSpPr>
          <p:nvPr/>
        </p:nvCxnSpPr>
        <p:spPr>
          <a:xfrm rot="16200000" flipH="1">
            <a:off x="5216058" y="2188145"/>
            <a:ext cx="65783" cy="6503014"/>
          </a:xfrm>
          <a:prstGeom prst="bentConnector3">
            <a:avLst>
              <a:gd name="adj1" fmla="val 447506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990021" y="5478695"/>
            <a:ext cx="808001" cy="1763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USDA EAD</a:t>
            </a:r>
          </a:p>
        </p:txBody>
      </p:sp>
      <p:cxnSp>
        <p:nvCxnSpPr>
          <p:cNvPr id="62" name="Straight Arrow Connector 50"/>
          <p:cNvCxnSpPr>
            <a:stCxn id="61" idx="0"/>
            <a:endCxn id="54" idx="2"/>
          </p:cNvCxnSpPr>
          <p:nvPr/>
        </p:nvCxnSpPr>
        <p:spPr>
          <a:xfrm rot="5400000" flipH="1" flipV="1">
            <a:off x="3324595" y="5404540"/>
            <a:ext cx="143582" cy="4728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50"/>
          <p:cNvCxnSpPr>
            <a:stCxn id="59" idx="0"/>
          </p:cNvCxnSpPr>
          <p:nvPr/>
        </p:nvCxnSpPr>
        <p:spPr>
          <a:xfrm rot="5400000" flipH="1" flipV="1">
            <a:off x="5215420" y="3670264"/>
            <a:ext cx="289552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50"/>
          <p:cNvCxnSpPr/>
          <p:nvPr/>
        </p:nvCxnSpPr>
        <p:spPr>
          <a:xfrm rot="5400000" flipH="1" flipV="1">
            <a:off x="1253643" y="2765906"/>
            <a:ext cx="1150314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Callout 1 64"/>
          <p:cNvSpPr/>
          <p:nvPr/>
        </p:nvSpPr>
        <p:spPr>
          <a:xfrm>
            <a:off x="1961690" y="2251405"/>
            <a:ext cx="461639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1521: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TCP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87417" y="3330825"/>
            <a:ext cx="1465783" cy="1094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SFTP Service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134226" y="3627671"/>
            <a:ext cx="1371349" cy="66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CRS, IBS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1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20GB 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? 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?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Line Callout 1 68"/>
          <p:cNvSpPr/>
          <p:nvPr/>
        </p:nvSpPr>
        <p:spPr>
          <a:xfrm>
            <a:off x="7965514" y="2802047"/>
            <a:ext cx="1248099" cy="463864"/>
          </a:xfrm>
          <a:prstGeom prst="borderCallout1">
            <a:avLst>
              <a:gd name="adj1" fmla="val 51780"/>
              <a:gd name="adj2" fmla="val -1228"/>
              <a:gd name="adj3" fmla="val 69839"/>
              <a:gd name="adj4" fmla="val -138110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prstClr val="black"/>
                </a:solidFill>
              </a:rPr>
              <a:t>Mounted</a:t>
            </a:r>
            <a:endParaRPr lang="en-US" sz="900" dirty="0">
              <a:solidFill>
                <a:prstClr val="black"/>
              </a:solidFill>
            </a:endParaRPr>
          </a:p>
        </p:txBody>
      </p:sp>
      <p:cxnSp>
        <p:nvCxnSpPr>
          <p:cNvPr id="70" name="Straight Arrow Connector 50"/>
          <p:cNvCxnSpPr>
            <a:stCxn id="61" idx="3"/>
            <a:endCxn id="55" idx="2"/>
          </p:cNvCxnSpPr>
          <p:nvPr/>
        </p:nvCxnSpPr>
        <p:spPr>
          <a:xfrm flipV="1">
            <a:off x="3798022" y="5026194"/>
            <a:ext cx="3482306" cy="540681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0"/>
          <p:cNvCxnSpPr>
            <a:endCxn id="47" idx="3"/>
          </p:cNvCxnSpPr>
          <p:nvPr/>
        </p:nvCxnSpPr>
        <p:spPr>
          <a:xfrm rot="16200000" flipV="1">
            <a:off x="5728685" y="2829486"/>
            <a:ext cx="566475" cy="431285"/>
          </a:xfrm>
          <a:prstGeom prst="bentConnector2">
            <a:avLst/>
          </a:prstGeom>
          <a:ln w="31750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ine Callout 1 67"/>
          <p:cNvSpPr/>
          <p:nvPr/>
        </p:nvSpPr>
        <p:spPr>
          <a:xfrm>
            <a:off x="6417419" y="2620227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72" name="Line Callout 1 71"/>
          <p:cNvSpPr/>
          <p:nvPr/>
        </p:nvSpPr>
        <p:spPr>
          <a:xfrm>
            <a:off x="6858808" y="3424720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389:LDAP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73" name="Line Callout 1 72"/>
          <p:cNvSpPr/>
          <p:nvPr/>
        </p:nvSpPr>
        <p:spPr>
          <a:xfrm>
            <a:off x="7496177" y="5154030"/>
            <a:ext cx="838198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636:LDAPS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74" name="Line Callout 1 73"/>
          <p:cNvSpPr/>
          <p:nvPr/>
        </p:nvSpPr>
        <p:spPr>
          <a:xfrm>
            <a:off x="1809751" y="2839191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24750"/>
              <a:gd name="adj4" fmla="val -69428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75" name="Line Callout 1 74"/>
          <p:cNvSpPr/>
          <p:nvPr/>
        </p:nvSpPr>
        <p:spPr>
          <a:xfrm>
            <a:off x="9077325" y="2101539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3106"/>
              <a:gd name="adj4" fmla="val -16009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76" name="Line Callout 1 75"/>
          <p:cNvSpPr/>
          <p:nvPr/>
        </p:nvSpPr>
        <p:spPr>
          <a:xfrm>
            <a:off x="8872538" y="2788680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34036"/>
              <a:gd name="adj4" fmla="val -166762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133412" y="3157208"/>
            <a:ext cx="619188" cy="267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OCM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83729" y="3157208"/>
            <a:ext cx="619188" cy="267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F&amp;AM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44" idx="3"/>
            <a:endCxn id="42" idx="1"/>
          </p:cNvCxnSpPr>
          <p:nvPr/>
        </p:nvCxnSpPr>
        <p:spPr>
          <a:xfrm>
            <a:off x="802917" y="3290964"/>
            <a:ext cx="330495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752600" y="3424720"/>
            <a:ext cx="82550" cy="38528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2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438399"/>
            <a:ext cx="632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Phase 1</a:t>
            </a:r>
          </a:p>
          <a:p>
            <a:pPr algn="ctr"/>
            <a:r>
              <a:rPr lang="en-US" sz="4400" dirty="0" smtClean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1553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76200" y="76202"/>
            <a:ext cx="8991600" cy="457198"/>
          </a:xfrm>
          <a:prstGeom prst="rect">
            <a:avLst/>
          </a:prstGeom>
          <a:ln w="19050" cap="rnd">
            <a:noFill/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CFO Applications (IBS and CRS) </a:t>
            </a:r>
            <a:r>
              <a:rPr lang="en-US" sz="1400" b="1" dirty="0" smtClean="0">
                <a:solidFill>
                  <a:srgbClr val="00B050"/>
                </a:solidFill>
              </a:rPr>
              <a:t>– Phase I (</a:t>
            </a:r>
            <a:r>
              <a:rPr lang="en-US" sz="1400" b="1" u="sng" dirty="0" smtClean="0">
                <a:solidFill>
                  <a:srgbClr val="00B050"/>
                </a:solidFill>
              </a:rPr>
              <a:t>Production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200" b="1" dirty="0" smtClean="0"/>
              <a:t>Customer:</a:t>
            </a:r>
            <a:r>
              <a:rPr lang="en-US" sz="1200" dirty="0" smtClean="0"/>
              <a:t> CFO</a:t>
            </a:r>
            <a:r>
              <a:rPr lang="en-US" sz="1200" i="1" dirty="0" smtClean="0"/>
              <a:t>	</a:t>
            </a:r>
            <a:r>
              <a:rPr lang="en-US" sz="1200" b="1" dirty="0" smtClean="0"/>
              <a:t>Author:</a:t>
            </a:r>
            <a:r>
              <a:rPr lang="en-US" sz="1200" dirty="0" smtClean="0"/>
              <a:t> Tanvir Ahmed	 </a:t>
            </a:r>
            <a:r>
              <a:rPr lang="en-US" sz="1200" b="1" dirty="0" smtClean="0"/>
              <a:t>Diagram Date:</a:t>
            </a:r>
            <a:r>
              <a:rPr lang="en-US" sz="1200" dirty="0" smtClean="0"/>
              <a:t> August 19, 2014	</a:t>
            </a:r>
            <a:r>
              <a:rPr lang="en-US" sz="1200" b="1" dirty="0" smtClean="0"/>
              <a:t>Diagram Version:</a:t>
            </a:r>
            <a:r>
              <a:rPr lang="en-US" sz="1200" dirty="0" smtClean="0"/>
              <a:t> 0.1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1676400" y="3352086"/>
            <a:ext cx="2362200" cy="1094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Database Servers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413295" y="1039334"/>
            <a:ext cx="6300157" cy="1170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Application Servers	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50"/>
          <p:cNvCxnSpPr/>
          <p:nvPr/>
        </p:nvCxnSpPr>
        <p:spPr>
          <a:xfrm rot="16200000" flipH="1">
            <a:off x="6686595" y="2990808"/>
            <a:ext cx="2237127" cy="67511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989027" y="4433453"/>
            <a:ext cx="1022858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FS Intranet End Users</a:t>
            </a:r>
          </a:p>
        </p:txBody>
      </p:sp>
      <p:cxnSp>
        <p:nvCxnSpPr>
          <p:cNvPr id="46" name="Straight Arrow Connector 50"/>
          <p:cNvCxnSpPr>
            <a:stCxn id="70" idx="0"/>
          </p:cNvCxnSpPr>
          <p:nvPr/>
        </p:nvCxnSpPr>
        <p:spPr>
          <a:xfrm rot="16200000" flipV="1">
            <a:off x="5424885" y="2886366"/>
            <a:ext cx="1760114" cy="1950773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52400" y="4726118"/>
            <a:ext cx="680049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External End users w/web browser. 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508858" y="4952998"/>
            <a:ext cx="977167" cy="453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HTTP Reverse Proxy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0"/>
          <p:cNvCxnSpPr>
            <a:stCxn id="52" idx="1"/>
            <a:endCxn id="51" idx="3"/>
          </p:cNvCxnSpPr>
          <p:nvPr/>
        </p:nvCxnSpPr>
        <p:spPr>
          <a:xfrm rot="10800000" flipV="1">
            <a:off x="832450" y="5179880"/>
            <a:ext cx="676409" cy="3438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0"/>
          <p:cNvCxnSpPr/>
          <p:nvPr/>
        </p:nvCxnSpPr>
        <p:spPr>
          <a:xfrm rot="16200000" flipH="1">
            <a:off x="172184" y="3517898"/>
            <a:ext cx="2771773" cy="98425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70756" y="1354158"/>
            <a:ext cx="3025043" cy="788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Apache HTTP Server (HA?)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Components: </a:t>
            </a:r>
            <a:r>
              <a:rPr lang="en-US" sz="1000" dirty="0" err="1" smtClean="0">
                <a:solidFill>
                  <a:schemeClr val="tx1"/>
                </a:solidFill>
              </a:rPr>
              <a:t>MobileLink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OS: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>
                <a:solidFill>
                  <a:schemeClr val="tx1"/>
                </a:solidFill>
              </a:rPr>
              <a:t>2</a:t>
            </a:r>
            <a:r>
              <a:rPr lang="en-US" sz="900" b="1" dirty="0" smtClean="0">
                <a:solidFill>
                  <a:schemeClr val="tx1"/>
                </a:solidFill>
              </a:rPr>
              <a:t>  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5GB 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1 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2GB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458884" y="2266949"/>
            <a:ext cx="3337395" cy="9898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Integration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597517" y="2525624"/>
            <a:ext cx="3079383" cy="651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WebMethods</a:t>
            </a:r>
            <a:r>
              <a:rPr lang="en-US" sz="1000" b="1" dirty="0" smtClean="0">
                <a:solidFill>
                  <a:schemeClr val="tx1"/>
                </a:solidFill>
              </a:rPr>
              <a:t> 9.6 (HA)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IBS, 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 smtClean="0">
                <a:solidFill>
                  <a:schemeClr val="tx1"/>
                </a:solidFill>
              </a:rPr>
              <a:t>5 (2 IS, 2 Broker and MWS, 1 </a:t>
            </a:r>
            <a:r>
              <a:rPr lang="en-US" sz="900" dirty="0" err="1" smtClean="0">
                <a:solidFill>
                  <a:schemeClr val="tx1"/>
                </a:solidFill>
              </a:rPr>
              <a:t>CentraSite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100GB(50,25,25)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9</a:t>
            </a:r>
            <a:r>
              <a:rPr lang="en-US" sz="900" dirty="0" smtClean="0">
                <a:solidFill>
                  <a:schemeClr val="tx1"/>
                </a:solidFill>
              </a:rPr>
              <a:t>(6,2,1)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12GB(16,8,8)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stCxn id="62" idx="1"/>
          </p:cNvCxnSpPr>
          <p:nvPr/>
        </p:nvCxnSpPr>
        <p:spPr>
          <a:xfrm rot="10800000">
            <a:off x="867350" y="2761891"/>
            <a:ext cx="159153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809751" y="3651608"/>
            <a:ext cx="2092145" cy="682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11g (HA)</a:t>
            </a:r>
          </a:p>
          <a:p>
            <a:pPr algn="ctr"/>
            <a:r>
              <a:rPr lang="en-US" sz="900" b="1" u="sng" dirty="0" smtClean="0">
                <a:solidFill>
                  <a:schemeClr val="tx1"/>
                </a:solidFill>
              </a:rPr>
              <a:t>DB</a:t>
            </a:r>
            <a:r>
              <a:rPr lang="en-US" sz="900" b="1" dirty="0" smtClean="0">
                <a:solidFill>
                  <a:schemeClr val="tx1"/>
                </a:solidFill>
              </a:rPr>
              <a:t>:</a:t>
            </a:r>
            <a:r>
              <a:rPr lang="en-US" sz="900" dirty="0" smtClean="0">
                <a:solidFill>
                  <a:schemeClr val="tx1"/>
                </a:solidFill>
              </a:rPr>
              <a:t> CFO </a:t>
            </a:r>
            <a:r>
              <a:rPr lang="en-US" sz="900" b="1" dirty="0" smtClean="0">
                <a:solidFill>
                  <a:schemeClr val="tx1"/>
                </a:solidFill>
              </a:rPr>
              <a:t>App schemas:</a:t>
            </a:r>
            <a:r>
              <a:rPr lang="en-US" sz="900" dirty="0" smtClean="0">
                <a:solidFill>
                  <a:schemeClr val="tx1"/>
                </a:solidFill>
              </a:rPr>
              <a:t> IBS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smtClean="0">
                <a:solidFill>
                  <a:schemeClr val="tx1"/>
                </a:solidFill>
              </a:rPr>
              <a:t>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Solaris 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2  </a:t>
            </a:r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150 GB 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16GB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648200" y="1185224"/>
            <a:ext cx="3000375" cy="7911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WLS 11g (HA)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Apps:</a:t>
            </a:r>
            <a:r>
              <a:rPr lang="en-US" sz="1000" dirty="0" smtClean="0">
                <a:solidFill>
                  <a:schemeClr val="tx1"/>
                </a:solidFill>
              </a:rPr>
              <a:t> IBS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OS: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Solaris  </a:t>
            </a:r>
            <a:r>
              <a:rPr lang="en-US" sz="1000" b="1" dirty="0" smtClean="0">
                <a:solidFill>
                  <a:schemeClr val="tx1"/>
                </a:solidFill>
              </a:rPr>
              <a:t>Servers:</a:t>
            </a:r>
            <a:r>
              <a:rPr lang="en-US" sz="1000" dirty="0" smtClean="0">
                <a:solidFill>
                  <a:schemeClr val="tx1"/>
                </a:solidFill>
              </a:rPr>
              <a:t> 2</a:t>
            </a:r>
            <a:r>
              <a:rPr lang="en-US" sz="1000" b="1" dirty="0" smtClean="0">
                <a:solidFill>
                  <a:schemeClr val="tx1"/>
                </a:solidFill>
              </a:rPr>
              <a:t>  Storage:</a:t>
            </a:r>
            <a:r>
              <a:rPr lang="en-US" sz="1000" dirty="0" smtClean="0">
                <a:solidFill>
                  <a:schemeClr val="tx1"/>
                </a:solidFill>
              </a:rPr>
              <a:t> 50GB  </a:t>
            </a:r>
            <a:r>
              <a:rPr lang="en-US" sz="1000" b="1" dirty="0" smtClean="0">
                <a:solidFill>
                  <a:schemeClr val="tx1"/>
                </a:solidFill>
              </a:rPr>
              <a:t>CPUs:</a:t>
            </a:r>
            <a:r>
              <a:rPr lang="en-US" sz="1000" dirty="0" smtClean="0">
                <a:solidFill>
                  <a:schemeClr val="tx1"/>
                </a:solidFill>
              </a:rPr>
              <a:t> 4</a:t>
            </a:r>
            <a:r>
              <a:rPr lang="en-US" sz="1000" b="1" dirty="0" smtClean="0">
                <a:solidFill>
                  <a:schemeClr val="tx1"/>
                </a:solidFill>
              </a:rPr>
              <a:t> RAM: </a:t>
            </a:r>
            <a:r>
              <a:rPr lang="en-US" sz="1000" dirty="0" smtClean="0">
                <a:solidFill>
                  <a:schemeClr val="tx1"/>
                </a:solidFill>
              </a:rPr>
              <a:t>16GB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19296" y="1276350"/>
            <a:ext cx="748054" cy="2433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FMMI</a:t>
            </a:r>
            <a:r>
              <a:rPr lang="en-US" sz="800" b="1" dirty="0">
                <a:solidFill>
                  <a:schemeClr val="tx1"/>
                </a:solidFill>
              </a:rPr>
              <a:t>,</a:t>
            </a:r>
            <a:r>
              <a:rPr lang="en-US" sz="800" b="1" dirty="0" smtClean="0">
                <a:solidFill>
                  <a:schemeClr val="tx1"/>
                </a:solidFill>
              </a:rPr>
              <a:t> NRM,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DOI,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FPFS,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GDCII,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ATSA,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iSuite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FireCode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Paycheck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160431" y="1494201"/>
            <a:ext cx="680049" cy="12165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VIPR, EAV,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FED,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IHARSP, </a:t>
            </a:r>
            <a:r>
              <a:rPr lang="en-US" sz="800" b="1" dirty="0" err="1" smtClean="0">
                <a:solidFill>
                  <a:schemeClr val="tx1"/>
                </a:solidFill>
              </a:rPr>
              <a:t>eForms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AQM Website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895603" y="4725513"/>
            <a:ext cx="1006293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eAuth</a:t>
            </a:r>
            <a:r>
              <a:rPr lang="en-US" sz="1000" b="1" dirty="0" smtClean="0">
                <a:solidFill>
                  <a:schemeClr val="tx1"/>
                </a:solidFill>
              </a:rPr>
              <a:t> (</a:t>
            </a:r>
            <a:r>
              <a:rPr lang="en-US" sz="1000" b="1" dirty="0" err="1" smtClean="0">
                <a:solidFill>
                  <a:schemeClr val="tx1"/>
                </a:solidFill>
              </a:rPr>
              <a:t>SiteMider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868333" y="4741810"/>
            <a:ext cx="823990" cy="284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AD </a:t>
            </a:r>
            <a:r>
              <a:rPr lang="en-US" sz="1000" b="1" dirty="0" err="1" smtClean="0">
                <a:solidFill>
                  <a:schemeClr val="tx1"/>
                </a:solidFill>
              </a:rPr>
              <a:t>Auth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 </a:t>
            </a:r>
            <a:r>
              <a:rPr lang="en-US" sz="800" dirty="0" smtClean="0">
                <a:solidFill>
                  <a:schemeClr val="tx1"/>
                </a:solidFill>
              </a:rPr>
              <a:t>CRS</a:t>
            </a:r>
          </a:p>
        </p:txBody>
      </p:sp>
      <p:cxnSp>
        <p:nvCxnSpPr>
          <p:cNvPr id="71" name="Elbow Connector 70"/>
          <p:cNvCxnSpPr/>
          <p:nvPr/>
        </p:nvCxnSpPr>
        <p:spPr>
          <a:xfrm rot="10800000">
            <a:off x="5796279" y="2438401"/>
            <a:ext cx="2364222" cy="1791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1"/>
            <a:endCxn id="32" idx="3"/>
          </p:cNvCxnSpPr>
          <p:nvPr/>
        </p:nvCxnSpPr>
        <p:spPr>
          <a:xfrm rot="10800000">
            <a:off x="7713453" y="1624568"/>
            <a:ext cx="446979" cy="4779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2590800" y="5030313"/>
            <a:ext cx="304803" cy="149567"/>
          </a:xfrm>
          <a:prstGeom prst="bentConnector3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331694" y="5118026"/>
            <a:ext cx="662976" cy="288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OID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cxnSp>
        <p:nvCxnSpPr>
          <p:cNvPr id="75" name="Straight Arrow Connector 50"/>
          <p:cNvCxnSpPr>
            <a:stCxn id="52" idx="2"/>
            <a:endCxn id="44" idx="2"/>
          </p:cNvCxnSpPr>
          <p:nvPr/>
        </p:nvCxnSpPr>
        <p:spPr>
          <a:xfrm rot="16200000" flipH="1">
            <a:off x="5216058" y="2188145"/>
            <a:ext cx="65783" cy="6503014"/>
          </a:xfrm>
          <a:prstGeom prst="bentConnector3">
            <a:avLst>
              <a:gd name="adj1" fmla="val 447506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2990021" y="5478695"/>
            <a:ext cx="808001" cy="1763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USDA EAD</a:t>
            </a:r>
          </a:p>
        </p:txBody>
      </p:sp>
      <p:cxnSp>
        <p:nvCxnSpPr>
          <p:cNvPr id="77" name="Straight Arrow Connector 50"/>
          <p:cNvCxnSpPr>
            <a:stCxn id="76" idx="0"/>
            <a:endCxn id="69" idx="2"/>
          </p:cNvCxnSpPr>
          <p:nvPr/>
        </p:nvCxnSpPr>
        <p:spPr>
          <a:xfrm rot="5400000" flipH="1" flipV="1">
            <a:off x="3324595" y="5404540"/>
            <a:ext cx="143582" cy="4728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0"/>
          <p:cNvCxnSpPr>
            <a:stCxn id="74" idx="0"/>
          </p:cNvCxnSpPr>
          <p:nvPr/>
        </p:nvCxnSpPr>
        <p:spPr>
          <a:xfrm rot="5400000" flipH="1" flipV="1">
            <a:off x="5215420" y="3670264"/>
            <a:ext cx="289552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0"/>
          <p:cNvCxnSpPr/>
          <p:nvPr/>
        </p:nvCxnSpPr>
        <p:spPr>
          <a:xfrm rot="5400000" flipH="1" flipV="1">
            <a:off x="1253643" y="2765906"/>
            <a:ext cx="1150314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Line Callout 1 79"/>
          <p:cNvSpPr/>
          <p:nvPr/>
        </p:nvSpPr>
        <p:spPr>
          <a:xfrm>
            <a:off x="1961690" y="2251405"/>
            <a:ext cx="461639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1521: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TCP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087417" y="3330825"/>
            <a:ext cx="1465783" cy="1094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SFTP Service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134226" y="3627671"/>
            <a:ext cx="1371349" cy="66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CRS, IBS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1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75GB 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? 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?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3" name="Line Callout 1 82"/>
          <p:cNvSpPr/>
          <p:nvPr/>
        </p:nvSpPr>
        <p:spPr>
          <a:xfrm>
            <a:off x="7965514" y="2802047"/>
            <a:ext cx="1248099" cy="463864"/>
          </a:xfrm>
          <a:prstGeom prst="borderCallout1">
            <a:avLst>
              <a:gd name="adj1" fmla="val 51780"/>
              <a:gd name="adj2" fmla="val -1228"/>
              <a:gd name="adj3" fmla="val 69839"/>
              <a:gd name="adj4" fmla="val -138110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prstClr val="black"/>
                </a:solidFill>
              </a:rPr>
              <a:t>Mounted</a:t>
            </a:r>
            <a:endParaRPr lang="en-US" sz="900" dirty="0">
              <a:solidFill>
                <a:prstClr val="black"/>
              </a:solidFill>
            </a:endParaRPr>
          </a:p>
        </p:txBody>
      </p:sp>
      <p:cxnSp>
        <p:nvCxnSpPr>
          <p:cNvPr id="84" name="Straight Arrow Connector 50"/>
          <p:cNvCxnSpPr>
            <a:stCxn id="76" idx="3"/>
            <a:endCxn id="70" idx="2"/>
          </p:cNvCxnSpPr>
          <p:nvPr/>
        </p:nvCxnSpPr>
        <p:spPr>
          <a:xfrm flipV="1">
            <a:off x="3798022" y="5026194"/>
            <a:ext cx="3482306" cy="540681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0"/>
          <p:cNvCxnSpPr>
            <a:endCxn id="62" idx="3"/>
          </p:cNvCxnSpPr>
          <p:nvPr/>
        </p:nvCxnSpPr>
        <p:spPr>
          <a:xfrm rot="16200000" flipV="1">
            <a:off x="5728685" y="2829486"/>
            <a:ext cx="566475" cy="431285"/>
          </a:xfrm>
          <a:prstGeom prst="bentConnector2">
            <a:avLst/>
          </a:prstGeom>
          <a:ln w="31750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Callout 1 36"/>
          <p:cNvSpPr/>
          <p:nvPr/>
        </p:nvSpPr>
        <p:spPr>
          <a:xfrm>
            <a:off x="6417419" y="2620227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6858808" y="3424720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389:LDAP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39" name="Line Callout 1 38"/>
          <p:cNvSpPr/>
          <p:nvPr/>
        </p:nvSpPr>
        <p:spPr>
          <a:xfrm>
            <a:off x="7496177" y="5154030"/>
            <a:ext cx="838198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636:LDAPS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1809751" y="2839191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24750"/>
              <a:gd name="adj4" fmla="val -69428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41" name="Line Callout 1 40"/>
          <p:cNvSpPr/>
          <p:nvPr/>
        </p:nvSpPr>
        <p:spPr>
          <a:xfrm>
            <a:off x="9077325" y="2101539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3106"/>
              <a:gd name="adj4" fmla="val -16009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42" name="Line Callout 1 41"/>
          <p:cNvSpPr/>
          <p:nvPr/>
        </p:nvSpPr>
        <p:spPr>
          <a:xfrm>
            <a:off x="8872538" y="2788680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34036"/>
              <a:gd name="adj4" fmla="val -166762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33412" y="3157208"/>
            <a:ext cx="619188" cy="267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OCM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3729" y="3157208"/>
            <a:ext cx="619188" cy="267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F&amp;AM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5" idx="3"/>
            <a:endCxn id="43" idx="1"/>
          </p:cNvCxnSpPr>
          <p:nvPr/>
        </p:nvCxnSpPr>
        <p:spPr>
          <a:xfrm>
            <a:off x="802917" y="3290964"/>
            <a:ext cx="330495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05965" y="3424719"/>
            <a:ext cx="203786" cy="56802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438399"/>
            <a:ext cx="632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Phase 1</a:t>
            </a:r>
          </a:p>
          <a:p>
            <a:pPr algn="ctr"/>
            <a:r>
              <a:rPr lang="en-US" sz="4400" dirty="0" smtClean="0"/>
              <a:t>DR</a:t>
            </a:r>
          </a:p>
        </p:txBody>
      </p:sp>
    </p:spTree>
    <p:extLst>
      <p:ext uri="{BB962C8B-B14F-4D97-AF65-F5344CB8AC3E}">
        <p14:creationId xmlns:p14="http://schemas.microsoft.com/office/powerpoint/2010/main" val="5662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76200" y="76202"/>
            <a:ext cx="8991600" cy="457198"/>
          </a:xfrm>
          <a:prstGeom prst="rect">
            <a:avLst/>
          </a:prstGeom>
          <a:ln w="19050" cap="rnd">
            <a:noFill/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CFO Applications (IBS and CRS) </a:t>
            </a:r>
            <a:r>
              <a:rPr lang="en-US" sz="1400" b="1" dirty="0" smtClean="0">
                <a:solidFill>
                  <a:srgbClr val="00B050"/>
                </a:solidFill>
              </a:rPr>
              <a:t>– </a:t>
            </a:r>
            <a:r>
              <a:rPr lang="en-US" sz="1400" b="1" dirty="0">
                <a:solidFill>
                  <a:srgbClr val="00B050"/>
                </a:solidFill>
              </a:rPr>
              <a:t>Proposed Phase </a:t>
            </a:r>
            <a:r>
              <a:rPr lang="en-US" sz="1400" b="1" dirty="0" smtClean="0">
                <a:solidFill>
                  <a:srgbClr val="00B050"/>
                </a:solidFill>
              </a:rPr>
              <a:t>I </a:t>
            </a:r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u="sng" dirty="0" smtClean="0">
                <a:solidFill>
                  <a:srgbClr val="00B050"/>
                </a:solidFill>
              </a:rPr>
              <a:t>DR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>Customer: CFO</a:t>
            </a:r>
            <a:r>
              <a:rPr lang="en-US" sz="1200" i="1" dirty="0" smtClean="0"/>
              <a:t>	</a:t>
            </a:r>
            <a:r>
              <a:rPr lang="en-US" sz="1200" dirty="0" smtClean="0"/>
              <a:t>Author: </a:t>
            </a:r>
            <a:r>
              <a:rPr lang="en-US" sz="1200" dirty="0" err="1" smtClean="0"/>
              <a:t>Tanvir</a:t>
            </a:r>
            <a:r>
              <a:rPr lang="en-US" sz="1200" dirty="0" smtClean="0"/>
              <a:t> Ahmed	 Diagram Date: August 19, 2014	Diagram Version: 0.1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1676400" y="3352086"/>
            <a:ext cx="2362200" cy="1094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Database Servers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413295" y="1039334"/>
            <a:ext cx="6300157" cy="1170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Application Servers	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50"/>
          <p:cNvCxnSpPr/>
          <p:nvPr/>
        </p:nvCxnSpPr>
        <p:spPr>
          <a:xfrm rot="16200000" flipH="1">
            <a:off x="6686595" y="2990808"/>
            <a:ext cx="2237127" cy="67511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989027" y="4433453"/>
            <a:ext cx="1022858" cy="103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FS Intranet End Users</a:t>
            </a:r>
          </a:p>
        </p:txBody>
      </p:sp>
      <p:cxnSp>
        <p:nvCxnSpPr>
          <p:cNvPr id="42" name="Straight Arrow Connector 50"/>
          <p:cNvCxnSpPr>
            <a:stCxn id="87" idx="0"/>
          </p:cNvCxnSpPr>
          <p:nvPr/>
        </p:nvCxnSpPr>
        <p:spPr>
          <a:xfrm rot="16200000" flipV="1">
            <a:off x="5424885" y="2886366"/>
            <a:ext cx="1760114" cy="1950773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52400" y="4726118"/>
            <a:ext cx="680049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External End users w/web browser.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508858" y="4952998"/>
            <a:ext cx="977167" cy="453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HTTP Reverse Proxy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50"/>
          <p:cNvCxnSpPr>
            <a:stCxn id="45" idx="1"/>
            <a:endCxn id="43" idx="3"/>
          </p:cNvCxnSpPr>
          <p:nvPr/>
        </p:nvCxnSpPr>
        <p:spPr>
          <a:xfrm rot="10800000" flipV="1">
            <a:off x="832450" y="5179880"/>
            <a:ext cx="676409" cy="3438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0"/>
          <p:cNvCxnSpPr/>
          <p:nvPr/>
        </p:nvCxnSpPr>
        <p:spPr>
          <a:xfrm rot="16200000" flipH="1">
            <a:off x="172184" y="3517898"/>
            <a:ext cx="2771773" cy="98425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70756" y="1354158"/>
            <a:ext cx="3025043" cy="788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Apache HTTP Server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Components: </a:t>
            </a:r>
            <a:r>
              <a:rPr lang="en-US" sz="1000" dirty="0" err="1" smtClean="0">
                <a:solidFill>
                  <a:schemeClr val="tx1"/>
                </a:solidFill>
              </a:rPr>
              <a:t>MobileLink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OS: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 smtClean="0">
                <a:solidFill>
                  <a:schemeClr val="tx1"/>
                </a:solidFill>
              </a:rPr>
              <a:t>1</a:t>
            </a:r>
            <a:r>
              <a:rPr lang="en-US" sz="900" b="1" dirty="0" smtClean="0">
                <a:solidFill>
                  <a:schemeClr val="tx1"/>
                </a:solidFill>
              </a:rPr>
              <a:t> 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2GB 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1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2 GB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58884" y="2266949"/>
            <a:ext cx="3337395" cy="9898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Integration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597517" y="2493038"/>
            <a:ext cx="3079383" cy="7168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WebMethods</a:t>
            </a:r>
            <a:r>
              <a:rPr lang="en-US" sz="1000" b="1" dirty="0" smtClean="0">
                <a:solidFill>
                  <a:schemeClr val="tx1"/>
                </a:solidFill>
              </a:rPr>
              <a:t> 9.6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IBS, 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</a:rPr>
              <a:t>Servers: </a:t>
            </a:r>
            <a:r>
              <a:rPr lang="en-US" sz="900" dirty="0">
                <a:solidFill>
                  <a:schemeClr val="tx1"/>
                </a:solidFill>
              </a:rPr>
              <a:t>2</a:t>
            </a:r>
            <a:r>
              <a:rPr lang="en-US" sz="900" dirty="0" smtClean="0">
                <a:solidFill>
                  <a:schemeClr val="tx1"/>
                </a:solidFill>
              </a:rPr>
              <a:t> (1 IS, 1 Broker and MWS)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75GB (50,25) </a:t>
            </a:r>
            <a:r>
              <a:rPr lang="en-US" sz="900" b="1" dirty="0" smtClean="0">
                <a:solidFill>
                  <a:schemeClr val="tx1"/>
                </a:solidFill>
              </a:rPr>
              <a:t>CPUs</a:t>
            </a:r>
            <a:r>
              <a:rPr lang="en-US" sz="900" b="1" dirty="0">
                <a:solidFill>
                  <a:schemeClr val="tx1"/>
                </a:solidFill>
              </a:rPr>
              <a:t>:</a:t>
            </a:r>
            <a:r>
              <a:rPr lang="en-US" sz="900" dirty="0">
                <a:solidFill>
                  <a:schemeClr val="tx1"/>
                </a:solidFill>
              </a:rPr>
              <a:t> 4</a:t>
            </a:r>
            <a:r>
              <a:rPr lang="en-US" sz="900" dirty="0" smtClean="0">
                <a:solidFill>
                  <a:schemeClr val="tx1"/>
                </a:solidFill>
              </a:rPr>
              <a:t>(2,2)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12GB(8,4)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50" idx="1"/>
          </p:cNvCxnSpPr>
          <p:nvPr/>
        </p:nvCxnSpPr>
        <p:spPr>
          <a:xfrm rot="10800000">
            <a:off x="832450" y="2761891"/>
            <a:ext cx="162643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809751" y="3692145"/>
            <a:ext cx="2092145" cy="620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11g</a:t>
            </a:r>
          </a:p>
          <a:p>
            <a:pPr algn="ctr"/>
            <a:r>
              <a:rPr lang="en-US" sz="900" b="1" u="sng" dirty="0" smtClean="0">
                <a:solidFill>
                  <a:schemeClr val="tx1"/>
                </a:solidFill>
              </a:rPr>
              <a:t>DB</a:t>
            </a:r>
            <a:r>
              <a:rPr lang="en-US" sz="900" b="1" dirty="0" smtClean="0">
                <a:solidFill>
                  <a:schemeClr val="tx1"/>
                </a:solidFill>
              </a:rPr>
              <a:t>:</a:t>
            </a:r>
            <a:r>
              <a:rPr lang="en-US" sz="900" dirty="0" smtClean="0">
                <a:solidFill>
                  <a:schemeClr val="tx1"/>
                </a:solidFill>
              </a:rPr>
              <a:t> CFO </a:t>
            </a:r>
            <a:r>
              <a:rPr lang="en-US" sz="900" b="1" dirty="0" smtClean="0">
                <a:solidFill>
                  <a:schemeClr val="tx1"/>
                </a:solidFill>
              </a:rPr>
              <a:t>App schemas:</a:t>
            </a:r>
            <a:r>
              <a:rPr lang="en-US" sz="900" dirty="0" smtClean="0">
                <a:solidFill>
                  <a:schemeClr val="tx1"/>
                </a:solidFill>
              </a:rPr>
              <a:t> IBS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smtClean="0">
                <a:solidFill>
                  <a:schemeClr val="tx1"/>
                </a:solidFill>
              </a:rPr>
              <a:t>CRS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Solaris 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1  </a:t>
            </a:r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150 GB 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8 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2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648200" y="1185224"/>
            <a:ext cx="3000375" cy="7911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Oracle WL 11g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Apps:</a:t>
            </a:r>
            <a:r>
              <a:rPr lang="en-US" sz="1000" dirty="0" smtClean="0">
                <a:solidFill>
                  <a:schemeClr val="tx1"/>
                </a:solidFill>
              </a:rPr>
              <a:t> IBS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OS: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Solaris  </a:t>
            </a:r>
            <a:r>
              <a:rPr lang="en-US" sz="1000" b="1" dirty="0" smtClean="0">
                <a:solidFill>
                  <a:schemeClr val="tx1"/>
                </a:solidFill>
              </a:rPr>
              <a:t>Servers:</a:t>
            </a:r>
            <a:r>
              <a:rPr lang="en-US" sz="1000" dirty="0" smtClean="0">
                <a:solidFill>
                  <a:schemeClr val="tx1"/>
                </a:solidFill>
              </a:rPr>
              <a:t> 1</a:t>
            </a:r>
            <a:r>
              <a:rPr lang="en-US" sz="1000" b="1" dirty="0" smtClean="0">
                <a:solidFill>
                  <a:schemeClr val="tx1"/>
                </a:solidFill>
              </a:rPr>
              <a:t>  Storage:</a:t>
            </a:r>
            <a:r>
              <a:rPr lang="en-US" sz="1000" dirty="0" smtClean="0">
                <a:solidFill>
                  <a:schemeClr val="tx1"/>
                </a:solidFill>
              </a:rPr>
              <a:t> 50 GB  </a:t>
            </a:r>
            <a:r>
              <a:rPr lang="en-US" sz="1000" b="1" dirty="0" smtClean="0">
                <a:solidFill>
                  <a:schemeClr val="tx1"/>
                </a:solidFill>
              </a:rPr>
              <a:t>CPUs:</a:t>
            </a:r>
            <a:r>
              <a:rPr lang="en-US" sz="1000" dirty="0" smtClean="0">
                <a:solidFill>
                  <a:schemeClr val="tx1"/>
                </a:solidFill>
              </a:rPr>
              <a:t> 2</a:t>
            </a:r>
            <a:r>
              <a:rPr lang="en-US" sz="1000" b="1" dirty="0" smtClean="0">
                <a:solidFill>
                  <a:schemeClr val="tx1"/>
                </a:solidFill>
              </a:rPr>
              <a:t> RAM: </a:t>
            </a:r>
            <a:r>
              <a:rPr lang="en-US" sz="1000" dirty="0" smtClean="0">
                <a:solidFill>
                  <a:schemeClr val="tx1"/>
                </a:solidFill>
              </a:rPr>
              <a:t>8GB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9296" y="1276350"/>
            <a:ext cx="748054" cy="2433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FMMI</a:t>
            </a:r>
            <a:r>
              <a:rPr lang="en-US" sz="800" b="1" dirty="0">
                <a:solidFill>
                  <a:schemeClr val="tx1"/>
                </a:solidFill>
              </a:rPr>
              <a:t>,</a:t>
            </a:r>
            <a:r>
              <a:rPr lang="en-US" sz="800" b="1" dirty="0" smtClean="0">
                <a:solidFill>
                  <a:schemeClr val="tx1"/>
                </a:solidFill>
              </a:rPr>
              <a:t> NRM,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DOI, 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iSuite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FireCode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Paycheck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160431" y="1494201"/>
            <a:ext cx="680049" cy="12165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VIPR, EAV,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FED, </a:t>
            </a:r>
            <a:r>
              <a:rPr lang="en-US" sz="800" b="1" dirty="0" err="1" smtClean="0">
                <a:solidFill>
                  <a:schemeClr val="tx1"/>
                </a:solidFill>
              </a:rPr>
              <a:t>eForms</a:t>
            </a:r>
            <a:r>
              <a:rPr lang="en-US" sz="8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AQM Website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895603" y="4725513"/>
            <a:ext cx="1006293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eAuth</a:t>
            </a:r>
            <a:r>
              <a:rPr lang="en-US" sz="1000" b="1" dirty="0" smtClean="0">
                <a:solidFill>
                  <a:schemeClr val="tx1"/>
                </a:solidFill>
              </a:rPr>
              <a:t> (</a:t>
            </a:r>
            <a:r>
              <a:rPr lang="en-US" sz="1000" b="1" dirty="0" err="1" smtClean="0">
                <a:solidFill>
                  <a:schemeClr val="tx1"/>
                </a:solidFill>
              </a:rPr>
              <a:t>SiteMider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68333" y="4741810"/>
            <a:ext cx="823990" cy="284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AD </a:t>
            </a:r>
            <a:r>
              <a:rPr lang="en-US" sz="1000" b="1" dirty="0" err="1" smtClean="0">
                <a:solidFill>
                  <a:schemeClr val="tx1"/>
                </a:solidFill>
              </a:rPr>
              <a:t>Auth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 </a:t>
            </a:r>
            <a:r>
              <a:rPr lang="en-US" sz="800" dirty="0" smtClean="0">
                <a:solidFill>
                  <a:schemeClr val="tx1"/>
                </a:solidFill>
              </a:rPr>
              <a:t>CRS</a:t>
            </a:r>
          </a:p>
        </p:txBody>
      </p:sp>
      <p:cxnSp>
        <p:nvCxnSpPr>
          <p:cNvPr id="88" name="Elbow Connector 87"/>
          <p:cNvCxnSpPr/>
          <p:nvPr/>
        </p:nvCxnSpPr>
        <p:spPr>
          <a:xfrm rot="10800000">
            <a:off x="5796279" y="2438401"/>
            <a:ext cx="2364222" cy="1791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9" idx="1"/>
            <a:endCxn id="39" idx="3"/>
          </p:cNvCxnSpPr>
          <p:nvPr/>
        </p:nvCxnSpPr>
        <p:spPr>
          <a:xfrm rot="10800000">
            <a:off x="7713453" y="1624568"/>
            <a:ext cx="446979" cy="4779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2590800" y="5030313"/>
            <a:ext cx="304803" cy="149567"/>
          </a:xfrm>
          <a:prstGeom prst="bentConnector3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6331694" y="5118026"/>
            <a:ext cx="662976" cy="288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FS OID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Apps:</a:t>
            </a:r>
            <a:r>
              <a:rPr lang="en-US" sz="800" dirty="0" smtClean="0">
                <a:solidFill>
                  <a:schemeClr val="tx1"/>
                </a:solidFill>
              </a:rPr>
              <a:t> IBS</a:t>
            </a:r>
          </a:p>
        </p:txBody>
      </p:sp>
      <p:cxnSp>
        <p:nvCxnSpPr>
          <p:cNvPr id="92" name="Straight Arrow Connector 50"/>
          <p:cNvCxnSpPr>
            <a:stCxn id="45" idx="2"/>
            <a:endCxn id="41" idx="2"/>
          </p:cNvCxnSpPr>
          <p:nvPr/>
        </p:nvCxnSpPr>
        <p:spPr>
          <a:xfrm rot="16200000" flipH="1">
            <a:off x="5216058" y="2188145"/>
            <a:ext cx="65783" cy="6503014"/>
          </a:xfrm>
          <a:prstGeom prst="bentConnector3">
            <a:avLst>
              <a:gd name="adj1" fmla="val 447506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990021" y="5478695"/>
            <a:ext cx="808001" cy="1763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USDA EAD</a:t>
            </a:r>
          </a:p>
        </p:txBody>
      </p:sp>
      <p:cxnSp>
        <p:nvCxnSpPr>
          <p:cNvPr id="94" name="Straight Arrow Connector 50"/>
          <p:cNvCxnSpPr>
            <a:stCxn id="93" idx="0"/>
            <a:endCxn id="86" idx="2"/>
          </p:cNvCxnSpPr>
          <p:nvPr/>
        </p:nvCxnSpPr>
        <p:spPr>
          <a:xfrm rot="5400000" flipH="1" flipV="1">
            <a:off x="3324595" y="5404540"/>
            <a:ext cx="143582" cy="4728"/>
          </a:xfrm>
          <a:prstGeom prst="bentConnector3">
            <a:avLst>
              <a:gd name="adj1" fmla="val 50000"/>
            </a:avLst>
          </a:prstGeom>
          <a:ln w="31750">
            <a:solidFill>
              <a:srgbClr val="00206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0"/>
          <p:cNvCxnSpPr>
            <a:stCxn id="91" idx="0"/>
          </p:cNvCxnSpPr>
          <p:nvPr/>
        </p:nvCxnSpPr>
        <p:spPr>
          <a:xfrm rot="5400000" flipH="1" flipV="1">
            <a:off x="5215420" y="3670264"/>
            <a:ext cx="289552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0"/>
          <p:cNvCxnSpPr/>
          <p:nvPr/>
        </p:nvCxnSpPr>
        <p:spPr>
          <a:xfrm rot="5400000" flipH="1" flipV="1">
            <a:off x="1253643" y="2756381"/>
            <a:ext cx="1150314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ine Callout 1 96"/>
          <p:cNvSpPr/>
          <p:nvPr/>
        </p:nvSpPr>
        <p:spPr>
          <a:xfrm>
            <a:off x="1961690" y="2251405"/>
            <a:ext cx="461639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1521: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TCP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087417" y="3330825"/>
            <a:ext cx="1465783" cy="1094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SFTP Service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5134226" y="3627671"/>
            <a:ext cx="1371349" cy="66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Apps: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CRS, IBS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OS: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Redhat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Servers:</a:t>
            </a:r>
            <a:r>
              <a:rPr lang="en-US" sz="900" dirty="0" smtClean="0">
                <a:solidFill>
                  <a:schemeClr val="tx1"/>
                </a:solidFill>
              </a:rPr>
              <a:t> 1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Storage:</a:t>
            </a:r>
            <a:r>
              <a:rPr lang="en-US" sz="900" dirty="0" smtClean="0">
                <a:solidFill>
                  <a:schemeClr val="tx1"/>
                </a:solidFill>
              </a:rPr>
              <a:t> 75GB  </a:t>
            </a:r>
            <a:r>
              <a:rPr lang="en-US" sz="900" b="1" dirty="0" smtClean="0">
                <a:solidFill>
                  <a:schemeClr val="tx1"/>
                </a:solidFill>
              </a:rPr>
              <a:t>RAM:</a:t>
            </a:r>
            <a:r>
              <a:rPr lang="en-US" sz="900" dirty="0" smtClean="0">
                <a:solidFill>
                  <a:schemeClr val="tx1"/>
                </a:solidFill>
              </a:rPr>
              <a:t> ? GB </a:t>
            </a:r>
            <a:r>
              <a:rPr lang="en-US" sz="900" b="1" dirty="0" smtClean="0">
                <a:solidFill>
                  <a:schemeClr val="tx1"/>
                </a:solidFill>
              </a:rPr>
              <a:t>CPUs:</a:t>
            </a:r>
            <a:r>
              <a:rPr lang="en-US" sz="900" dirty="0" smtClean="0">
                <a:solidFill>
                  <a:schemeClr val="tx1"/>
                </a:solidFill>
              </a:rPr>
              <a:t> ?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0" name="Line Callout 1 99"/>
          <p:cNvSpPr/>
          <p:nvPr/>
        </p:nvSpPr>
        <p:spPr>
          <a:xfrm>
            <a:off x="7965514" y="2802047"/>
            <a:ext cx="1248099" cy="463864"/>
          </a:xfrm>
          <a:prstGeom prst="borderCallout1">
            <a:avLst>
              <a:gd name="adj1" fmla="val 51780"/>
              <a:gd name="adj2" fmla="val -1228"/>
              <a:gd name="adj3" fmla="val 69839"/>
              <a:gd name="adj4" fmla="val -138110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prstClr val="black"/>
                </a:solidFill>
              </a:rPr>
              <a:t>Mounted</a:t>
            </a:r>
            <a:endParaRPr lang="en-US" sz="900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50"/>
          <p:cNvCxnSpPr>
            <a:stCxn id="93" idx="3"/>
            <a:endCxn id="87" idx="2"/>
          </p:cNvCxnSpPr>
          <p:nvPr/>
        </p:nvCxnSpPr>
        <p:spPr>
          <a:xfrm flipV="1">
            <a:off x="3798022" y="5026194"/>
            <a:ext cx="3482306" cy="540681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50"/>
          <p:cNvCxnSpPr>
            <a:endCxn id="50" idx="3"/>
          </p:cNvCxnSpPr>
          <p:nvPr/>
        </p:nvCxnSpPr>
        <p:spPr>
          <a:xfrm rot="16200000" flipV="1">
            <a:off x="5728685" y="2829486"/>
            <a:ext cx="566475" cy="431285"/>
          </a:xfrm>
          <a:prstGeom prst="bentConnector2">
            <a:avLst/>
          </a:prstGeom>
          <a:ln w="31750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Callout 1 43"/>
          <p:cNvSpPr/>
          <p:nvPr/>
        </p:nvSpPr>
        <p:spPr>
          <a:xfrm>
            <a:off x="6417419" y="2620227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6858808" y="3424720"/>
            <a:ext cx="662976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389:LDAP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51" name="Line Callout 1 50"/>
          <p:cNvSpPr/>
          <p:nvPr/>
        </p:nvSpPr>
        <p:spPr>
          <a:xfrm>
            <a:off x="7496177" y="5154030"/>
            <a:ext cx="838198" cy="285007"/>
          </a:xfrm>
          <a:prstGeom prst="borderCallout1">
            <a:avLst>
              <a:gd name="adj1" fmla="val 66310"/>
              <a:gd name="adj2" fmla="val -2147"/>
              <a:gd name="adj3" fmla="val 72169"/>
              <a:gd name="adj4" fmla="val -2609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636:LDAPS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52" name="Line Callout 1 51"/>
          <p:cNvSpPr/>
          <p:nvPr/>
        </p:nvSpPr>
        <p:spPr>
          <a:xfrm>
            <a:off x="1809751" y="2839191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24750"/>
              <a:gd name="adj4" fmla="val -69428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54" name="Line Callout 1 53"/>
          <p:cNvSpPr/>
          <p:nvPr/>
        </p:nvSpPr>
        <p:spPr>
          <a:xfrm>
            <a:off x="9077325" y="2101539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3106"/>
              <a:gd name="adj4" fmla="val -16009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  <p:sp>
        <p:nvSpPr>
          <p:cNvPr id="60" name="Line Callout 1 59"/>
          <p:cNvSpPr/>
          <p:nvPr/>
        </p:nvSpPr>
        <p:spPr>
          <a:xfrm>
            <a:off x="8872538" y="2788680"/>
            <a:ext cx="714374" cy="512895"/>
          </a:xfrm>
          <a:prstGeom prst="borderCallout1">
            <a:avLst>
              <a:gd name="adj1" fmla="val 66310"/>
              <a:gd name="adj2" fmla="val -2147"/>
              <a:gd name="adj3" fmla="val -34036"/>
              <a:gd name="adj4" fmla="val -166762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5555:HTTP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22:SFTP</a:t>
            </a:r>
          </a:p>
          <a:p>
            <a:pPr algn="ctr"/>
            <a:r>
              <a:rPr lang="en-US" sz="900" i="1" dirty="0" smtClean="0">
                <a:solidFill>
                  <a:prstClr val="black"/>
                </a:solidFill>
              </a:rPr>
              <a:t>22: SSH</a:t>
            </a:r>
          </a:p>
        </p:txBody>
      </p:sp>
    </p:spTree>
    <p:extLst>
      <p:ext uri="{BB962C8B-B14F-4D97-AF65-F5344CB8AC3E}">
        <p14:creationId xmlns:p14="http://schemas.microsoft.com/office/powerpoint/2010/main" val="48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T Phase II De-brief 20130117 v2" id="{2E3A096A-CE21-47EC-8893-20F317D8A4F2}" vid="{05B2D482-0947-4578-8FD2-06AA05664F0B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T Phase II De-brief 20130117 v2" id="{2E3A096A-CE21-47EC-8893-20F317D8A4F2}" vid="{05B2D482-0947-4578-8FD2-06AA05664F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38752A1F3354392330FFDEC67398C" ma:contentTypeVersion="0" ma:contentTypeDescription="Create a new document." ma:contentTypeScope="" ma:versionID="030270e71d169623a4f961d01b097c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4994AA-5A65-4986-8D78-4015A829F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E168ED-9E97-40E7-85C9-54DB35F5B2C7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0915B8-40AF-4A88-A571-71929F52B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28096</TotalTime>
  <Words>1075</Words>
  <Application>Microsoft Office PowerPoint</Application>
  <PresentationFormat>On-screen Show (4:3)</PresentationFormat>
  <Paragraphs>271</Paragraphs>
  <Slides>8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Forest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 VDC WORK AREA</dc:title>
  <dc:creator>Stamper, Christine -FS</dc:creator>
  <cp:lastModifiedBy>Ahmed, Sharif - FS</cp:lastModifiedBy>
  <cp:revision>679</cp:revision>
  <dcterms:created xsi:type="dcterms:W3CDTF">2013-11-07T18:19:57Z</dcterms:created>
  <dcterms:modified xsi:type="dcterms:W3CDTF">2018-05-02T16:07:23Z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0x010100E2238752A1F3354392330FFDEC67398C</vt:lpwstr>
  </property>
</Properties>
</file>