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60" r:id="rId5"/>
    <p:sldId id="259" r:id="rId6"/>
    <p:sldId id="258" r:id="rId7"/>
    <p:sldId id="257" r:id="rId8"/>
    <p:sldId id="268" r:id="rId9"/>
    <p:sldId id="267" r:id="rId10"/>
    <p:sldId id="266" r:id="rId11"/>
    <p:sldId id="265"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3A34-08C0-47BA-84C5-3EBD834BA7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C39EB2-DA4C-4E5A-8403-2CE3584748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AF9F41-250B-41F9-B855-2C4AC7900241}"/>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5" name="Footer Placeholder 4">
            <a:extLst>
              <a:ext uri="{FF2B5EF4-FFF2-40B4-BE49-F238E27FC236}">
                <a16:creationId xmlns:a16="http://schemas.microsoft.com/office/drawing/2014/main" id="{BC84973A-9EEA-447F-B17D-490AEB48F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9580B-77C2-45B1-9648-6D040CC227EE}"/>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3140091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946B-F223-4F41-91F9-7C4338DAD9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AD0865-2A09-4E56-9F5B-5A1D88B05C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01581-0C9E-4D5F-A053-9791706F6D09}"/>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5" name="Footer Placeholder 4">
            <a:extLst>
              <a:ext uri="{FF2B5EF4-FFF2-40B4-BE49-F238E27FC236}">
                <a16:creationId xmlns:a16="http://schemas.microsoft.com/office/drawing/2014/main" id="{98033E3B-B01E-4D1B-B4FC-B14DDBCC9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9410E-482B-47E4-A4B0-0BDD4EE0D70C}"/>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148933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D985C6-60DF-4C5A-8733-EE2CFFA110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80385E-D723-457F-AD76-FF24676F049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132F7-62A3-412D-93A9-94BE52965412}"/>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5" name="Footer Placeholder 4">
            <a:extLst>
              <a:ext uri="{FF2B5EF4-FFF2-40B4-BE49-F238E27FC236}">
                <a16:creationId xmlns:a16="http://schemas.microsoft.com/office/drawing/2014/main" id="{F5733AA0-9CA0-4652-8ACF-6125D2916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9E425-9A02-4B57-AB19-C3C67C4B8B8F}"/>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394079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BAFD-D7FD-4A8E-AEC2-4C079764F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018FE-B953-47D8-8508-23E380A8E02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32B61-237F-4928-9F41-90368C56B502}"/>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5" name="Footer Placeholder 4">
            <a:extLst>
              <a:ext uri="{FF2B5EF4-FFF2-40B4-BE49-F238E27FC236}">
                <a16:creationId xmlns:a16="http://schemas.microsoft.com/office/drawing/2014/main" id="{420B0493-903D-4CA5-B0CB-52C281AC5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CCD4D-5FD6-4C71-A804-4E73EADBC39E}"/>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1737214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C191-8D06-49FF-AB71-F9409C9604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1ED2AA-3931-42A4-84DD-AB4F456F27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4B93A8-5FFF-45DC-BDDA-BEF338959C97}"/>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5" name="Footer Placeholder 4">
            <a:extLst>
              <a:ext uri="{FF2B5EF4-FFF2-40B4-BE49-F238E27FC236}">
                <a16:creationId xmlns:a16="http://schemas.microsoft.com/office/drawing/2014/main" id="{5E1610D8-0EDC-4CAE-84DD-CC1D1CA62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1DA61-6022-4AA1-BAFD-B5AD6E362DEA}"/>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358776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EB04-2003-4E16-A53E-C7AEA136DF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C535D-1351-4A46-8F05-059386F823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088DC-9C6C-4A18-A42F-3FEE02D2CE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935FA1-38B2-43E5-98B6-FEB1563F3FB4}"/>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6" name="Footer Placeholder 5">
            <a:extLst>
              <a:ext uri="{FF2B5EF4-FFF2-40B4-BE49-F238E27FC236}">
                <a16:creationId xmlns:a16="http://schemas.microsoft.com/office/drawing/2014/main" id="{FDB37CE1-0037-4305-9D30-AC90BB889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5136A-8723-4D9A-B2ED-54F378512A0D}"/>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2739998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0322-4462-46CB-B065-D08E9AA020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318D48-6CA2-417B-8A6F-0C15BCB34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4CD6A6B-C0E3-4B05-AB1D-C200728460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A29FB3-B379-4993-AB62-16010F1E0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F96958F-8BDF-4EF8-BB5C-A885CD595C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FA1FC4-E623-42F4-AACB-ED2B1573E378}"/>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8" name="Footer Placeholder 7">
            <a:extLst>
              <a:ext uri="{FF2B5EF4-FFF2-40B4-BE49-F238E27FC236}">
                <a16:creationId xmlns:a16="http://schemas.microsoft.com/office/drawing/2014/main" id="{034D5222-AD28-48A2-BE3B-B48BB165CC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A333E-6E94-4EB3-B755-B1E7A94D31C3}"/>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213218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1A70-5DE7-4537-93B8-203C4DA9A8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1A8C06-5280-45BC-9F88-38846A2EA2B0}"/>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4" name="Footer Placeholder 3">
            <a:extLst>
              <a:ext uri="{FF2B5EF4-FFF2-40B4-BE49-F238E27FC236}">
                <a16:creationId xmlns:a16="http://schemas.microsoft.com/office/drawing/2014/main" id="{F4956582-0EC2-42D8-860F-160EA56F78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A1156-BA15-49B0-9BA4-4C2C2E0B110F}"/>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135064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B355F-97CA-4C0D-9184-576149958AC8}"/>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3" name="Footer Placeholder 2">
            <a:extLst>
              <a:ext uri="{FF2B5EF4-FFF2-40B4-BE49-F238E27FC236}">
                <a16:creationId xmlns:a16="http://schemas.microsoft.com/office/drawing/2014/main" id="{97DC84DB-C6E8-4C9A-A846-DEC75719A8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31E8E8-8426-492A-92A4-2927587083CC}"/>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269079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FE772-EBFB-482B-864A-3D11DA963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CDE7A4-5794-41DE-80DB-74B987ED4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D46947-9827-4C73-86FC-9F8DADA90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BDC9A4-0DE9-4CAE-B60F-466B6D105221}"/>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6" name="Footer Placeholder 5">
            <a:extLst>
              <a:ext uri="{FF2B5EF4-FFF2-40B4-BE49-F238E27FC236}">
                <a16:creationId xmlns:a16="http://schemas.microsoft.com/office/drawing/2014/main" id="{1056E582-178D-439E-9C2D-17839D38D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5117D-16B2-442B-8225-82E8238FB16C}"/>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1548528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3199-EB88-49CC-99E9-EB0DF355D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527F7D-A34F-40A9-B79C-B3638CF61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ECCFC4-1DCF-42E9-880A-B67F126FE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EBC9A0-7C79-4980-91C6-DF496BBA796C}"/>
              </a:ext>
            </a:extLst>
          </p:cNvPr>
          <p:cNvSpPr>
            <a:spLocks noGrp="1"/>
          </p:cNvSpPr>
          <p:nvPr>
            <p:ph type="dt" sz="half" idx="10"/>
          </p:nvPr>
        </p:nvSpPr>
        <p:spPr/>
        <p:txBody>
          <a:bodyPr/>
          <a:lstStyle/>
          <a:p>
            <a:fld id="{D36C038B-FFCD-4DE8-BCB0-D82B3FE3B1A4}" type="datetimeFigureOut">
              <a:rPr lang="en-US" smtClean="0"/>
              <a:t>5/14/2018</a:t>
            </a:fld>
            <a:endParaRPr lang="en-US"/>
          </a:p>
        </p:txBody>
      </p:sp>
      <p:sp>
        <p:nvSpPr>
          <p:cNvPr id="6" name="Footer Placeholder 5">
            <a:extLst>
              <a:ext uri="{FF2B5EF4-FFF2-40B4-BE49-F238E27FC236}">
                <a16:creationId xmlns:a16="http://schemas.microsoft.com/office/drawing/2014/main" id="{B30AEFD7-3CD1-42FC-8092-128961228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1BAA5-25B8-42F4-B050-E07E16709AD0}"/>
              </a:ext>
            </a:extLst>
          </p:cNvPr>
          <p:cNvSpPr>
            <a:spLocks noGrp="1"/>
          </p:cNvSpPr>
          <p:nvPr>
            <p:ph type="sldNum" sz="quarter" idx="12"/>
          </p:nvPr>
        </p:nvSpPr>
        <p:spPr/>
        <p:txBody>
          <a:bodyPr/>
          <a:lstStyle/>
          <a:p>
            <a:fld id="{E72C373A-7B0A-4CF2-90FF-75AFDCEBD188}" type="slidenum">
              <a:rPr lang="en-US" smtClean="0"/>
              <a:t>‹#›</a:t>
            </a:fld>
            <a:endParaRPr lang="en-US"/>
          </a:p>
        </p:txBody>
      </p:sp>
    </p:spTree>
    <p:extLst>
      <p:ext uri="{BB962C8B-B14F-4D97-AF65-F5344CB8AC3E}">
        <p14:creationId xmlns:p14="http://schemas.microsoft.com/office/powerpoint/2010/main" val="311359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14827A-DBA9-40A5-BDE7-E6B46C889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7E3A6A-8295-4BDF-B896-64A9C19311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87CD71-C536-4534-95CB-FEC0FF442A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C038B-FFCD-4DE8-BCB0-D82B3FE3B1A4}" type="datetimeFigureOut">
              <a:rPr lang="en-US" smtClean="0"/>
              <a:t>5/14/2018</a:t>
            </a:fld>
            <a:endParaRPr lang="en-US"/>
          </a:p>
        </p:txBody>
      </p:sp>
      <p:sp>
        <p:nvSpPr>
          <p:cNvPr id="5" name="Footer Placeholder 4">
            <a:extLst>
              <a:ext uri="{FF2B5EF4-FFF2-40B4-BE49-F238E27FC236}">
                <a16:creationId xmlns:a16="http://schemas.microsoft.com/office/drawing/2014/main" id="{A7DB7CEC-BA9F-43C0-B983-368CDF769C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86E93A-C68B-41C6-96B2-A4E00417FF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2C373A-7B0A-4CF2-90FF-75AFDCEBD188}" type="slidenum">
              <a:rPr lang="en-US" smtClean="0"/>
              <a:t>‹#›</a:t>
            </a:fld>
            <a:endParaRPr lang="en-US"/>
          </a:p>
        </p:txBody>
      </p:sp>
    </p:spTree>
    <p:extLst>
      <p:ext uri="{BB962C8B-B14F-4D97-AF65-F5344CB8AC3E}">
        <p14:creationId xmlns:p14="http://schemas.microsoft.com/office/powerpoint/2010/main" val="862295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rishabhsoft.com/cloud"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Linux" TargetMode="External"/><Relationship Id="rId13" Type="http://schemas.openxmlformats.org/officeDocument/2006/relationships/hyperlink" Target="https://en.wikipedia.org/wiki/User_space" TargetMode="External"/><Relationship Id="rId18" Type="http://schemas.openxmlformats.org/officeDocument/2006/relationships/hyperlink" Target="https://en.wikipedia.org/wiki/Oracle_VM_Server_for_SPARC" TargetMode="External"/><Relationship Id="rId26" Type="http://schemas.openxmlformats.org/officeDocument/2006/relationships/hyperlink" Target="https://en.wikipedia.org/wiki/Parallels_Desktop_for_Mac" TargetMode="External"/><Relationship Id="rId3" Type="http://schemas.openxmlformats.org/officeDocument/2006/relationships/hyperlink" Target="https://en.wikipedia.org/wiki/Software" TargetMode="External"/><Relationship Id="rId21" Type="http://schemas.openxmlformats.org/officeDocument/2006/relationships/hyperlink" Target="https://en.wikipedia.org/wiki/VMware_ESX" TargetMode="External"/><Relationship Id="rId7" Type="http://schemas.openxmlformats.org/officeDocument/2006/relationships/hyperlink" Target="https://en.wikipedia.org/wiki/Platform_virtualization" TargetMode="External"/><Relationship Id="rId12" Type="http://schemas.openxmlformats.org/officeDocument/2006/relationships/hyperlink" Target="https://en.wikipedia.org/wiki/Operating-system-level_virtualization" TargetMode="External"/><Relationship Id="rId17" Type="http://schemas.openxmlformats.org/officeDocument/2006/relationships/hyperlink" Target="https://en.wikipedia.org/wiki/Xen" TargetMode="External"/><Relationship Id="rId25" Type="http://schemas.openxmlformats.org/officeDocument/2006/relationships/hyperlink" Target="https://en.wikipedia.org/wiki/VirtualBox" TargetMode="External"/><Relationship Id="rId2" Type="http://schemas.openxmlformats.org/officeDocument/2006/relationships/image" Target="../media/image1.jpeg"/><Relationship Id="rId16" Type="http://schemas.openxmlformats.org/officeDocument/2006/relationships/hyperlink" Target="https://en.wikipedia.org/wiki/Hypervisor#cite_note-5" TargetMode="External"/><Relationship Id="rId20" Type="http://schemas.openxmlformats.org/officeDocument/2006/relationships/hyperlink" Target="https://en.wikipedia.org/wiki/Hyper-V" TargetMode="External"/><Relationship Id="rId1" Type="http://schemas.openxmlformats.org/officeDocument/2006/relationships/slideLayout" Target="../slideLayouts/slideLayout1.xml"/><Relationship Id="rId6" Type="http://schemas.openxmlformats.org/officeDocument/2006/relationships/hyperlink" Target="https://en.wikipedia.org/wiki/Virtual_machine" TargetMode="External"/><Relationship Id="rId11" Type="http://schemas.openxmlformats.org/officeDocument/2006/relationships/hyperlink" Target="https://en.wikipedia.org/wiki/X86" TargetMode="External"/><Relationship Id="rId24" Type="http://schemas.openxmlformats.org/officeDocument/2006/relationships/hyperlink" Target="https://en.wikipedia.org/wiki/VMware_Player" TargetMode="External"/><Relationship Id="rId5" Type="http://schemas.openxmlformats.org/officeDocument/2006/relationships/hyperlink" Target="https://en.wikipedia.org/wiki/Computer_hardware" TargetMode="External"/><Relationship Id="rId15" Type="http://schemas.openxmlformats.org/officeDocument/2006/relationships/hyperlink" Target="https://en.wikipedia.org/wiki/Bare_machine" TargetMode="External"/><Relationship Id="rId23" Type="http://schemas.openxmlformats.org/officeDocument/2006/relationships/hyperlink" Target="https://en.wikipedia.org/wiki/VMware_Workstation" TargetMode="External"/><Relationship Id="rId10" Type="http://schemas.openxmlformats.org/officeDocument/2006/relationships/hyperlink" Target="https://en.wikipedia.org/wiki/MacOS" TargetMode="External"/><Relationship Id="rId19" Type="http://schemas.openxmlformats.org/officeDocument/2006/relationships/hyperlink" Target="https://en.wikipedia.org/wiki/Oracle_VM_Server_for_x86" TargetMode="External"/><Relationship Id="rId4" Type="http://schemas.openxmlformats.org/officeDocument/2006/relationships/hyperlink" Target="https://en.wikipedia.org/wiki/Firmware" TargetMode="External"/><Relationship Id="rId9" Type="http://schemas.openxmlformats.org/officeDocument/2006/relationships/hyperlink" Target="https://en.wikipedia.org/wiki/Microsoft_Windows" TargetMode="External"/><Relationship Id="rId14" Type="http://schemas.openxmlformats.org/officeDocument/2006/relationships/hyperlink" Target="https://en.wikipedia.org/wiki/Linux_distribution" TargetMode="External"/><Relationship Id="rId22" Type="http://schemas.openxmlformats.org/officeDocument/2006/relationships/hyperlink" Target="https://en.wikipedia.org/wiki/Computer_process" TargetMode="External"/><Relationship Id="rId27" Type="http://schemas.openxmlformats.org/officeDocument/2006/relationships/hyperlink" Target="https://en.wikipedia.org/wiki/QEMU"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Ubuntu_Linux" TargetMode="External"/><Relationship Id="rId3" Type="http://schemas.openxmlformats.org/officeDocument/2006/relationships/hyperlink" Target="https://en.wikipedia.org/wiki/Computer_hardware" TargetMode="External"/><Relationship Id="rId7" Type="http://schemas.openxmlformats.org/officeDocument/2006/relationships/hyperlink" Target="https://en.wikipedia.org/wiki/Microsoft_Windows"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en.wikipedia.org/wiki/Virtual_machine" TargetMode="External"/><Relationship Id="rId5" Type="http://schemas.openxmlformats.org/officeDocument/2006/relationships/hyperlink" Target="https://en.wikipedia.org/wiki/Computer_network" TargetMode="External"/><Relationship Id="rId10" Type="http://schemas.openxmlformats.org/officeDocument/2006/relationships/hyperlink" Target="https://en.wikipedia.org/wiki/Paravirtualization" TargetMode="External"/><Relationship Id="rId4" Type="http://schemas.openxmlformats.org/officeDocument/2006/relationships/hyperlink" Target="https://en.wikipedia.org/wiki/Data_storage_device" TargetMode="External"/><Relationship Id="rId9" Type="http://schemas.openxmlformats.org/officeDocument/2006/relationships/hyperlink" Target="https://en.wikipedia.org/wiki/Full_virtualizat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6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87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47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1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24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66F37C-D7FE-4D74-9E5C-CC0098C3054B}"/>
              </a:ext>
            </a:extLst>
          </p:cNvPr>
          <p:cNvSpPr txBox="1"/>
          <p:nvPr/>
        </p:nvSpPr>
        <p:spPr>
          <a:xfrm>
            <a:off x="251791" y="662608"/>
            <a:ext cx="10972800" cy="7017306"/>
          </a:xfrm>
          <a:prstGeom prst="rect">
            <a:avLst/>
          </a:prstGeom>
          <a:noFill/>
        </p:spPr>
        <p:txBody>
          <a:bodyPr wrap="square" rtlCol="0">
            <a:spAutoFit/>
          </a:bodyPr>
          <a:lstStyle/>
          <a:p>
            <a:r>
              <a:rPr lang="en-US" b="1" dirty="0"/>
              <a:t>Cloud Computing:</a:t>
            </a:r>
          </a:p>
          <a:p>
            <a:endParaRPr lang="en-US" dirty="0"/>
          </a:p>
          <a:p>
            <a:r>
              <a:rPr lang="en-US" dirty="0"/>
              <a:t>Cloud computing is the delivery of computing services—servers, storage, databases, networking, software, analytics and more—over the Internet (“the cloud”). Companies offering these computing services are called cloud providers and typically charge for cloud computing services based on usage, similar to how you are billed for water or electricity at home.</a:t>
            </a:r>
          </a:p>
          <a:p>
            <a:endParaRPr lang="en-US" b="1" dirty="0"/>
          </a:p>
          <a:p>
            <a:r>
              <a:rPr lang="en-US" b="1" dirty="0"/>
              <a:t>Top benefits of cloud computing:</a:t>
            </a:r>
          </a:p>
          <a:p>
            <a:endParaRPr lang="en-US" b="1" dirty="0"/>
          </a:p>
          <a:p>
            <a:r>
              <a:rPr lang="en-US" dirty="0"/>
              <a:t>Cloud computing is a big shift from the traditional way businesses think about IT resources. What is it about cloud computing? Why is cloud computing so popular? Here are 6 common reasons organizations are turning to cloud computing services:</a:t>
            </a:r>
          </a:p>
          <a:p>
            <a:endParaRPr lang="en-US" dirty="0"/>
          </a:p>
          <a:p>
            <a:r>
              <a:rPr lang="en-US" dirty="0"/>
              <a:t>1. Cost</a:t>
            </a:r>
          </a:p>
          <a:p>
            <a:r>
              <a:rPr lang="en-US" dirty="0"/>
              <a:t>Cloud computing eliminates the capital expense of buying hardware and software and setting up and running on-site datacenters—the racks of servers, the round-the-clock electricity for power and cooling, the IT experts for managing the infrastructure. It adds up fast.</a:t>
            </a:r>
          </a:p>
          <a:p>
            <a:endParaRPr lang="en-US" dirty="0"/>
          </a:p>
          <a:p>
            <a:r>
              <a:rPr lang="en-US" dirty="0"/>
              <a:t>2. Speed</a:t>
            </a:r>
          </a:p>
          <a:p>
            <a:r>
              <a:rPr lang="en-US" dirty="0"/>
              <a:t>Most cloud computing services are provided self service and on demand, so even vast amounts of computing resources can be provisioned in minutes, typically with just a few mouse clicks, giving businesses a lot of flexibility and taking the pressure off capacity planning.</a:t>
            </a:r>
          </a:p>
          <a:p>
            <a:endParaRPr lang="en-US" dirty="0"/>
          </a:p>
          <a:p>
            <a:endParaRPr lang="en-US" dirty="0"/>
          </a:p>
          <a:p>
            <a:endParaRPr lang="en-US" dirty="0"/>
          </a:p>
        </p:txBody>
      </p:sp>
    </p:spTree>
    <p:extLst>
      <p:ext uri="{BB962C8B-B14F-4D97-AF65-F5344CB8AC3E}">
        <p14:creationId xmlns:p14="http://schemas.microsoft.com/office/powerpoint/2010/main" val="153146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C22AE61-740D-4DB1-B9E9-798D5585476C}"/>
              </a:ext>
            </a:extLst>
          </p:cNvPr>
          <p:cNvSpPr txBox="1"/>
          <p:nvPr/>
        </p:nvSpPr>
        <p:spPr>
          <a:xfrm>
            <a:off x="150056" y="357809"/>
            <a:ext cx="11617874" cy="6740307"/>
          </a:xfrm>
          <a:prstGeom prst="rect">
            <a:avLst/>
          </a:prstGeom>
          <a:noFill/>
        </p:spPr>
        <p:txBody>
          <a:bodyPr wrap="square" rtlCol="0">
            <a:spAutoFit/>
          </a:bodyPr>
          <a:lstStyle/>
          <a:p>
            <a:endParaRPr lang="en-US" dirty="0"/>
          </a:p>
          <a:p>
            <a:endParaRPr lang="en-US" dirty="0"/>
          </a:p>
          <a:p>
            <a:r>
              <a:rPr lang="en-US" dirty="0"/>
              <a:t>3. Global scale</a:t>
            </a:r>
          </a:p>
          <a:p>
            <a:r>
              <a:rPr lang="en-US" dirty="0"/>
              <a:t>The benefits of cloud computing services include the ability to scale elastically. In cloud speak, that means delivering the right amount of IT resources—for example, more or less computing power, storage, bandwidth—right when its needed and from the right geographic location.</a:t>
            </a:r>
          </a:p>
          <a:p>
            <a:br>
              <a:rPr lang="en-US" dirty="0"/>
            </a:br>
            <a:r>
              <a:rPr lang="en-US" dirty="0"/>
              <a:t>4. Productivity</a:t>
            </a:r>
          </a:p>
          <a:p>
            <a:r>
              <a:rPr lang="en-US" dirty="0"/>
              <a:t>On-site datacenters typically require a lot of “racking and stacking”—hardware set up, software patching and other time-consuming IT management chores. Cloud computing removes the need for many of these tasks, so IT teams can spend time on achieving more important business goals.</a:t>
            </a:r>
          </a:p>
          <a:p>
            <a:endParaRPr lang="en-US" dirty="0"/>
          </a:p>
          <a:p>
            <a:r>
              <a:rPr lang="en-US" dirty="0"/>
              <a:t>5. Performance</a:t>
            </a:r>
          </a:p>
          <a:p>
            <a:r>
              <a:rPr lang="en-US" dirty="0"/>
              <a:t>The biggest cloud computing services run on a worldwide network of secure datacenters, which are regularly upgraded to the latest generation of fast and efficient computing hardware. This offers several benefits over a single corporate datacenter, including reduced network latency for applications and greater economies of scale.</a:t>
            </a:r>
          </a:p>
          <a:p>
            <a:endParaRPr lang="en-US" dirty="0"/>
          </a:p>
          <a:p>
            <a:r>
              <a:rPr lang="en-US" dirty="0"/>
              <a:t>6. Reliability</a:t>
            </a:r>
          </a:p>
          <a:p>
            <a:r>
              <a:rPr lang="en-US" dirty="0"/>
              <a:t>Cloud computing makes data backup, disaster recovery and business continuity easier and less expensive, because data can be mirrored at multiple redundant sites on the cloud provider’s network.</a:t>
            </a:r>
          </a:p>
          <a:p>
            <a:br>
              <a:rPr lang="en-US" dirty="0"/>
            </a:br>
            <a:endParaRPr lang="en-US" dirty="0"/>
          </a:p>
          <a:p>
            <a:br>
              <a:rPr lang="en-US" dirty="0"/>
            </a:br>
            <a:endParaRPr lang="en-US" dirty="0"/>
          </a:p>
        </p:txBody>
      </p:sp>
    </p:spTree>
    <p:extLst>
      <p:ext uri="{BB962C8B-B14F-4D97-AF65-F5344CB8AC3E}">
        <p14:creationId xmlns:p14="http://schemas.microsoft.com/office/powerpoint/2010/main" val="194033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FA05AE-C365-42B9-AD70-B63A519B832C}"/>
              </a:ext>
            </a:extLst>
          </p:cNvPr>
          <p:cNvSpPr txBox="1"/>
          <p:nvPr/>
        </p:nvSpPr>
        <p:spPr>
          <a:xfrm>
            <a:off x="248530" y="478811"/>
            <a:ext cx="11737144" cy="1200329"/>
          </a:xfrm>
          <a:prstGeom prst="rect">
            <a:avLst/>
          </a:prstGeom>
          <a:noFill/>
        </p:spPr>
        <p:txBody>
          <a:bodyPr wrap="square" rtlCol="0">
            <a:spAutoFit/>
          </a:bodyPr>
          <a:lstStyle/>
          <a:p>
            <a:r>
              <a:rPr lang="en-US" dirty="0"/>
              <a:t>Types of Cloud Services: IaaS, PaaS, SaaS</a:t>
            </a:r>
          </a:p>
          <a:p>
            <a:endParaRPr lang="en-US" dirty="0"/>
          </a:p>
          <a:p>
            <a:endParaRPr lang="en-US" dirty="0"/>
          </a:p>
          <a:p>
            <a:endParaRPr lang="en-US" dirty="0"/>
          </a:p>
        </p:txBody>
      </p:sp>
      <p:pic>
        <p:nvPicPr>
          <p:cNvPr id="3074" name="Picture 2" descr="Image result for Types of cloud services: IaaS, PaaS, SaaS">
            <a:extLst>
              <a:ext uri="{FF2B5EF4-FFF2-40B4-BE49-F238E27FC236}">
                <a16:creationId xmlns:a16="http://schemas.microsoft.com/office/drawing/2014/main" id="{2FEB45F3-9580-432C-AD53-E0C8875C5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4" y="1308296"/>
            <a:ext cx="12192000" cy="5148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47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09FF297-8EE0-4C91-80F9-8701F7E2784A}"/>
              </a:ext>
            </a:extLst>
          </p:cNvPr>
          <p:cNvSpPr txBox="1"/>
          <p:nvPr/>
        </p:nvSpPr>
        <p:spPr>
          <a:xfrm>
            <a:off x="150056" y="337625"/>
            <a:ext cx="11694941" cy="6463308"/>
          </a:xfrm>
          <a:prstGeom prst="rect">
            <a:avLst/>
          </a:prstGeom>
          <a:noFill/>
        </p:spPr>
        <p:txBody>
          <a:bodyPr wrap="square" rtlCol="0">
            <a:spAutoFit/>
          </a:bodyPr>
          <a:lstStyle/>
          <a:p>
            <a:r>
              <a:rPr lang="en-US" dirty="0"/>
              <a:t>Deployment models</a:t>
            </a:r>
          </a:p>
          <a:p>
            <a:endParaRPr lang="en-US" dirty="0"/>
          </a:p>
          <a:p>
            <a:pPr fontAlgn="base"/>
            <a:r>
              <a:rPr lang="en-US" dirty="0"/>
              <a:t>1) </a:t>
            </a:r>
            <a:r>
              <a:rPr lang="en-US" b="1" dirty="0"/>
              <a:t>Private cloud model</a:t>
            </a:r>
            <a:endParaRPr lang="en-US" dirty="0"/>
          </a:p>
          <a:p>
            <a:pPr fontAlgn="base"/>
            <a:r>
              <a:rPr lang="en-US" dirty="0"/>
              <a:t>In this system, the cloud infrastructure is set up on the premise for the exclusive use of an organization and its customers. In terms of cost efficiency, this deployment model doesn’t bring many benefits. However, many large enterprises choose it because of the security it offers.</a:t>
            </a:r>
          </a:p>
          <a:p>
            <a:endParaRPr lang="en-US" dirty="0"/>
          </a:p>
          <a:p>
            <a:pPr fontAlgn="base"/>
            <a:r>
              <a:rPr lang="en-US" dirty="0"/>
              <a:t>2) </a:t>
            </a:r>
            <a:r>
              <a:rPr lang="en-US" b="1" dirty="0"/>
              <a:t>Public cloud model</a:t>
            </a:r>
            <a:endParaRPr lang="en-US" dirty="0"/>
          </a:p>
          <a:p>
            <a:pPr fontAlgn="base"/>
            <a:r>
              <a:rPr lang="en-US" dirty="0"/>
              <a:t>Public cloud is hosted on the premise of the service provider. The service provider than provides </a:t>
            </a:r>
            <a:r>
              <a:rPr lang="en-US" dirty="0">
                <a:hlinkClick r:id="rId3"/>
              </a:rPr>
              <a:t>cloud services</a:t>
            </a:r>
            <a:r>
              <a:rPr lang="en-US" dirty="0"/>
              <a:t> to all of its customers. This deployment is generally adopted by many small to mid-sized organizations for their non-core and some of their core functions.</a:t>
            </a:r>
          </a:p>
          <a:p>
            <a:endParaRPr lang="en-US" dirty="0"/>
          </a:p>
          <a:p>
            <a:pPr fontAlgn="base"/>
            <a:r>
              <a:rPr lang="en-US" b="1" dirty="0"/>
              <a:t>3) Hybrid cloud model</a:t>
            </a:r>
            <a:endParaRPr lang="en-US" dirty="0"/>
          </a:p>
          <a:p>
            <a:pPr fontAlgn="base"/>
            <a:r>
              <a:rPr lang="en-US" dirty="0"/>
              <a:t>Hybrid cloud is a combination of two or more models, private cloud, public cloud or community cloud. Though these models maintain their separate entities they are amalgamated through a standard technology that enables the portability of data and applications.</a:t>
            </a:r>
          </a:p>
          <a:p>
            <a:pPr fontAlgn="base"/>
            <a:endParaRPr lang="en-US" dirty="0"/>
          </a:p>
          <a:p>
            <a:pPr fontAlgn="base"/>
            <a:r>
              <a:rPr lang="en-US" b="1" dirty="0"/>
              <a:t>4) Community cloud</a:t>
            </a:r>
            <a:endParaRPr lang="en-US" dirty="0"/>
          </a:p>
          <a:p>
            <a:pPr fontAlgn="base"/>
            <a:r>
              <a:rPr lang="en-US" dirty="0"/>
              <a:t>Community cloud model is a cloud infrastructure shared by a group of organizations of similar industries and backgrounds with similar requirements i.e. mission, security, compliance and IT policies. It may exist on or off premise and can be managed by a community of these organizations.</a:t>
            </a:r>
          </a:p>
          <a:p>
            <a:pPr fontAlgn="base"/>
            <a:endParaRPr lang="en-US" dirty="0"/>
          </a:p>
          <a:p>
            <a:endParaRPr lang="en-US" dirty="0"/>
          </a:p>
        </p:txBody>
      </p:sp>
    </p:spTree>
    <p:extLst>
      <p:ext uri="{BB962C8B-B14F-4D97-AF65-F5344CB8AC3E}">
        <p14:creationId xmlns:p14="http://schemas.microsoft.com/office/powerpoint/2010/main" val="225802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EA0F43-3063-4AAE-A6F1-E468398BC432}"/>
              </a:ext>
            </a:extLst>
          </p:cNvPr>
          <p:cNvSpPr txBox="1"/>
          <p:nvPr/>
        </p:nvSpPr>
        <p:spPr>
          <a:xfrm>
            <a:off x="743340" y="525908"/>
            <a:ext cx="10902769" cy="7294305"/>
          </a:xfrm>
          <a:prstGeom prst="rect">
            <a:avLst/>
          </a:prstGeom>
          <a:noFill/>
        </p:spPr>
        <p:txBody>
          <a:bodyPr wrap="square" rtlCol="0">
            <a:spAutoFit/>
          </a:bodyPr>
          <a:lstStyle/>
          <a:p>
            <a:r>
              <a:rPr lang="en-US" b="1" dirty="0"/>
              <a:t>Hypervisor</a:t>
            </a:r>
          </a:p>
          <a:p>
            <a:endParaRPr lang="en-US" dirty="0"/>
          </a:p>
          <a:p>
            <a:r>
              <a:rPr lang="en-US" dirty="0"/>
              <a:t>A </a:t>
            </a:r>
            <a:r>
              <a:rPr lang="en-US" b="1" dirty="0"/>
              <a:t>hypervisor</a:t>
            </a:r>
            <a:r>
              <a:rPr lang="en-US" dirty="0"/>
              <a:t> or </a:t>
            </a:r>
            <a:r>
              <a:rPr lang="en-US" b="1" dirty="0"/>
              <a:t>virtual machine monitor</a:t>
            </a:r>
            <a:r>
              <a:rPr lang="en-US" dirty="0"/>
              <a:t> (</a:t>
            </a:r>
            <a:r>
              <a:rPr lang="en-US" b="1" dirty="0"/>
              <a:t>VMM</a:t>
            </a:r>
            <a:r>
              <a:rPr lang="en-US" dirty="0"/>
              <a:t>) is computer </a:t>
            </a:r>
            <a:r>
              <a:rPr lang="en-US" dirty="0">
                <a:hlinkClick r:id="rId3" tooltip="Software"/>
              </a:rPr>
              <a:t>software</a:t>
            </a:r>
            <a:r>
              <a:rPr lang="en-US" dirty="0"/>
              <a:t>, </a:t>
            </a:r>
            <a:r>
              <a:rPr lang="en-US" dirty="0">
                <a:hlinkClick r:id="rId4" tooltip="Firmware"/>
              </a:rPr>
              <a:t>firmware</a:t>
            </a:r>
            <a:r>
              <a:rPr lang="en-US" dirty="0"/>
              <a:t> or </a:t>
            </a:r>
            <a:r>
              <a:rPr lang="en-US" dirty="0">
                <a:hlinkClick r:id="rId5" tooltip="Computer hardware"/>
              </a:rPr>
              <a:t>hardware</a:t>
            </a:r>
            <a:r>
              <a:rPr lang="en-US" dirty="0"/>
              <a:t> that creates and runs </a:t>
            </a:r>
            <a:r>
              <a:rPr lang="en-US" dirty="0">
                <a:hlinkClick r:id="rId6" tooltip="Virtual machine"/>
              </a:rPr>
              <a:t>virtual machines</a:t>
            </a:r>
            <a:r>
              <a:rPr lang="en-US" dirty="0"/>
              <a:t>. A computer on which a hypervisor runs one or more virtual machines is called a </a:t>
            </a:r>
            <a:r>
              <a:rPr lang="en-US" i="1" dirty="0"/>
              <a:t>host machine</a:t>
            </a:r>
            <a:r>
              <a:rPr lang="en-US" dirty="0"/>
              <a:t>, and each virtual machine is called a </a:t>
            </a:r>
            <a:r>
              <a:rPr lang="en-US" i="1" dirty="0"/>
              <a:t>guest machine</a:t>
            </a:r>
            <a:r>
              <a:rPr lang="en-US" dirty="0"/>
              <a:t>. The hypervisor presents the guest operating systems with a </a:t>
            </a:r>
            <a:r>
              <a:rPr lang="en-US" dirty="0">
                <a:hlinkClick r:id="rId7" tooltip="Platform virtualization"/>
              </a:rPr>
              <a:t>virtual operating platform</a:t>
            </a:r>
            <a:r>
              <a:rPr lang="en-US" dirty="0"/>
              <a:t> and manages the execution of the guest operating systems. Multiple instances of a variety of operating systems may share the virtualized hardware resources: for example, </a:t>
            </a:r>
            <a:r>
              <a:rPr lang="en-US" dirty="0">
                <a:hlinkClick r:id="rId8" tooltip="Linux"/>
              </a:rPr>
              <a:t>Linux</a:t>
            </a:r>
            <a:r>
              <a:rPr lang="en-US" dirty="0"/>
              <a:t>, </a:t>
            </a:r>
            <a:r>
              <a:rPr lang="en-US" dirty="0">
                <a:hlinkClick r:id="rId9" tooltip="Microsoft Windows"/>
              </a:rPr>
              <a:t>Windows</a:t>
            </a:r>
            <a:r>
              <a:rPr lang="en-US" dirty="0"/>
              <a:t>, and </a:t>
            </a:r>
            <a:r>
              <a:rPr lang="en-US" dirty="0">
                <a:hlinkClick r:id="rId10" tooltip="MacOS"/>
              </a:rPr>
              <a:t>macOS</a:t>
            </a:r>
            <a:r>
              <a:rPr lang="en-US" dirty="0"/>
              <a:t> instances can all run on a single physical </a:t>
            </a:r>
            <a:r>
              <a:rPr lang="en-US" dirty="0">
                <a:hlinkClick r:id="rId11" tooltip="X86"/>
              </a:rPr>
              <a:t>x86</a:t>
            </a:r>
            <a:r>
              <a:rPr lang="en-US" dirty="0"/>
              <a:t> machine. This contrasts with </a:t>
            </a:r>
            <a:r>
              <a:rPr lang="en-US" dirty="0">
                <a:hlinkClick r:id="rId12" tooltip="Operating-system-level virtualization"/>
              </a:rPr>
              <a:t>operating-system-level virtualization</a:t>
            </a:r>
            <a:r>
              <a:rPr lang="en-US" dirty="0"/>
              <a:t>, where all instances (usually called </a:t>
            </a:r>
            <a:r>
              <a:rPr lang="en-US" i="1" dirty="0"/>
              <a:t>containers</a:t>
            </a:r>
            <a:r>
              <a:rPr lang="en-US" dirty="0"/>
              <a:t>) must share a single kernel, though the guest operating systems can differ in </a:t>
            </a:r>
            <a:r>
              <a:rPr lang="en-US" dirty="0">
                <a:hlinkClick r:id="rId13" tooltip="User space"/>
              </a:rPr>
              <a:t>user space</a:t>
            </a:r>
            <a:r>
              <a:rPr lang="en-US" dirty="0"/>
              <a:t>, such as different </a:t>
            </a:r>
            <a:r>
              <a:rPr lang="en-US" dirty="0">
                <a:hlinkClick r:id="rId14" tooltip="Linux distribution"/>
              </a:rPr>
              <a:t>Linux distributions</a:t>
            </a:r>
            <a:r>
              <a:rPr lang="en-US" dirty="0"/>
              <a:t> with the same kernel.</a:t>
            </a:r>
          </a:p>
          <a:p>
            <a:endParaRPr lang="en-US" dirty="0"/>
          </a:p>
          <a:p>
            <a:r>
              <a:rPr lang="en-US" b="1" dirty="0"/>
              <a:t>Type-1, native or bare-metal hypervisors</a:t>
            </a:r>
            <a:endParaRPr lang="en-US" dirty="0"/>
          </a:p>
          <a:p>
            <a:r>
              <a:rPr lang="en-US" dirty="0"/>
              <a:t>These hypervisors run directly on the host's hardware to control the hardware and to manage guest operating systems. For this reason, they are sometimes called </a:t>
            </a:r>
            <a:r>
              <a:rPr lang="en-US" u="sng" dirty="0">
                <a:hlinkClick r:id="rId15" tooltip="Bare machine"/>
              </a:rPr>
              <a:t>bare metal</a:t>
            </a:r>
            <a:r>
              <a:rPr lang="en-US" dirty="0"/>
              <a:t> hypervisors. The first hypervisors, which IBM developed in the 1960s, were native hypervisors.</a:t>
            </a:r>
            <a:r>
              <a:rPr lang="en-US" u="sng" baseline="30000" dirty="0">
                <a:hlinkClick r:id="rId16"/>
              </a:rPr>
              <a:t>[4]</a:t>
            </a:r>
            <a:r>
              <a:rPr lang="en-US" dirty="0"/>
              <a:t> Modern equivalents include </a:t>
            </a:r>
            <a:r>
              <a:rPr lang="en-US" u="sng" dirty="0">
                <a:hlinkClick r:id="rId17" tooltip="Xen"/>
              </a:rPr>
              <a:t>Xen</a:t>
            </a:r>
            <a:r>
              <a:rPr lang="en-US" dirty="0"/>
              <a:t>, </a:t>
            </a:r>
            <a:r>
              <a:rPr lang="en-US" u="sng" dirty="0">
                <a:hlinkClick r:id="rId18" tooltip="Oracle VM Server for SPARC"/>
              </a:rPr>
              <a:t>Oracle VM Server for SPARC</a:t>
            </a:r>
            <a:r>
              <a:rPr lang="en-US" dirty="0"/>
              <a:t>, </a:t>
            </a:r>
            <a:r>
              <a:rPr lang="en-US" u="sng" dirty="0">
                <a:hlinkClick r:id="rId19" tooltip="Oracle VM Server for x86"/>
              </a:rPr>
              <a:t>Oracle VM Server for x86</a:t>
            </a:r>
            <a:r>
              <a:rPr lang="en-US" dirty="0"/>
              <a:t>, Microsoft </a:t>
            </a:r>
            <a:r>
              <a:rPr lang="en-US" u="sng" dirty="0">
                <a:hlinkClick r:id="rId20" tooltip="Hyper-V"/>
              </a:rPr>
              <a:t>Hyper-V</a:t>
            </a:r>
            <a:r>
              <a:rPr lang="en-US" dirty="0"/>
              <a:t> and </a:t>
            </a:r>
            <a:r>
              <a:rPr lang="en-US" u="sng" dirty="0">
                <a:hlinkClick r:id="rId21" tooltip="VMware ESX"/>
              </a:rPr>
              <a:t>VMware ESX</a:t>
            </a:r>
            <a:r>
              <a:rPr lang="en-US" dirty="0"/>
              <a:t>/</a:t>
            </a:r>
            <a:r>
              <a:rPr lang="en-US" dirty="0" err="1"/>
              <a:t>ESXi</a:t>
            </a:r>
            <a:r>
              <a:rPr lang="en-US" dirty="0"/>
              <a:t>.</a:t>
            </a:r>
          </a:p>
          <a:p>
            <a:endParaRPr lang="en-US" dirty="0"/>
          </a:p>
          <a:p>
            <a:r>
              <a:rPr lang="en-US" b="1" dirty="0"/>
              <a:t>Type-2 or hosted hypervisors</a:t>
            </a:r>
            <a:endParaRPr lang="en-US" dirty="0"/>
          </a:p>
          <a:p>
            <a:r>
              <a:rPr lang="en-US" dirty="0"/>
              <a:t>These hypervisors run on a conventional operating system (OS) just as other computer programs do. A guest operating system runs as a </a:t>
            </a:r>
            <a:r>
              <a:rPr lang="en-US" u="sng" dirty="0">
                <a:hlinkClick r:id="rId22" tooltip="Computer process"/>
              </a:rPr>
              <a:t>process</a:t>
            </a:r>
            <a:r>
              <a:rPr lang="en-US" dirty="0"/>
              <a:t> on the host. Type-2 hypervisors abstract guest operating systems from the host operating system. </a:t>
            </a:r>
            <a:r>
              <a:rPr lang="en-US" u="sng" dirty="0">
                <a:hlinkClick r:id="rId23" tooltip="VMware Workstation"/>
              </a:rPr>
              <a:t>VMware Workstation</a:t>
            </a:r>
            <a:r>
              <a:rPr lang="en-US" dirty="0"/>
              <a:t>, </a:t>
            </a:r>
            <a:r>
              <a:rPr lang="en-US" u="sng" dirty="0">
                <a:hlinkClick r:id="rId24" tooltip="VMware Player"/>
              </a:rPr>
              <a:t>VMware Player</a:t>
            </a:r>
            <a:r>
              <a:rPr lang="en-US" dirty="0"/>
              <a:t>, </a:t>
            </a:r>
            <a:r>
              <a:rPr lang="en-US" u="sng" dirty="0">
                <a:hlinkClick r:id="rId25" tooltip="VirtualBox"/>
              </a:rPr>
              <a:t>VirtualBox</a:t>
            </a:r>
            <a:r>
              <a:rPr lang="en-US" dirty="0"/>
              <a:t>, </a:t>
            </a:r>
            <a:r>
              <a:rPr lang="en-US" u="sng" dirty="0">
                <a:hlinkClick r:id="rId26" tooltip="Parallels Desktop for Mac"/>
              </a:rPr>
              <a:t>Parallels Desktop for </a:t>
            </a:r>
            <a:r>
              <a:rPr lang="en-US" u="sng" dirty="0" err="1">
                <a:hlinkClick r:id="rId26" tooltip="Parallels Desktop for Mac"/>
              </a:rPr>
              <a:t>Mac</a:t>
            </a:r>
            <a:r>
              <a:rPr lang="en-US" dirty="0" err="1"/>
              <a:t>and</a:t>
            </a:r>
            <a:r>
              <a:rPr lang="en-US" dirty="0"/>
              <a:t> </a:t>
            </a:r>
            <a:r>
              <a:rPr lang="en-US" u="sng" dirty="0">
                <a:hlinkClick r:id="rId27" tooltip="QEMU"/>
              </a:rPr>
              <a:t>QEMU</a:t>
            </a:r>
            <a:r>
              <a:rPr lang="en-US" dirty="0"/>
              <a:t> are examples of type-2 hypervisors.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7203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5C45697-1700-4F22-8C31-204A34C43976}"/>
              </a:ext>
            </a:extLst>
          </p:cNvPr>
          <p:cNvSpPr txBox="1"/>
          <p:nvPr/>
        </p:nvSpPr>
        <p:spPr>
          <a:xfrm>
            <a:off x="150056" y="357809"/>
            <a:ext cx="11891888" cy="5909310"/>
          </a:xfrm>
          <a:prstGeom prst="rect">
            <a:avLst/>
          </a:prstGeom>
          <a:noFill/>
        </p:spPr>
        <p:txBody>
          <a:bodyPr wrap="square" rtlCol="0">
            <a:spAutoFit/>
          </a:bodyPr>
          <a:lstStyle/>
          <a:p>
            <a:r>
              <a:rPr lang="en-US" b="1" dirty="0"/>
              <a:t>Virtualization</a:t>
            </a:r>
          </a:p>
          <a:p>
            <a:endParaRPr lang="en-US" dirty="0"/>
          </a:p>
          <a:p>
            <a:r>
              <a:rPr lang="en-US" b="1" dirty="0"/>
              <a:t>virtualization</a:t>
            </a:r>
            <a:r>
              <a:rPr lang="en-US" dirty="0"/>
              <a:t> refers to the act of creating a virtual (rather than actual) version of something, including virtual </a:t>
            </a:r>
            <a:r>
              <a:rPr lang="en-US" dirty="0">
                <a:hlinkClick r:id="rId3" tooltip="Computer hardware"/>
              </a:rPr>
              <a:t>computer hardware</a:t>
            </a:r>
            <a:r>
              <a:rPr lang="en-US" dirty="0"/>
              <a:t> platforms, </a:t>
            </a:r>
            <a:r>
              <a:rPr lang="en-US" dirty="0">
                <a:hlinkClick r:id="rId4" tooltip="Data storage device"/>
              </a:rPr>
              <a:t>storage devices</a:t>
            </a:r>
            <a:r>
              <a:rPr lang="en-US" dirty="0"/>
              <a:t>, and </a:t>
            </a:r>
            <a:r>
              <a:rPr lang="en-US" dirty="0">
                <a:hlinkClick r:id="rId5" tooltip="Computer network"/>
              </a:rPr>
              <a:t>computer network</a:t>
            </a:r>
            <a:r>
              <a:rPr lang="en-US" dirty="0"/>
              <a:t> resources.</a:t>
            </a:r>
          </a:p>
          <a:p>
            <a:endParaRPr lang="en-US" dirty="0"/>
          </a:p>
          <a:p>
            <a:r>
              <a:rPr lang="en-US" b="1" dirty="0"/>
              <a:t>Hardware virtualization :</a:t>
            </a:r>
          </a:p>
          <a:p>
            <a:endParaRPr lang="en-US" b="1" dirty="0"/>
          </a:p>
          <a:p>
            <a:r>
              <a:rPr lang="en-US" i="1" dirty="0"/>
              <a:t>Hardware virtualization</a:t>
            </a:r>
            <a:r>
              <a:rPr lang="en-US" dirty="0"/>
              <a:t> or </a:t>
            </a:r>
            <a:r>
              <a:rPr lang="en-US" i="1" dirty="0"/>
              <a:t>platform virtualization</a:t>
            </a:r>
            <a:r>
              <a:rPr lang="en-US" dirty="0"/>
              <a:t> refers to the creation of a </a:t>
            </a:r>
            <a:r>
              <a:rPr lang="en-US" dirty="0">
                <a:hlinkClick r:id="rId6" tooltip="Virtual machine"/>
              </a:rPr>
              <a:t>virtual machine</a:t>
            </a:r>
            <a:r>
              <a:rPr lang="en-US" dirty="0"/>
              <a:t> that acts like a real computer with an operating system. Software executed on these virtual machines is separated from the underlying hardware resources. For example, a computer that is running </a:t>
            </a:r>
            <a:r>
              <a:rPr lang="en-US" dirty="0">
                <a:hlinkClick r:id="rId7" tooltip="Microsoft Windows"/>
              </a:rPr>
              <a:t>Microsoft Windows</a:t>
            </a:r>
            <a:r>
              <a:rPr lang="en-US" dirty="0"/>
              <a:t> may host a virtual machine that looks like a computer with the </a:t>
            </a:r>
            <a:r>
              <a:rPr lang="en-US" dirty="0">
                <a:hlinkClick r:id="rId8" tooltip="Ubuntu Linux"/>
              </a:rPr>
              <a:t>Ubuntu Linux</a:t>
            </a:r>
            <a:r>
              <a:rPr lang="en-US" dirty="0"/>
              <a:t> operating system; Ubuntu-based software can be run on the virtual machine.</a:t>
            </a:r>
          </a:p>
          <a:p>
            <a:endParaRPr lang="en-US" b="1" dirty="0"/>
          </a:p>
          <a:p>
            <a:r>
              <a:rPr lang="en-US" dirty="0"/>
              <a:t>Different types of hardware virtualization include:</a:t>
            </a:r>
          </a:p>
          <a:p>
            <a:r>
              <a:rPr lang="en-US" dirty="0">
                <a:hlinkClick r:id="rId9" tooltip="Full virtualization"/>
              </a:rPr>
              <a:t>Full virtualization</a:t>
            </a:r>
            <a:r>
              <a:rPr lang="en-US" dirty="0"/>
              <a:t> – almost complete simulation of the actual hardware to allow software, which typically consists of a guest operating system, to run unmodified.</a:t>
            </a:r>
          </a:p>
          <a:p>
            <a:r>
              <a:rPr lang="en-US" dirty="0">
                <a:hlinkClick r:id="rId10" tooltip="Paravirtualization"/>
              </a:rPr>
              <a:t>Paravirtualization</a:t>
            </a:r>
            <a:r>
              <a:rPr lang="en-US" dirty="0"/>
              <a:t> – a hardware environment is not simulated; however, the guest programs are executed in their own isolated domains, as if they are running on a separate system. Guest programs need to be specifically modified to run in this environment.</a:t>
            </a:r>
          </a:p>
          <a:p>
            <a:endParaRPr lang="en-US" b="1" dirty="0"/>
          </a:p>
          <a:p>
            <a:endParaRPr lang="en-US" dirty="0"/>
          </a:p>
          <a:p>
            <a:endParaRPr lang="en-US" dirty="0"/>
          </a:p>
        </p:txBody>
      </p:sp>
    </p:spTree>
    <p:extLst>
      <p:ext uri="{BB962C8B-B14F-4D97-AF65-F5344CB8AC3E}">
        <p14:creationId xmlns:p14="http://schemas.microsoft.com/office/powerpoint/2010/main" val="281089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02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Image result for sslinfotech">
            <a:extLst>
              <a:ext uri="{FF2B5EF4-FFF2-40B4-BE49-F238E27FC236}">
                <a16:creationId xmlns:a16="http://schemas.microsoft.com/office/drawing/2014/main" id="{BEA75E77-3639-43DA-972A-888B4540F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8086" y="0"/>
            <a:ext cx="1563858" cy="1029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71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286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Suresh</dc:creator>
  <cp:lastModifiedBy>Suresh</cp:lastModifiedBy>
  <cp:revision>23</cp:revision>
  <dcterms:created xsi:type="dcterms:W3CDTF">2018-05-14T07:11:32Z</dcterms:created>
  <dcterms:modified xsi:type="dcterms:W3CDTF">2018-05-14T08:58:32Z</dcterms:modified>
</cp:coreProperties>
</file>