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611" r:id="rId9"/>
    <p:sldId id="555" r:id="rId10"/>
    <p:sldId id="556" r:id="rId11"/>
    <p:sldId id="596" r:id="rId12"/>
    <p:sldId id="557" r:id="rId13"/>
    <p:sldId id="585" r:id="rId14"/>
    <p:sldId id="586" r:id="rId15"/>
    <p:sldId id="558" r:id="rId16"/>
    <p:sldId id="559" r:id="rId17"/>
    <p:sldId id="607" r:id="rId18"/>
    <p:sldId id="600" r:id="rId19"/>
    <p:sldId id="601" r:id="rId20"/>
    <p:sldId id="602" r:id="rId21"/>
    <p:sldId id="603" r:id="rId22"/>
    <p:sldId id="591" r:id="rId23"/>
    <p:sldId id="592" r:id="rId24"/>
    <p:sldId id="560" r:id="rId25"/>
    <p:sldId id="561" r:id="rId26"/>
    <p:sldId id="562" r:id="rId27"/>
    <p:sldId id="563" r:id="rId28"/>
    <p:sldId id="564" r:id="rId29"/>
    <p:sldId id="593" r:id="rId30"/>
    <p:sldId id="594" r:id="rId31"/>
    <p:sldId id="610" r:id="rId32"/>
    <p:sldId id="565" r:id="rId33"/>
    <p:sldId id="566" r:id="rId34"/>
    <p:sldId id="595" r:id="rId35"/>
    <p:sldId id="597" r:id="rId36"/>
    <p:sldId id="598" r:id="rId37"/>
    <p:sldId id="542" r:id="rId38"/>
    <p:sldId id="401" r:id="rId39"/>
    <p:sldId id="614" r:id="rId40"/>
    <p:sldId id="608" r:id="rId41"/>
    <p:sldId id="606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  <p14:sldId id="611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607"/>
            <p14:sldId id="600"/>
            <p14:sldId id="601"/>
            <p14:sldId id="602"/>
            <p14:sldId id="603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  <p14:sldId id="610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14"/>
            <p14:sldId id="608"/>
            <p14:sldId id="6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677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781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548500" y="2485526"/>
            <a:ext cx="2551614" cy="2297322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len() </a:t>
            </a:r>
            <a:r>
              <a:rPr lang="en-US" sz="3400" dirty="0"/>
              <a:t>method returns  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6477" y="3834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2501" y="1406496"/>
            <a:ext cx="10129234" cy="4871589"/>
          </a:xfrm>
        </p:spPr>
        <p:txBody>
          <a:bodyPr>
            <a:normAutofit/>
          </a:bodyPr>
          <a:lstStyle/>
          <a:p>
            <a:r>
              <a:rPr lang="en-US" sz="3400" dirty="0"/>
              <a:t>Unlike in languages like C, Python strings </a:t>
            </a:r>
            <a:br>
              <a:rPr lang="en-US" sz="3400" dirty="0"/>
            </a:b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05491" y="3879000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6737" y="1277770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69523" y="3159000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094432" y="4881868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111" y="123717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integers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249000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8821" y="124028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Float </a:t>
            </a:r>
            <a:r>
              <a:rPr lang="en-US" sz="3400" dirty="0"/>
              <a:t>is a floating-point real number, positive or negative, written with a decimal point dividing the integer and fractional parts,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floats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778072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1.1         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231223423352.24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-2312312.689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64001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00509" y="2711611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4611" y="2664000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3808438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00509" y="3856048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04611" y="3808437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6000" y="266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converts British pounds to US dollars formatted to the 3</a:t>
            </a:r>
            <a:r>
              <a:rPr lang="en-GB" baseline="30000" dirty="0"/>
              <a:t>rd</a:t>
            </a:r>
            <a:r>
              <a:rPr lang="en-GB" dirty="0"/>
              <a:t> decimal point</a:t>
            </a:r>
          </a:p>
          <a:p>
            <a:pPr lvl="1"/>
            <a:r>
              <a:rPr lang="en-GB" dirty="0"/>
              <a:t>1 British Pound = 1.31 Dollars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1000" y="2664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944000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1000" y="3384000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71000" y="2110897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510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print(bool(10 &gt; 9))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510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print(10 &gt; 9)	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which reads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.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7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717498" cy="5528766"/>
          </a:xfrm>
        </p:spPr>
        <p:txBody>
          <a:bodyPr/>
          <a:lstStyle/>
          <a:p>
            <a:r>
              <a:rPr lang="en-US" sz="3400" dirty="0"/>
              <a:t>Happy Year is the year with </a:t>
            </a:r>
            <a:r>
              <a:rPr lang="en-US" sz="3400" b="1" dirty="0">
                <a:solidFill>
                  <a:schemeClr val="bg1"/>
                </a:solidFill>
              </a:rPr>
              <a:t>only distinct digits</a:t>
            </a:r>
            <a:endParaRPr lang="bg-BG" sz="3400" dirty="0"/>
          </a:p>
          <a:p>
            <a:pPr lvl="1"/>
            <a:r>
              <a:rPr lang="en-US" sz="3200" dirty="0"/>
              <a:t>for example, </a:t>
            </a:r>
            <a:r>
              <a:rPr lang="en-US" sz="3200" b="1" dirty="0">
                <a:solidFill>
                  <a:schemeClr val="bg1"/>
                </a:solidFill>
              </a:rPr>
              <a:t>2018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Write a program that receives an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number and </a:t>
            </a:r>
            <a:r>
              <a:rPr lang="en-US" sz="3400" b="1" dirty="0">
                <a:solidFill>
                  <a:schemeClr val="bg1"/>
                </a:solidFill>
              </a:rPr>
              <a:t>finds the next happy year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Next Happy Year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9907" y="4404835"/>
            <a:ext cx="2101981" cy="525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8989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92784" y="447343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FC90B-B57A-4250-A83B-EA556A7F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999" y="5125207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1023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FC8A6-CDDD-4396-9E8B-B8C18EC3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7" y="5119770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1001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D80590-A164-4D03-A564-F1A3F530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019" y="4401843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9012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6">
            <a:extLst>
              <a:ext uri="{FF2B5EF4-FFF2-40B4-BE49-F238E27FC236}">
                <a16:creationId xmlns:a16="http://schemas.microsoft.com/office/drawing/2014/main" id="{D71EDE6D-427D-4F07-BA50-4A55CFDE4420}"/>
              </a:ext>
            </a:extLst>
          </p:cNvPr>
          <p:cNvSpPr/>
          <p:nvPr/>
        </p:nvSpPr>
        <p:spPr>
          <a:xfrm>
            <a:off x="5792783" y="5191361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0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737" y="11949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(1)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22455" y="2377011"/>
            <a:ext cx="775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32905" y="491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</a:t>
            </a:r>
            <a:r>
              <a:rPr lang="en-US" sz="3400" b="1" dirty="0">
                <a:solidFill>
                  <a:schemeClr val="bg1"/>
                </a:solidFill>
              </a:rPr>
              <a:t>ordered</a:t>
            </a:r>
            <a:r>
              <a:rPr lang="en-US" sz="3400" dirty="0"/>
              <a:t> (python 3.7+), changeable and indexed</a:t>
            </a:r>
          </a:p>
          <a:p>
            <a:pPr lvl="1"/>
            <a:r>
              <a:rPr lang="en-US" sz="3200" dirty="0"/>
              <a:t>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(2)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9726" y="2394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example_set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400" b="1" dirty="0">
                <a:latin typeface="Consolas" panose="020B0609020204030204" pitchFamily="49" charset="0"/>
              </a:rPr>
              <a:t>"apple", "banana", "cherry"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print(example_set)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9726" y="5409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example_dict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716562"/>
            <a:ext cx="7844937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Python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None</a:t>
            </a:r>
            <a:r>
              <a:rPr lang="en-US" sz="3200" dirty="0">
                <a:solidFill>
                  <a:schemeClr val="bg2"/>
                </a:solidFill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classification that specifies </a:t>
            </a:r>
            <a:r>
              <a:rPr lang="en-US" sz="3400" b="1" dirty="0">
                <a:solidFill>
                  <a:schemeClr val="bg1"/>
                </a:solidFill>
              </a:rPr>
              <a:t>which type of value       </a:t>
            </a:r>
            <a:r>
              <a:rPr lang="en-US" sz="3400" dirty="0"/>
              <a:t>a variable has and </a:t>
            </a:r>
            <a:r>
              <a:rPr lang="en-US" sz="3400" b="1" dirty="0">
                <a:solidFill>
                  <a:schemeClr val="bg1"/>
                </a:solidFill>
              </a:rPr>
              <a:t>what type of operations </a:t>
            </a:r>
            <a:r>
              <a:rPr lang="en-US" sz="3400" dirty="0"/>
              <a:t>can          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complex, decimal</a:t>
            </a:r>
          </a:p>
          <a:p>
            <a:pPr lvl="1"/>
            <a:r>
              <a:rPr lang="en-US" sz="3200" dirty="0"/>
              <a:t>Text Type: str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'Amy', 'age': 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5438" y="4554000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an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</a:t>
            </a:r>
            <a:br>
              <a:rPr lang="en-US" sz="3400" dirty="0"/>
            </a:br>
            <a:r>
              <a:rPr lang="en-US" sz="3400" dirty="0"/>
              <a:t>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</a:t>
            </a:r>
            <a:br>
              <a:rPr lang="en-US" sz="3400" dirty="0"/>
            </a:br>
            <a:r>
              <a:rPr lang="en-US" sz="3400" dirty="0"/>
              <a:t>of all types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tx1"/>
              </a:buClr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type()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function helps you find the type of the variable</a:t>
            </a:r>
          </a:p>
          <a:p>
            <a:pPr latinLnBrk="0">
              <a:buClr>
                <a:schemeClr val="tx1"/>
              </a:buClr>
            </a:pPr>
            <a:endParaRPr lang="en-US" sz="3400" dirty="0"/>
          </a:p>
          <a:p>
            <a:pPr marL="0" indent="0" latinLnBrk="0">
              <a:buClr>
                <a:schemeClr val="tx1"/>
              </a:buClr>
              <a:buNone/>
            </a:pPr>
            <a:endParaRPr lang="en-US" sz="4000" dirty="0"/>
          </a:p>
          <a:p>
            <a:pPr latinLnBrk="0"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function checks if the specified object is of the specified type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Type of a Variable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079000"/>
            <a:ext cx="1003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('123'))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'str'&gt;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(123)) 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'int'&gt;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(123==123))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'bool'&gt;</a:t>
            </a: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C19A8-D3F5-42F4-95BC-F96BA0ED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779000"/>
            <a:ext cx="1003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('123', str))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True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(123, str))  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(123==123, bool))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601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2194</Words>
  <Application>Microsoft Office PowerPoint</Application>
  <PresentationFormat>Widescreen</PresentationFormat>
  <Paragraphs>374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Check the Type of a Variable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Float</vt:lpstr>
      <vt:lpstr>Problem: Meters to Kilometers</vt:lpstr>
      <vt:lpstr>Solution: Meters to Kilometers</vt:lpstr>
      <vt:lpstr>Problem: Pounds to Dollars</vt:lpstr>
      <vt:lpstr>Solution: Pounds to Dollars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 (1)</vt:lpstr>
      <vt:lpstr>Booleans Examples (2)</vt:lpstr>
      <vt:lpstr>Problem: Special Numbers</vt:lpstr>
      <vt:lpstr>Solution: Special Numbers</vt:lpstr>
      <vt:lpstr>Problem: Next Happy Year</vt:lpstr>
      <vt:lpstr>Additional Datatypes</vt:lpstr>
      <vt:lpstr>Definition and Examples (1)</vt:lpstr>
      <vt:lpstr>Definition and Examples (2)</vt:lpstr>
      <vt:lpstr>None Keyword</vt:lpstr>
      <vt:lpstr>What is None? 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106</cp:revision>
  <dcterms:created xsi:type="dcterms:W3CDTF">2018-05-23T13:08:44Z</dcterms:created>
  <dcterms:modified xsi:type="dcterms:W3CDTF">2022-05-11T09:20:46Z</dcterms:modified>
  <cp:category>Python Fundamentals Course @ SoftUni: https://softuni.bg/trainings/2442/python-fundamentals-september-2019</cp:category>
</cp:coreProperties>
</file>