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528" r:id="rId2"/>
    <p:sldId id="529" r:id="rId3"/>
    <p:sldId id="530" r:id="rId4"/>
    <p:sldId id="532" r:id="rId5"/>
    <p:sldId id="546" r:id="rId6"/>
    <p:sldId id="469" r:id="rId7"/>
    <p:sldId id="503" r:id="rId8"/>
    <p:sldId id="605" r:id="rId9"/>
    <p:sldId id="609" r:id="rId10"/>
    <p:sldId id="527" r:id="rId11"/>
    <p:sldId id="470" r:id="rId12"/>
    <p:sldId id="541" r:id="rId13"/>
    <p:sldId id="472" r:id="rId14"/>
    <p:sldId id="547" r:id="rId15"/>
    <p:sldId id="596" r:id="rId16"/>
    <p:sldId id="597" r:id="rId17"/>
    <p:sldId id="598" r:id="rId18"/>
    <p:sldId id="594" r:id="rId19"/>
    <p:sldId id="595" r:id="rId20"/>
    <p:sldId id="556" r:id="rId21"/>
    <p:sldId id="599" r:id="rId22"/>
    <p:sldId id="600" r:id="rId23"/>
    <p:sldId id="601" r:id="rId24"/>
    <p:sldId id="576" r:id="rId25"/>
    <p:sldId id="577" r:id="rId26"/>
    <p:sldId id="500" r:id="rId27"/>
    <p:sldId id="501" r:id="rId28"/>
    <p:sldId id="502" r:id="rId29"/>
    <p:sldId id="602" r:id="rId30"/>
    <p:sldId id="534" r:id="rId31"/>
    <p:sldId id="401" r:id="rId32"/>
    <p:sldId id="614" r:id="rId33"/>
    <p:sldId id="608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03"/>
            <p14:sldId id="605"/>
            <p14:sldId id="609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  <p14:sldId id="547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Parameters vs Argument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Lambda Functions" id="{0DDA9824-E9E9-4A9C-8CC4-282761E7460B}">
          <p14:sldIdLst>
            <p14:sldId id="500"/>
            <p14:sldId id="501"/>
            <p14:sldId id="502"/>
            <p14:sldId id="602"/>
          </p14:sldIdLst>
        </p14:section>
        <p14:section name="Conclusion" id="{F8861FC1-F363-4EDB-A552-AF1B370C391A}">
          <p14:sldIdLst>
            <p14:sldId id="534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49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>
            <a:off x="111000" y="3174260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2"/>
            <a:ext cx="10033549" cy="2760267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r>
              <a:rPr lang="bg-BG" sz="3200" dirty="0"/>
              <a:t> </a:t>
            </a: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dirty="0">
                <a:latin typeface="+mj-lt"/>
              </a:rPr>
              <a:t> declared,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</a:t>
            </a:r>
            <a:r>
              <a:rPr lang="en-US" dirty="0">
                <a:latin typeface="+mj-lt"/>
              </a:rPr>
              <a:t>(called) 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01512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059000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30586"/>
            <a:ext cx="2355602" cy="1055608"/>
          </a:xfrm>
          <a:prstGeom prst="wedgeRoundRectCallout">
            <a:avLst>
              <a:gd name="adj1" fmla="val -65885"/>
              <a:gd name="adj2" fmla="val -9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91535" y="4568772"/>
            <a:ext cx="2355602" cy="1055608"/>
          </a:xfrm>
          <a:prstGeom prst="wedgeRoundRectCallout">
            <a:avLst>
              <a:gd name="adj1" fmla="val -64267"/>
              <a:gd name="adj2" fmla="val -49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274000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504291" y="2906692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04291" y="500722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after</a:t>
            </a:r>
          </a:p>
          <a:p>
            <a:r>
              <a:rPr lang="en-GB" dirty="0"/>
              <a:t>Does not return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9" y="2655763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098" y="2907354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9458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46890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</a:t>
            </a:r>
            <a:r>
              <a:rPr lang="bg-BG" dirty="0"/>
              <a:t> (2)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program that </a:t>
            </a:r>
            <a:r>
              <a:rPr lang="en-GB" sz="3200" b="1" dirty="0">
                <a:solidFill>
                  <a:schemeClr val="bg1"/>
                </a:solidFill>
              </a:rPr>
              <a:t>receives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 grade </a:t>
            </a:r>
            <a:r>
              <a:rPr lang="en-GB" sz="3200" dirty="0"/>
              <a:t>a grade between 2.00 </a:t>
            </a:r>
            <a:br>
              <a:rPr lang="en-GB" sz="3200" dirty="0"/>
            </a:br>
            <a:r>
              <a:rPr lang="en-GB" sz="3200" dirty="0"/>
              <a:t>and 6.00 and </a:t>
            </a:r>
            <a:r>
              <a:rPr lang="en-GB" sz="3200" b="1" dirty="0">
                <a:solidFill>
                  <a:schemeClr val="bg1"/>
                </a:solidFill>
              </a:rPr>
              <a:t>prints</a:t>
            </a:r>
            <a:r>
              <a:rPr lang="en-GB" sz="3200" dirty="0"/>
              <a:t> the </a:t>
            </a:r>
            <a:r>
              <a:rPr lang="en-GB" sz="3200" b="1" dirty="0">
                <a:solidFill>
                  <a:schemeClr val="bg1"/>
                </a:solidFill>
              </a:rPr>
              <a:t>corresponding grade</a:t>
            </a:r>
            <a:r>
              <a:rPr lang="en-GB" sz="3200" b="1" dirty="0"/>
              <a:t> </a:t>
            </a:r>
            <a:r>
              <a:rPr lang="en-GB" sz="3200" dirty="0"/>
              <a:t>in </a:t>
            </a:r>
            <a:r>
              <a:rPr lang="en-GB" sz="3200" b="1" dirty="0">
                <a:solidFill>
                  <a:schemeClr val="bg1"/>
                </a:solidFill>
              </a:rPr>
              <a:t>words</a:t>
            </a:r>
            <a:endParaRPr lang="en-GB" sz="32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dirty="0"/>
              <a:t>'</a:t>
            </a:r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Lambda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6000" y="3204000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43401" y="2502548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495000" y="4781365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510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person('Peter') </a:t>
            </a:r>
            <a:r>
              <a:rPr lang="en-GB" sz="2600" i="1" dirty="0">
                <a:solidFill>
                  <a:schemeClr val="accent2"/>
                </a:solidFill>
              </a:rPr>
              <a:t>#'</a:t>
            </a:r>
            <a:r>
              <a:rPr lang="en-US" sz="2600" i="1" dirty="0">
                <a:solidFill>
                  <a:schemeClr val="accent2"/>
                </a:solidFill>
              </a:rPr>
              <a:t>Peter</a:t>
            </a:r>
            <a:r>
              <a:rPr lang="en-GB" sz="2600" i="1" dirty="0">
                <a:solidFill>
                  <a:schemeClr val="accent2"/>
                </a:solidFill>
              </a:rPr>
              <a:t>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08600" y="3249000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function that </a:t>
            </a:r>
            <a:r>
              <a:rPr lang="en-US" sz="3400" b="1" dirty="0">
                <a:solidFill>
                  <a:schemeClr val="bg1"/>
                </a:solidFill>
              </a:rPr>
              <a:t>receives three parameters </a:t>
            </a:r>
            <a:r>
              <a:rPr lang="en-US" sz="3400" dirty="0"/>
              <a:t>and calculates a result depending on operator          </a:t>
            </a:r>
          </a:p>
          <a:p>
            <a:r>
              <a:rPr lang="en-US" sz="3400" dirty="0"/>
              <a:t>The operator can be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dirty="0"/>
              <a:t>',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dirty="0"/>
              <a:t>', 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dirty="0">
                <a:latin typeface="Consolas" panose="020B0609020204030204" pitchFamily="49" charset="0"/>
              </a:rPr>
              <a:t>'</a:t>
            </a:r>
            <a:r>
              <a:rPr lang="en-US" sz="3400" dirty="0"/>
              <a:t> </a:t>
            </a:r>
            <a:endParaRPr lang="bg-BG" sz="3400" dirty="0"/>
          </a:p>
          <a:p>
            <a:r>
              <a:rPr lang="en-US" sz="3400" dirty="0"/>
              <a:t>The input comes as three parameters -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and</a:t>
            </a:r>
            <a:br>
              <a:rPr lang="en-US" sz="3400" dirty="0"/>
            </a:br>
            <a:r>
              <a:rPr lang="en-US" sz="3400" dirty="0"/>
              <a:t>an operator as a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Calculations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78378" y="4587138"/>
            <a:ext cx="4323574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5, 10, 'multiply'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1000" y="4599000"/>
            <a:ext cx="103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072">
              <a:defRPr/>
            </a:pPr>
            <a:r>
              <a:rPr lang="bg-BG" sz="3200" dirty="0">
                <a:solidFill>
                  <a:schemeClr val="dk1"/>
                </a:solidFill>
              </a:rPr>
              <a:t>25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458976" y="47522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Calculations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F5DBF9-0B0A-4A8D-8777-A0AE81BAD7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F9521-5151-4F92-ADEC-8C156A9321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16FD1-9C71-48D0-9CAC-4324DFE8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FD3A-97CC-479D-86A4-13187F44E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Lambda</a:t>
            </a:r>
            <a:r>
              <a:rPr lang="en-US" sz="3600" dirty="0">
                <a:solidFill>
                  <a:srgbClr val="234465"/>
                </a:solidFill>
              </a:rPr>
              <a:t> is an </a:t>
            </a:r>
            <a:r>
              <a:rPr lang="en-US" sz="3600" b="1" dirty="0">
                <a:solidFill>
                  <a:schemeClr val="bg1"/>
                </a:solidFill>
              </a:rPr>
              <a:t>anonymous one-time </a:t>
            </a:r>
            <a:r>
              <a:rPr lang="en-US" sz="3600" dirty="0">
                <a:solidFill>
                  <a:srgbClr val="234465"/>
                </a:solidFill>
              </a:rPr>
              <a:t>function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Like</a:t>
            </a:r>
            <a:r>
              <a:rPr lang="en-US" sz="3400" dirty="0">
                <a:solidFill>
                  <a:srgbClr val="234465"/>
                </a:solidFill>
              </a:rPr>
              <a:t> a function, it can take a parameter and </a:t>
            </a:r>
            <a:br>
              <a:rPr lang="bg-BG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return a result</a:t>
            </a:r>
            <a:endParaRPr lang="en-US" sz="3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BEC43-0035-4334-BCC0-27B7BA1D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Definition</a:t>
            </a:r>
            <a:endParaRPr lang="bg-BG" dirty="0"/>
          </a:p>
        </p:txBody>
      </p:sp>
      <p:sp>
        <p:nvSpPr>
          <p:cNvPr id="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E8E7609B-FFEA-4F6C-BDF5-BFD6B77B7958}"/>
              </a:ext>
            </a:extLst>
          </p:cNvPr>
          <p:cNvSpPr/>
          <p:nvPr/>
        </p:nvSpPr>
        <p:spPr bwMode="auto">
          <a:xfrm>
            <a:off x="3388800" y="3209275"/>
            <a:ext cx="1659403" cy="614832"/>
          </a:xfrm>
          <a:prstGeom prst="wedgeRoundRectCallout">
            <a:avLst>
              <a:gd name="adj1" fmla="val 43849"/>
              <a:gd name="adj2" fmla="val 102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246A5E54-75F9-452F-8ACE-6148C4ADAD8B}"/>
              </a:ext>
            </a:extLst>
          </p:cNvPr>
          <p:cNvSpPr/>
          <p:nvPr/>
        </p:nvSpPr>
        <p:spPr bwMode="auto">
          <a:xfrm>
            <a:off x="7840548" y="3401942"/>
            <a:ext cx="1946191" cy="614832"/>
          </a:xfrm>
          <a:prstGeom prst="wedgeRoundRectCallout">
            <a:avLst>
              <a:gd name="adj1" fmla="val -42849"/>
              <a:gd name="adj2" fmla="val 93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5AC96E1-C685-4C8C-8FF7-C77D452AA3E3}"/>
              </a:ext>
            </a:extLst>
          </p:cNvPr>
          <p:cNvSpPr/>
          <p:nvPr/>
        </p:nvSpPr>
        <p:spPr bwMode="auto">
          <a:xfrm>
            <a:off x="5499438" y="3209682"/>
            <a:ext cx="1946191" cy="614832"/>
          </a:xfrm>
          <a:prstGeom prst="wedgeRoundRectCallout">
            <a:avLst>
              <a:gd name="adj1" fmla="val -12425"/>
              <a:gd name="adj2" fmla="val 910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F64B59C-8351-4B73-8C60-54C9E5D4B446}"/>
              </a:ext>
            </a:extLst>
          </p:cNvPr>
          <p:cNvSpPr txBox="1">
            <a:spLocks/>
          </p:cNvSpPr>
          <p:nvPr/>
        </p:nvSpPr>
        <p:spPr>
          <a:xfrm>
            <a:off x="3916023" y="416977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8A80E-6DA4-4866-9EF3-F54407D3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CBB2FF-48E2-469D-B942-80B556C41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766" y="1206660"/>
            <a:ext cx="10129234" cy="5546589"/>
          </a:xfrm>
        </p:spPr>
        <p:txBody>
          <a:bodyPr/>
          <a:lstStyle/>
          <a:p>
            <a:r>
              <a:rPr lang="en-US" sz="3600" dirty="0">
                <a:ea typeface="+mn-lt"/>
                <a:cs typeface="+mn-lt"/>
              </a:rPr>
              <a:t>It can take multiple parameters</a:t>
            </a:r>
            <a:endParaRPr lang="bg-BG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CB4D6-81BE-4F86-B4A4-CF270459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Lambda Example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54CB2A-FB3C-470C-B931-D2B92C68424A}"/>
              </a:ext>
            </a:extLst>
          </p:cNvPr>
          <p:cNvSpPr txBox="1">
            <a:spLocks/>
          </p:cNvSpPr>
          <p:nvPr/>
        </p:nvSpPr>
        <p:spPr>
          <a:xfrm>
            <a:off x="2399826" y="1944000"/>
            <a:ext cx="501657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latin typeface="Consolas"/>
              </a:rPr>
              <a:t>x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dirty="0">
                <a:latin typeface="Consolas"/>
              </a:rPr>
              <a:t>: a, b</a:t>
            </a:r>
            <a:endParaRPr lang="en-US" dirty="0"/>
          </a:p>
          <a:p>
            <a:r>
              <a:rPr lang="en-US" dirty="0">
                <a:latin typeface="Consolas"/>
              </a:rPr>
              <a:t>print(x(3, 4))  </a:t>
            </a:r>
            <a:r>
              <a:rPr lang="en-US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9F44C5-EC2D-483C-A1E3-795BBFF41645}"/>
              </a:ext>
            </a:extLst>
          </p:cNvPr>
          <p:cNvSpPr txBox="1">
            <a:spLocks/>
          </p:cNvSpPr>
          <p:nvPr/>
        </p:nvSpPr>
        <p:spPr>
          <a:xfrm>
            <a:off x="2399826" y="3294000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{last}'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6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Write a function which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receives </a:t>
            </a:r>
            <a:r>
              <a:rPr lang="en-US" sz="3400" dirty="0">
                <a:latin typeface="+mj-lt"/>
              </a:rPr>
              <a:t>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string </a:t>
            </a:r>
            <a:r>
              <a:rPr lang="en-US" sz="3400" dirty="0">
                <a:latin typeface="+mj-lt"/>
              </a:rPr>
              <a:t>and a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counter n</a:t>
            </a:r>
            <a:endParaRPr lang="en-US" sz="3400" dirty="0">
              <a:latin typeface="+mj-lt"/>
            </a:endParaRPr>
          </a:p>
          <a:p>
            <a:r>
              <a:rPr lang="en-US" sz="3400" dirty="0">
                <a:latin typeface="+mj-lt"/>
              </a:rPr>
              <a:t>The function should return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new string </a:t>
            </a:r>
            <a:r>
              <a:rPr lang="en-US" sz="3400" dirty="0">
                <a:latin typeface="+mj-lt"/>
              </a:rPr>
              <a:t>–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result</a:t>
            </a:r>
            <a:r>
              <a:rPr lang="en-US" sz="3400" dirty="0">
                <a:latin typeface="+mj-lt"/>
              </a:rPr>
              <a:t> of repeating the old string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3400" dirty="0">
                <a:latin typeface="+mj-lt"/>
              </a:rPr>
              <a:t> times </a:t>
            </a:r>
          </a:p>
          <a:p>
            <a:r>
              <a:rPr lang="en-US" sz="3400" dirty="0">
                <a:latin typeface="+mj-lt"/>
              </a:rPr>
              <a:t>Print the result on the console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Repeat String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96000" y="3879000"/>
            <a:ext cx="1245592" cy="12522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 err="1">
                <a:solidFill>
                  <a:schemeClr val="dk1"/>
                </a:solidFill>
              </a:rPr>
              <a:t>abc</a:t>
            </a:r>
            <a:endParaRPr lang="en-US" sz="32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3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3348834" y="4147900"/>
            <a:ext cx="2661643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abcabcabc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2442713" y="4301125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553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0499" y="3661885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2991000" y="2889000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snake_case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88778" y="2663525"/>
            <a:ext cx="2701505" cy="882654"/>
          </a:xfrm>
          <a:prstGeom prst="wedgeRoundRectCallout">
            <a:avLst>
              <a:gd name="adj1" fmla="val -16921"/>
              <a:gd name="adj2" fmla="val 66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3" y="4492997"/>
            <a:ext cx="2701505" cy="1055608"/>
          </a:xfrm>
          <a:prstGeom prst="wedgeRoundRectCallout">
            <a:avLst>
              <a:gd name="adj1" fmla="val -21473"/>
              <a:gd name="adj2" fmla="val -65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Python has a set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600" dirty="0">
                <a:ea typeface="+mn-lt"/>
                <a:cs typeface="+mn-lt"/>
              </a:rPr>
              <a:t> that we can call at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endParaRPr lang="en-US" sz="36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  <a:ea typeface="+mn-lt"/>
                <a:cs typeface="+mn-lt"/>
              </a:rPr>
              <a:t>List of some built-in functions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"/>
              </a:rPr>
              <a:t>Built-In Functions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6600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abs()</a:t>
            </a:r>
          </a:p>
          <a:p>
            <a:r>
              <a:rPr lang="en-US" sz="3000" dirty="0">
                <a:latin typeface="Consolas"/>
              </a:rPr>
              <a:t>min()</a:t>
            </a:r>
          </a:p>
          <a:p>
            <a:r>
              <a:rPr lang="en-US" sz="3000" dirty="0">
                <a:latin typeface="Consolas"/>
              </a:rPr>
              <a:t>max()</a:t>
            </a:r>
          </a:p>
          <a:p>
            <a:r>
              <a:rPr lang="en-US" sz="3000" dirty="0">
                <a:latin typeface="Consolas"/>
              </a:rPr>
              <a:t>round()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3407270" y="3139147"/>
            <a:ext cx="2111381" cy="21348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Consolas"/>
              </a:rPr>
              <a:t>sum()</a:t>
            </a:r>
          </a:p>
          <a:p>
            <a:r>
              <a:rPr lang="en-US" sz="3000" dirty="0">
                <a:latin typeface="Consolas"/>
              </a:rPr>
              <a:t>filter()</a:t>
            </a:r>
          </a:p>
          <a:p>
            <a:r>
              <a:rPr lang="en-US" sz="3000" dirty="0">
                <a:latin typeface="Consolas"/>
              </a:rPr>
              <a:t>map()</a:t>
            </a:r>
          </a:p>
          <a:p>
            <a:r>
              <a:rPr lang="en-US" sz="3000" dirty="0"/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087" y="118228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Write a program that</a:t>
            </a:r>
          </a:p>
          <a:p>
            <a:pPr lvl="1"/>
            <a:r>
              <a:rPr lang="en-US" dirty="0"/>
              <a:t>Receives a sequence of numbers, separated by a </a:t>
            </a:r>
            <a:r>
              <a:rPr lang="en-US" b="1" dirty="0">
                <a:solidFill>
                  <a:schemeClr val="bg1"/>
                </a:solidFill>
              </a:rPr>
              <a:t>single 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absolute value</a:t>
            </a:r>
            <a:r>
              <a:rPr lang="en-US" b="1" dirty="0"/>
              <a:t> </a:t>
            </a:r>
            <a:r>
              <a:rPr lang="en-US" dirty="0"/>
              <a:t>as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632429" y="3789000"/>
            <a:ext cx="3330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3200" dirty="0">
                <a:solidFill>
                  <a:schemeClr val="dk1"/>
                </a:solidFill>
              </a:rPr>
              <a:t>1 2.5 -3 -4.5</a:t>
            </a:r>
            <a:endParaRPr lang="bg-BG" sz="3200" dirty="0">
              <a:solidFill>
                <a:schemeClr val="dk1"/>
              </a:solidFill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41A32A6-3DF4-4F2F-B5C2-0C91D8344DA4}"/>
              </a:ext>
            </a:extLst>
          </p:cNvPr>
          <p:cNvSpPr txBox="1">
            <a:spLocks/>
          </p:cNvSpPr>
          <p:nvPr/>
        </p:nvSpPr>
        <p:spPr>
          <a:xfrm>
            <a:off x="5376000" y="3789000"/>
            <a:ext cx="5207030" cy="711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[1.0, 2.5, 3.0, 4.5]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468542" y="3954087"/>
            <a:ext cx="40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Absolute Values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7410035-03AA-45E3-B6B3-A49BA2F7CC80}"/>
              </a:ext>
            </a:extLst>
          </p:cNvPr>
          <p:cNvSpPr txBox="1">
            <a:spLocks/>
          </p:cNvSpPr>
          <p:nvPr/>
        </p:nvSpPr>
        <p:spPr>
          <a:xfrm>
            <a:off x="983203" y="1350238"/>
            <a:ext cx="10225594" cy="528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 = input().split()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list_of_strings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number = </a:t>
            </a:r>
            <a:r>
              <a:rPr lang="en-US" sz="2700" dirty="0">
                <a:solidFill>
                  <a:schemeClr val="bg1"/>
                </a:solidFill>
              </a:rPr>
              <a:t>int(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list_of_numbers.append</a:t>
            </a:r>
            <a:r>
              <a:rPr lang="en-US" sz="2700" dirty="0">
                <a:solidFill>
                  <a:schemeClr val="dk1"/>
                </a:solidFill>
              </a:rPr>
              <a:t>(number)</a:t>
            </a:r>
          </a:p>
          <a:p>
            <a:pPr defTabSz="1218072">
              <a:defRPr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</a:p>
          <a:p>
            <a:pPr defTabSz="1218072">
              <a:defRPr/>
            </a:pP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 = []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for n in </a:t>
            </a:r>
            <a:r>
              <a:rPr lang="en-US" sz="2700" dirty="0" err="1">
                <a:solidFill>
                  <a:schemeClr val="dk1"/>
                </a:solidFill>
              </a:rPr>
              <a:t>list_of_numbers</a:t>
            </a:r>
            <a:r>
              <a:rPr lang="en-US" sz="2700" dirty="0">
                <a:solidFill>
                  <a:schemeClr val="dk1"/>
                </a:solidFill>
              </a:rPr>
              <a:t>: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 = </a:t>
            </a:r>
            <a:r>
              <a:rPr lang="en-US" sz="2700" dirty="0">
                <a:solidFill>
                  <a:schemeClr val="bg1"/>
                </a:solidFill>
              </a:rPr>
              <a:t>abs(</a:t>
            </a:r>
            <a:r>
              <a:rPr lang="en-US" sz="2700" dirty="0">
                <a:solidFill>
                  <a:schemeClr val="dk1"/>
                </a:solidFill>
              </a:rPr>
              <a:t>n</a:t>
            </a:r>
            <a:r>
              <a:rPr lang="en-US" sz="2700" dirty="0">
                <a:solidFill>
                  <a:schemeClr val="bg1"/>
                </a:solidFill>
              </a:rPr>
              <a:t>)</a:t>
            </a: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    </a:t>
            </a:r>
            <a:r>
              <a:rPr lang="en-US" sz="2700" dirty="0" err="1">
                <a:solidFill>
                  <a:schemeClr val="dk1"/>
                </a:solidFill>
              </a:rPr>
              <a:t>list_of_absolute_numbers.append</a:t>
            </a:r>
            <a:r>
              <a:rPr lang="en-US" sz="2700" dirty="0">
                <a:solidFill>
                  <a:schemeClr val="dk1"/>
                </a:solidFill>
              </a:rPr>
              <a:t>(</a:t>
            </a:r>
            <a:r>
              <a:rPr lang="en-US" sz="2700" dirty="0" err="1">
                <a:solidFill>
                  <a:schemeClr val="dk1"/>
                </a:solidFill>
              </a:rPr>
              <a:t>absolute_number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</a:p>
          <a:p>
            <a:pPr defTabSz="1218072">
              <a:defRPr/>
            </a:pPr>
            <a:endParaRPr lang="en-US" sz="1500" dirty="0">
              <a:solidFill>
                <a:schemeClr val="dk1"/>
              </a:solidFill>
            </a:endParaRPr>
          </a:p>
          <a:p>
            <a:pPr defTabSz="1218072">
              <a:defRPr/>
            </a:pPr>
            <a:r>
              <a:rPr lang="en-US" sz="2700" dirty="0">
                <a:solidFill>
                  <a:schemeClr val="dk1"/>
                </a:solidFill>
              </a:rPr>
              <a:t>print(</a:t>
            </a:r>
            <a:r>
              <a:rPr lang="en-US" sz="2700" dirty="0" err="1">
                <a:solidFill>
                  <a:schemeClr val="dk1"/>
                </a:solidFill>
              </a:rPr>
              <a:t>list_of_absolute_numbers</a:t>
            </a:r>
            <a:r>
              <a:rPr lang="en-US" sz="2700" dirty="0">
                <a:solidFill>
                  <a:schemeClr val="dk1"/>
                </a:solidFill>
              </a:rPr>
              <a:t>)</a:t>
            </a:r>
            <a:endParaRPr lang="bg-BG" sz="2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1540</Words>
  <Application>Microsoft Office PowerPoint</Application>
  <PresentationFormat>Widescreen</PresentationFormat>
  <Paragraphs>285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Built-In Functions</vt:lpstr>
      <vt:lpstr>Problem: Absolute Values</vt:lpstr>
      <vt:lpstr>Problem: Absolute Values</vt:lpstr>
      <vt:lpstr>Declaring and Invoking Functions</vt:lpstr>
      <vt:lpstr>Declaring Function</vt:lpstr>
      <vt:lpstr>Invoking a Function (1)</vt:lpstr>
      <vt:lpstr>Invoking a Function (2)</vt:lpstr>
      <vt:lpstr>Function Without Parameters</vt:lpstr>
      <vt:lpstr>Return Values</vt:lpstr>
      <vt:lpstr>Return Keyword (1)</vt:lpstr>
      <vt:lpstr>Return Keyword (2) </vt:lpstr>
      <vt:lpstr>Problem: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Calculations</vt:lpstr>
      <vt:lpstr>Solution: Calculations</vt:lpstr>
      <vt:lpstr>Lambda Functions</vt:lpstr>
      <vt:lpstr>Lambda Definition</vt:lpstr>
      <vt:lpstr>Lambda Example</vt:lpstr>
      <vt:lpstr>Problem: Repeat String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58</cp:revision>
  <dcterms:created xsi:type="dcterms:W3CDTF">2018-05-23T13:08:44Z</dcterms:created>
  <dcterms:modified xsi:type="dcterms:W3CDTF">2022-06-15T07:12:17Z</dcterms:modified>
  <cp:category>Python Fundamentals Course @ SoftUni: https://softuni.bg/trainings/2442/python-fundamentals-september-2019</cp:category>
</cp:coreProperties>
</file>