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42"/>
  </p:notesMasterIdLst>
  <p:handoutMasterIdLst>
    <p:handoutMasterId r:id="rId43"/>
  </p:handoutMasterIdLst>
  <p:sldIdLst>
    <p:sldId id="256" r:id="rId2"/>
    <p:sldId id="257" r:id="rId3"/>
    <p:sldId id="258" r:id="rId4"/>
    <p:sldId id="329" r:id="rId5"/>
    <p:sldId id="330" r:id="rId6"/>
    <p:sldId id="331" r:id="rId7"/>
    <p:sldId id="494" r:id="rId8"/>
    <p:sldId id="496" r:id="rId9"/>
    <p:sldId id="312" r:id="rId10"/>
    <p:sldId id="495" r:id="rId11"/>
    <p:sldId id="302" r:id="rId12"/>
    <p:sldId id="303" r:id="rId13"/>
    <p:sldId id="304" r:id="rId14"/>
    <p:sldId id="307" r:id="rId15"/>
    <p:sldId id="308" r:id="rId16"/>
    <p:sldId id="315" r:id="rId17"/>
    <p:sldId id="316" r:id="rId18"/>
    <p:sldId id="309" r:id="rId19"/>
    <p:sldId id="313" r:id="rId20"/>
    <p:sldId id="314" r:id="rId21"/>
    <p:sldId id="317" r:id="rId22"/>
    <p:sldId id="334" r:id="rId23"/>
    <p:sldId id="327" r:id="rId24"/>
    <p:sldId id="319" r:id="rId25"/>
    <p:sldId id="320" r:id="rId26"/>
    <p:sldId id="499" r:id="rId27"/>
    <p:sldId id="328" r:id="rId28"/>
    <p:sldId id="321" r:id="rId29"/>
    <p:sldId id="322" r:id="rId30"/>
    <p:sldId id="323" r:id="rId31"/>
    <p:sldId id="324" r:id="rId32"/>
    <p:sldId id="325" r:id="rId33"/>
    <p:sldId id="326" r:id="rId34"/>
    <p:sldId id="279" r:id="rId35"/>
    <p:sldId id="280" r:id="rId36"/>
    <p:sldId id="401" r:id="rId37"/>
    <p:sldId id="614" r:id="rId38"/>
    <p:sldId id="405" r:id="rId39"/>
    <p:sldId id="608" r:id="rId40"/>
    <p:sldId id="493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BB3E77DA-8959-48ED-9822-B2755DCAEB9D}">
          <p14:sldIdLst>
            <p14:sldId id="256"/>
            <p14:sldId id="257"/>
            <p14:sldId id="258"/>
          </p14:sldIdLst>
        </p14:section>
        <p14:section name="List Comprehension" id="{7D4FEBB4-2FD7-4DE6-A0E5-C8482B12B078}">
          <p14:sldIdLst>
            <p14:sldId id="329"/>
            <p14:sldId id="330"/>
            <p14:sldId id="331"/>
            <p14:sldId id="494"/>
            <p14:sldId id="496"/>
            <p14:sldId id="312"/>
            <p14:sldId id="495"/>
          </p14:sldIdLst>
        </p14:section>
        <p14:section name="List Methods" id="{43B0954C-C219-4D40-8966-3828E2F00FFC}">
          <p14:sldIdLst>
            <p14:sldId id="302"/>
            <p14:sldId id="303"/>
            <p14:sldId id="304"/>
            <p14:sldId id="307"/>
            <p14:sldId id="308"/>
            <p14:sldId id="315"/>
            <p14:sldId id="316"/>
            <p14:sldId id="309"/>
            <p14:sldId id="313"/>
            <p14:sldId id="314"/>
          </p14:sldIdLst>
        </p14:section>
        <p14:section name="Advanced Methods" id="{DC0DBF18-66EC-47D3-8C8F-3B80888A6750}">
          <p14:sldIdLst>
            <p14:sldId id="317"/>
            <p14:sldId id="334"/>
            <p14:sldId id="327"/>
            <p14:sldId id="319"/>
            <p14:sldId id="320"/>
            <p14:sldId id="499"/>
            <p14:sldId id="328"/>
            <p14:sldId id="321"/>
            <p14:sldId id="322"/>
          </p14:sldIdLst>
        </p14:section>
        <p14:section name="Additional List Manipulations" id="{6D424325-82FF-4C7A-B133-ED25E4454B4F}">
          <p14:sldIdLst>
            <p14:sldId id="323"/>
            <p14:sldId id="324"/>
            <p14:sldId id="325"/>
            <p14:sldId id="326"/>
          </p14:sldIdLst>
        </p14:section>
        <p14:section name="Live Exercises" id="{EE17E7C9-E63B-41F4-A88F-16D5C59A2D0E}">
          <p14:sldIdLst>
            <p14:sldId id="279"/>
          </p14:sldIdLst>
        </p14:section>
        <p14:section name="Conclusion" id="{B36DF43C-5ADE-4C3D-8C5E-A5EAFAD50CCC}">
          <p14:sldIdLst>
            <p14:sldId id="280"/>
            <p14:sldId id="401"/>
            <p14:sldId id="614"/>
            <p14:sldId id="405"/>
            <p14:sldId id="608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43" autoAdjust="0"/>
    <p:restoredTop sz="95214" autoAdjust="0"/>
  </p:normalViewPr>
  <p:slideViewPr>
    <p:cSldViewPr showGuides="1">
      <p:cViewPr varScale="1">
        <p:scale>
          <a:sx n="82" d="100"/>
          <a:sy n="82" d="100"/>
        </p:scale>
        <p:origin x="648" y="5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21.6.2022 г.</a:t>
            </a:fld>
            <a:endParaRPr lang="bg-B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6/21/2022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809A41F-AC9B-4D50-8CDD-82C4399C50B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870446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B73D5BF-8C07-4CC0-A7D1-6BA3930A3B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776279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5589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365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34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1F304F7-691C-4B57-97AF-EB05ECCBD0D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153219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7D12869-8529-4F9A-83F6-1EC77DC700F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558927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52E0822-6A21-479E-B6A3-61AF157DADD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095412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A28F6894-C77D-4050-B2ED-24A77BDC86B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833029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:a16="http://schemas.microsoft.com/office/drawing/2014/main" id="{D62F841B-6CC2-4C75-B5F9-C2FFDC2530F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E4AD9265-5CC6-4A51-B77D-32EAD4A7BFB3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330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E22A8360-03A6-41C9-B5FA-5A392CFBB074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C6809B93-C237-424C-8A0A-6FD37C947A0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04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:a16="http://schemas.microsoft.com/office/drawing/2014/main" id="{FA03064E-A84B-49C8-BEAF-128EF096FC87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8" name="Rectangle Bottom Copyright">
            <a:extLst>
              <a:ext uri="{FF2B5EF4-FFF2-40B4-BE49-F238E27FC236}">
                <a16:creationId xmlns:a16="http://schemas.microsoft.com/office/drawing/2014/main" id="{A8117C46-0ED6-4F6E-901A-951A271B3F80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en-US" sz="1600" u="sng" noProof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softuni.</a:t>
            </a:r>
            <a:r>
              <a:rPr lang="en-US" sz="1600" u="sng" noProof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:a16="http://schemas.microsoft.com/office/drawing/2014/main" id="{7C68FFBF-1C3C-431A-9DE7-91E2C2CFECD8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:a16="http://schemas.microsoft.com/office/drawing/2014/main" id="{DB6685DC-EEBC-4742-BEA6-44A590DBC0D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:a16="http://schemas.microsoft.com/office/drawing/2014/main" id="{BCD6A774-583D-4909-821F-5A82CEBFC8D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:a16="http://schemas.microsoft.com/office/drawing/2014/main" id="{FA8096B5-2F12-4144-A6B2-A195560C374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:a16="http://schemas.microsoft.com/office/drawing/2014/main" id="{08F04F5F-8962-460E-AE34-FC086C4CEC1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:a16="http://schemas.microsoft.com/office/drawing/2014/main" id="{B6AD7D3D-096E-4A1B-9C16-58FF64D0D00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:a16="http://schemas.microsoft.com/office/drawing/2014/main" id="{CF1D7765-05CA-4337-A286-962B46E6F80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:a16="http://schemas.microsoft.com/office/drawing/2014/main" id="{B9003522-A709-4CE8-B148-05EA184C400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:a16="http://schemas.microsoft.com/office/drawing/2014/main" id="{9C76A690-C076-4376-B72F-6615C266D3F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:a16="http://schemas.microsoft.com/office/drawing/2014/main" id="{1CE5DFC0-DFF6-498F-B1B5-028591EDCABB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:a16="http://schemas.microsoft.com/office/drawing/2014/main" id="{5895A379-E716-479A-A9BA-3ECD219F5B80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:a16="http://schemas.microsoft.com/office/drawing/2014/main" id="{CBFD119E-503B-40F9-A493-D1296B6AC464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:a16="http://schemas.microsoft.com/office/drawing/2014/main" id="{54713D0E-F9DD-4414-A939-B28237E9E255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:a16="http://schemas.microsoft.com/office/drawing/2014/main" id="{C09A0021-3373-4C25-A62D-E6C6BDE247D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:a16="http://schemas.microsoft.com/office/drawing/2014/main" id="{C4A15D88-9830-4517-85ED-3EEB8B95D25A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:a16="http://schemas.microsoft.com/office/drawing/2014/main" id="{750AF30B-3B0B-49FC-83BC-AB108439E88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:a16="http://schemas.microsoft.com/office/drawing/2014/main" id="{9F3CCB9D-42FA-4DB7-8A2A-7CE8BBF408DA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153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ACBC3444-AAC7-48FB-AAA7-48E49EA9701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587416D1-3C1D-478C-A38B-A2C3C435FC20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BC8803AF-091D-46B5-AFF4-AA8B25612784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:a16="http://schemas.microsoft.com/office/drawing/2014/main" id="{94CCA6C2-C2BC-4BBB-B83A-F145FCEA084A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:a16="http://schemas.microsoft.com/office/drawing/2014/main" id="{0D134B28-A3B0-4680-84B4-AF5856E27718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195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990170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077A3657-16A5-4114-B3BF-C201475E4CA3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:a16="http://schemas.microsoft.com/office/drawing/2014/main" id="{4EDA0A0A-DEAD-48CA-A335-B4A3616FB1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6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:a16="http://schemas.microsoft.com/office/drawing/2014/main" id="{FC27B759-5ACD-4B77-8F1C-D4BFCD480F1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518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:a16="http://schemas.microsoft.com/office/drawing/2014/main" id="{307DBB7A-97F2-45FE-A147-40ABB1769AF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938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:a16="http://schemas.microsoft.com/office/drawing/2014/main" id="{F8DB051C-79CA-4F70-9A8A-B63B9C3A6EA4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6" name="Picture Bulb" descr="Bulb">
            <a:extLst>
              <a:ext uri="{FF2B5EF4-FFF2-40B4-BE49-F238E27FC236}">
                <a16:creationId xmlns:a16="http://schemas.microsoft.com/office/drawing/2014/main" id="{805ABD33-CB76-4DE8-9918-C759A7260A2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1934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59D70E42-5735-444B-B0AD-A5510ED4A0A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:a16="http://schemas.microsoft.com/office/drawing/2014/main" id="{666959D7-278F-4BCF-A328-1328A2DD7DD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186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C438EB7B-47D3-4072-AB47-4F5E4E5975D5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97EAD44E-DDC0-4B80-A895-6F8425AE0B3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644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0A1F619E-2DBA-4942-806F-5C20B0CD53B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5D4221DA-3F76-45DF-8A74-87E9C6096F5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665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5" name="Picture Background" descr="SoftUni Background">
            <a:extLst>
              <a:ext uri="{FF2B5EF4-FFF2-40B4-BE49-F238E27FC236}">
                <a16:creationId xmlns:a16="http://schemas.microsoft.com/office/drawing/2014/main" id="{E05C7BA3-8EB0-49BE-ACD5-53D7AC25944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412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svn.softuni.org/admin/svn/soft-tech/Jan-2022/Python/05-Lists-Advanced/05-Lists-Advanced-Lab.docx" TargetMode="Externa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hyperlink" Target="https://pokerstarscareers.com/" TargetMode="External"/><Relationship Id="rId13" Type="http://schemas.openxmlformats.org/officeDocument/2006/relationships/image" Target="../media/image35.png"/><Relationship Id="rId18" Type="http://schemas.openxmlformats.org/officeDocument/2006/relationships/hyperlink" Target="https://smartit.bg/" TargetMode="External"/><Relationship Id="rId3" Type="http://schemas.openxmlformats.org/officeDocument/2006/relationships/image" Target="../media/image30.png"/><Relationship Id="rId21" Type="http://schemas.openxmlformats.org/officeDocument/2006/relationships/image" Target="../media/image39.png"/><Relationship Id="rId7" Type="http://schemas.openxmlformats.org/officeDocument/2006/relationships/image" Target="../media/image32.png"/><Relationship Id="rId12" Type="http://schemas.openxmlformats.org/officeDocument/2006/relationships/hyperlink" Target="https://indeavr.com/" TargetMode="External"/><Relationship Id="rId17" Type="http://schemas.openxmlformats.org/officeDocument/2006/relationships/image" Target="../media/image37.png"/><Relationship Id="rId25" Type="http://schemas.openxmlformats.org/officeDocument/2006/relationships/image" Target="../media/image41.png"/><Relationship Id="rId2" Type="http://schemas.openxmlformats.org/officeDocument/2006/relationships/hyperlink" Target="https://www.postbank.bg/" TargetMode="External"/><Relationship Id="rId16" Type="http://schemas.openxmlformats.org/officeDocument/2006/relationships/hyperlink" Target="https://www.superhosting.bg/" TargetMode="External"/><Relationship Id="rId20" Type="http://schemas.openxmlformats.org/officeDocument/2006/relationships/hyperlink" Target="https://www.softwaregroup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bg.it.schwarz/schwarz-it-bulgaria" TargetMode="External"/><Relationship Id="rId11" Type="http://schemas.openxmlformats.org/officeDocument/2006/relationships/image" Target="../media/image34.png"/><Relationship Id="rId24" Type="http://schemas.openxmlformats.org/officeDocument/2006/relationships/hyperlink" Target="https://createx.bg/" TargetMode="External"/><Relationship Id="rId5" Type="http://schemas.openxmlformats.org/officeDocument/2006/relationships/image" Target="../media/image31.png"/><Relationship Id="rId15" Type="http://schemas.openxmlformats.org/officeDocument/2006/relationships/image" Target="../media/image36.jpeg"/><Relationship Id="rId23" Type="http://schemas.openxmlformats.org/officeDocument/2006/relationships/image" Target="../media/image40.png"/><Relationship Id="rId10" Type="http://schemas.openxmlformats.org/officeDocument/2006/relationships/hyperlink" Target="https://de.draftkings.com/" TargetMode="External"/><Relationship Id="rId19" Type="http://schemas.openxmlformats.org/officeDocument/2006/relationships/image" Target="../media/image38.jpeg"/><Relationship Id="rId4" Type="http://schemas.openxmlformats.org/officeDocument/2006/relationships/hyperlink" Target="https://www.coca-colahellenic.com/" TargetMode="External"/><Relationship Id="rId9" Type="http://schemas.openxmlformats.org/officeDocument/2006/relationships/image" Target="../media/image33.jpeg"/><Relationship Id="rId14" Type="http://schemas.openxmlformats.org/officeDocument/2006/relationships/hyperlink" Target="https://www.pharvision.ai/" TargetMode="External"/><Relationship Id="rId22" Type="http://schemas.openxmlformats.org/officeDocument/2006/relationships/hyperlink" Target="https://taulia.com/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4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8643853" y="6171905"/>
            <a:ext cx="2951518" cy="351497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https://softuni.bg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8643853" y="5841475"/>
            <a:ext cx="2951518" cy="38253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671147" y="5368869"/>
            <a:ext cx="2951518" cy="444536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671147" y="4876928"/>
            <a:ext cx="2951518" cy="506540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254857"/>
            <a:ext cx="12191999" cy="882654"/>
          </a:xfrm>
        </p:spPr>
        <p:txBody>
          <a:bodyPr/>
          <a:lstStyle/>
          <a:p>
            <a:r>
              <a:rPr lang="en-US" dirty="0"/>
              <a:t>Lists Advanced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23" t="7391" r="5240" b="6957"/>
          <a:stretch/>
        </p:blipFill>
        <p:spPr>
          <a:xfrm>
            <a:off x="671147" y="2354721"/>
            <a:ext cx="2390418" cy="234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0679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8963EA6-6C78-413D-AD76-E2836B3618F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71412" y="2619000"/>
            <a:ext cx="11070000" cy="1935000"/>
          </a:xfrm>
        </p:spPr>
        <p:txBody>
          <a:bodyPr/>
          <a:lstStyle/>
          <a:p>
            <a:r>
              <a:rPr lang="en-US" sz="2600" dirty="0"/>
              <a:t>text = input()</a:t>
            </a:r>
          </a:p>
          <a:p>
            <a:r>
              <a:rPr lang="en-US" sz="2600" dirty="0"/>
              <a:t>vowels = ['a', 'u', 'e', 'i', 'o', 'A', 'U', 'E', 'I', 'O']</a:t>
            </a:r>
          </a:p>
          <a:p>
            <a:r>
              <a:rPr lang="en-US" sz="2600" dirty="0"/>
              <a:t>no_vowels = ''.join(</a:t>
            </a:r>
            <a:r>
              <a:rPr lang="en-US" sz="2600" dirty="0">
                <a:solidFill>
                  <a:schemeClr val="bg1"/>
                </a:solidFill>
              </a:rPr>
              <a:t>[</a:t>
            </a:r>
            <a:r>
              <a:rPr lang="en-US" sz="2600" dirty="0"/>
              <a:t>x </a:t>
            </a:r>
            <a:r>
              <a:rPr lang="en-US" sz="2600" dirty="0">
                <a:solidFill>
                  <a:schemeClr val="bg1"/>
                </a:solidFill>
              </a:rPr>
              <a:t>for</a:t>
            </a:r>
            <a:r>
              <a:rPr lang="en-US" sz="2600" dirty="0"/>
              <a:t> x in text </a:t>
            </a:r>
            <a:r>
              <a:rPr lang="en-US" sz="2600" dirty="0">
                <a:solidFill>
                  <a:schemeClr val="bg1"/>
                </a:solidFill>
              </a:rPr>
              <a:t>if</a:t>
            </a:r>
            <a:r>
              <a:rPr lang="en-US" sz="2600" dirty="0"/>
              <a:t> x </a:t>
            </a:r>
            <a:r>
              <a:rPr lang="en-US" sz="2600" dirty="0">
                <a:solidFill>
                  <a:schemeClr val="bg1"/>
                </a:solidFill>
              </a:rPr>
              <a:t>not</a:t>
            </a:r>
            <a:r>
              <a:rPr lang="en-US" sz="26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600" dirty="0">
                <a:solidFill>
                  <a:schemeClr val="bg1"/>
                </a:solidFill>
              </a:rPr>
              <a:t>in</a:t>
            </a:r>
            <a:r>
              <a:rPr lang="en-US" sz="26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600" dirty="0"/>
              <a:t>vowels</a:t>
            </a:r>
            <a:r>
              <a:rPr lang="en-US" sz="2600" dirty="0">
                <a:solidFill>
                  <a:schemeClr val="bg1"/>
                </a:solidFill>
              </a:rPr>
              <a:t>]</a:t>
            </a:r>
            <a:r>
              <a:rPr lang="en-US" sz="2600" dirty="0"/>
              <a:t>)</a:t>
            </a:r>
          </a:p>
          <a:p>
            <a:r>
              <a:rPr lang="en-US" sz="2600" dirty="0"/>
              <a:t>print(no_vowels)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No Vowels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41DF919E-C1F2-485B-AF1F-18C513A1C3E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1BFC9F4A-6D84-4ED2-9264-974A811FB75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32" t="15863" r="7462" b="17157"/>
          <a:stretch/>
        </p:blipFill>
        <p:spPr>
          <a:xfrm>
            <a:off x="9041412" y="4194000"/>
            <a:ext cx="2700000" cy="213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068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03E8065-7E2F-4FAF-9B36-9AF0ECC7276D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List Methods</a:t>
            </a:r>
          </a:p>
        </p:txBody>
      </p:sp>
      <p:pic>
        <p:nvPicPr>
          <p:cNvPr id="2" name="Picture 2" descr="Ð¡Ð²ÑÑÐ·Ð°Ð½Ð¾ Ð¸Ð·Ð¾Ð±ÑÐ°Ð¶ÐµÐ½Ð¸Ðµ"/>
          <p:cNvPicPr>
            <a:picLocks noChangeAspect="1" noChangeArrowheads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4280" y="969264"/>
            <a:ext cx="4663440" cy="3497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1945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615283" y="1830475"/>
            <a:ext cx="7211982" cy="1129256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my_list = [1, 2, 3]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my_list.</a:t>
            </a:r>
            <a:r>
              <a:rPr lang="en-US" dirty="0">
                <a:solidFill>
                  <a:schemeClr val="bg1"/>
                </a:solidFill>
              </a:rPr>
              <a:t>append</a:t>
            </a:r>
            <a:r>
              <a:rPr lang="en-US" dirty="0"/>
              <a:t>(4) </a:t>
            </a:r>
            <a:r>
              <a:rPr lang="en-US" i="1" dirty="0">
                <a:solidFill>
                  <a:schemeClr val="accent2"/>
                </a:solidFill>
              </a:rPr>
              <a:t># [1, 2, 3, 4]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000" dirty="0"/>
              <a:t>Using the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append()</a:t>
            </a:r>
            <a:r>
              <a:rPr lang="en-US" sz="3000" b="1" dirty="0">
                <a:latin typeface="+mj-lt"/>
              </a:rPr>
              <a:t> </a:t>
            </a:r>
            <a:r>
              <a:rPr lang="en-US" sz="3000" dirty="0"/>
              <a:t>method</a:t>
            </a:r>
          </a:p>
          <a:p>
            <a:endParaRPr lang="en-US" sz="3000" dirty="0"/>
          </a:p>
          <a:p>
            <a:endParaRPr lang="en-US" sz="30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000" dirty="0"/>
              <a:t>Using the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extend()</a:t>
            </a:r>
            <a:r>
              <a:rPr lang="en-US" sz="3000" b="1" dirty="0"/>
              <a:t> </a:t>
            </a:r>
            <a:r>
              <a:rPr lang="en-US" sz="3000" dirty="0"/>
              <a:t>method</a:t>
            </a:r>
          </a:p>
          <a:p>
            <a:endParaRPr lang="en-US" sz="3000" dirty="0"/>
          </a:p>
          <a:p>
            <a:endParaRPr lang="en-US" sz="30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000" dirty="0"/>
              <a:t>Using the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insert()</a:t>
            </a:r>
            <a:r>
              <a:rPr lang="en-US" sz="3000" b="1" dirty="0"/>
              <a:t> </a:t>
            </a:r>
            <a:r>
              <a:rPr lang="en-US" sz="3000" dirty="0"/>
              <a:t>method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Elements</a:t>
            </a:r>
          </a:p>
        </p:txBody>
      </p:sp>
      <p:sp>
        <p:nvSpPr>
          <p:cNvPr id="8" name="Text Placeholder 1"/>
          <p:cNvSpPr txBox="1">
            <a:spLocks/>
          </p:cNvSpPr>
          <p:nvPr/>
        </p:nvSpPr>
        <p:spPr>
          <a:xfrm>
            <a:off x="615283" y="3788938"/>
            <a:ext cx="7211982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r>
              <a:rPr lang="en-US" dirty="0">
                <a:solidFill>
                  <a:schemeClr val="tx1"/>
                </a:solidFill>
              </a:rPr>
              <a:t>my_list = [1, 2, 3]</a:t>
            </a:r>
          </a:p>
          <a:p>
            <a:pPr latinLnBrk="0"/>
            <a:r>
              <a:rPr lang="en-US" dirty="0">
                <a:solidFill>
                  <a:schemeClr val="tx1"/>
                </a:solidFill>
              </a:rPr>
              <a:t>my_list.</a:t>
            </a:r>
            <a:r>
              <a:rPr lang="en-US" dirty="0">
                <a:solidFill>
                  <a:schemeClr val="bg1"/>
                </a:solidFill>
              </a:rPr>
              <a:t>extend</a:t>
            </a:r>
            <a:r>
              <a:rPr lang="en-US" dirty="0">
                <a:solidFill>
                  <a:schemeClr val="tx1"/>
                </a:solidFill>
              </a:rPr>
              <a:t>([4, 5])</a:t>
            </a:r>
            <a:r>
              <a:rPr lang="en-US" dirty="0"/>
              <a:t> </a:t>
            </a:r>
            <a:r>
              <a:rPr lang="en-US" i="1" dirty="0">
                <a:solidFill>
                  <a:schemeClr val="accent2"/>
                </a:solidFill>
              </a:rPr>
              <a:t># [1, 2, 3, 4, 5]</a:t>
            </a:r>
          </a:p>
        </p:txBody>
      </p:sp>
      <p:sp>
        <p:nvSpPr>
          <p:cNvPr id="9" name="Text Placeholder 1"/>
          <p:cNvSpPr txBox="1">
            <a:spLocks/>
          </p:cNvSpPr>
          <p:nvPr/>
        </p:nvSpPr>
        <p:spPr>
          <a:xfrm>
            <a:off x="615283" y="5591707"/>
            <a:ext cx="7211982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r>
              <a:rPr lang="en-US" dirty="0">
                <a:solidFill>
                  <a:schemeClr val="tx1"/>
                </a:solidFill>
              </a:rPr>
              <a:t>my_list = [1, 2, 3]</a:t>
            </a:r>
          </a:p>
          <a:p>
            <a:pPr latinLnBrk="0"/>
            <a:r>
              <a:rPr lang="en-US" dirty="0">
                <a:solidFill>
                  <a:schemeClr val="tx1"/>
                </a:solidFill>
              </a:rPr>
              <a:t>my_list.</a:t>
            </a:r>
            <a:r>
              <a:rPr lang="en-US" dirty="0">
                <a:solidFill>
                  <a:schemeClr val="bg1"/>
                </a:solidFill>
              </a:rPr>
              <a:t>insert</a:t>
            </a:r>
            <a:r>
              <a:rPr lang="en-US" dirty="0">
                <a:solidFill>
                  <a:schemeClr val="tx1"/>
                </a:solidFill>
              </a:rPr>
              <a:t>(1, 4)</a:t>
            </a:r>
            <a:r>
              <a:rPr lang="en-US" dirty="0"/>
              <a:t> </a:t>
            </a:r>
            <a:r>
              <a:rPr lang="en-US" i="1" dirty="0">
                <a:solidFill>
                  <a:schemeClr val="accent2"/>
                </a:solidFill>
              </a:rPr>
              <a:t># [1, 4, 2, 3]</a:t>
            </a:r>
          </a:p>
        </p:txBody>
      </p:sp>
      <p:sp>
        <p:nvSpPr>
          <p:cNvPr id="3" name="Rounded Rectangle 2"/>
          <p:cNvSpPr/>
          <p:nvPr/>
        </p:nvSpPr>
        <p:spPr bwMode="auto">
          <a:xfrm>
            <a:off x="7296912" y="1489373"/>
            <a:ext cx="3456432" cy="896112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 single element at the end</a:t>
            </a:r>
          </a:p>
        </p:txBody>
      </p:sp>
      <p:sp>
        <p:nvSpPr>
          <p:cNvPr id="10" name="Rounded Rectangle 9"/>
          <p:cNvSpPr/>
          <p:nvPr/>
        </p:nvSpPr>
        <p:spPr bwMode="auto">
          <a:xfrm>
            <a:off x="7296912" y="3340882"/>
            <a:ext cx="3456432" cy="896112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 multiple elements at the end</a:t>
            </a:r>
          </a:p>
        </p:txBody>
      </p:sp>
      <p:sp>
        <p:nvSpPr>
          <p:cNvPr id="11" name="Rounded Rectangle 10"/>
          <p:cNvSpPr/>
          <p:nvPr/>
        </p:nvSpPr>
        <p:spPr bwMode="auto">
          <a:xfrm>
            <a:off x="7296912" y="5315088"/>
            <a:ext cx="3456432" cy="896112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 single element at a specific index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B00CE9F9-DF59-47AC-9BEF-1EBD88C6025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942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3" grpId="0" animBg="1"/>
      <p:bldP spid="10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615283" y="1830475"/>
            <a:ext cx="8931052" cy="1129256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my_list = [1, 2, 3]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my_list.</a:t>
            </a:r>
            <a:r>
              <a:rPr lang="en-US" dirty="0">
                <a:solidFill>
                  <a:schemeClr val="bg1"/>
                </a:solidFill>
              </a:rPr>
              <a:t>clear</a:t>
            </a:r>
            <a:r>
              <a:rPr lang="en-US" dirty="0"/>
              <a:t>() </a:t>
            </a:r>
            <a:r>
              <a:rPr lang="en-US" i="1" dirty="0">
                <a:solidFill>
                  <a:schemeClr val="accent2"/>
                </a:solidFill>
              </a:rPr>
              <a:t># []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000" dirty="0"/>
              <a:t>Using the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clear()</a:t>
            </a:r>
            <a:r>
              <a:rPr lang="en-US" sz="3000" b="1" dirty="0"/>
              <a:t> </a:t>
            </a:r>
            <a:r>
              <a:rPr lang="en-US" sz="3000" dirty="0"/>
              <a:t>method</a:t>
            </a:r>
          </a:p>
          <a:p>
            <a:endParaRPr lang="en-US" sz="3000" dirty="0"/>
          </a:p>
          <a:p>
            <a:endParaRPr lang="en-US" sz="30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000" dirty="0"/>
              <a:t>Using the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pop()</a:t>
            </a:r>
            <a:r>
              <a:rPr lang="en-US" sz="3000" b="1" dirty="0"/>
              <a:t> </a:t>
            </a:r>
            <a:r>
              <a:rPr lang="en-US" sz="3000" dirty="0"/>
              <a:t>method</a:t>
            </a:r>
          </a:p>
          <a:p>
            <a:endParaRPr lang="en-US" sz="3000" dirty="0"/>
          </a:p>
          <a:p>
            <a:endParaRPr lang="en-US" sz="30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000" dirty="0"/>
              <a:t>Using the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remove()</a:t>
            </a:r>
            <a:r>
              <a:rPr lang="en-US" sz="3000" b="1" dirty="0"/>
              <a:t> </a:t>
            </a:r>
            <a:r>
              <a:rPr lang="en-US" sz="3000" dirty="0"/>
              <a:t>method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Removing Elements</a:t>
            </a:r>
          </a:p>
        </p:txBody>
      </p:sp>
      <p:sp>
        <p:nvSpPr>
          <p:cNvPr id="8" name="Text Placeholder 1"/>
          <p:cNvSpPr txBox="1">
            <a:spLocks/>
          </p:cNvSpPr>
          <p:nvPr/>
        </p:nvSpPr>
        <p:spPr>
          <a:xfrm>
            <a:off x="615282" y="3788938"/>
            <a:ext cx="8931053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my_list = [1, 2, 3]</a:t>
            </a:r>
          </a:p>
          <a:p>
            <a:r>
              <a:rPr lang="en-US" dirty="0">
                <a:solidFill>
                  <a:schemeClr val="tx1"/>
                </a:solidFill>
              </a:rPr>
              <a:t>number = </a:t>
            </a:r>
            <a:r>
              <a:rPr lang="en-US" dirty="0" err="1">
                <a:solidFill>
                  <a:schemeClr val="tx1"/>
                </a:solidFill>
              </a:rPr>
              <a:t>my_list.</a:t>
            </a:r>
            <a:r>
              <a:rPr lang="en-US" dirty="0" err="1">
                <a:solidFill>
                  <a:schemeClr val="bg1"/>
                </a:solidFill>
              </a:rPr>
              <a:t>pop</a:t>
            </a:r>
            <a:r>
              <a:rPr lang="en-US" dirty="0">
                <a:solidFill>
                  <a:schemeClr val="tx1"/>
                </a:solidFill>
              </a:rPr>
              <a:t>(0)</a:t>
            </a:r>
            <a:r>
              <a:rPr lang="en-US" dirty="0"/>
              <a:t> </a:t>
            </a:r>
            <a:r>
              <a:rPr lang="en-US" i="1" dirty="0">
                <a:solidFill>
                  <a:schemeClr val="accent2"/>
                </a:solidFill>
              </a:rPr>
              <a:t># [2, 3]; number -&gt; 1</a:t>
            </a:r>
          </a:p>
        </p:txBody>
      </p:sp>
      <p:sp>
        <p:nvSpPr>
          <p:cNvPr id="9" name="Text Placeholder 1"/>
          <p:cNvSpPr txBox="1">
            <a:spLocks/>
          </p:cNvSpPr>
          <p:nvPr/>
        </p:nvSpPr>
        <p:spPr>
          <a:xfrm>
            <a:off x="615283" y="5591707"/>
            <a:ext cx="8931052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my_list = [1, 2, 3]</a:t>
            </a:r>
          </a:p>
          <a:p>
            <a:r>
              <a:rPr lang="en-US" dirty="0">
                <a:solidFill>
                  <a:schemeClr val="tx1"/>
                </a:solidFill>
              </a:rPr>
              <a:t>my_list.</a:t>
            </a:r>
            <a:r>
              <a:rPr lang="en-US" dirty="0">
                <a:solidFill>
                  <a:schemeClr val="bg1"/>
                </a:solidFill>
              </a:rPr>
              <a:t>remove</a:t>
            </a:r>
            <a:r>
              <a:rPr lang="en-US" dirty="0">
                <a:solidFill>
                  <a:schemeClr val="tx1"/>
                </a:solidFill>
              </a:rPr>
              <a:t>(1)</a:t>
            </a:r>
            <a:r>
              <a:rPr lang="en-US" dirty="0"/>
              <a:t> </a:t>
            </a:r>
            <a:r>
              <a:rPr lang="en-US" i="1" dirty="0">
                <a:solidFill>
                  <a:schemeClr val="accent2"/>
                </a:solidFill>
              </a:rPr>
              <a:t># [2, 3]</a:t>
            </a:r>
          </a:p>
        </p:txBody>
      </p:sp>
      <p:sp>
        <p:nvSpPr>
          <p:cNvPr id="3" name="Rounded Rectangle 2"/>
          <p:cNvSpPr/>
          <p:nvPr/>
        </p:nvSpPr>
        <p:spPr bwMode="auto">
          <a:xfrm>
            <a:off x="7296912" y="1489373"/>
            <a:ext cx="3794760" cy="896112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Removes all elements</a:t>
            </a:r>
          </a:p>
        </p:txBody>
      </p:sp>
      <p:sp>
        <p:nvSpPr>
          <p:cNvPr id="10" name="Rounded Rectangle 9"/>
          <p:cNvSpPr/>
          <p:nvPr/>
        </p:nvSpPr>
        <p:spPr bwMode="auto">
          <a:xfrm>
            <a:off x="7296912" y="3261134"/>
            <a:ext cx="3794760" cy="1055608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Removes element by index and returns it</a:t>
            </a:r>
          </a:p>
        </p:txBody>
      </p:sp>
      <p:sp>
        <p:nvSpPr>
          <p:cNvPr id="11" name="Rounded Rectangle 10"/>
          <p:cNvSpPr/>
          <p:nvPr/>
        </p:nvSpPr>
        <p:spPr bwMode="auto">
          <a:xfrm>
            <a:off x="7296912" y="5315088"/>
            <a:ext cx="3794760" cy="896112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Removes by value </a:t>
            </a:r>
            <a:b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(first occurrence)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EFF79094-1CE5-409D-8B46-93A3A165B46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21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3" grpId="0" animBg="1"/>
      <p:bldP spid="10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371000" y="4520102"/>
            <a:ext cx="2132102" cy="2218657"/>
          </a:xfr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200" dirty="0"/>
              <a:t>3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200" dirty="0"/>
              <a:t>add 20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200" dirty="0"/>
              <a:t>insert 0 15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200" dirty="0"/>
              <a:t>leave 0 5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200" dirty="0"/>
              <a:t>End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You will receive how many wagons the train has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Until you receive "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End</a:t>
            </a:r>
            <a:r>
              <a:rPr lang="en-US" sz="3200" dirty="0"/>
              <a:t>", you will get some of the commands: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000" b="1" dirty="0">
                <a:solidFill>
                  <a:schemeClr val="bg1"/>
                </a:solidFill>
              </a:rPr>
              <a:t>add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</a:rPr>
              <a:t>{people} </a:t>
            </a:r>
            <a:r>
              <a:rPr lang="en-US" sz="3000" dirty="0"/>
              <a:t>-&gt; adds the people in the last wagon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000" b="1" dirty="0">
                <a:solidFill>
                  <a:schemeClr val="bg1"/>
                </a:solidFill>
              </a:rPr>
              <a:t>insert {index} {people} </a:t>
            </a:r>
            <a:r>
              <a:rPr lang="en-US" sz="3000" dirty="0"/>
              <a:t>-&gt; adds the people at the given wagon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000" b="1" dirty="0">
                <a:solidFill>
                  <a:schemeClr val="bg1"/>
                </a:solidFill>
              </a:rPr>
              <a:t>leave {index} {people} </a:t>
            </a:r>
            <a:r>
              <a:rPr lang="en-US" sz="3000" dirty="0"/>
              <a:t>-&gt; removes the people from the wagon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Trains</a:t>
            </a: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4756598" y="5289543"/>
            <a:ext cx="2028252" cy="5566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200" dirty="0">
                <a:solidFill>
                  <a:schemeClr val="tx1"/>
                </a:solidFill>
              </a:rPr>
              <a:t>[10, 0, 20]</a:t>
            </a:r>
          </a:p>
        </p:txBody>
      </p:sp>
      <p:sp>
        <p:nvSpPr>
          <p:cNvPr id="6" name="Right Arrow 5"/>
          <p:cNvSpPr/>
          <p:nvPr/>
        </p:nvSpPr>
        <p:spPr bwMode="auto">
          <a:xfrm>
            <a:off x="3867912" y="5361986"/>
            <a:ext cx="523875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AACBD9E8-8E59-4048-92E1-32B1075AAF0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808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5" grpId="0" animBg="1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A10A225-D7BF-4BA6-9021-7D8E656EE7A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8802" y="1245357"/>
            <a:ext cx="5220000" cy="546864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 err="1"/>
              <a:t>train_length</a:t>
            </a:r>
            <a:r>
              <a:rPr lang="en-US" sz="2200" dirty="0"/>
              <a:t> = int(input())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train = </a:t>
            </a:r>
            <a:r>
              <a:rPr lang="en-US" sz="2200" dirty="0">
                <a:solidFill>
                  <a:schemeClr val="bg1"/>
                </a:solidFill>
              </a:rPr>
              <a:t>[0] * </a:t>
            </a:r>
            <a:r>
              <a:rPr lang="en-US" sz="2200" dirty="0" err="1">
                <a:solidFill>
                  <a:schemeClr val="bg1"/>
                </a:solidFill>
              </a:rPr>
              <a:t>train_length</a:t>
            </a:r>
            <a:endParaRPr lang="en-US" sz="2200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command = input()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while command != "End":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    tokens = </a:t>
            </a:r>
            <a:r>
              <a:rPr lang="en-US" sz="2200" dirty="0" err="1"/>
              <a:t>command.split</a:t>
            </a:r>
            <a:r>
              <a:rPr lang="en-US" sz="2200" dirty="0"/>
              <a:t>(" ")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    </a:t>
            </a:r>
            <a:r>
              <a:rPr lang="en-US" sz="2200" dirty="0" err="1"/>
              <a:t>key_word</a:t>
            </a:r>
            <a:r>
              <a:rPr lang="en-US" sz="2200" dirty="0"/>
              <a:t> = tokens[0]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    if </a:t>
            </a:r>
            <a:r>
              <a:rPr lang="en-US" sz="2200" dirty="0" err="1"/>
              <a:t>key_word</a:t>
            </a:r>
            <a:r>
              <a:rPr lang="en-US" sz="2200" dirty="0"/>
              <a:t> == "add":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        </a:t>
            </a:r>
            <a:r>
              <a:rPr lang="en-US" sz="2200" i="1" dirty="0">
                <a:solidFill>
                  <a:schemeClr val="accent2"/>
                </a:solidFill>
              </a:rPr>
              <a:t># Implement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i="1" dirty="0">
                <a:solidFill>
                  <a:schemeClr val="accent2"/>
                </a:solidFill>
              </a:rPr>
              <a:t>    # Add the other cases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    command = input()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print(train)</a:t>
            </a:r>
            <a:endParaRPr lang="bg-BG" sz="2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Trains</a:t>
            </a: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5278802" y="1494000"/>
            <a:ext cx="3067198" cy="1055608"/>
          </a:xfrm>
          <a:prstGeom prst="wedgeRoundRectCallout">
            <a:avLst>
              <a:gd name="adj1" fmla="val -58182"/>
              <a:gd name="adj2" fmla="val -1106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Generate list with same values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E0AB5546-922C-4E17-BC75-F30C83C1D7D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1026" name="Picture 2" descr="https://www.shareicon.net/data/512x512/2016/08/31/821538_transportation_512x512.png">
            <a:extLst>
              <a:ext uri="{FF2B5EF4-FFF2-40B4-BE49-F238E27FC236}">
                <a16:creationId xmlns:a16="http://schemas.microsoft.com/office/drawing/2014/main" id="{AE29D67F-E89F-4085-AE56-41FF2B8C31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1000" y="4343141"/>
            <a:ext cx="2311800" cy="231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3303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26000" y="3980566"/>
            <a:ext cx="2614184" cy="2526434"/>
          </a:xfr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2-Walk the dog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1-Drink coffee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6-Dinner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5-Work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End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You will be receiving to-do notes until you get the command </a:t>
            </a:r>
            <a:r>
              <a:rPr lang="en-US" sz="3200" b="1" dirty="0">
                <a:solidFill>
                  <a:schemeClr val="bg1"/>
                </a:solidFill>
              </a:rPr>
              <a:t>"End"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The notes will be in the format: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"{priority}-{note}"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Return the list of to-do notes sorted by priority (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ascending</a:t>
            </a:r>
            <a:r>
              <a:rPr lang="en-US" sz="3200" dirty="0"/>
              <a:t>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Hint: use the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pop()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200" dirty="0"/>
              <a:t>and the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insert()</a:t>
            </a:r>
            <a:r>
              <a:rPr lang="en-US" sz="3200" b="1" dirty="0"/>
              <a:t> </a:t>
            </a:r>
            <a:r>
              <a:rPr lang="en-US" sz="3200" dirty="0"/>
              <a:t>methods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Todo List</a:t>
            </a: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4016342" y="4985579"/>
            <a:ext cx="8111154" cy="5566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>
                <a:solidFill>
                  <a:schemeClr val="tx1"/>
                </a:solidFill>
              </a:rPr>
              <a:t>['Drink coffee', 'Walk the dog', 'Work', 'Dinner']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63F23C6-65CE-46E3-8749-B56EA7F6A53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9" name="Right Arrow 5">
            <a:extLst>
              <a:ext uri="{FF2B5EF4-FFF2-40B4-BE49-F238E27FC236}">
                <a16:creationId xmlns:a16="http://schemas.microsoft.com/office/drawing/2014/main" id="{8962ECBD-2174-4D64-A7D0-CF40103532C3}"/>
              </a:ext>
            </a:extLst>
          </p:cNvPr>
          <p:cNvSpPr/>
          <p:nvPr/>
        </p:nvSpPr>
        <p:spPr bwMode="auto">
          <a:xfrm>
            <a:off x="3266325" y="5073411"/>
            <a:ext cx="523875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13726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5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544976-DFC6-45C8-B390-8BCC5DAB472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496000" y="1232911"/>
            <a:ext cx="7049766" cy="5481089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notes = [0] * 10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while True: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    command = input()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    if command == "End":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        break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    tokens = </a:t>
            </a:r>
            <a:r>
              <a:rPr lang="en-US" sz="2200" dirty="0" err="1"/>
              <a:t>command.split</a:t>
            </a:r>
            <a:r>
              <a:rPr lang="en-US" sz="2200" dirty="0"/>
              <a:t>("-")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    priority = int(tokens[0])</a:t>
            </a:r>
            <a:r>
              <a:rPr lang="bg-BG" sz="2200"/>
              <a:t> - 1</a:t>
            </a:r>
            <a:endParaRPr lang="en-US" sz="2200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    note = tokens[1]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    </a:t>
            </a:r>
            <a:r>
              <a:rPr lang="en-US" sz="2200" dirty="0" err="1"/>
              <a:t>notes.pop</a:t>
            </a:r>
            <a:r>
              <a:rPr lang="en-US" sz="2200" dirty="0"/>
              <a:t>(priority)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    </a:t>
            </a:r>
            <a:r>
              <a:rPr lang="en-US" sz="2200" dirty="0" err="1"/>
              <a:t>notes.insert</a:t>
            </a:r>
            <a:r>
              <a:rPr lang="en-US" sz="2200" dirty="0"/>
              <a:t>(priority, note)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i="1" dirty="0">
                <a:solidFill>
                  <a:schemeClr val="accent2"/>
                </a:solidFill>
              </a:rPr>
              <a:t># Add only the elements that are not 0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Todo List</a:t>
            </a:r>
          </a:p>
        </p:txBody>
      </p:sp>
      <p:sp>
        <p:nvSpPr>
          <p:cNvPr id="2" name="Rounded Rectangular Callout 1"/>
          <p:cNvSpPr/>
          <p:nvPr/>
        </p:nvSpPr>
        <p:spPr bwMode="auto">
          <a:xfrm>
            <a:off x="5435883" y="1487650"/>
            <a:ext cx="4320000" cy="578882"/>
          </a:xfrm>
          <a:prstGeom prst="wedgeRoundRectCallout">
            <a:avLst>
              <a:gd name="adj1" fmla="val -54563"/>
              <a:gd name="adj2" fmla="val -3374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Creating list with 10 zeros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C285D0B-8AB4-40AB-9A02-E1D4BA538F8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70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795282" y="1830475"/>
            <a:ext cx="5255717" cy="1129256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my_list = [1, 2, 3, 2, 2]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my_list.</a:t>
            </a:r>
            <a:r>
              <a:rPr lang="en-US" dirty="0">
                <a:solidFill>
                  <a:schemeClr val="bg1"/>
                </a:solidFill>
              </a:rPr>
              <a:t>count</a:t>
            </a:r>
            <a:r>
              <a:rPr lang="en-US" dirty="0"/>
              <a:t>(2) </a:t>
            </a:r>
            <a:r>
              <a:rPr lang="en-US" i="1" dirty="0">
                <a:solidFill>
                  <a:schemeClr val="accent2"/>
                </a:solidFill>
              </a:rPr>
              <a:t># 3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000" dirty="0"/>
              <a:t>Using the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count()</a:t>
            </a:r>
            <a:r>
              <a:rPr lang="en-US" sz="3000" b="1" dirty="0">
                <a:latin typeface="+mj-lt"/>
              </a:rPr>
              <a:t> </a:t>
            </a:r>
            <a:r>
              <a:rPr lang="en-US" sz="3000" dirty="0"/>
              <a:t>method</a:t>
            </a:r>
          </a:p>
          <a:p>
            <a:endParaRPr lang="en-US" sz="3000" dirty="0"/>
          </a:p>
          <a:p>
            <a:endParaRPr lang="en-US" sz="30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000" dirty="0"/>
              <a:t>Using the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index()</a:t>
            </a:r>
            <a:r>
              <a:rPr lang="en-US" sz="3000" b="1" dirty="0"/>
              <a:t> </a:t>
            </a:r>
            <a:r>
              <a:rPr lang="en-US" sz="3000" dirty="0"/>
              <a:t>method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000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0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000" dirty="0"/>
              <a:t>Using the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reverse()</a:t>
            </a:r>
            <a:r>
              <a:rPr lang="en-US" sz="3000" b="1" dirty="0"/>
              <a:t> </a:t>
            </a:r>
            <a:r>
              <a:rPr lang="en-US" sz="3000" dirty="0"/>
              <a:t>method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Useful Methods</a:t>
            </a:r>
          </a:p>
        </p:txBody>
      </p:sp>
      <p:sp>
        <p:nvSpPr>
          <p:cNvPr id="8" name="Text Placeholder 1"/>
          <p:cNvSpPr txBox="1">
            <a:spLocks/>
          </p:cNvSpPr>
          <p:nvPr/>
        </p:nvSpPr>
        <p:spPr>
          <a:xfrm>
            <a:off x="795282" y="3788938"/>
            <a:ext cx="5255718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my_list = [1, 2, 3, 2, 2]</a:t>
            </a:r>
          </a:p>
          <a:p>
            <a:r>
              <a:rPr lang="en-US" dirty="0">
                <a:solidFill>
                  <a:schemeClr val="tx1"/>
                </a:solidFill>
              </a:rPr>
              <a:t>last = my_list.</a:t>
            </a:r>
            <a:r>
              <a:rPr lang="en-US" dirty="0">
                <a:solidFill>
                  <a:schemeClr val="bg1"/>
                </a:solidFill>
              </a:rPr>
              <a:t>index</a:t>
            </a:r>
            <a:r>
              <a:rPr lang="en-US" dirty="0">
                <a:solidFill>
                  <a:schemeClr val="tx1"/>
                </a:solidFill>
              </a:rPr>
              <a:t>(2)</a:t>
            </a:r>
            <a:r>
              <a:rPr lang="en-US" dirty="0"/>
              <a:t> </a:t>
            </a:r>
            <a:r>
              <a:rPr lang="en-US" i="1" dirty="0">
                <a:solidFill>
                  <a:schemeClr val="accent2"/>
                </a:solidFill>
              </a:rPr>
              <a:t># 1</a:t>
            </a:r>
          </a:p>
        </p:txBody>
      </p:sp>
      <p:sp>
        <p:nvSpPr>
          <p:cNvPr id="9" name="Text Placeholder 1"/>
          <p:cNvSpPr txBox="1">
            <a:spLocks/>
          </p:cNvSpPr>
          <p:nvPr/>
        </p:nvSpPr>
        <p:spPr>
          <a:xfrm>
            <a:off x="795282" y="5591707"/>
            <a:ext cx="5255717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my_list = [1, 2, 3]</a:t>
            </a:r>
          </a:p>
          <a:p>
            <a:r>
              <a:rPr lang="en-US" dirty="0">
                <a:solidFill>
                  <a:schemeClr val="tx1"/>
                </a:solidFill>
              </a:rPr>
              <a:t>my_list.</a:t>
            </a:r>
            <a:r>
              <a:rPr lang="en-US" dirty="0">
                <a:solidFill>
                  <a:schemeClr val="bg1"/>
                </a:solidFill>
              </a:rPr>
              <a:t>reverse</a:t>
            </a:r>
            <a:r>
              <a:rPr lang="en-US" dirty="0">
                <a:solidFill>
                  <a:schemeClr val="tx1"/>
                </a:solidFill>
              </a:rPr>
              <a:t>()</a:t>
            </a:r>
            <a:r>
              <a:rPr lang="en-US" dirty="0"/>
              <a:t> </a:t>
            </a:r>
            <a:r>
              <a:rPr lang="en-US" i="1" dirty="0">
                <a:solidFill>
                  <a:schemeClr val="accent2"/>
                </a:solidFill>
              </a:rPr>
              <a:t># [3, 2, 1]</a:t>
            </a:r>
          </a:p>
        </p:txBody>
      </p:sp>
      <p:sp>
        <p:nvSpPr>
          <p:cNvPr id="3" name="Rounded Rectangle 2"/>
          <p:cNvSpPr/>
          <p:nvPr/>
        </p:nvSpPr>
        <p:spPr bwMode="auto">
          <a:xfrm>
            <a:off x="5781000" y="1409821"/>
            <a:ext cx="3794760" cy="1055608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Finds all occurrences in a list</a:t>
            </a:r>
          </a:p>
        </p:txBody>
      </p:sp>
      <p:sp>
        <p:nvSpPr>
          <p:cNvPr id="10" name="Rounded Rectangle 9"/>
          <p:cNvSpPr/>
          <p:nvPr/>
        </p:nvSpPr>
        <p:spPr bwMode="auto">
          <a:xfrm>
            <a:off x="5784218" y="3380385"/>
            <a:ext cx="3794760" cy="1055608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Finds the index of the first occurrence</a:t>
            </a:r>
          </a:p>
        </p:txBody>
      </p:sp>
      <p:sp>
        <p:nvSpPr>
          <p:cNvPr id="11" name="Rounded Rectangle 10"/>
          <p:cNvSpPr/>
          <p:nvPr/>
        </p:nvSpPr>
        <p:spPr bwMode="auto">
          <a:xfrm>
            <a:off x="5794636" y="5344958"/>
            <a:ext cx="3794760" cy="578882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Reverses the elements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6089BF58-EA7D-4A28-9CE5-B7A43B3A91E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800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3" grpId="0" animBg="1"/>
      <p:bldP spid="10" grpId="0" animBg="1"/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400" dirty="0"/>
              <a:t>You will</a:t>
            </a:r>
            <a:r>
              <a:rPr lang="en-US" sz="3400" b="1" dirty="0"/>
              <a:t> </a:t>
            </a:r>
            <a:r>
              <a:rPr lang="en-US" sz="3400" dirty="0"/>
              <a:t>receive words separated by a </a:t>
            </a:r>
            <a:r>
              <a:rPr lang="en-US" sz="3400" b="1" dirty="0">
                <a:solidFill>
                  <a:schemeClr val="bg1"/>
                </a:solidFill>
              </a:rPr>
              <a:t>single space </a:t>
            </a:r>
            <a:br>
              <a:rPr lang="en-US" sz="3400" b="1" dirty="0">
                <a:solidFill>
                  <a:schemeClr val="bg1"/>
                </a:solidFill>
              </a:rPr>
            </a:br>
            <a:r>
              <a:rPr lang="en-US" sz="3400" dirty="0"/>
              <a:t>and a </a:t>
            </a:r>
            <a:r>
              <a:rPr lang="en-US" sz="3400" b="1" dirty="0">
                <a:solidFill>
                  <a:schemeClr val="bg1"/>
                </a:solidFill>
              </a:rPr>
              <a:t>palindrome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400" dirty="0"/>
              <a:t>Print a list containing </a:t>
            </a:r>
            <a:r>
              <a:rPr lang="en-US" sz="3400" b="1" dirty="0">
                <a:solidFill>
                  <a:schemeClr val="bg1"/>
                </a:solidFill>
              </a:rPr>
              <a:t>all</a:t>
            </a:r>
            <a:r>
              <a:rPr lang="en-US" sz="3400" dirty="0"/>
              <a:t> the </a:t>
            </a:r>
            <a:r>
              <a:rPr lang="en-US" sz="3400" b="1" dirty="0">
                <a:solidFill>
                  <a:schemeClr val="bg1"/>
                </a:solidFill>
              </a:rPr>
              <a:t>palindromes</a:t>
            </a:r>
            <a:endParaRPr lang="en-US" sz="34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400" dirty="0"/>
              <a:t>Print the number of </a:t>
            </a:r>
            <a:r>
              <a:rPr lang="en-US" sz="3400" b="1" dirty="0">
                <a:solidFill>
                  <a:schemeClr val="bg1"/>
                </a:solidFill>
              </a:rPr>
              <a:t>occurrences</a:t>
            </a:r>
            <a:r>
              <a:rPr lang="en-US" sz="3400" dirty="0"/>
              <a:t> of the </a:t>
            </a:r>
            <a:r>
              <a:rPr lang="en-US" sz="3400" b="1" dirty="0">
                <a:solidFill>
                  <a:schemeClr val="bg1"/>
                </a:solidFill>
              </a:rPr>
              <a:t>palindrome</a:t>
            </a:r>
            <a:r>
              <a:rPr lang="en-US" sz="3400" dirty="0"/>
              <a:t> in the</a:t>
            </a:r>
            <a:br>
              <a:rPr lang="en-US" sz="3400" dirty="0"/>
            </a:br>
            <a:r>
              <a:rPr lang="en-US" sz="3400" dirty="0"/>
              <a:t>format: </a:t>
            </a:r>
            <a:r>
              <a:rPr lang="en-US" sz="3400" b="1" dirty="0">
                <a:latin typeface="+mj-lt"/>
              </a:rPr>
              <a:t>"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Found palindrome {number} times</a:t>
            </a:r>
            <a:r>
              <a:rPr lang="en-US" sz="3400" b="1" dirty="0">
                <a:latin typeface="+mj-lt"/>
              </a:rPr>
              <a:t>"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Palindrome Strings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336000" y="4811289"/>
            <a:ext cx="5301584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wow father mom wow shirt stats</a:t>
            </a:r>
          </a:p>
          <a:p>
            <a:r>
              <a:rPr lang="en-US" dirty="0">
                <a:solidFill>
                  <a:schemeClr val="tx1"/>
                </a:solidFill>
              </a:rPr>
              <a:t>wow</a:t>
            </a: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6546088" y="4811289"/>
            <a:ext cx="5299937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['wow', 'mom', 'wow', 'stats']</a:t>
            </a:r>
          </a:p>
          <a:p>
            <a:r>
              <a:rPr lang="en-US" dirty="0">
                <a:solidFill>
                  <a:schemeClr val="tx1"/>
                </a:solidFill>
              </a:rPr>
              <a:t>Found palindrome 2 times</a:t>
            </a:r>
          </a:p>
        </p:txBody>
      </p:sp>
      <p:sp>
        <p:nvSpPr>
          <p:cNvPr id="9" name="Right Arrow 8"/>
          <p:cNvSpPr/>
          <p:nvPr/>
        </p:nvSpPr>
        <p:spPr bwMode="auto">
          <a:xfrm>
            <a:off x="5871686" y="5209136"/>
            <a:ext cx="438150" cy="31432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B678FF3-AAAD-4129-9639-49C3E9D04D7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494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 Comprehensions</a:t>
            </a:r>
          </a:p>
          <a:p>
            <a:r>
              <a:rPr lang="en-US" dirty="0"/>
              <a:t>List Methods</a:t>
            </a:r>
          </a:p>
          <a:p>
            <a:r>
              <a:rPr lang="en-US"/>
              <a:t>Advanced Functions</a:t>
            </a:r>
            <a:endParaRPr lang="en-US" dirty="0"/>
          </a:p>
          <a:p>
            <a:r>
              <a:rPr lang="en-US" dirty="0"/>
              <a:t>Additional List Manipulations</a:t>
            </a:r>
          </a:p>
          <a:p>
            <a:r>
              <a:rPr lang="en-US" dirty="0"/>
              <a:t>The </a:t>
            </a:r>
            <a:r>
              <a:rPr lang="en-US" b="1" dirty="0">
                <a:latin typeface="Consolas" panose="020B0609020204030204" pitchFamily="49" charset="0"/>
              </a:rPr>
              <a:t>set()</a:t>
            </a:r>
            <a:r>
              <a:rPr lang="en-US" b="1" dirty="0"/>
              <a:t> </a:t>
            </a:r>
            <a:r>
              <a:rPr lang="en-US" dirty="0"/>
              <a:t>function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0C15921C-A922-464C-99FA-9B1C9A6DC61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836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6A29835-4F19-48C0-9782-66E5E04B42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46000" y="1674000"/>
            <a:ext cx="9225000" cy="4616429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strings = input().split(" ")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/>
              <a:t>searched_palindrome</a:t>
            </a:r>
            <a:r>
              <a:rPr lang="en-US" dirty="0"/>
              <a:t> = input()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palindromes = []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for word in strings: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if word == </a:t>
            </a:r>
            <a:r>
              <a:rPr lang="en-US" dirty="0">
                <a:solidFill>
                  <a:schemeClr val="bg1"/>
                </a:solidFill>
              </a:rPr>
              <a:t>""</a:t>
            </a:r>
            <a:r>
              <a:rPr lang="en-US" dirty="0"/>
              <a:t>.</a:t>
            </a:r>
            <a:r>
              <a:rPr lang="en-US" dirty="0">
                <a:solidFill>
                  <a:schemeClr val="bg1"/>
                </a:solidFill>
              </a:rPr>
              <a:t>join</a:t>
            </a:r>
            <a:r>
              <a:rPr lang="en-US" dirty="0"/>
              <a:t>(</a:t>
            </a:r>
            <a:r>
              <a:rPr lang="en-US" dirty="0">
                <a:solidFill>
                  <a:schemeClr val="bg1"/>
                </a:solidFill>
              </a:rPr>
              <a:t>reversed</a:t>
            </a:r>
            <a:r>
              <a:rPr lang="en-US" dirty="0"/>
              <a:t>(word)):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    </a:t>
            </a:r>
            <a:r>
              <a:rPr lang="en-US" dirty="0" err="1"/>
              <a:t>palindromes.append</a:t>
            </a:r>
            <a:r>
              <a:rPr lang="en-US" dirty="0"/>
              <a:t>(word)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print(f"{palindromes}")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print(</a:t>
            </a:r>
            <a:r>
              <a:rPr lang="en-US" dirty="0" err="1"/>
              <a:t>f"Found</a:t>
            </a:r>
            <a:r>
              <a:rPr lang="en-US" dirty="0"/>
              <a:t> palindrome {</a:t>
            </a:r>
            <a:r>
              <a:rPr lang="en-US" dirty="0" err="1"/>
              <a:t>palindromes.</a:t>
            </a:r>
            <a:r>
              <a:rPr lang="en-US" dirty="0" err="1">
                <a:solidFill>
                  <a:schemeClr val="bg1"/>
                </a:solidFill>
              </a:rPr>
              <a:t>count</a:t>
            </a:r>
            <a:r>
              <a:rPr lang="en-US" dirty="0"/>
              <a:t>(</a:t>
            </a:r>
            <a:r>
              <a:rPr lang="en-US" dirty="0" err="1"/>
              <a:t>searched_palindrome</a:t>
            </a:r>
            <a:r>
              <a:rPr lang="en-US" dirty="0"/>
              <a:t>)} times")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Palindrome Strings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7085999" y="2031666"/>
            <a:ext cx="4124326" cy="1532334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Reversed returns iterator object, so we join </a:t>
            </a:r>
            <a:b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 to a string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276383E9-7631-4E9F-9A3F-3D42BC6E04C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557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89BBD691-08F2-41B0-A398-B3FF713ECEE0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Using Lambda Operators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D3B7BA-1503-4572-8867-ACD26E6CA06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Advanced Functions</a:t>
            </a:r>
          </a:p>
        </p:txBody>
      </p:sp>
      <p:pic>
        <p:nvPicPr>
          <p:cNvPr id="2050" name="Picture 2" descr="Ð ÐµÐ·ÑÐ»ÑÐ°Ñ Ñ Ð¸Ð·Ð¾Ð±ÑÐ°Ð¶ÐµÐ½Ð¸Ðµ Ð·Ð° advanced 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8703" y="1078992"/>
            <a:ext cx="2913316" cy="2913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7189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dirty="0"/>
              <a:t>Sorts the elements of a list in </a:t>
            </a:r>
            <a:r>
              <a:rPr lang="en-US" sz="3200" b="1" dirty="0">
                <a:solidFill>
                  <a:schemeClr val="bg1"/>
                </a:solidFill>
              </a:rPr>
              <a:t>ascending</a:t>
            </a:r>
            <a:r>
              <a:rPr lang="en-US" sz="3200" dirty="0"/>
              <a:t> order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3200" b="1" dirty="0">
              <a:solidFill>
                <a:srgbClr val="FF0000"/>
              </a:solidFill>
            </a:endParaRP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3200" b="1" dirty="0">
              <a:solidFill>
                <a:srgbClr val="FF0000"/>
              </a:solidFill>
            </a:endParaRP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1500" b="1" dirty="0">
              <a:solidFill>
                <a:srgbClr val="FF0000"/>
              </a:solidFill>
            </a:endParaRP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dirty="0"/>
              <a:t>Sorts the elements of a list in </a:t>
            </a:r>
            <a:r>
              <a:rPr lang="en-US" sz="3200" b="1" dirty="0">
                <a:solidFill>
                  <a:schemeClr val="bg1"/>
                </a:solidFill>
              </a:rPr>
              <a:t>descending</a:t>
            </a:r>
            <a:r>
              <a:rPr lang="en-US" sz="3200" dirty="0"/>
              <a:t> order</a:t>
            </a:r>
            <a:endParaRPr lang="en-US" sz="3200" b="1" dirty="0">
              <a:solidFill>
                <a:srgbClr val="FF0000"/>
              </a:solidFill>
            </a:endParaRP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3000" b="1" dirty="0">
              <a:solidFill>
                <a:srgbClr val="FF0000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sorted()</a:t>
            </a:r>
            <a:r>
              <a:rPr lang="en-US" dirty="0"/>
              <a:t> Function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91664B5-0727-44BE-9091-82EF87ECF48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074136E8-67E4-4056-A793-7DD2DEFF423B}"/>
              </a:ext>
            </a:extLst>
          </p:cNvPr>
          <p:cNvSpPr txBox="1">
            <a:spLocks/>
          </p:cNvSpPr>
          <p:nvPr/>
        </p:nvSpPr>
        <p:spPr>
          <a:xfrm>
            <a:off x="561000" y="1925026"/>
            <a:ext cx="10170726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t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 err="1">
                <a:latin typeface="Consolas"/>
              </a:rPr>
              <a:t>numbers_list</a:t>
            </a:r>
            <a:r>
              <a:rPr lang="en-US" sz="2400" dirty="0">
                <a:latin typeface="Consolas"/>
              </a:rPr>
              <a:t> = [6, 2, 1, 4, 3, 5]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 err="1">
                <a:latin typeface="Consolas"/>
              </a:rPr>
              <a:t>sorted_numbers</a:t>
            </a:r>
            <a:r>
              <a:rPr lang="en-US" sz="2400" dirty="0">
                <a:latin typeface="Consolas"/>
              </a:rPr>
              <a:t> = </a:t>
            </a:r>
            <a:r>
              <a:rPr lang="en-US" sz="2400" dirty="0">
                <a:solidFill>
                  <a:schemeClr val="bg1"/>
                </a:solidFill>
                <a:latin typeface="Consolas"/>
              </a:rPr>
              <a:t>sorted</a:t>
            </a:r>
            <a:r>
              <a:rPr lang="en-US" sz="2400" dirty="0">
                <a:latin typeface="Consolas"/>
              </a:rPr>
              <a:t>(</a:t>
            </a:r>
            <a:r>
              <a:rPr lang="en-US" sz="2400" dirty="0" err="1">
                <a:latin typeface="Consolas"/>
              </a:rPr>
              <a:t>numbers_list</a:t>
            </a:r>
            <a:r>
              <a:rPr lang="en-US" sz="2400" dirty="0">
                <a:latin typeface="Consolas"/>
              </a:rPr>
              <a:t>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i="1" dirty="0">
                <a:solidFill>
                  <a:schemeClr val="accent2"/>
                </a:solidFill>
                <a:latin typeface="Consolas"/>
              </a:rPr>
              <a:t># [1, 2, 3, 4, 5, 6]</a:t>
            </a:r>
            <a:endParaRPr lang="en-US" sz="2400" i="1" dirty="0">
              <a:solidFill>
                <a:schemeClr val="accent2"/>
              </a:solidFill>
            </a:endParaRP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B465EE2E-1CB4-449E-ACE1-9214BC069E45}"/>
              </a:ext>
            </a:extLst>
          </p:cNvPr>
          <p:cNvSpPr txBox="1">
            <a:spLocks/>
          </p:cNvSpPr>
          <p:nvPr/>
        </p:nvSpPr>
        <p:spPr>
          <a:xfrm>
            <a:off x="561000" y="4341138"/>
            <a:ext cx="10170726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t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 err="1">
                <a:latin typeface="Consolas"/>
              </a:rPr>
              <a:t>numbers_list</a:t>
            </a:r>
            <a:r>
              <a:rPr lang="en-US" sz="2400" dirty="0">
                <a:latin typeface="Consolas"/>
              </a:rPr>
              <a:t> = [6, 2, 1, 4, 3, 5]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 err="1">
                <a:latin typeface="Consolas"/>
              </a:rPr>
              <a:t>sorted_numbers</a:t>
            </a:r>
            <a:r>
              <a:rPr lang="en-US" sz="2400" dirty="0">
                <a:latin typeface="Consolas"/>
              </a:rPr>
              <a:t> = </a:t>
            </a:r>
            <a:r>
              <a:rPr lang="en-US" sz="2400" dirty="0">
                <a:solidFill>
                  <a:schemeClr val="bg1"/>
                </a:solidFill>
                <a:latin typeface="Consolas"/>
              </a:rPr>
              <a:t>sorted</a:t>
            </a:r>
            <a:r>
              <a:rPr lang="en-US" sz="2400" dirty="0">
                <a:latin typeface="Consolas"/>
              </a:rPr>
              <a:t>(</a:t>
            </a:r>
            <a:r>
              <a:rPr lang="en-US" sz="2400" dirty="0" err="1">
                <a:latin typeface="Consolas"/>
              </a:rPr>
              <a:t>numbers_list</a:t>
            </a:r>
            <a:r>
              <a:rPr lang="en-US" sz="2400" dirty="0">
                <a:latin typeface="Consolas"/>
              </a:rPr>
              <a:t>, </a:t>
            </a:r>
            <a:r>
              <a:rPr lang="en-US" sz="2400" dirty="0">
                <a:solidFill>
                  <a:schemeClr val="bg1"/>
                </a:solidFill>
                <a:latin typeface="Consolas"/>
              </a:rPr>
              <a:t>key=</a:t>
            </a:r>
            <a:r>
              <a:rPr lang="en-US" sz="2400" dirty="0">
                <a:latin typeface="Consolas"/>
              </a:rPr>
              <a:t>lambda x: </a:t>
            </a:r>
            <a:r>
              <a:rPr lang="en-US" sz="2400" dirty="0">
                <a:solidFill>
                  <a:schemeClr val="bg1"/>
                </a:solidFill>
                <a:latin typeface="Consolas"/>
              </a:rPr>
              <a:t>-</a:t>
            </a:r>
            <a:r>
              <a:rPr lang="en-US" sz="2400" dirty="0">
                <a:latin typeface="Consolas"/>
              </a:rPr>
              <a:t>x)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i="1" dirty="0">
                <a:solidFill>
                  <a:schemeClr val="accent2"/>
                </a:solidFill>
                <a:latin typeface="Consolas"/>
              </a:rPr>
              <a:t># [6, 5, 4, 3, 2, 1]</a:t>
            </a:r>
            <a:endParaRPr lang="en-US" sz="2400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8849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 animBg="1"/>
      <p:bldP spid="11" grpId="0" uiExpand="1" build="p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Write a program that reads a single </a:t>
            </a:r>
            <a:r>
              <a:rPr lang="en-US" b="1" dirty="0">
                <a:solidFill>
                  <a:schemeClr val="bg1"/>
                </a:solidFill>
              </a:rPr>
              <a:t>string</a:t>
            </a:r>
            <a:r>
              <a:rPr lang="en-US" dirty="0"/>
              <a:t> with </a:t>
            </a:r>
            <a:r>
              <a:rPr lang="en-US" b="1" dirty="0">
                <a:solidFill>
                  <a:schemeClr val="bg1"/>
                </a:solidFill>
              </a:rPr>
              <a:t>names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separated by comma and space 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dirty="0"/>
              <a:t>"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Sort the names by their </a:t>
            </a:r>
            <a:r>
              <a:rPr lang="en-US" b="1" dirty="0">
                <a:solidFill>
                  <a:schemeClr val="bg1"/>
                </a:solidFill>
              </a:rPr>
              <a:t>length </a:t>
            </a:r>
            <a:r>
              <a:rPr lang="en-US" dirty="0"/>
              <a:t>in </a:t>
            </a:r>
            <a:r>
              <a:rPr lang="en-US" b="1" dirty="0">
                <a:solidFill>
                  <a:schemeClr val="bg1"/>
                </a:solidFill>
              </a:rPr>
              <a:t>descending order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If 2 or more names have the </a:t>
            </a:r>
            <a:r>
              <a:rPr lang="en-US" b="1" dirty="0">
                <a:solidFill>
                  <a:schemeClr val="bg1"/>
                </a:solidFill>
              </a:rPr>
              <a:t>same length</a:t>
            </a:r>
            <a:r>
              <a:rPr lang="en-US" dirty="0"/>
              <a:t>, sort them in </a:t>
            </a:r>
            <a:r>
              <a:rPr lang="en-US" b="1" dirty="0">
                <a:solidFill>
                  <a:schemeClr val="bg1"/>
                </a:solidFill>
              </a:rPr>
              <a:t>ascending order </a:t>
            </a:r>
            <a:r>
              <a:rPr lang="en-US" dirty="0"/>
              <a:t>(alphabetically)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Print the resulting list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Sorting Names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5281903" y="4400612"/>
            <a:ext cx="6304097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Ali, Marry, Kim, Teddy, Monika, John</a:t>
            </a: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2946000" y="5661874"/>
            <a:ext cx="8640000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["Monika", "Marry", "Teddy", "John", "Ali", "Kim"]</a:t>
            </a:r>
          </a:p>
        </p:txBody>
      </p:sp>
      <p:sp>
        <p:nvSpPr>
          <p:cNvPr id="9" name="Right Arrow 8"/>
          <p:cNvSpPr/>
          <p:nvPr/>
        </p:nvSpPr>
        <p:spPr bwMode="auto">
          <a:xfrm rot="5400000">
            <a:off x="7849951" y="5167641"/>
            <a:ext cx="438150" cy="31432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428E3C61-F8C8-49A1-AA71-5FEE5D76030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249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15000"/>
              </a:lnSpc>
              <a:buFont typeface="Wingdings" panose="05000000000000000000" pitchFamily="2" charset="2"/>
              <a:buChar char="§"/>
            </a:pPr>
            <a:r>
              <a:rPr lang="en-US" sz="3200" dirty="0"/>
              <a:t>Use it to convert list of </a:t>
            </a:r>
            <a:r>
              <a:rPr lang="en-US" sz="3200" b="1" dirty="0">
                <a:solidFill>
                  <a:schemeClr val="bg1"/>
                </a:solidFill>
              </a:rPr>
              <a:t>strings</a:t>
            </a:r>
            <a:r>
              <a:rPr lang="en-US" sz="3200" dirty="0"/>
              <a:t> to list of </a:t>
            </a:r>
            <a:r>
              <a:rPr lang="en-US" sz="3200" b="1" dirty="0">
                <a:solidFill>
                  <a:schemeClr val="bg1"/>
                </a:solidFill>
              </a:rPr>
              <a:t>integers</a:t>
            </a:r>
          </a:p>
          <a:p>
            <a:pPr marL="457200" indent="-457200">
              <a:lnSpc>
                <a:spcPct val="115000"/>
              </a:lnSpc>
              <a:buFont typeface="Wingdings" panose="05000000000000000000" pitchFamily="2" charset="2"/>
              <a:buChar char="§"/>
            </a:pPr>
            <a:endParaRPr lang="en-US" sz="3200" b="1" dirty="0">
              <a:solidFill>
                <a:schemeClr val="bg1"/>
              </a:solidFill>
            </a:endParaRPr>
          </a:p>
          <a:p>
            <a:pPr marL="457200" indent="-457200">
              <a:lnSpc>
                <a:spcPct val="115000"/>
              </a:lnSpc>
              <a:buFont typeface="Wingdings" panose="05000000000000000000" pitchFamily="2" charset="2"/>
              <a:buChar char="§"/>
            </a:pPr>
            <a:endParaRPr lang="en-US" sz="2500" b="1" dirty="0">
              <a:solidFill>
                <a:schemeClr val="bg1"/>
              </a:solidFill>
            </a:endParaRPr>
          </a:p>
          <a:p>
            <a:pPr marL="457200" indent="-457200">
              <a:lnSpc>
                <a:spcPct val="115000"/>
              </a:lnSpc>
              <a:buFont typeface="Wingdings" panose="05000000000000000000" pitchFamily="2" charset="2"/>
              <a:buChar char="§"/>
            </a:pPr>
            <a:r>
              <a:rPr lang="en-US" sz="3200" dirty="0"/>
              <a:t>It </a:t>
            </a:r>
            <a:r>
              <a:rPr lang="en-US" sz="3200" b="1" dirty="0">
                <a:solidFill>
                  <a:schemeClr val="bg1"/>
                </a:solidFill>
              </a:rPr>
              <a:t>applies function </a:t>
            </a:r>
            <a:r>
              <a:rPr lang="en-US" sz="3200" dirty="0"/>
              <a:t>to </a:t>
            </a:r>
            <a:r>
              <a:rPr lang="en-US" sz="3200" b="1" dirty="0">
                <a:solidFill>
                  <a:schemeClr val="bg1"/>
                </a:solidFill>
              </a:rPr>
              <a:t>every item </a:t>
            </a:r>
            <a:r>
              <a:rPr lang="en-US" sz="3200" dirty="0"/>
              <a:t>of an </a:t>
            </a:r>
            <a:r>
              <a:rPr lang="en-US" sz="3200" dirty="0" err="1"/>
              <a:t>iterable</a:t>
            </a:r>
            <a:r>
              <a:rPr lang="en-US" sz="3200" dirty="0"/>
              <a:t> </a:t>
            </a:r>
          </a:p>
          <a:p>
            <a:pPr>
              <a:lnSpc>
                <a:spcPct val="115000"/>
              </a:lnSpc>
            </a:pPr>
            <a:endParaRPr lang="en-US" sz="3200" dirty="0"/>
          </a:p>
          <a:p>
            <a:pPr marL="457200" indent="-457200">
              <a:lnSpc>
                <a:spcPct val="115000"/>
              </a:lnSpc>
              <a:buFont typeface="Wingdings" panose="05000000000000000000" pitchFamily="2" charset="2"/>
              <a:buChar char="§"/>
            </a:pPr>
            <a:endParaRPr lang="en-US" sz="2500" dirty="0"/>
          </a:p>
          <a:p>
            <a:pPr marL="457200" indent="-457200">
              <a:lnSpc>
                <a:spcPct val="115000"/>
              </a:lnSpc>
              <a:buFont typeface="Wingdings" panose="05000000000000000000" pitchFamily="2" charset="2"/>
              <a:buChar char="§"/>
            </a:pPr>
            <a:endParaRPr lang="en-US" sz="2500" dirty="0"/>
          </a:p>
          <a:p>
            <a:pPr marL="457200" indent="-457200">
              <a:lnSpc>
                <a:spcPct val="115000"/>
              </a:lnSpc>
              <a:buFont typeface="Wingdings" panose="05000000000000000000" pitchFamily="2" charset="2"/>
              <a:buChar char="§"/>
            </a:pPr>
            <a:r>
              <a:rPr lang="en-US" sz="3200" dirty="0"/>
              <a:t>It returns an </a:t>
            </a:r>
            <a:r>
              <a:rPr lang="en-US" sz="3200" b="1" dirty="0">
                <a:solidFill>
                  <a:schemeClr val="bg1"/>
                </a:solidFill>
              </a:rPr>
              <a:t>iterator object</a:t>
            </a:r>
            <a:r>
              <a:rPr lang="en-US" sz="3200" dirty="0"/>
              <a:t>,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/>
              <a:t>so you need to convert it </a:t>
            </a:r>
            <a:r>
              <a:rPr lang="en-US" sz="3200" b="1" dirty="0">
                <a:solidFill>
                  <a:schemeClr val="bg1"/>
                </a:solidFill>
              </a:rPr>
              <a:t>into a list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600728" y="2039162"/>
            <a:ext cx="10530000" cy="11020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strings_list = ["1", "2", "3", "4"]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/>
              <a:t>numbers_list</a:t>
            </a:r>
            <a:r>
              <a:rPr lang="en-US" dirty="0"/>
              <a:t> = list(</a:t>
            </a:r>
            <a:r>
              <a:rPr lang="en-US" dirty="0">
                <a:solidFill>
                  <a:schemeClr val="bg1"/>
                </a:solidFill>
              </a:rPr>
              <a:t>map</a:t>
            </a:r>
            <a:r>
              <a:rPr lang="en-US" dirty="0"/>
              <a:t>(</a:t>
            </a:r>
            <a:r>
              <a:rPr lang="en-US" dirty="0">
                <a:solidFill>
                  <a:schemeClr val="bg1"/>
                </a:solidFill>
              </a:rPr>
              <a:t>int</a:t>
            </a:r>
            <a:r>
              <a:rPr lang="en-US" dirty="0"/>
              <a:t>, </a:t>
            </a:r>
            <a:r>
              <a:rPr lang="en-US" dirty="0" err="1"/>
              <a:t>strings_list</a:t>
            </a:r>
            <a:r>
              <a:rPr lang="en-US" dirty="0"/>
              <a:t>)) </a:t>
            </a:r>
            <a:r>
              <a:rPr lang="en-US" i="1" dirty="0">
                <a:solidFill>
                  <a:schemeClr val="accent2"/>
                </a:solidFill>
              </a:rPr>
              <a:t># [1, 2, 3, 4]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map()</a:t>
            </a:r>
            <a:r>
              <a:rPr lang="en-US" dirty="0"/>
              <a:t> Function</a:t>
            </a:r>
          </a:p>
        </p:txBody>
      </p:sp>
      <p:sp>
        <p:nvSpPr>
          <p:cNvPr id="7" name="Rounded Rectangle 6"/>
          <p:cNvSpPr/>
          <p:nvPr/>
        </p:nvSpPr>
        <p:spPr bwMode="auto">
          <a:xfrm>
            <a:off x="8706529" y="1522333"/>
            <a:ext cx="3149471" cy="919401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Returns int(x) for each element x in the list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7E809E19-7DC8-4E2D-84B1-91C7FFF0CE3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1A060553-808D-446A-BD36-740FB7D27E37}"/>
              </a:ext>
            </a:extLst>
          </p:cNvPr>
          <p:cNvSpPr txBox="1">
            <a:spLocks/>
          </p:cNvSpPr>
          <p:nvPr/>
        </p:nvSpPr>
        <p:spPr>
          <a:xfrm>
            <a:off x="600728" y="4028954"/>
            <a:ext cx="10530000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/>
              <a:t>numbers_list</a:t>
            </a:r>
            <a:r>
              <a:rPr lang="en-US" dirty="0"/>
              <a:t> = [1, 2, 3, 4]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/>
              <a:t>doubled_list</a:t>
            </a:r>
            <a:r>
              <a:rPr lang="en-US" dirty="0"/>
              <a:t> = list(</a:t>
            </a:r>
            <a:r>
              <a:rPr lang="en-US" dirty="0">
                <a:solidFill>
                  <a:schemeClr val="bg1"/>
                </a:solidFill>
              </a:rPr>
              <a:t>map</a:t>
            </a:r>
            <a:r>
              <a:rPr lang="en-US" dirty="0"/>
              <a:t>(</a:t>
            </a:r>
            <a:r>
              <a:rPr lang="en-US" dirty="0">
                <a:solidFill>
                  <a:schemeClr val="bg1"/>
                </a:solidFill>
              </a:rPr>
              <a:t>lambda x: x*2</a:t>
            </a:r>
            <a:r>
              <a:rPr lang="en-US" dirty="0"/>
              <a:t>, </a:t>
            </a:r>
            <a:r>
              <a:rPr lang="en-US" dirty="0" err="1"/>
              <a:t>numbers_list</a:t>
            </a:r>
            <a:r>
              <a:rPr lang="en-US" dirty="0"/>
              <a:t>)) 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i="1" dirty="0">
                <a:solidFill>
                  <a:schemeClr val="accent2"/>
                </a:solidFill>
              </a:rPr>
              <a:t># [2, 4, 6, 8]</a:t>
            </a:r>
          </a:p>
        </p:txBody>
      </p:sp>
    </p:spTree>
    <p:extLst>
      <p:ext uri="{BB962C8B-B14F-4D97-AF65-F5344CB8AC3E}">
        <p14:creationId xmlns:p14="http://schemas.microsoft.com/office/powerpoint/2010/main" val="2537382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  <p:bldP spid="7" grpId="0" animBg="1"/>
      <p:bldP spid="9" grpId="0" uiExpand="1" build="p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Use it to filter elements that fulfill a given condition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 lambda should return either </a:t>
            </a:r>
            <a:r>
              <a:rPr lang="en-US" b="1" dirty="0">
                <a:solidFill>
                  <a:schemeClr val="bg1"/>
                </a:solidFill>
              </a:rPr>
              <a:t>True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False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It returns an </a:t>
            </a:r>
            <a:r>
              <a:rPr lang="en-US" b="1" dirty="0">
                <a:solidFill>
                  <a:schemeClr val="bg1"/>
                </a:solidFill>
              </a:rPr>
              <a:t>iterator object</a:t>
            </a:r>
            <a:r>
              <a:rPr lang="en-US" dirty="0"/>
              <a:t>, so you need to convert it </a:t>
            </a:r>
            <a:r>
              <a:rPr lang="en-US" b="1" dirty="0">
                <a:solidFill>
                  <a:schemeClr val="bg1"/>
                </a:solidFill>
              </a:rPr>
              <a:t>into a list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28500" y="2223695"/>
            <a:ext cx="10935000" cy="1633882"/>
          </a:xfrm>
        </p:spPr>
        <p:txBody>
          <a:bodyPr vert="horz" wrap="square" lIns="144000" tIns="108000" rIns="144000" bIns="108000" rtlCol="0" anchor="t">
            <a:sp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latin typeface="Consolas"/>
              </a:rPr>
              <a:t>numbers_list = [1, 2, 3, 4, 5, 6]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latin typeface="Consolas"/>
              </a:rPr>
              <a:t>even_numbers = list(</a:t>
            </a:r>
            <a:r>
              <a:rPr lang="en-US" sz="2400" dirty="0">
                <a:solidFill>
                  <a:schemeClr val="bg1"/>
                </a:solidFill>
                <a:latin typeface="Consolas"/>
              </a:rPr>
              <a:t>filter</a:t>
            </a:r>
            <a:r>
              <a:rPr lang="en-US" sz="2400" dirty="0">
                <a:latin typeface="Consolas"/>
              </a:rPr>
              <a:t>(lambda x: </a:t>
            </a:r>
            <a:r>
              <a:rPr lang="en-US" sz="2400" dirty="0">
                <a:solidFill>
                  <a:schemeClr val="bg1"/>
                </a:solidFill>
                <a:latin typeface="Consolas"/>
              </a:rPr>
              <a:t>x % 2 == 0</a:t>
            </a:r>
            <a:r>
              <a:rPr lang="en-US" sz="2400" dirty="0">
                <a:latin typeface="Consolas"/>
              </a:rPr>
              <a:t>, numbers_list))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i="1" dirty="0">
                <a:solidFill>
                  <a:schemeClr val="accent2"/>
                </a:solidFill>
                <a:latin typeface="Consolas"/>
              </a:rPr>
              <a:t># [2, 4, 6]</a:t>
            </a:r>
            <a:endParaRPr lang="en-US" sz="2400" i="1" dirty="0">
              <a:solidFill>
                <a:schemeClr val="accent2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filter()</a:t>
            </a:r>
            <a:r>
              <a:rPr lang="en-US" dirty="0"/>
              <a:t> Function</a:t>
            </a:r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8894116" y="1674000"/>
            <a:ext cx="3056238" cy="1055608"/>
          </a:xfrm>
          <a:prstGeom prst="wedgeRoundRectCallout">
            <a:avLst>
              <a:gd name="adj1" fmla="val -21103"/>
              <a:gd name="adj2" fmla="val 4936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Filter all the even numbers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7FCE5B08-A2F3-4D03-876F-998599361F3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631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856420" y="3625456"/>
            <a:ext cx="2762250" cy="587121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3, 2, 1, 5, 8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Write a program that reads a single </a:t>
            </a:r>
            <a:r>
              <a:rPr lang="en-US" b="1" dirty="0">
                <a:solidFill>
                  <a:schemeClr val="bg1"/>
                </a:solidFill>
              </a:rPr>
              <a:t>string</a:t>
            </a:r>
            <a:r>
              <a:rPr lang="en-US" dirty="0"/>
              <a:t> with </a:t>
            </a:r>
            <a:r>
              <a:rPr lang="en-US" b="1" dirty="0">
                <a:solidFill>
                  <a:schemeClr val="bg1"/>
                </a:solidFill>
              </a:rPr>
              <a:t>numbers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separated by comma and space 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dirty="0"/>
              <a:t>"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Print the </a:t>
            </a:r>
            <a:r>
              <a:rPr lang="en-US" b="1" dirty="0">
                <a:solidFill>
                  <a:schemeClr val="bg1"/>
                </a:solidFill>
              </a:rPr>
              <a:t>indices</a:t>
            </a:r>
            <a:r>
              <a:rPr lang="en-US" dirty="0"/>
              <a:t> of all </a:t>
            </a:r>
            <a:r>
              <a:rPr lang="en-US" b="1" dirty="0">
                <a:solidFill>
                  <a:schemeClr val="bg1"/>
                </a:solidFill>
              </a:rPr>
              <a:t>even numbers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Even Numbers</a:t>
            </a: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6636000" y="3625456"/>
            <a:ext cx="1337341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[1, 4]</a:t>
            </a:r>
          </a:p>
        </p:txBody>
      </p:sp>
      <p:sp>
        <p:nvSpPr>
          <p:cNvPr id="6" name="Right Arrow 5"/>
          <p:cNvSpPr/>
          <p:nvPr/>
        </p:nvSpPr>
        <p:spPr bwMode="auto">
          <a:xfrm>
            <a:off x="5908260" y="3761853"/>
            <a:ext cx="438150" cy="31432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2856420" y="4869002"/>
            <a:ext cx="2762250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2, 4, 6, 9, 10</a:t>
            </a: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6636000" y="4869000"/>
            <a:ext cx="2423191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[0, 1, 2, 4]</a:t>
            </a:r>
          </a:p>
        </p:txBody>
      </p:sp>
      <p:sp>
        <p:nvSpPr>
          <p:cNvPr id="9" name="Right Arrow 8"/>
          <p:cNvSpPr/>
          <p:nvPr/>
        </p:nvSpPr>
        <p:spPr bwMode="auto">
          <a:xfrm>
            <a:off x="5876925" y="5005397"/>
            <a:ext cx="438150" cy="31432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428E3C61-F8C8-49A1-AA71-5FEE5D76030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389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39AEFC5-FE90-4059-8AB8-A7BA57960BE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96862" y="1584000"/>
            <a:ext cx="10998276" cy="4496204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i="1" dirty="0">
                <a:solidFill>
                  <a:schemeClr val="accent2"/>
                </a:solidFill>
                <a:latin typeface="Consolas"/>
              </a:rPr>
              <a:t># Convert the list of strings into a list of numbers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 err="1"/>
              <a:t>number_list</a:t>
            </a:r>
            <a:r>
              <a:rPr lang="en-US" sz="2200" dirty="0"/>
              <a:t> = list(</a:t>
            </a:r>
            <a:r>
              <a:rPr lang="en-US" sz="2200" dirty="0">
                <a:solidFill>
                  <a:schemeClr val="bg1"/>
                </a:solidFill>
              </a:rPr>
              <a:t>map</a:t>
            </a:r>
            <a:r>
              <a:rPr lang="en-US" sz="2200" dirty="0"/>
              <a:t>(int, input().split(", ")))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i="1" dirty="0">
                <a:solidFill>
                  <a:schemeClr val="accent2"/>
                </a:solidFill>
                <a:latin typeface="Consolas"/>
              </a:rPr>
              <a:t># Find all the even numbers' indices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 err="1"/>
              <a:t>found_indices_or_no</a:t>
            </a:r>
            <a:r>
              <a:rPr lang="en-US" sz="2200" dirty="0"/>
              <a:t> = </a:t>
            </a:r>
            <a:r>
              <a:rPr lang="en-US" sz="2200" dirty="0">
                <a:solidFill>
                  <a:schemeClr val="bg1"/>
                </a:solidFill>
              </a:rPr>
              <a:t>map</a:t>
            </a:r>
            <a:r>
              <a:rPr lang="en-US" sz="2200" dirty="0"/>
              <a:t>(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    lambda x: x if </a:t>
            </a:r>
            <a:r>
              <a:rPr lang="en-US" sz="2200" dirty="0" err="1"/>
              <a:t>number_list</a:t>
            </a:r>
            <a:r>
              <a:rPr lang="en-US" sz="2200" dirty="0"/>
              <a:t>[x] % 2 == 0 else 'no', 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    range(</a:t>
            </a:r>
            <a:r>
              <a:rPr lang="en-US" sz="2200" dirty="0" err="1"/>
              <a:t>len</a:t>
            </a:r>
            <a:r>
              <a:rPr lang="en-US" sz="2200" dirty="0"/>
              <a:t>(</a:t>
            </a:r>
            <a:r>
              <a:rPr lang="en-US" sz="2200" dirty="0" err="1"/>
              <a:t>number_list</a:t>
            </a:r>
            <a:r>
              <a:rPr lang="en-US" sz="2200" dirty="0"/>
              <a:t>)))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i="1" dirty="0">
                <a:solidFill>
                  <a:schemeClr val="accent2"/>
                </a:solidFill>
                <a:latin typeface="Consolas"/>
              </a:rPr>
              <a:t># Filter only the indices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 err="1"/>
              <a:t>even_indices</a:t>
            </a:r>
            <a:r>
              <a:rPr lang="en-US" sz="2200" dirty="0"/>
              <a:t> = list(</a:t>
            </a:r>
            <a:r>
              <a:rPr lang="en-US" sz="2200" dirty="0">
                <a:solidFill>
                  <a:schemeClr val="bg1"/>
                </a:solidFill>
              </a:rPr>
              <a:t>filter</a:t>
            </a:r>
            <a:r>
              <a:rPr lang="en-US" sz="2200" dirty="0"/>
              <a:t>(lambda a: a != 'no', </a:t>
            </a:r>
            <a:r>
              <a:rPr lang="en-US" sz="2200" dirty="0" err="1"/>
              <a:t>found_indices_or_no</a:t>
            </a:r>
            <a:r>
              <a:rPr lang="en-US" sz="2200" dirty="0"/>
              <a:t>))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print(</a:t>
            </a:r>
            <a:r>
              <a:rPr lang="en-US" sz="2200" dirty="0" err="1"/>
              <a:t>even_indices</a:t>
            </a:r>
            <a:r>
              <a:rPr lang="en-US" sz="2200" dirty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Even Numbers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8559B541-51DA-40F8-B980-726393A7181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872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606199" y="2958821"/>
            <a:ext cx="2031536" cy="96117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1 2 3 4 2 1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3</a:t>
            </a:r>
            <a:endParaRPr lang="bg-BG" sz="220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Read the problem description from </a:t>
            </a:r>
            <a:r>
              <a:rPr lang="en-US" sz="3600" b="1" dirty="0">
                <a:solidFill>
                  <a:schemeClr val="bg1"/>
                </a:solidFill>
                <a:hlinkClick r:id="rId2"/>
              </a:rPr>
              <a:t>here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The Office</a:t>
            </a: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4785843" y="3150668"/>
            <a:ext cx="5685356" cy="5566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>
                <a:solidFill>
                  <a:schemeClr val="tx1"/>
                </a:solidFill>
              </a:rPr>
              <a:t>Score 2/6. Employees are not happy!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1606199" y="4132713"/>
            <a:ext cx="2031536" cy="104910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>
                <a:solidFill>
                  <a:schemeClr val="tx1"/>
                </a:solidFill>
              </a:rPr>
              <a:t>2 3 2 1 3 3</a:t>
            </a:r>
          </a:p>
          <a:p>
            <a:r>
              <a:rPr lang="en-US" sz="22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4804553" y="4317378"/>
            <a:ext cx="5666646" cy="5566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>
                <a:solidFill>
                  <a:schemeClr val="tx1"/>
                </a:solidFill>
              </a:rPr>
              <a:t>Score: 3/6. Employees are happy!</a:t>
            </a:r>
          </a:p>
        </p:txBody>
      </p:sp>
      <p:sp>
        <p:nvSpPr>
          <p:cNvPr id="9" name="Right Arrow 8"/>
          <p:cNvSpPr/>
          <p:nvPr/>
        </p:nvSpPr>
        <p:spPr bwMode="auto">
          <a:xfrm>
            <a:off x="4015198" y="4430953"/>
            <a:ext cx="411892" cy="329514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4EC83151-DC86-4956-BC18-C636709B2FD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12" name="Right Arrow 8">
            <a:extLst>
              <a:ext uri="{FF2B5EF4-FFF2-40B4-BE49-F238E27FC236}">
                <a16:creationId xmlns:a16="http://schemas.microsoft.com/office/drawing/2014/main" id="{AC318B98-E2E1-4B8D-A548-90C17AE31943}"/>
              </a:ext>
            </a:extLst>
          </p:cNvPr>
          <p:cNvSpPr/>
          <p:nvPr/>
        </p:nvSpPr>
        <p:spPr bwMode="auto">
          <a:xfrm>
            <a:off x="4005843" y="3264243"/>
            <a:ext cx="411892" cy="329514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28249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A20718B-C321-4AAE-A87D-C5B02A1A61F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96000" y="1629000"/>
            <a:ext cx="10800000" cy="468087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 err="1"/>
              <a:t>employeеs</a:t>
            </a:r>
            <a:r>
              <a:rPr lang="en-US" sz="2200" dirty="0"/>
              <a:t> = input().split(" ")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 err="1"/>
              <a:t>happiness_factor</a:t>
            </a:r>
            <a:r>
              <a:rPr lang="en-US" sz="2200" dirty="0"/>
              <a:t> = int(input())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employees = </a:t>
            </a:r>
            <a:r>
              <a:rPr lang="en-US" sz="2200" i="1" dirty="0">
                <a:solidFill>
                  <a:schemeClr val="accent2"/>
                </a:solidFill>
              </a:rPr>
              <a:t># Use map to multiply each element with the factor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filtered = </a:t>
            </a:r>
            <a:r>
              <a:rPr lang="en-US" sz="2200" i="1" dirty="0">
                <a:solidFill>
                  <a:schemeClr val="accent2"/>
                </a:solidFill>
              </a:rPr>
              <a:t># Use filter to get all the numbers &gt;= than the average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if </a:t>
            </a:r>
            <a:r>
              <a:rPr lang="en-US" sz="2200" dirty="0" err="1"/>
              <a:t>len</a:t>
            </a:r>
            <a:r>
              <a:rPr lang="en-US" sz="2200" dirty="0"/>
              <a:t>(filtered) &gt;= </a:t>
            </a:r>
            <a:r>
              <a:rPr lang="en-US" sz="2200" dirty="0" err="1"/>
              <a:t>len</a:t>
            </a:r>
            <a:r>
              <a:rPr lang="en-US" sz="2200" dirty="0"/>
              <a:t>(employees) / 2: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    print(</a:t>
            </a:r>
            <a:r>
              <a:rPr lang="en-US" sz="2200" dirty="0" err="1"/>
              <a:t>f"Score</a:t>
            </a:r>
            <a:r>
              <a:rPr lang="en-US" sz="2200" dirty="0"/>
              <a:t>: {</a:t>
            </a:r>
            <a:r>
              <a:rPr lang="en-US" sz="2200" dirty="0" err="1"/>
              <a:t>len</a:t>
            </a:r>
            <a:r>
              <a:rPr lang="en-US" sz="2200" dirty="0"/>
              <a:t>(filtered)}/{</a:t>
            </a:r>
            <a:r>
              <a:rPr lang="en-US" sz="2200" dirty="0" err="1"/>
              <a:t>len</a:t>
            </a:r>
            <a:r>
              <a:rPr lang="en-US" sz="2200" dirty="0"/>
              <a:t>(employees)}. Employees are happy!")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else: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    print(</a:t>
            </a:r>
            <a:r>
              <a:rPr lang="en-US" sz="2200" dirty="0" err="1"/>
              <a:t>f"Score</a:t>
            </a:r>
            <a:r>
              <a:rPr lang="en-US" sz="2200" dirty="0"/>
              <a:t>: {</a:t>
            </a:r>
            <a:r>
              <a:rPr lang="en-US" sz="2200" dirty="0" err="1"/>
              <a:t>len</a:t>
            </a:r>
            <a:r>
              <a:rPr lang="en-US" sz="2200" dirty="0"/>
              <a:t>(filtered)}/{</a:t>
            </a:r>
            <a:r>
              <a:rPr lang="en-US" sz="2200" dirty="0" err="1"/>
              <a:t>len</a:t>
            </a:r>
            <a:r>
              <a:rPr lang="en-US" sz="2200" dirty="0"/>
              <a:t>(employees)}. Employees are not happy!")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the Office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2BD5BFA-F0DF-4DBB-83FD-814D36EA5CE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837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61E72F2B-43A5-4563-BA1E-AB4CD504942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#fund-python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5262705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344B9-D434-468B-94F3-01806B2B8BF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Additional List Manipulations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109696">
            <a:off x="4604951" y="1168928"/>
            <a:ext cx="2938003" cy="2938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665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730855" y="2394000"/>
            <a:ext cx="9175145" cy="275335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nums = [1, 2, 3]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nums[0]</a:t>
            </a:r>
            <a:r>
              <a:rPr lang="en-US" dirty="0">
                <a:solidFill>
                  <a:schemeClr val="bg1"/>
                </a:solidFill>
              </a:rPr>
              <a:t>,</a:t>
            </a:r>
            <a:r>
              <a:rPr lang="en-US" dirty="0"/>
              <a:t> nums[1]</a:t>
            </a:r>
            <a:r>
              <a:rPr lang="en-US" dirty="0">
                <a:solidFill>
                  <a:schemeClr val="bg1"/>
                </a:solidFill>
              </a:rPr>
              <a:t>,</a:t>
            </a:r>
            <a:r>
              <a:rPr lang="en-US" dirty="0"/>
              <a:t> nums[2] = nums[2]</a:t>
            </a:r>
            <a:r>
              <a:rPr lang="en-US" dirty="0">
                <a:solidFill>
                  <a:schemeClr val="bg1"/>
                </a:solidFill>
              </a:rPr>
              <a:t>,</a:t>
            </a:r>
            <a:r>
              <a:rPr lang="en-US" dirty="0"/>
              <a:t> nums[0]</a:t>
            </a:r>
            <a:r>
              <a:rPr lang="en-US" dirty="0">
                <a:solidFill>
                  <a:schemeClr val="bg1"/>
                </a:solidFill>
              </a:rPr>
              <a:t>,</a:t>
            </a:r>
            <a:r>
              <a:rPr lang="en-US" dirty="0"/>
              <a:t> nums[1]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i="1" dirty="0">
                <a:solidFill>
                  <a:schemeClr val="accent2"/>
                </a:solidFill>
              </a:rPr>
              <a:t># 1 swaps with 3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i="1" dirty="0">
                <a:solidFill>
                  <a:schemeClr val="accent2"/>
                </a:solidFill>
              </a:rPr>
              <a:t># 2 swaps with 1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i="1" dirty="0">
                <a:solidFill>
                  <a:schemeClr val="accent2"/>
                </a:solidFill>
              </a:rPr>
              <a:t># 3 swaps with 2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You can use the following syntax to swap two or more </a:t>
            </a:r>
            <a:br>
              <a:rPr lang="en-US" dirty="0"/>
            </a:br>
            <a:r>
              <a:rPr lang="en-US" dirty="0"/>
              <a:t>list elements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first</a:t>
            </a:r>
            <a:r>
              <a:rPr lang="en-US" dirty="0"/>
              <a:t> element on the </a:t>
            </a:r>
            <a:r>
              <a:rPr lang="en-US" b="1" dirty="0">
                <a:solidFill>
                  <a:schemeClr val="bg1"/>
                </a:solidFill>
              </a:rPr>
              <a:t>left</a:t>
            </a:r>
            <a:r>
              <a:rPr lang="en-US" dirty="0"/>
              <a:t> swaps with the </a:t>
            </a:r>
            <a:r>
              <a:rPr lang="en-US" b="1" dirty="0">
                <a:solidFill>
                  <a:schemeClr val="bg1"/>
                </a:solidFill>
              </a:rPr>
              <a:t>first</a:t>
            </a:r>
            <a:r>
              <a:rPr lang="en-US" dirty="0"/>
              <a:t> on the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right</a:t>
            </a:r>
            <a:r>
              <a:rPr lang="en-US" dirty="0"/>
              <a:t> etc.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Swapping List Elements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5DBE79F3-8032-4EE1-92FB-7DD6F0BA75C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812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786000" y="1899000"/>
            <a:ext cx="6854199" cy="2211989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nums_list_1 = [1, 2, 3]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nums_list_2 = [4, 5, 6]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final_list = nums_list_1 </a:t>
            </a:r>
            <a:r>
              <a:rPr lang="en-US" dirty="0">
                <a:solidFill>
                  <a:schemeClr val="bg1"/>
                </a:solidFill>
              </a:rPr>
              <a:t>+</a:t>
            </a:r>
            <a:r>
              <a:rPr lang="en-US" dirty="0"/>
              <a:t> nums_list_2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print(final_list) </a:t>
            </a:r>
            <a:r>
              <a:rPr lang="en-US" i="1" dirty="0">
                <a:solidFill>
                  <a:schemeClr val="accent2"/>
                </a:solidFill>
              </a:rPr>
              <a:t># [1, 2, 3, 4, 5, 6]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0406" y="1242876"/>
            <a:ext cx="11811097" cy="556112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You can use the 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+</a:t>
            </a:r>
            <a:r>
              <a:rPr lang="en-US" dirty="0"/>
              <a:t>" operator to join two lists</a:t>
            </a:r>
            <a:br>
              <a:rPr lang="bg-BG" dirty="0"/>
            </a:br>
            <a:br>
              <a:rPr lang="bg-BG" dirty="0"/>
            </a:br>
            <a:br>
              <a:rPr lang="bg-BG" dirty="0"/>
            </a:br>
            <a:br>
              <a:rPr lang="bg-BG" dirty="0"/>
            </a:b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Always the second list is added at the end of the first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Concatenating Lists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D0F526D5-6FAA-4C46-85AF-DDFD2BFE131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78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41000" y="2394000"/>
            <a:ext cx="9947150" cy="1172217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numbers = [1, 2, 2, 3, 1, 4, 5, 4]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unique_numbers = list(set(numbers)) </a:t>
            </a:r>
            <a:r>
              <a:rPr lang="en-US" sz="2600" i="1" dirty="0">
                <a:solidFill>
                  <a:schemeClr val="accent2"/>
                </a:solidFill>
              </a:rPr>
              <a:t># [1, 2, 3, 4, 5]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You can use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set()</a:t>
            </a:r>
            <a:r>
              <a:rPr lang="en-US" b="1" dirty="0"/>
              <a:t> </a:t>
            </a:r>
            <a:r>
              <a:rPr lang="en-US" dirty="0"/>
              <a:t>function to extract only the unique </a:t>
            </a:r>
            <a:br>
              <a:rPr lang="en-US" dirty="0"/>
            </a:br>
            <a:r>
              <a:rPr lang="en-US" dirty="0"/>
              <a:t>elements from a list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set()</a:t>
            </a:r>
            <a:r>
              <a:rPr lang="en-US" b="1" dirty="0"/>
              <a:t> </a:t>
            </a:r>
            <a:r>
              <a:rPr lang="en-US" dirty="0"/>
              <a:t>function returns a </a:t>
            </a:r>
            <a:r>
              <a:rPr lang="en-US" b="1" dirty="0">
                <a:solidFill>
                  <a:schemeClr val="bg1"/>
                </a:solidFill>
              </a:rPr>
              <a:t>set</a:t>
            </a:r>
            <a:r>
              <a:rPr lang="en-US" dirty="0"/>
              <a:t> with the unique values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You will learn more about </a:t>
            </a:r>
            <a:r>
              <a:rPr lang="en-US" b="1" dirty="0">
                <a:solidFill>
                  <a:schemeClr val="bg1"/>
                </a:solidFill>
              </a:rPr>
              <a:t>sets</a:t>
            </a:r>
            <a:r>
              <a:rPr lang="en-US" dirty="0"/>
              <a:t> in the advanced </a:t>
            </a:r>
            <a:br>
              <a:rPr lang="en-US" dirty="0"/>
            </a:br>
            <a:r>
              <a:rPr lang="en-US" dirty="0"/>
              <a:t>python module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Set Function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9CCEABF3-D7CE-4F0C-BEC2-A8B90D87760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403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5655BF-DE44-4349-870E-18F0459986D3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Live Exercises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267201" y="629976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0549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id="{B3541D77-9DF8-40AD-A29B-6DAA6FBEE82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89644" y="1336681"/>
            <a:ext cx="8632995" cy="5300339"/>
            <a:chOff x="471000" y="1508785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1000" y="1508785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3200" dirty="0">
                <a:solidFill>
                  <a:schemeClr val="bg2"/>
                </a:solidFill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58463" y="3277415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5" y="1679513"/>
            <a:ext cx="8125652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endParaRPr lang="en-US" sz="2800" dirty="0">
              <a:solidFill>
                <a:schemeClr val="bg2"/>
              </a:solidFill>
              <a:latin typeface="Malgun Gothic (Body)"/>
            </a:endParaRP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82522" y="1596445"/>
            <a:ext cx="8017251" cy="4352555"/>
          </a:xfrm>
          <a:prstGeom prst="rect">
            <a:avLst/>
          </a:prstGeom>
        </p:spPr>
        <p:txBody>
          <a:bodyPr vert="horz" lIns="108000" tIns="36000" rIns="108000" bIns="36000" rtlCol="0" anchor="t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565" indent="-456565">
              <a:lnSpc>
                <a:spcPct val="130000"/>
              </a:lnSpc>
            </a:pPr>
            <a:r>
              <a:rPr lang="en-US" sz="3400" dirty="0">
                <a:solidFill>
                  <a:schemeClr val="bg2"/>
                </a:solidFill>
                <a:latin typeface="+mj-lt"/>
              </a:rPr>
              <a:t>We learned:</a:t>
            </a:r>
            <a:endParaRPr lang="bg-BG" sz="3400" dirty="0"/>
          </a:p>
          <a:p>
            <a:pPr marL="989965" lvl="1" indent="-380365">
              <a:lnSpc>
                <a:spcPct val="130000"/>
              </a:lnSpc>
            </a:pPr>
            <a:r>
              <a:rPr lang="en-US" sz="3200" dirty="0">
                <a:solidFill>
                  <a:schemeClr val="bg2"/>
                </a:solidFill>
                <a:latin typeface="+mj-lt"/>
              </a:rPr>
              <a:t>Some additional methods that can be </a:t>
            </a:r>
            <a:br>
              <a:rPr lang="en-US" sz="3200" dirty="0">
                <a:solidFill>
                  <a:schemeClr val="bg2"/>
                </a:solidFill>
                <a:latin typeface="+mj-lt"/>
              </a:rPr>
            </a:br>
            <a:r>
              <a:rPr lang="en-US" sz="3200" dirty="0">
                <a:solidFill>
                  <a:schemeClr val="bg2"/>
                </a:solidFill>
                <a:latin typeface="+mj-lt"/>
              </a:rPr>
              <a:t>used with lists</a:t>
            </a:r>
            <a:endParaRPr lang="en-US" sz="3200" dirty="0">
              <a:solidFill>
                <a:schemeClr val="bg2"/>
              </a:solidFill>
              <a:latin typeface="+mj-lt"/>
              <a:cs typeface="Calibri"/>
            </a:endParaRPr>
          </a:p>
          <a:p>
            <a:pPr marL="989965" lvl="1" indent="-380365">
              <a:lnSpc>
                <a:spcPct val="130000"/>
              </a:lnSpc>
            </a:pPr>
            <a:r>
              <a:rPr lang="en-US" sz="3200" dirty="0">
                <a:solidFill>
                  <a:schemeClr val="bg2"/>
                </a:solidFill>
              </a:rPr>
              <a:t>Some basic </a:t>
            </a:r>
            <a:r>
              <a:rPr lang="en-US" sz="3200" b="1" dirty="0">
                <a:solidFill>
                  <a:schemeClr val="bg1"/>
                </a:solidFill>
              </a:rPr>
              <a:t>lambda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>
                <a:solidFill>
                  <a:schemeClr val="bg2"/>
                </a:solidFill>
              </a:rPr>
              <a:t>functionality</a:t>
            </a:r>
            <a:endParaRPr lang="en-US" sz="3200" dirty="0">
              <a:solidFill>
                <a:schemeClr val="bg2"/>
              </a:solidFill>
              <a:latin typeface="+mj-lt"/>
              <a:cs typeface="Calibri"/>
            </a:endParaRPr>
          </a:p>
          <a:p>
            <a:pPr marL="989965" lvl="1" indent="-380365">
              <a:lnSpc>
                <a:spcPct val="130000"/>
              </a:lnSpc>
            </a:pPr>
            <a:r>
              <a:rPr lang="en-US" sz="3200" dirty="0">
                <a:solidFill>
                  <a:schemeClr val="bg2"/>
                </a:solidFill>
                <a:latin typeface="+mj-lt"/>
              </a:rPr>
              <a:t>How to swap list elements</a:t>
            </a:r>
            <a:endParaRPr lang="en-US" sz="3200" dirty="0">
              <a:solidFill>
                <a:schemeClr val="bg2"/>
              </a:solidFill>
              <a:latin typeface="+mj-lt"/>
              <a:cs typeface="Calibri"/>
            </a:endParaRPr>
          </a:p>
        </p:txBody>
      </p:sp>
      <p:sp>
        <p:nvSpPr>
          <p:cNvPr id="2" name="Правоъгълник 1"/>
          <p:cNvSpPr/>
          <p:nvPr/>
        </p:nvSpPr>
        <p:spPr>
          <a:xfrm>
            <a:off x="279572" y="1679513"/>
            <a:ext cx="973300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>
              <a:buFont typeface="Wingdings" pitchFamily="2" charset="2"/>
              <a:buChar char="§"/>
            </a:pPr>
            <a:endParaRPr lang="en-US" sz="3200" dirty="0">
              <a:solidFill>
                <a:schemeClr val="bg2"/>
              </a:solidFill>
            </a:endParaRPr>
          </a:p>
          <a:p>
            <a:pPr marL="342900" indent="-342900">
              <a:buFont typeface="Wingdings" pitchFamily="2" charset="2"/>
              <a:buChar char="§"/>
            </a:pPr>
            <a:endParaRPr lang="ko-KR" altLang="en-US" sz="32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1113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47773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7" name="Picture 16" descr="Graphical user interface, text, applicati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585251" y="2823602"/>
            <a:ext cx="2217855" cy="1092173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4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658" y="1068463"/>
            <a:ext cx="2089504" cy="1639964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6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517" y="1367878"/>
            <a:ext cx="2045805" cy="2515334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8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8" t="16985" r="2532" b="21422"/>
          <a:stretch/>
        </p:blipFill>
        <p:spPr>
          <a:xfrm>
            <a:off x="3593620" y="3099687"/>
            <a:ext cx="4455001" cy="540001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91" y="1249982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029" y="1793140"/>
            <a:ext cx="2376275" cy="535946"/>
          </a:xfrm>
          <a:prstGeom prst="rect">
            <a:avLst/>
          </a:prstGeom>
        </p:spPr>
      </p:pic>
      <p:pic>
        <p:nvPicPr>
          <p:cNvPr id="21" name="Picture 20" descr="Logo, company nam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B2C7AFA4-B03B-4F90-BCF5-42B64D45FD93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877702" y="5756803"/>
            <a:ext cx="1704391" cy="759297"/>
          </a:xfrm>
          <a:prstGeom prst="rect">
            <a:avLst/>
          </a:prstGeom>
        </p:spPr>
      </p:pic>
      <p:pic>
        <p:nvPicPr>
          <p:cNvPr id="28" name="Picture 27" descr="A picture containing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8D7EE580-66D1-490E-AB52-9AAD1973ADF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702" y="4261665"/>
            <a:ext cx="1827471" cy="1092173"/>
          </a:xfrm>
          <a:prstGeom prst="rect">
            <a:avLst/>
          </a:prstGeom>
        </p:spPr>
      </p:pic>
      <p:pic>
        <p:nvPicPr>
          <p:cNvPr id="29" name="Picture 28" descr="Logo, company name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D90A1DB9-C677-4980-898B-02F96A34874B}"/>
              </a:ext>
            </a:extLst>
          </p:cNvPr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55" t="30252" r="7839" b="28040"/>
          <a:stretch/>
        </p:blipFill>
        <p:spPr>
          <a:xfrm>
            <a:off x="8454322" y="4248225"/>
            <a:ext cx="2700000" cy="765000"/>
          </a:xfrm>
          <a:prstGeom prst="rect">
            <a:avLst/>
          </a:prstGeom>
        </p:spPr>
      </p:pic>
      <p:pic>
        <p:nvPicPr>
          <p:cNvPr id="31" name="Picture 30" descr="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51539337-EA92-4DEC-B27C-1C96A708D318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611" y="4109323"/>
            <a:ext cx="3711886" cy="1327171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F70938FD-B0F5-423E-8C2C-99B884B6B04A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4322" y="5499000"/>
            <a:ext cx="2657856" cy="916485"/>
          </a:xfrm>
          <a:prstGeom prst="rect">
            <a:avLst/>
          </a:prstGeom>
        </p:spPr>
      </p:pic>
      <p:pic>
        <p:nvPicPr>
          <p:cNvPr id="33" name="Picture 32" descr="A picture containing 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FFB981A5-A282-4429-A0A1-AD728C389669}"/>
              </a:ext>
            </a:extLst>
          </p:cNvPr>
          <p:cNvPicPr>
            <a:picLocks noChangeAspect="1"/>
          </p:cNvPicPr>
          <p:nvPr/>
        </p:nvPicPr>
        <p:blipFill>
          <a:blip r:embed="rId2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500" y="5436494"/>
            <a:ext cx="2391414" cy="1145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903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21AFF53-DEBD-4A42-A913-74EB6DD9552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514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4F98D6B-A014-49DE-BFE5-4440AB6347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3588" y="1804627"/>
            <a:ext cx="4042163" cy="3991238"/>
          </a:xfrm>
          <a:prstGeom prst="rect">
            <a:avLst/>
          </a:prstGeom>
          <a:noFill/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2001" y="2264942"/>
            <a:ext cx="3284393" cy="30706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87460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40422-4F03-43C8-AECE-76A8BA0D1FD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List Comprehensions</a:t>
            </a:r>
          </a:p>
        </p:txBody>
      </p:sp>
      <p:sp>
        <p:nvSpPr>
          <p:cNvPr id="6" name="Rectangle 5"/>
          <p:cNvSpPr/>
          <p:nvPr/>
        </p:nvSpPr>
        <p:spPr>
          <a:xfrm>
            <a:off x="4426344" y="2226671"/>
            <a:ext cx="3339312" cy="86177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0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[x for x in y]</a:t>
            </a:r>
          </a:p>
        </p:txBody>
      </p:sp>
    </p:spTree>
    <p:extLst>
      <p:ext uri="{BB962C8B-B14F-4D97-AF65-F5344CB8AC3E}">
        <p14:creationId xmlns:p14="http://schemas.microsoft.com/office/powerpoint/2010/main" val="2062542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75D7A6E0-5833-423D-A546-D562244B847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252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904234" cy="5546589"/>
          </a:xfrm>
        </p:spPr>
        <p:txBody>
          <a:bodyPr>
            <a:normAutofit/>
          </a:bodyPr>
          <a:lstStyle/>
          <a:p>
            <a:r>
              <a:rPr lang="en-US" sz="3400" dirty="0"/>
              <a:t>Comprehensions provide us with a </a:t>
            </a:r>
            <a:r>
              <a:rPr lang="en-US" sz="3400" b="1" dirty="0">
                <a:solidFill>
                  <a:schemeClr val="bg1"/>
                </a:solidFill>
              </a:rPr>
              <a:t>short </a:t>
            </a:r>
            <a:r>
              <a:rPr lang="en-US" sz="3400" dirty="0"/>
              <a:t>way to </a:t>
            </a:r>
            <a:r>
              <a:rPr lang="en-US" sz="3400" b="1" dirty="0">
                <a:solidFill>
                  <a:schemeClr val="bg1"/>
                </a:solidFill>
              </a:rPr>
              <a:t>construct</a:t>
            </a:r>
            <a:r>
              <a:rPr lang="en-US" sz="3400" dirty="0"/>
              <a:t> new </a:t>
            </a:r>
            <a:r>
              <a:rPr lang="en-US" sz="3400" b="1" dirty="0">
                <a:solidFill>
                  <a:schemeClr val="bg1"/>
                </a:solidFill>
              </a:rPr>
              <a:t>sequences</a:t>
            </a:r>
            <a:endParaRPr lang="en-US" sz="3400" dirty="0"/>
          </a:p>
          <a:p>
            <a:r>
              <a:rPr lang="en-US" sz="3400" dirty="0"/>
              <a:t>They allow </a:t>
            </a:r>
            <a:r>
              <a:rPr lang="en-US" sz="3400" b="1" dirty="0">
                <a:solidFill>
                  <a:schemeClr val="bg1"/>
                </a:solidFill>
              </a:rPr>
              <a:t>sequences</a:t>
            </a:r>
            <a:r>
              <a:rPr lang="en-US" sz="3400" dirty="0"/>
              <a:t> to be built from </a:t>
            </a:r>
            <a:br>
              <a:rPr lang="bg-BG" sz="3400" dirty="0"/>
            </a:br>
            <a:r>
              <a:rPr lang="en-US" sz="3400" dirty="0"/>
              <a:t>other sequences</a:t>
            </a:r>
          </a:p>
          <a:p>
            <a:r>
              <a:rPr lang="en-US" sz="3400" dirty="0"/>
              <a:t>They require less </a:t>
            </a:r>
            <a:r>
              <a:rPr lang="en-US" sz="3400" b="1" dirty="0">
                <a:solidFill>
                  <a:schemeClr val="bg1"/>
                </a:solidFill>
              </a:rPr>
              <a:t>memory</a:t>
            </a:r>
            <a:endParaRPr lang="en-US" sz="3400" dirty="0"/>
          </a:p>
          <a:p>
            <a:r>
              <a:rPr lang="en-US" sz="3400" dirty="0"/>
              <a:t>They have shorter </a:t>
            </a:r>
            <a:r>
              <a:rPr lang="en-US" sz="3400" b="1" dirty="0">
                <a:solidFill>
                  <a:schemeClr val="bg1"/>
                </a:solidFill>
              </a:rPr>
              <a:t>syntax</a:t>
            </a:r>
            <a:r>
              <a:rPr lang="en-US" sz="3400" dirty="0"/>
              <a:t> and better </a:t>
            </a:r>
            <a:r>
              <a:rPr lang="en-US" sz="3400" b="1" dirty="0">
                <a:solidFill>
                  <a:schemeClr val="bg1"/>
                </a:solidFill>
              </a:rPr>
              <a:t>performance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Comprehension?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76856900-3F25-44FC-AA5E-C4F635B24B4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36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514350" indent="-514350">
              <a:buFont typeface="Wingdings" panose="05000000000000000000" pitchFamily="2" charset="2"/>
              <a:buChar char="§"/>
            </a:pPr>
            <a:r>
              <a:rPr lang="en-US" sz="3400" dirty="0"/>
              <a:t>A list comprehension consists of the following parts:</a:t>
            </a:r>
          </a:p>
          <a:p>
            <a:pPr marL="1123569" lvl="1" indent="-514350">
              <a:buFont typeface="Wingdings" panose="05000000000000000000" pitchFamily="2" charset="2"/>
              <a:buChar char="§"/>
            </a:pPr>
            <a:r>
              <a:rPr lang="en-US" sz="3200" dirty="0"/>
              <a:t>An </a:t>
            </a:r>
            <a:r>
              <a:rPr lang="en-US" sz="3200" b="1" dirty="0">
                <a:solidFill>
                  <a:schemeClr val="bg1"/>
                </a:solidFill>
              </a:rPr>
              <a:t>input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sequence</a:t>
            </a:r>
          </a:p>
          <a:p>
            <a:pPr marL="1123569" lvl="1" indent="-514350">
              <a:buFont typeface="Wingdings" panose="05000000000000000000" pitchFamily="2" charset="2"/>
              <a:buChar char="§"/>
            </a:pPr>
            <a:r>
              <a:rPr lang="en-US" sz="3200" dirty="0"/>
              <a:t>A </a:t>
            </a:r>
            <a:r>
              <a:rPr lang="en-US" sz="3200" b="1" dirty="0">
                <a:solidFill>
                  <a:schemeClr val="bg1"/>
                </a:solidFill>
              </a:rPr>
              <a:t>variable</a:t>
            </a:r>
            <a:r>
              <a:rPr lang="en-US" sz="3200" dirty="0"/>
              <a:t> representing members of the input sequence</a:t>
            </a:r>
          </a:p>
          <a:p>
            <a:pPr marL="1123569" lvl="1" indent="-514350">
              <a:buFont typeface="Wingdings" panose="05000000000000000000" pitchFamily="2" charset="2"/>
              <a:buChar char="§"/>
            </a:pPr>
            <a:r>
              <a:rPr lang="en-US" sz="3200" dirty="0"/>
              <a:t>An </a:t>
            </a:r>
            <a:r>
              <a:rPr lang="en-US" sz="3200" b="1" dirty="0">
                <a:solidFill>
                  <a:schemeClr val="bg1"/>
                </a:solidFill>
              </a:rPr>
              <a:t>optional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predicate</a:t>
            </a:r>
            <a:r>
              <a:rPr lang="en-US" sz="3200" dirty="0"/>
              <a:t> expression</a:t>
            </a:r>
          </a:p>
          <a:p>
            <a:pPr marL="1123569" lvl="1" indent="-514350">
              <a:buFont typeface="Wingdings" panose="05000000000000000000" pitchFamily="2" charset="2"/>
              <a:buChar char="§"/>
            </a:pPr>
            <a:r>
              <a:rPr lang="en-US" sz="3200" dirty="0"/>
              <a:t>An </a:t>
            </a:r>
            <a:r>
              <a:rPr lang="en-US" sz="3200" b="1" dirty="0">
                <a:solidFill>
                  <a:schemeClr val="bg1"/>
                </a:solidFill>
              </a:rPr>
              <a:t>output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expression</a:t>
            </a:r>
            <a:r>
              <a:rPr lang="en-US" sz="3200" dirty="0"/>
              <a:t> producing elements in the output list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</a:t>
            </a:r>
          </a:p>
        </p:txBody>
      </p:sp>
      <p:pic>
        <p:nvPicPr>
          <p:cNvPr id="1026" name="Picture 2" descr="Ð ÐµÐ·ÑÐ»ÑÐ°Ñ Ñ Ð¸Ð·Ð¾Ð±ÑÐ°Ð¶ÐµÐ½Ð¸Ðµ Ð·Ð° python list comprehens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1282" y="4419000"/>
            <a:ext cx="4074756" cy="23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E00B3D77-0C9F-4927-B161-65D55A6AFD1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406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821000" y="1121143"/>
            <a:ext cx="10174236" cy="5546589"/>
          </a:xfrm>
        </p:spPr>
        <p:txBody>
          <a:bodyPr/>
          <a:lstStyle/>
          <a:p>
            <a:r>
              <a:rPr lang="en-US" sz="3600" dirty="0"/>
              <a:t>Creating a list using the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range</a:t>
            </a:r>
            <a:r>
              <a:rPr lang="en-US" sz="3600" dirty="0"/>
              <a:t> function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endParaRPr lang="en-US" sz="3000" dirty="0"/>
          </a:p>
          <a:p>
            <a:r>
              <a:rPr lang="en-US" sz="3600" dirty="0"/>
              <a:t>Getting the square values of numbers in a list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Comprehensions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E3203C3D-7133-471A-B909-4FDA3FB68BC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0" name="Text Placeholder 6"/>
          <p:cNvSpPr txBox="1">
            <a:spLocks/>
          </p:cNvSpPr>
          <p:nvPr/>
        </p:nvSpPr>
        <p:spPr>
          <a:xfrm>
            <a:off x="2271000" y="2433957"/>
            <a:ext cx="8258717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x = [num </a:t>
            </a:r>
            <a:r>
              <a:rPr lang="en-US" dirty="0">
                <a:solidFill>
                  <a:schemeClr val="bg1"/>
                </a:solidFill>
              </a:rPr>
              <a:t>for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num in range(5)]</a:t>
            </a:r>
            <a:r>
              <a:rPr lang="en-US" i="1" dirty="0">
                <a:solidFill>
                  <a:schemeClr val="accent2"/>
                </a:solidFill>
              </a:rPr>
              <a:t> </a:t>
            </a:r>
          </a:p>
          <a:p>
            <a:r>
              <a:rPr lang="en-US" i="1" dirty="0">
                <a:solidFill>
                  <a:schemeClr val="accent2"/>
                </a:solidFill>
              </a:rPr>
              <a:t># [0, 1, 2, 3, 4]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532D779E-C377-42E8-B7EE-C8BD76FA4D51}"/>
              </a:ext>
            </a:extLst>
          </p:cNvPr>
          <p:cNvSpPr txBox="1">
            <a:spLocks/>
          </p:cNvSpPr>
          <p:nvPr/>
        </p:nvSpPr>
        <p:spPr>
          <a:xfrm>
            <a:off x="2271000" y="4644000"/>
            <a:ext cx="8258717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nums = [1, 2, 3, 4]</a:t>
            </a:r>
          </a:p>
          <a:p>
            <a:r>
              <a:rPr lang="en-US" dirty="0">
                <a:solidFill>
                  <a:schemeClr val="tx1"/>
                </a:solidFill>
              </a:rPr>
              <a:t>squares = [x**2 for x in </a:t>
            </a:r>
            <a:r>
              <a:rPr lang="en-US" dirty="0" err="1">
                <a:solidFill>
                  <a:schemeClr val="tx1"/>
                </a:solidFill>
              </a:rPr>
              <a:t>nums</a:t>
            </a:r>
            <a:r>
              <a:rPr lang="en-US" dirty="0">
                <a:solidFill>
                  <a:schemeClr val="tx1"/>
                </a:solidFill>
              </a:rPr>
              <a:t>]</a:t>
            </a:r>
          </a:p>
          <a:p>
            <a:r>
              <a:rPr lang="en-US" i="1" dirty="0">
                <a:solidFill>
                  <a:schemeClr val="accent2"/>
                </a:solidFill>
              </a:rPr>
              <a:t># [</a:t>
            </a:r>
            <a:r>
              <a:rPr lang="bg-BG" i="1" dirty="0">
                <a:solidFill>
                  <a:schemeClr val="accent2"/>
                </a:solidFill>
              </a:rPr>
              <a:t>1</a:t>
            </a:r>
            <a:r>
              <a:rPr lang="en-US" i="1" dirty="0">
                <a:solidFill>
                  <a:schemeClr val="accent2"/>
                </a:solidFill>
              </a:rPr>
              <a:t>, 4, 9, 16]</a:t>
            </a:r>
          </a:p>
        </p:txBody>
      </p:sp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D1B8CFED-8627-4403-A2AF-92C9CE2E96D5}"/>
              </a:ext>
            </a:extLst>
          </p:cNvPr>
          <p:cNvSpPr/>
          <p:nvPr/>
        </p:nvSpPr>
        <p:spPr bwMode="auto">
          <a:xfrm>
            <a:off x="6552427" y="4522960"/>
            <a:ext cx="2419506" cy="544830"/>
          </a:xfrm>
          <a:prstGeom prst="wedgeRoundRectCallout">
            <a:avLst>
              <a:gd name="adj1" fmla="val -39245"/>
              <a:gd name="adj2" fmla="val 9332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Input Sequence</a:t>
            </a:r>
          </a:p>
        </p:txBody>
      </p:sp>
      <p:sp>
        <p:nvSpPr>
          <p:cNvPr id="14" name="Rounded Rectangular Callout 4">
            <a:extLst>
              <a:ext uri="{FF2B5EF4-FFF2-40B4-BE49-F238E27FC236}">
                <a16:creationId xmlns:a16="http://schemas.microsoft.com/office/drawing/2014/main" id="{829DDB1E-1CBA-4597-ADBA-767D94E4CD91}"/>
              </a:ext>
            </a:extLst>
          </p:cNvPr>
          <p:cNvSpPr/>
          <p:nvPr/>
        </p:nvSpPr>
        <p:spPr bwMode="auto">
          <a:xfrm>
            <a:off x="2406000" y="1828038"/>
            <a:ext cx="3015000" cy="510778"/>
          </a:xfrm>
          <a:prstGeom prst="wedgeRoundRectCallout">
            <a:avLst>
              <a:gd name="adj1" fmla="val -14769"/>
              <a:gd name="adj2" fmla="val 8276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Output Expression</a:t>
            </a:r>
          </a:p>
        </p:txBody>
      </p:sp>
      <p:sp>
        <p:nvSpPr>
          <p:cNvPr id="13" name="Rounded Rectangular Callout 5">
            <a:extLst>
              <a:ext uri="{FF2B5EF4-FFF2-40B4-BE49-F238E27FC236}">
                <a16:creationId xmlns:a16="http://schemas.microsoft.com/office/drawing/2014/main" id="{8BA7719D-D5F2-4114-B5CC-880BC5418288}"/>
              </a:ext>
            </a:extLst>
          </p:cNvPr>
          <p:cNvSpPr/>
          <p:nvPr/>
        </p:nvSpPr>
        <p:spPr bwMode="auto">
          <a:xfrm>
            <a:off x="5459033" y="2999147"/>
            <a:ext cx="1612650" cy="544830"/>
          </a:xfrm>
          <a:prstGeom prst="wedgeRoundRectCallout">
            <a:avLst>
              <a:gd name="adj1" fmla="val -74854"/>
              <a:gd name="adj2" fmla="val -6841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Variable</a:t>
            </a:r>
          </a:p>
        </p:txBody>
      </p:sp>
    </p:spTree>
    <p:extLst>
      <p:ext uri="{BB962C8B-B14F-4D97-AF65-F5344CB8AC3E}">
        <p14:creationId xmlns:p14="http://schemas.microsoft.com/office/powerpoint/2010/main" val="1908474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2" grpId="0" animBg="1"/>
      <p:bldP spid="7" grpId="0" animBg="1"/>
      <p:bldP spid="14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923086-D030-4391-98B4-27E5EB1156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1000" y="1121143"/>
            <a:ext cx="10174236" cy="5502857"/>
          </a:xfrm>
        </p:spPr>
        <p:txBody>
          <a:bodyPr/>
          <a:lstStyle/>
          <a:p>
            <a:r>
              <a:rPr lang="en-US" sz="3600" dirty="0"/>
              <a:t>Using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en-US" sz="3600" dirty="0"/>
              <a:t> statement in a list comprehension</a:t>
            </a:r>
          </a:p>
          <a:p>
            <a:endParaRPr lang="en-US" dirty="0"/>
          </a:p>
          <a:p>
            <a:endParaRPr lang="en-US" dirty="0"/>
          </a:p>
          <a:p>
            <a:endParaRPr lang="en-US" sz="1800" dirty="0"/>
          </a:p>
          <a:p>
            <a:r>
              <a:rPr lang="en-US" sz="3600" dirty="0"/>
              <a:t>Using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if-else</a:t>
            </a:r>
            <a:r>
              <a:rPr lang="en-US" sz="3600" dirty="0"/>
              <a:t> statement in a list comprehension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Comprehensions (2)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E3203C3D-7133-471A-B909-4FDA3FB68BC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532D779E-C377-42E8-B7EE-C8BD76FA4D51}"/>
              </a:ext>
            </a:extLst>
          </p:cNvPr>
          <p:cNvSpPr txBox="1">
            <a:spLocks/>
          </p:cNvSpPr>
          <p:nvPr/>
        </p:nvSpPr>
        <p:spPr>
          <a:xfrm>
            <a:off x="1943569" y="1899000"/>
            <a:ext cx="9809461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nums</a:t>
            </a:r>
            <a:r>
              <a:rPr lang="en-US" dirty="0"/>
              <a:t> = [1, 2, 3, 4, 5, 6]</a:t>
            </a:r>
          </a:p>
          <a:p>
            <a:r>
              <a:rPr lang="en-US" dirty="0"/>
              <a:t>evens = [</a:t>
            </a:r>
            <a:r>
              <a:rPr lang="en-US" dirty="0">
                <a:solidFill>
                  <a:schemeClr val="bg1"/>
                </a:solidFill>
              </a:rPr>
              <a:t>num</a:t>
            </a:r>
            <a:r>
              <a:rPr lang="en-US" dirty="0"/>
              <a:t> for </a:t>
            </a:r>
            <a:r>
              <a:rPr lang="en-US" dirty="0">
                <a:solidFill>
                  <a:schemeClr val="bg1"/>
                </a:solidFill>
              </a:rPr>
              <a:t>num</a:t>
            </a:r>
            <a:r>
              <a:rPr lang="en-US" dirty="0"/>
              <a:t> in </a:t>
            </a:r>
            <a:r>
              <a:rPr lang="en-US" dirty="0" err="1">
                <a:solidFill>
                  <a:schemeClr val="bg1"/>
                </a:solidFill>
              </a:rPr>
              <a:t>nums</a:t>
            </a:r>
            <a:r>
              <a:rPr lang="en-US" dirty="0"/>
              <a:t> if </a:t>
            </a:r>
            <a:r>
              <a:rPr lang="en-US" dirty="0">
                <a:solidFill>
                  <a:schemeClr val="bg1"/>
                </a:solidFill>
              </a:rPr>
              <a:t>num % 2 == 0</a:t>
            </a:r>
            <a:r>
              <a:rPr lang="en-US" dirty="0"/>
              <a:t>]</a:t>
            </a:r>
          </a:p>
          <a:p>
            <a:r>
              <a:rPr lang="en-US" i="1" dirty="0">
                <a:solidFill>
                  <a:schemeClr val="accent2"/>
                </a:solidFill>
              </a:rPr>
              <a:t># [2, 4, 6]</a:t>
            </a:r>
            <a:endParaRPr lang="en-US" dirty="0"/>
          </a:p>
        </p:txBody>
      </p: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A62CD60C-2988-45E2-90E5-CC3366A47BC2}"/>
              </a:ext>
            </a:extLst>
          </p:cNvPr>
          <p:cNvSpPr txBox="1">
            <a:spLocks/>
          </p:cNvSpPr>
          <p:nvPr/>
        </p:nvSpPr>
        <p:spPr>
          <a:xfrm>
            <a:off x="1943569" y="4464000"/>
            <a:ext cx="9666653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nums = [1, 2, 3, 4, 5, 6]</a:t>
            </a:r>
          </a:p>
          <a:p>
            <a:r>
              <a:rPr lang="en-US" dirty="0">
                <a:solidFill>
                  <a:schemeClr val="tx1"/>
                </a:solidFill>
              </a:rPr>
              <a:t>filtered = [True </a:t>
            </a:r>
            <a:r>
              <a:rPr lang="en-US" dirty="0">
                <a:solidFill>
                  <a:schemeClr val="bg1"/>
                </a:solidFill>
              </a:rPr>
              <a:t>if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x % 2 == 0 </a:t>
            </a:r>
            <a:r>
              <a:rPr lang="en-US" dirty="0">
                <a:solidFill>
                  <a:schemeClr val="bg1"/>
                </a:solidFill>
              </a:rPr>
              <a:t>else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False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for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x in </a:t>
            </a:r>
            <a:r>
              <a:rPr lang="en-US" dirty="0" err="1">
                <a:solidFill>
                  <a:schemeClr val="tx1"/>
                </a:solidFill>
              </a:rPr>
              <a:t>nums</a:t>
            </a:r>
            <a:r>
              <a:rPr lang="en-US" dirty="0">
                <a:solidFill>
                  <a:schemeClr val="tx1"/>
                </a:solidFill>
              </a:rPr>
              <a:t>]</a:t>
            </a:r>
          </a:p>
          <a:p>
            <a:r>
              <a:rPr lang="en-US" i="1" dirty="0">
                <a:solidFill>
                  <a:schemeClr val="accent2"/>
                </a:solidFill>
              </a:rPr>
              <a:t># [False, True, False, True, False, True]</a:t>
            </a:r>
          </a:p>
        </p:txBody>
      </p:sp>
      <p:sp>
        <p:nvSpPr>
          <p:cNvPr id="19" name="Rounded Rectangular Callout 7">
            <a:extLst>
              <a:ext uri="{FF2B5EF4-FFF2-40B4-BE49-F238E27FC236}">
                <a16:creationId xmlns:a16="http://schemas.microsoft.com/office/drawing/2014/main" id="{550616F5-0ECF-42A1-8050-FDB00183DFB3}"/>
              </a:ext>
            </a:extLst>
          </p:cNvPr>
          <p:cNvSpPr/>
          <p:nvPr/>
        </p:nvSpPr>
        <p:spPr bwMode="auto">
          <a:xfrm>
            <a:off x="6636000" y="3119981"/>
            <a:ext cx="3105000" cy="544830"/>
          </a:xfrm>
          <a:prstGeom prst="wedgeRoundRectCallout">
            <a:avLst>
              <a:gd name="adj1" fmla="val -33554"/>
              <a:gd name="adj2" fmla="val -8335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Optional Parameter</a:t>
            </a:r>
          </a:p>
        </p:txBody>
      </p:sp>
    </p:spTree>
    <p:extLst>
      <p:ext uri="{BB962C8B-B14F-4D97-AF65-F5344CB8AC3E}">
        <p14:creationId xmlns:p14="http://schemas.microsoft.com/office/powerpoint/2010/main" val="2254013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7" grpId="0" animBg="1"/>
      <p:bldP spid="1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831000" y="4149000"/>
            <a:ext cx="2348354" cy="618925"/>
          </a:xfrm>
        </p:spPr>
        <p:txBody>
          <a:bodyPr/>
          <a:lstStyle/>
          <a:p>
            <a:pPr algn="ctr"/>
            <a:r>
              <a:rPr lang="en-US" sz="2600" dirty="0"/>
              <a:t>ILovePython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0406" y="1196126"/>
            <a:ext cx="11811192" cy="5561124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3600" dirty="0"/>
              <a:t>W</a:t>
            </a:r>
            <a:r>
              <a:rPr lang="en-US" sz="3600" dirty="0"/>
              <a:t>rite a program that receives a </a:t>
            </a:r>
            <a:r>
              <a:rPr lang="en-US" sz="3600" b="1" dirty="0">
                <a:solidFill>
                  <a:schemeClr val="bg1"/>
                </a:solidFill>
              </a:rPr>
              <a:t>text</a:t>
            </a:r>
            <a:r>
              <a:rPr lang="en-US" sz="3600" dirty="0"/>
              <a:t> and </a:t>
            </a:r>
            <a:r>
              <a:rPr lang="en-US" sz="3600" b="1" dirty="0">
                <a:solidFill>
                  <a:schemeClr val="bg1"/>
                </a:solidFill>
              </a:rPr>
              <a:t>removes</a:t>
            </a:r>
            <a:r>
              <a:rPr lang="en-US" sz="3600" dirty="0"/>
              <a:t> all the </a:t>
            </a:r>
            <a:r>
              <a:rPr lang="en-US" sz="3600" b="1" dirty="0">
                <a:solidFill>
                  <a:schemeClr val="bg1"/>
                </a:solidFill>
              </a:rPr>
              <a:t>vowels</a:t>
            </a:r>
            <a:r>
              <a:rPr lang="en-US" sz="3600" dirty="0"/>
              <a:t> from it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Print the </a:t>
            </a:r>
            <a:r>
              <a:rPr lang="en-US" sz="3600" b="1" dirty="0">
                <a:solidFill>
                  <a:schemeClr val="bg1"/>
                </a:solidFill>
              </a:rPr>
              <a:t>new text string </a:t>
            </a:r>
            <a:r>
              <a:rPr lang="en-US" sz="3600" dirty="0"/>
              <a:t>after removing the vowels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The </a:t>
            </a:r>
            <a:r>
              <a:rPr lang="en-US" sz="3600" b="1" dirty="0">
                <a:solidFill>
                  <a:schemeClr val="bg1"/>
                </a:solidFill>
              </a:rPr>
              <a:t>vowels</a:t>
            </a:r>
            <a:r>
              <a:rPr lang="en-US" sz="3600" dirty="0"/>
              <a:t> that should be considered are '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a</a:t>
            </a:r>
            <a:r>
              <a:rPr lang="en-US" sz="3600" dirty="0"/>
              <a:t>', '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o</a:t>
            </a:r>
            <a:r>
              <a:rPr lang="en-US" sz="3600" dirty="0"/>
              <a:t>', '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u</a:t>
            </a:r>
            <a:r>
              <a:rPr lang="en-US" sz="3600" dirty="0"/>
              <a:t>', '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e</a:t>
            </a:r>
            <a:r>
              <a:rPr lang="en-US" sz="3600" dirty="0"/>
              <a:t>', '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sz="3600" dirty="0"/>
              <a:t>'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No Vowels</a:t>
            </a:r>
          </a:p>
        </p:txBody>
      </p:sp>
      <p:sp>
        <p:nvSpPr>
          <p:cNvPr id="8" name="Text Placeholder 6"/>
          <p:cNvSpPr txBox="1">
            <a:spLocks/>
          </p:cNvSpPr>
          <p:nvPr/>
        </p:nvSpPr>
        <p:spPr>
          <a:xfrm>
            <a:off x="4559275" y="4144016"/>
            <a:ext cx="1880435" cy="618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600" dirty="0">
                <a:solidFill>
                  <a:schemeClr val="tx1"/>
                </a:solidFill>
              </a:rPr>
              <a:t>LvPythn</a:t>
            </a:r>
          </a:p>
        </p:txBody>
      </p:sp>
      <p:sp>
        <p:nvSpPr>
          <p:cNvPr id="2" name="Right Arrow 1"/>
          <p:cNvSpPr/>
          <p:nvPr/>
        </p:nvSpPr>
        <p:spPr bwMode="auto">
          <a:xfrm>
            <a:off x="3657163" y="4303766"/>
            <a:ext cx="424302" cy="27758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F9053AF-2E8B-4B01-A04C-718F015CBF4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478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  <p:bldP spid="8" grpId="0" animBg="1"/>
      <p:bldP spid="2" grpId="0" animBg="1"/>
    </p:bld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4279</TotalTime>
  <Words>2559</Words>
  <Application>Microsoft Office PowerPoint</Application>
  <PresentationFormat>Widescreen</PresentationFormat>
  <Paragraphs>369</Paragraphs>
  <Slides>40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7" baseType="lpstr">
      <vt:lpstr>Arial</vt:lpstr>
      <vt:lpstr>Calibri</vt:lpstr>
      <vt:lpstr>Consolas</vt:lpstr>
      <vt:lpstr>Malgun Gothic (Body)</vt:lpstr>
      <vt:lpstr>Wingdings</vt:lpstr>
      <vt:lpstr>Wingdings 2</vt:lpstr>
      <vt:lpstr>1_SoftUni</vt:lpstr>
      <vt:lpstr>Lists Advanced</vt:lpstr>
      <vt:lpstr>Table of Contents</vt:lpstr>
      <vt:lpstr>Have a Question?</vt:lpstr>
      <vt:lpstr>List Comprehensions</vt:lpstr>
      <vt:lpstr>What is Comprehension?</vt:lpstr>
      <vt:lpstr>Structure</vt:lpstr>
      <vt:lpstr>List Comprehensions</vt:lpstr>
      <vt:lpstr>List Comprehensions (2)</vt:lpstr>
      <vt:lpstr>Problem: No Vowels</vt:lpstr>
      <vt:lpstr>Solution: No Vowels</vt:lpstr>
      <vt:lpstr>List Methods</vt:lpstr>
      <vt:lpstr>Adding Elements</vt:lpstr>
      <vt:lpstr>Removing Elements</vt:lpstr>
      <vt:lpstr>Problem: Trains</vt:lpstr>
      <vt:lpstr>Solution: Trains</vt:lpstr>
      <vt:lpstr>Problem: Todo List</vt:lpstr>
      <vt:lpstr>Solution: Todo List</vt:lpstr>
      <vt:lpstr>More Useful Methods</vt:lpstr>
      <vt:lpstr>Problem: Palindrome Strings</vt:lpstr>
      <vt:lpstr>Solution: Palindrome Strings</vt:lpstr>
      <vt:lpstr>Advanced Functions</vt:lpstr>
      <vt:lpstr>sorted() Function</vt:lpstr>
      <vt:lpstr>Problem: Sorting Names</vt:lpstr>
      <vt:lpstr>map() Function</vt:lpstr>
      <vt:lpstr>filter() Function</vt:lpstr>
      <vt:lpstr>Problem: Even Numbers</vt:lpstr>
      <vt:lpstr>Solution: Even Numbers</vt:lpstr>
      <vt:lpstr>Problem: The Office</vt:lpstr>
      <vt:lpstr>Solution: the Office</vt:lpstr>
      <vt:lpstr>Additional List Manipulations</vt:lpstr>
      <vt:lpstr>Swapping List Elements</vt:lpstr>
      <vt:lpstr>Concatenating Lists</vt:lpstr>
      <vt:lpstr>The Set Function</vt:lpstr>
      <vt:lpstr>Live Exercises</vt:lpstr>
      <vt:lpstr>Summary</vt:lpstr>
      <vt:lpstr>Questions?</vt:lpstr>
      <vt:lpstr>SoftUni Diamond Partners</vt:lpstr>
      <vt:lpstr>Trainings @ Software University (SoftUni)</vt:lpstr>
      <vt:lpstr>Educational Partners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Fundamentals Python - Lists Advanced</dc:title>
  <dc:subject>Software Development</dc:subject>
  <dc:creator>Software University</dc:creator>
  <cp:keywords>programming fundamentals; python; Software University; SoftUni; programming; coding; software development; education; training; course</cp:keywords>
  <dc:description>© SoftUni – https://softuni.org
© Software University – https://softuni.bg
Copyrighted document. Unauthorized copy, reproduction or use is not permitted.</dc:description>
  <cp:lastModifiedBy>Aleksandra Raykova</cp:lastModifiedBy>
  <cp:revision>60</cp:revision>
  <dcterms:created xsi:type="dcterms:W3CDTF">2018-05-23T13:08:44Z</dcterms:created>
  <dcterms:modified xsi:type="dcterms:W3CDTF">2022-06-21T16:54:55Z</dcterms:modified>
  <cp:category>Python Fundamentals Course @ SoftUni: https://softuni.bg/trainings/2442/python-fundamentals-september-2019</cp:category>
</cp:coreProperties>
</file>