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323" r:id="rId24"/>
    <p:sldId id="324" r:id="rId25"/>
    <p:sldId id="325" r:id="rId26"/>
    <p:sldId id="330" r:id="rId27"/>
    <p:sldId id="326" r:id="rId28"/>
    <p:sldId id="327" r:id="rId29"/>
    <p:sldId id="331" r:id="rId30"/>
    <p:sldId id="279" r:id="rId31"/>
    <p:sldId id="280" r:id="rId32"/>
    <p:sldId id="401" r:id="rId33"/>
    <p:sldId id="614" r:id="rId34"/>
    <p:sldId id="608" r:id="rId35"/>
    <p:sldId id="405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2F2A0-1E79-483D-BB29-05D3B3814871}">
          <p14:sldIdLst>
            <p14:sldId id="256"/>
            <p14:sldId id="257"/>
            <p14:sldId id="258"/>
          </p14:sldIdLst>
        </p14:section>
        <p14:section name="Object Oriented Programming" id="{92EF8C42-F8B6-45E7-ACEB-B8BA9D3B397A}">
          <p14:sldIdLst>
            <p14:sldId id="302"/>
            <p14:sldId id="303"/>
            <p14:sldId id="304"/>
          </p14:sldIdLst>
        </p14:section>
        <p14:section name="Classes" id="{598D13A5-213A-41CD-A0B7-6036A44C09DF}">
          <p14:sldIdLst>
            <p14:sldId id="305"/>
            <p14:sldId id="306"/>
            <p14:sldId id="308"/>
            <p14:sldId id="309"/>
            <p14:sldId id="307"/>
            <p14:sldId id="310"/>
            <p14:sldId id="311"/>
          </p14:sldIdLst>
        </p14:section>
        <p14:section name="Objects" id="{D585272A-7AD6-4477-87A2-21925A932644}">
          <p14:sldIdLst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Instance Attributes and Methods" id="{7723BDD2-49F5-47C9-BD7A-B7C2ACEAE5E7}">
          <p14:sldIdLst>
            <p14:sldId id="320"/>
            <p14:sldId id="321"/>
            <p14:sldId id="322"/>
            <p14:sldId id="323"/>
            <p14:sldId id="324"/>
            <p14:sldId id="325"/>
            <p14:sldId id="330"/>
            <p14:sldId id="326"/>
            <p14:sldId id="327"/>
            <p14:sldId id="331"/>
          </p14:sldIdLst>
        </p14:section>
        <p14:section name="Live Exercises" id="{7B1BDB1D-EBA2-4B3C-A555-9E5DF90068D1}">
          <p14:sldIdLst>
            <p14:sldId id="279"/>
          </p14:sldIdLst>
        </p14:section>
        <p14:section name="Conclusion" id="{A2FFC352-5BEE-42C3-A191-A60529004D13}">
          <p14:sldIdLst>
            <p14:sldId id="280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58" y="73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03C0260-880B-477F-B135-609417766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51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1D846C-2419-4F42-8630-C49C72D48F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240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086BF0-3491-41F3-99F6-DF833E00E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368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0B9213-D518-416C-AD26-A06CC1ECE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4F5D59-D5EA-4321-936E-BD65AC97F2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577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DC6C1-4382-4326-BB08-C70A4EAD8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876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99A5BC90-EE72-4CD9-B3B3-600B0DAE7F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FBBACD5-3A0A-4871-A754-F29EC13B26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EB3531F-7E8E-4D8D-93D5-08F42B8282A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4610CDE-D057-45B8-BC61-B423A43449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6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51EB14B-1367-4612-AC1E-2D5EB8E072D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CCDB71-B5E0-43C4-8FB8-589D31D963B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208F430-6D86-4EE2-A8D2-4B62EE7B673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D1E9794-3317-44CA-994B-BA7156D62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CA38F14-D3C9-45AE-AA75-187407CBD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2BB24B7C-8C28-47B0-8903-7CA655C756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EC60C42-1CFA-46B9-9992-AE63EC48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3229D4A6-F06A-49DF-A4C6-EB82AC99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ABE2CC-2284-4210-AFDC-DCEEE3F1D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FB2539D-44CD-45D5-8899-8AAF611CEA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DAB165F-DC6F-405A-AE08-DAE5747C59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E25051CE-50C0-4B82-8956-DDBE4066261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58459C4-FE2A-401C-80B4-0539863065D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28EDC5D-5DDD-4CBD-B11B-A291F02B231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849D610-8B20-459D-B820-A7AC23B2723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6C92F071-EE95-45FB-B0A5-C149D6BC15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033C007-2686-4128-B3C3-62A7D40E5C8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168F9EAE-DC4F-461C-B957-3111E715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EB5E16A9-F4FD-4265-98E1-DD0048F9B66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564107B-AE6C-4106-8451-E3BAA12FAF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286746B-835F-4E88-8DC9-7FC5A258C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828E8348-5A3E-4301-AF7E-9FB35361C1D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F78577F-9713-4189-9475-A9F8F99571D7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1520BEE-C020-48C5-9ADF-B578542D72A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43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749E012-B78E-4D99-B84A-4A456B63AC5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5EE9FAB0-1660-40CE-A5FD-D45D66D26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6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3D79258-B901-4C1A-A811-BC56BD65F7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6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52DD6AF-2C11-4F69-85FC-A1CBC4C141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6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B287A28-E2C2-47BE-ADED-FD560847E52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0E10CD65-B217-41B9-AF21-D33944CA2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C5F73E1-B2D9-4DA1-8607-39D16D41CE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02BBBAB-E4EE-4706-A0A3-A57CA91B9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6E1AAF1-BE2E-4C8D-BF7B-5056EB7E02E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41A0FFF-F08E-4DAA-B560-AADA3C0E0D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28C87F2-322B-48D5-9F86-DC1A6CE6B8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CAE8AA8-56AB-4444-9D5C-8210901BAF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50FFEF4-E42F-47D5-8AB8-2765944CF0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65289" y="6195839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832660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Classes and Objects</a:t>
            </a:r>
          </a:p>
        </p:txBody>
      </p:sp>
      <p:pic>
        <p:nvPicPr>
          <p:cNvPr id="1028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92" y="2401095"/>
            <a:ext cx="2490031" cy="24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9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r>
              <a:rPr lang="en-US" dirty="0"/>
              <a:t> parameter is a reference to the current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</a:p>
          <a:p>
            <a:r>
              <a:rPr lang="en-US" dirty="0"/>
              <a:t>Used to access variables that belong to the class</a:t>
            </a:r>
          </a:p>
          <a:p>
            <a:r>
              <a:rPr lang="en-US" dirty="0"/>
              <a:t>When defining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method, the first </a:t>
            </a:r>
            <a:br>
              <a:rPr lang="en-US" dirty="0"/>
            </a:br>
            <a:r>
              <a:rPr lang="en-US" dirty="0"/>
              <a:t>parameter of the method should always be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Self Variable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3A8A7DC-2E1B-4E22-A16F-84FFC7826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Person </a:t>
            </a:r>
            <a:r>
              <a:rPr lang="en-US" dirty="0"/>
              <a:t>that has, </a:t>
            </a:r>
            <a:r>
              <a:rPr lang="en-US" b="1" dirty="0">
                <a:solidFill>
                  <a:schemeClr val="bg1"/>
                </a:solidFill>
              </a:rPr>
              <a:t>first 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last 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When a parameter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 put a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it should have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6E9C32-EB3A-4FE0-B15E-21863E6654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145263" y="2345838"/>
            <a:ext cx="9358312" cy="2679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def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__init__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, first_name, last_name,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age=0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.first_name = first_name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.last_name = last_name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.age = age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750263" y="2089071"/>
            <a:ext cx="2375737" cy="736827"/>
          </a:xfrm>
          <a:prstGeom prst="wedgeRoundRectCallout">
            <a:avLst>
              <a:gd name="adj1" fmla="val -23720"/>
              <a:gd name="adj2" fmla="val 730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Default value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6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6A13B413-1ADB-4A92-8503-1D6B985EE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with name </a:t>
            </a:r>
            <a:r>
              <a:rPr lang="en-US" b="1" dirty="0">
                <a:solidFill>
                  <a:schemeClr val="bg1"/>
                </a:solidFill>
              </a:rPr>
              <a:t>"Comment"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accept </a:t>
            </a:r>
            <a:r>
              <a:rPr lang="en-US" b="1" dirty="0">
                <a:solidFill>
                  <a:schemeClr val="bg1"/>
                </a:solidFill>
              </a:rPr>
              <a:t>3 parameters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likes (optional, 0 by default)</a:t>
            </a:r>
          </a:p>
          <a:p>
            <a:r>
              <a:rPr lang="en-US" dirty="0"/>
              <a:t>Use the exact names for your variables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Comment</a:t>
            </a:r>
          </a:p>
        </p:txBody>
      </p:sp>
    </p:spTree>
    <p:extLst>
      <p:ext uri="{BB962C8B-B14F-4D97-AF65-F5344CB8AC3E}">
        <p14:creationId xmlns:p14="http://schemas.microsoft.com/office/powerpoint/2010/main" val="36827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7C103D-32C2-45E2-A7D0-57B57DE69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1234" y="2368678"/>
            <a:ext cx="9119766" cy="268032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Comment: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username, content, likes=0):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self.username</a:t>
            </a:r>
            <a:r>
              <a:rPr lang="en-US" sz="2400" dirty="0"/>
              <a:t> = username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self.content</a:t>
            </a:r>
            <a:r>
              <a:rPr lang="en-US" sz="2400" dirty="0"/>
              <a:t> = content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self.likes</a:t>
            </a:r>
            <a:r>
              <a:rPr lang="en-US" sz="2400" dirty="0"/>
              <a:t> = likes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Comment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4A5E58-1E8D-4643-8A5F-925523A58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CF68E-8ACC-46EF-AD0B-47B31FCD9A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Instances of Classes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91C77-8D4D-43B5-8892-94130278C6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pic>
        <p:nvPicPr>
          <p:cNvPr id="7170" name="Picture 2" descr="Ð ÐµÐ·ÑÐ»ÑÐ°Ñ Ñ Ð¸Ð·Ð¾Ð±ÑÐ°Ð¶ÐµÐ½Ð¸Ðµ Ð·Ð° object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591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is concrete object of the type of the class</a:t>
            </a:r>
          </a:p>
          <a:p>
            <a:pPr marL="456565" indent="-456565"/>
            <a:r>
              <a:rPr lang="en-US" sz="3350" dirty="0"/>
              <a:t>A class is like a form or template</a:t>
            </a:r>
          </a:p>
          <a:p>
            <a:pPr marL="899477" lvl="1" indent="-456565"/>
            <a:r>
              <a:rPr lang="en-US" sz="3200" dirty="0"/>
              <a:t>It defines the needed information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dirty="0"/>
              <a:t>You can fill out multiple copies, but without the form you will not know the required information</a:t>
            </a:r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430FD5-5387-47AE-A0B8-E84867AE0F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350" dirty="0"/>
              <a:t>Using the </a:t>
            </a:r>
            <a:r>
              <a:rPr lang="en-US" sz="3350" b="1" dirty="0">
                <a:solidFill>
                  <a:schemeClr val="bg1"/>
                </a:solidFill>
              </a:rPr>
              <a:t>Person</a:t>
            </a:r>
            <a:r>
              <a:rPr lang="en-US" sz="3350" dirty="0"/>
              <a:t> class we created, here we have an example of the instance of that class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215257" y="5005929"/>
            <a:ext cx="2788920" cy="960120"/>
          </a:xfrm>
          <a:prstGeom prst="wedgeRoundRectCallout">
            <a:avLst>
              <a:gd name="adj1" fmla="val -40438"/>
              <a:gd name="adj2" fmla="val -79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Accessing object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B2E5E4-9844-4FBA-896D-FF88D30860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7187" y="2394000"/>
            <a:ext cx="7138813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me = Person("Peter", "Johnson", 25)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Peter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Johnson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print(me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.age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25</a:t>
            </a:r>
          </a:p>
        </p:txBody>
      </p:sp>
    </p:spTree>
    <p:extLst>
      <p:ext uri="{BB962C8B-B14F-4D97-AF65-F5344CB8AC3E}">
        <p14:creationId xmlns:p14="http://schemas.microsoft.com/office/powerpoint/2010/main" val="30516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2484000"/>
            <a:ext cx="7695000" cy="18185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me = Person("Peter", "Johnson", 25)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me.age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+=</a:t>
            </a:r>
            <a:r>
              <a:rPr lang="en-US" sz="2800" dirty="0"/>
              <a:t>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print(</a:t>
            </a:r>
            <a:r>
              <a:rPr lang="en-US" sz="2800" dirty="0" err="1"/>
              <a:t>me.age</a:t>
            </a:r>
            <a:r>
              <a:rPr lang="en-US" sz="2800" dirty="0"/>
              <a:t>) </a:t>
            </a:r>
            <a:r>
              <a:rPr lang="en-US" sz="2800" i="1" dirty="0">
                <a:solidFill>
                  <a:schemeClr val="accent2"/>
                </a:solidFill>
              </a:rPr>
              <a:t># 26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change the values of the attributes of an object </a:t>
            </a:r>
            <a:br>
              <a:rPr lang="bg-BG" dirty="0"/>
            </a:br>
            <a:r>
              <a:rPr lang="en-US" dirty="0"/>
              <a:t>after initialization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change will be made only for that instance of the class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Attributes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491915-78EA-4C70-B80A-6DFCEBC2C8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0933B5B-E4F2-4D39-8542-F6BFF1ADC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Party</a:t>
            </a:r>
            <a:r>
              <a:rPr lang="en-US" dirty="0"/>
              <a:t> that only has an attribute called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should not accept any parameters</a:t>
            </a:r>
          </a:p>
          <a:p>
            <a:r>
              <a:rPr lang="en-US" dirty="0"/>
              <a:t>You will be given names of people (on separate lines) until you </a:t>
            </a:r>
            <a:br>
              <a:rPr lang="en-US" dirty="0"/>
            </a:br>
            <a:r>
              <a:rPr lang="en-US" dirty="0"/>
              <a:t>receive the command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"</a:t>
            </a:r>
          </a:p>
          <a:p>
            <a:r>
              <a:rPr lang="en-US" dirty="0"/>
              <a:t>Print 2 lines: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Going: </a:t>
            </a:r>
            <a:r>
              <a:rPr lang="en-US" dirty="0"/>
              <a:t>" + all the people separated by comma and space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Total: {</a:t>
            </a:r>
            <a:r>
              <a:rPr lang="en-US" b="1" dirty="0" err="1">
                <a:latin typeface="Consolas" panose="020B0609020204030204" pitchFamily="49" charset="0"/>
              </a:rPr>
              <a:t>total_people_going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Party</a:t>
            </a:r>
          </a:p>
        </p:txBody>
      </p:sp>
    </p:spTree>
    <p:extLst>
      <p:ext uri="{BB962C8B-B14F-4D97-AF65-F5344CB8AC3E}">
        <p14:creationId xmlns:p14="http://schemas.microsoft.com/office/powerpoint/2010/main" val="31871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5BAA6F-726F-40CF-8037-2C05EB72C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6234" y="1362350"/>
            <a:ext cx="7994766" cy="52964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class Party: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</a:t>
            </a:r>
            <a:r>
              <a:rPr lang="en-US" sz="2400" dirty="0" err="1"/>
              <a:t>self.people</a:t>
            </a:r>
            <a:r>
              <a:rPr lang="en-US" sz="2400" dirty="0"/>
              <a:t> = []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party = Party()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line != "End":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</a:t>
            </a:r>
            <a:r>
              <a:rPr lang="en-US" sz="2400" dirty="0" err="1"/>
              <a:t>party.people.append</a:t>
            </a:r>
            <a:r>
              <a:rPr lang="en-US" sz="2400" dirty="0"/>
              <a:t>(line)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line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f"Going</a:t>
            </a:r>
            <a:r>
              <a:rPr lang="en-US" sz="2400" dirty="0"/>
              <a:t>: {', '.join(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f"Total</a:t>
            </a:r>
            <a:r>
              <a:rPr lang="en-US" sz="2400" dirty="0"/>
              <a:t>: {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party.people</a:t>
            </a:r>
            <a:r>
              <a:rPr lang="en-US" sz="2400" dirty="0"/>
              <a:t>)}")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Party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3201F20-00DE-4807-B3E8-D765A567BC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(OOP)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Class Attributes and Instance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E416E2-870B-4FD0-BEC2-437E3B8772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5A6-9688-4395-96EA-15B07F60D3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Class Attributes and Instance Methods</a:t>
            </a:r>
          </a:p>
        </p:txBody>
      </p:sp>
      <p:pic>
        <p:nvPicPr>
          <p:cNvPr id="8196" name="Picture 4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99" y="1243584"/>
            <a:ext cx="2812732" cy="28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instance attributes are specific to each object, class attributes are the same for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09C5F8-C918-410A-B8E4-5BFB30A436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171750" y="2484000"/>
            <a:ext cx="8604250" cy="3743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species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__(self, name,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self.name = name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me = Person("Peter", 25)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me.species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you = Person("John", 44)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you.species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"mammal"</a:t>
            </a:r>
          </a:p>
        </p:txBody>
      </p:sp>
    </p:spTree>
    <p:extLst>
      <p:ext uri="{BB962C8B-B14F-4D97-AF65-F5344CB8AC3E}">
        <p14:creationId xmlns:p14="http://schemas.microsoft.com/office/powerpoint/2010/main" val="1459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49325" y="1121143"/>
            <a:ext cx="10321675" cy="5546589"/>
          </a:xfrm>
        </p:spPr>
        <p:txBody>
          <a:bodyPr/>
          <a:lstStyle/>
          <a:p>
            <a:r>
              <a:rPr lang="en-US" dirty="0"/>
              <a:t>Instance methods are defined </a:t>
            </a:r>
            <a:r>
              <a:rPr lang="en-US" b="1" dirty="0">
                <a:solidFill>
                  <a:schemeClr val="bg1"/>
                </a:solidFill>
              </a:rPr>
              <a:t>inside a class</a:t>
            </a:r>
            <a:r>
              <a:rPr lang="en-US" dirty="0"/>
              <a:t> and are used to get the </a:t>
            </a:r>
            <a:r>
              <a:rPr lang="en-US" b="1" dirty="0">
                <a:solidFill>
                  <a:schemeClr val="bg1"/>
                </a:solidFill>
              </a:rPr>
              <a:t>contents of an instance</a:t>
            </a:r>
          </a:p>
          <a:p>
            <a:r>
              <a:rPr lang="en-US" dirty="0"/>
              <a:t>They can also be used to perform </a:t>
            </a: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of our objects</a:t>
            </a:r>
          </a:p>
          <a:p>
            <a:r>
              <a:rPr lang="en-US" dirty="0"/>
              <a:t>Like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dirty="0"/>
              <a:t> method, the first argument </a:t>
            </a:r>
            <a:br>
              <a:rPr lang="en-US" dirty="0"/>
            </a:br>
            <a:r>
              <a:rPr lang="en-US" dirty="0"/>
              <a:t>should  always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E5620-8353-4324-9A0D-D65EBB335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8AA198-C38B-4E57-BA83-8B48B2F631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11000" y="1539000"/>
            <a:ext cx="10321675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__(self,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, age):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first_name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last_name</a:t>
            </a:r>
            <a:endParaRPr lang="en-US" sz="2398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self.age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= age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(self)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      return f"{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.first_name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 {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.last_name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me = Person("Peter", "Johnson", 64)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398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me.get_full_name</a:t>
            </a:r>
            <a:r>
              <a:rPr lang="en-US" sz="2398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398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Peter Johnson</a:t>
            </a:r>
          </a:p>
        </p:txBody>
      </p:sp>
    </p:spTree>
    <p:extLst>
      <p:ext uri="{BB962C8B-B14F-4D97-AF65-F5344CB8AC3E}">
        <p14:creationId xmlns:p14="http://schemas.microsoft.com/office/powerpoint/2010/main" val="39789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E9BED8F-223F-466E-97BD-A5BEBE127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200" dirty="0"/>
              <a:t>Create a class </a:t>
            </a:r>
            <a:r>
              <a:rPr lang="en-US" sz="3200" b="1" dirty="0">
                <a:solidFill>
                  <a:schemeClr val="bg1"/>
                </a:solidFill>
              </a:rPr>
              <a:t>Email</a:t>
            </a:r>
            <a:r>
              <a:rPr lang="en-US" sz="3200" dirty="0"/>
              <a:t> as described in the lab description</a:t>
            </a:r>
            <a:endParaRPr lang="bg-BG" sz="3200" dirty="0"/>
          </a:p>
          <a:p>
            <a:pPr marL="456565" indent="-456565"/>
            <a:r>
              <a:rPr lang="en-US" sz="3200" dirty="0"/>
              <a:t>You will receive some emails 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/>
            </a:br>
            <a:r>
              <a:rPr lang="en-US" sz="3200" dirty="0"/>
              <a:t>(separated by single space)</a:t>
            </a:r>
            <a:endParaRPr lang="en-US" sz="3200" dirty="0">
              <a:cs typeface="Calibri"/>
            </a:endParaRPr>
          </a:p>
          <a:p>
            <a:pPr marL="456565" indent="-456565"/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will be the </a:t>
            </a:r>
            <a:r>
              <a:rPr lang="en-US" sz="3200" b="1" dirty="0">
                <a:solidFill>
                  <a:schemeClr val="bg1"/>
                </a:solidFill>
              </a:rPr>
              <a:t>sender</a:t>
            </a:r>
            <a:r>
              <a:rPr lang="en-US" sz="3200" dirty="0"/>
              <a:t>, the </a:t>
            </a:r>
            <a:r>
              <a:rPr lang="en-US" sz="3200" b="1" dirty="0">
                <a:solidFill>
                  <a:schemeClr val="bg1"/>
                </a:solidFill>
              </a:rPr>
              <a:t>second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receiver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third</a:t>
            </a:r>
            <a:r>
              <a:rPr lang="en-US" sz="3200" dirty="0"/>
              <a:t> one – the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200" dirty="0"/>
              <a:t>On the final line you will be given the indices of the </a:t>
            </a:r>
            <a:r>
              <a:rPr lang="en-US" sz="3200" b="1" dirty="0">
                <a:solidFill>
                  <a:schemeClr val="bg1"/>
                </a:solidFill>
              </a:rPr>
              <a:t>sent emails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separated by comma and space. For each email print: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{sender} says to {receiver}: {content}. Sent: </a:t>
            </a:r>
            <a:br>
              <a:rPr lang="en-US" sz="3200" b="1" dirty="0">
                <a:latin typeface="Consolas" panose="020B0609020204030204" pitchFamily="49" charset="0"/>
              </a:rPr>
            </a:br>
            <a:r>
              <a:rPr lang="en-US" sz="3200" b="1" dirty="0">
                <a:latin typeface="Consolas" panose="020B0609020204030204" pitchFamily="49" charset="0"/>
              </a:rPr>
              <a:t>{</a:t>
            </a:r>
            <a:r>
              <a:rPr lang="en-US" sz="3200" b="1" dirty="0" err="1">
                <a:latin typeface="Consolas" panose="020B0609020204030204" pitchFamily="49" charset="0"/>
              </a:rPr>
              <a:t>is_sent</a:t>
            </a:r>
            <a:r>
              <a:rPr lang="en-US" sz="3200" b="1" dirty="0">
                <a:latin typeface="Consolas" panose="020B0609020204030204" pitchFamily="49" charset="0"/>
              </a:rPr>
              <a:t>}</a:t>
            </a:r>
            <a:r>
              <a:rPr lang="en-US" sz="32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</a:t>
            </a:r>
          </a:p>
        </p:txBody>
      </p:sp>
    </p:spTree>
    <p:extLst>
      <p:ext uri="{BB962C8B-B14F-4D97-AF65-F5344CB8AC3E}">
        <p14:creationId xmlns:p14="http://schemas.microsoft.com/office/powerpoint/2010/main" val="20707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2F8BC3-4A95-4C78-A453-52DAAB688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6000" y="1449000"/>
            <a:ext cx="9119766" cy="4850147"/>
          </a:xfrm>
        </p:spPr>
        <p:txBody>
          <a:bodyPr/>
          <a:lstStyle/>
          <a:p>
            <a:r>
              <a:rPr lang="en-US" dirty="0"/>
              <a:t>class Email:</a:t>
            </a:r>
          </a:p>
          <a:p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sender, receiver, content):</a:t>
            </a:r>
          </a:p>
          <a:p>
            <a:r>
              <a:rPr lang="en-US" dirty="0"/>
              <a:t>    </a:t>
            </a:r>
            <a:r>
              <a:rPr lang="en-US" dirty="0" err="1"/>
              <a:t>self.sender</a:t>
            </a:r>
            <a:r>
              <a:rPr lang="en-US" dirty="0"/>
              <a:t> = sender</a:t>
            </a:r>
          </a:p>
          <a:p>
            <a:r>
              <a:rPr lang="en-US" dirty="0"/>
              <a:t>    </a:t>
            </a:r>
            <a:r>
              <a:rPr lang="en-US" dirty="0" err="1"/>
              <a:t>self.receiver</a:t>
            </a:r>
            <a:r>
              <a:rPr lang="en-US" dirty="0"/>
              <a:t> = receiver</a:t>
            </a:r>
          </a:p>
          <a:p>
            <a:r>
              <a:rPr lang="en-US" dirty="0"/>
              <a:t>    </a:t>
            </a:r>
            <a:r>
              <a:rPr lang="en-US" dirty="0" err="1"/>
              <a:t>self.content</a:t>
            </a:r>
            <a:r>
              <a:rPr lang="en-US" dirty="0"/>
              <a:t> = content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False</a:t>
            </a:r>
          </a:p>
          <a:p>
            <a:r>
              <a:rPr lang="en-US" dirty="0"/>
              <a:t>  def send(self):</a:t>
            </a:r>
          </a:p>
          <a:p>
            <a:r>
              <a:rPr lang="en-US" dirty="0"/>
              <a:t>    </a:t>
            </a:r>
            <a:r>
              <a:rPr lang="en-US" dirty="0" err="1"/>
              <a:t>self.is_sent</a:t>
            </a:r>
            <a:r>
              <a:rPr lang="en-US" dirty="0"/>
              <a:t> = True</a:t>
            </a:r>
          </a:p>
          <a:p>
            <a:r>
              <a:rPr lang="en-US" dirty="0"/>
              <a:t>  def </a:t>
            </a:r>
            <a:r>
              <a:rPr lang="en-US" dirty="0" err="1"/>
              <a:t>get_info</a:t>
            </a:r>
            <a:r>
              <a:rPr lang="en-US" dirty="0"/>
              <a:t>(self):</a:t>
            </a:r>
          </a:p>
          <a:p>
            <a:r>
              <a:rPr lang="en-US" dirty="0"/>
              <a:t>    return f"{</a:t>
            </a:r>
            <a:r>
              <a:rPr lang="en-US" dirty="0" err="1"/>
              <a:t>self.sender</a:t>
            </a:r>
            <a:r>
              <a:rPr lang="en-US" dirty="0"/>
              <a:t>} says to {</a:t>
            </a:r>
            <a:r>
              <a:rPr lang="en-US" dirty="0" err="1"/>
              <a:t>self.receiver</a:t>
            </a:r>
            <a:r>
              <a:rPr lang="en-US" dirty="0"/>
              <a:t>}: {</a:t>
            </a:r>
            <a:r>
              <a:rPr lang="en-US" dirty="0" err="1"/>
              <a:t>self.content</a:t>
            </a:r>
            <a:r>
              <a:rPr lang="en-US" dirty="0"/>
              <a:t>}. Sent: </a:t>
            </a:r>
            <a:br>
              <a:rPr lang="en-US" dirty="0"/>
            </a:br>
            <a:r>
              <a:rPr lang="en-US" dirty="0"/>
              <a:t>    {</a:t>
            </a:r>
            <a:r>
              <a:rPr lang="en-US" dirty="0" err="1"/>
              <a:t>self.is_sent</a:t>
            </a:r>
            <a:r>
              <a:rPr lang="en-US" dirty="0"/>
              <a:t>}"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A9AE7B-2ED0-46C2-8810-0D00C313F7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03674F-F205-4153-B922-728774B4D8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1674000"/>
            <a:ext cx="9794766" cy="4462669"/>
          </a:xfrm>
        </p:spPr>
        <p:txBody>
          <a:bodyPr/>
          <a:lstStyle/>
          <a:p>
            <a:r>
              <a:rPr lang="en-US" dirty="0"/>
              <a:t>emails = []</a:t>
            </a:r>
          </a:p>
          <a:p>
            <a:r>
              <a:rPr lang="en-US" dirty="0"/>
              <a:t>line = input()</a:t>
            </a:r>
          </a:p>
          <a:p>
            <a:r>
              <a:rPr lang="en-US" dirty="0"/>
              <a:t>while line != "Stop":</a:t>
            </a:r>
          </a:p>
          <a:p>
            <a:r>
              <a:rPr lang="en-US" dirty="0"/>
              <a:t>    tokens = </a:t>
            </a:r>
            <a:r>
              <a:rPr lang="en-US" dirty="0" err="1"/>
              <a:t>line.split</a:t>
            </a:r>
            <a:r>
              <a:rPr lang="en-US" dirty="0"/>
              <a:t>(" ")</a:t>
            </a:r>
          </a:p>
          <a:p>
            <a:r>
              <a:rPr lang="en-US" dirty="0"/>
              <a:t>    email = Email(tokens[0], tokens[1], tokens[2])</a:t>
            </a:r>
          </a:p>
          <a:p>
            <a:r>
              <a:rPr lang="en-US" dirty="0"/>
              <a:t>    </a:t>
            </a:r>
            <a:r>
              <a:rPr lang="en-US" dirty="0" err="1"/>
              <a:t>emails.append</a:t>
            </a:r>
            <a:r>
              <a:rPr lang="en-US" dirty="0"/>
              <a:t>(email)</a:t>
            </a:r>
          </a:p>
          <a:p>
            <a:r>
              <a:rPr lang="en-US" dirty="0"/>
              <a:t>    line = input()</a:t>
            </a:r>
          </a:p>
          <a:p>
            <a:r>
              <a:rPr lang="en-US" dirty="0"/>
              <a:t>    </a:t>
            </a:r>
            <a:r>
              <a:rPr lang="en-US" dirty="0" err="1"/>
              <a:t>send_emails</a:t>
            </a:r>
            <a:r>
              <a:rPr lang="en-US" dirty="0"/>
              <a:t> = [int(x) for x in input().split(", ")]</a:t>
            </a:r>
          </a:p>
          <a:p>
            <a:r>
              <a:rPr lang="en-US" dirty="0"/>
              <a:t>for x in </a:t>
            </a:r>
            <a:r>
              <a:rPr lang="en-US" dirty="0" err="1"/>
              <a:t>send_emails</a:t>
            </a:r>
            <a:r>
              <a:rPr lang="en-US" dirty="0"/>
              <a:t>:</a:t>
            </a:r>
          </a:p>
          <a:p>
            <a:r>
              <a:rPr lang="en-US" dirty="0"/>
              <a:t>    emails[x].send()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TODO: print the emails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Email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D51B05-45F7-4B68-B809-E4F373558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09D5B2D-5718-46D8-8B8D-928449FD0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class Zoo</a:t>
            </a:r>
            <a:r>
              <a:rPr lang="en-US" dirty="0"/>
              <a:t> as described in the lab description</a:t>
            </a:r>
            <a:endParaRPr lang="bg-BG" dirty="0"/>
          </a:p>
          <a:p>
            <a:pPr marL="456565" indent="-456565"/>
            <a:r>
              <a:rPr lang="en-US" dirty="0"/>
              <a:t>On the first line you will receive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dirty="0"/>
              <a:t>On the second line you will receive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On the next </a:t>
            </a:r>
            <a:r>
              <a:rPr lang="en-US" b="1" dirty="0">
                <a:solidFill>
                  <a:schemeClr val="bg1"/>
                </a:solidFill>
              </a:rPr>
              <a:t>n lines</a:t>
            </a:r>
            <a:r>
              <a:rPr lang="en-US" dirty="0"/>
              <a:t> you will receive animal info in the format: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{species} {name}</a:t>
            </a:r>
            <a:r>
              <a:rPr lang="en-US" dirty="0"/>
              <a:t>". Add the animal to the zoo</a:t>
            </a:r>
            <a:endParaRPr lang="en-US" dirty="0">
              <a:cs typeface="Calibri"/>
            </a:endParaRPr>
          </a:p>
          <a:p>
            <a:pPr marL="456565" indent="-456565"/>
            <a:r>
              <a:rPr lang="en-US" sz="3350" dirty="0"/>
              <a:t>On the final line you will receive a </a:t>
            </a:r>
            <a:r>
              <a:rPr lang="en-US" sz="3350" b="1" dirty="0">
                <a:solidFill>
                  <a:schemeClr val="bg1"/>
                </a:solidFill>
              </a:rPr>
              <a:t>species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dirty="0"/>
              <a:t>Print all the info for that species and the total count of animals</a:t>
            </a:r>
            <a:endParaRPr lang="en-US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Zoo</a:t>
            </a:r>
          </a:p>
        </p:txBody>
      </p:sp>
    </p:spTree>
    <p:extLst>
      <p:ext uri="{BB962C8B-B14F-4D97-AF65-F5344CB8AC3E}">
        <p14:creationId xmlns:p14="http://schemas.microsoft.com/office/powerpoint/2010/main" val="183022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8570CC-3CEE-4A19-9D6C-1192F9927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214000"/>
            <a:ext cx="9929766" cy="3300235"/>
          </a:xfrm>
        </p:spPr>
        <p:txBody>
          <a:bodyPr/>
          <a:lstStyle/>
          <a:p>
            <a:r>
              <a:rPr lang="en-US" dirty="0"/>
              <a:t>class Zoo: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3 lists (mammals, fishes, birds)</a:t>
            </a:r>
          </a:p>
          <a:p>
            <a:r>
              <a:rPr lang="en-US" dirty="0"/>
              <a:t>    def </a:t>
            </a:r>
            <a:r>
              <a:rPr lang="en-US" dirty="0" err="1"/>
              <a:t>add_animal</a:t>
            </a:r>
            <a:r>
              <a:rPr lang="en-US" dirty="0"/>
              <a:t>(self, species, name):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add the name to the given species</a:t>
            </a:r>
          </a:p>
          <a:p>
            <a:r>
              <a:rPr lang="en-US" dirty="0"/>
              <a:t>    def </a:t>
            </a:r>
            <a:r>
              <a:rPr lang="en-US" dirty="0" err="1"/>
              <a:t>get_info</a:t>
            </a:r>
            <a:r>
              <a:rPr lang="en-US" dirty="0"/>
              <a:t>(self, species):</a:t>
            </a:r>
          </a:p>
          <a:p>
            <a:r>
              <a:rPr lang="en-US" dirty="0"/>
              <a:t>        </a:t>
            </a:r>
            <a:r>
              <a:rPr lang="en-US" i="1" dirty="0">
                <a:solidFill>
                  <a:schemeClr val="accent2"/>
                </a:solidFill>
              </a:rPr>
              <a:t># TODO: create the resulting string and return 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Class)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FDB7D-7524-4524-8027-6AFD96FED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3D39C6-D54C-479C-8991-FB92FB9969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6000" y="1809000"/>
            <a:ext cx="6824766" cy="4075191"/>
          </a:xfrm>
        </p:spPr>
        <p:txBody>
          <a:bodyPr/>
          <a:lstStyle/>
          <a:p>
            <a:r>
              <a:rPr lang="en-US" dirty="0" err="1"/>
              <a:t>zoo_name</a:t>
            </a:r>
            <a:r>
              <a:rPr lang="en-US" dirty="0"/>
              <a:t> = input()</a:t>
            </a:r>
          </a:p>
          <a:p>
            <a:r>
              <a:rPr lang="en-US" dirty="0"/>
              <a:t>zoo = Zoo(</a:t>
            </a:r>
            <a:r>
              <a:rPr lang="en-US" dirty="0" err="1"/>
              <a:t>zoo_name</a:t>
            </a:r>
            <a:r>
              <a:rPr lang="en-US" dirty="0"/>
              <a:t>)</a:t>
            </a:r>
          </a:p>
          <a:p>
            <a:r>
              <a:rPr lang="en-US" dirty="0"/>
              <a:t>count = int(input())</a:t>
            </a:r>
          </a:p>
          <a:p>
            <a:r>
              <a:rPr lang="en-US" dirty="0" err="1"/>
              <a:t>total_animals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range(count):</a:t>
            </a:r>
          </a:p>
          <a:p>
            <a:r>
              <a:rPr lang="en-US" dirty="0"/>
              <a:t>   </a:t>
            </a:r>
            <a:r>
              <a:rPr lang="en-US" i="1" dirty="0">
                <a:solidFill>
                  <a:schemeClr val="accent2"/>
                </a:solidFill>
              </a:rPr>
              <a:t># Read the input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Add the new animal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# Update the </a:t>
            </a:r>
            <a:r>
              <a:rPr lang="en-US" i="1" dirty="0" err="1">
                <a:solidFill>
                  <a:schemeClr val="accent2"/>
                </a:solidFill>
              </a:rPr>
              <a:t>total_animals</a:t>
            </a:r>
            <a:r>
              <a:rPr lang="en-US" i="1" dirty="0">
                <a:solidFill>
                  <a:schemeClr val="accent2"/>
                </a:solidFill>
              </a:rPr>
              <a:t> variable</a:t>
            </a:r>
          </a:p>
          <a:p>
            <a:r>
              <a:rPr lang="en-US" dirty="0"/>
              <a:t>info = input()</a:t>
            </a:r>
          </a:p>
          <a:p>
            <a:r>
              <a:rPr lang="en-US" dirty="0"/>
              <a:t>print(</a:t>
            </a:r>
            <a:r>
              <a:rPr lang="en-US" dirty="0" err="1"/>
              <a:t>zoo.get_info</a:t>
            </a:r>
            <a:r>
              <a:rPr lang="en-US" dirty="0"/>
              <a:t>(info))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Zoo (the Logic)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BAE1C17-5F7B-41C6-8B41-3B31A5D2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31C6FF2-5853-4CD6-80A2-A3FE5DAA9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75806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3DDFC-B55F-4C6C-8029-1C59FC6E59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652390D-B29C-40F3-B012-DF0F63DE4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6"/>
            <a:ext cx="8159178" cy="474376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does </a:t>
            </a:r>
            <a:r>
              <a:rPr lang="en-US" sz="3200" b="1" dirty="0">
                <a:solidFill>
                  <a:schemeClr val="bg1"/>
                </a:solidFill>
              </a:rPr>
              <a:t>OOP</a:t>
            </a:r>
            <a:r>
              <a:rPr lang="en-US" sz="3200" dirty="0">
                <a:solidFill>
                  <a:schemeClr val="bg2"/>
                </a:solidFill>
              </a:rPr>
              <a:t> mean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instances</a:t>
            </a:r>
            <a:r>
              <a:rPr lang="en-US" sz="3200" dirty="0">
                <a:solidFill>
                  <a:schemeClr val="bg2"/>
                </a:solidFill>
              </a:rPr>
              <a:t> are and how to create them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</a:rPr>
              <a:t>What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instance methods </a:t>
            </a:r>
            <a:r>
              <a:rPr lang="en-US" sz="3200" dirty="0">
                <a:solidFill>
                  <a:schemeClr val="bg2"/>
                </a:solidFill>
              </a:rPr>
              <a:t>are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0900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CA78216-56C1-4186-902E-D9D8F12001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C4474A4-9333-46C4-A6C7-1963D3F5E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31712BE-D4BA-4D45-80FF-0BBED80706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5C53-3146-4AA6-ABA6-9555EC3565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pic>
        <p:nvPicPr>
          <p:cNvPr id="2052" name="Picture 4" descr="Ð ÐµÐ·ÑÐ»ÑÐ°Ñ Ñ Ð¸Ð·Ð¾Ð±ÑÐ°Ð¶ÐµÐ½Ð¸Ðµ Ð·Ð° oop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217993"/>
            <a:ext cx="28575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OOP is a programming </a:t>
            </a:r>
            <a:r>
              <a:rPr lang="en-US" b="1" dirty="0">
                <a:solidFill>
                  <a:schemeClr val="bg1"/>
                </a:solidFill>
              </a:rPr>
              <a:t>paradigm</a:t>
            </a:r>
          </a:p>
          <a:p>
            <a:r>
              <a:rPr lang="en-US" dirty="0"/>
              <a:t>Provides a means of </a:t>
            </a:r>
            <a:r>
              <a:rPr lang="en-US" b="1" dirty="0">
                <a:solidFill>
                  <a:schemeClr val="bg1"/>
                </a:solidFill>
              </a:rPr>
              <a:t>structuring</a:t>
            </a:r>
            <a:r>
              <a:rPr lang="en-US" dirty="0"/>
              <a:t> programs so that </a:t>
            </a:r>
            <a:br>
              <a:rPr lang="en-US" dirty="0"/>
            </a:br>
            <a:r>
              <a:rPr lang="en-US" dirty="0"/>
              <a:t>properties and behaviors are bundled into</a:t>
            </a:r>
            <a:br>
              <a:rPr lang="bg-BG" dirty="0"/>
            </a:br>
            <a:r>
              <a:rPr lang="en-US" dirty="0"/>
              <a:t>individual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Objects are at the center of the OOP paradigm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DE5F5C-0795-42D7-AB3E-B0D0BB51D4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object-oriented program consist of objects that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 descr="Ð ÐµÐ·ÑÐ»ÑÐ°Ñ Ñ Ð¸Ð·Ð¾Ð±ÑÐ°Ð¶ÐµÐ½Ð¸Ðµ Ð·Ð° oop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73"/>
          <a:stretch/>
        </p:blipFill>
        <p:spPr bwMode="auto">
          <a:xfrm>
            <a:off x="4026000" y="2664000"/>
            <a:ext cx="5400000" cy="304487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C94EC1-FECB-443A-B1FF-C967EB2FD1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ACD617D-C017-4B4D-8541-CA40CE2D3D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 for Objects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0706B-9A41-450D-AFE6-B3CE4DC113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pic>
        <p:nvPicPr>
          <p:cNvPr id="4098" name="Picture 2" descr="Ð ÐµÐ·ÑÐ»ÑÐ°Ñ Ñ Ð¸Ð·Ð¾Ð±ÑÐ°Ð¶ÐµÐ½Ð¸Ðµ Ð·Ð° oop cla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43" y="1004442"/>
            <a:ext cx="3255137" cy="32551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3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is like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en-US" dirty="0"/>
              <a:t> for creating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Classes provide a means of bundling data and </a:t>
            </a:r>
            <a:br>
              <a:rPr lang="en-US" dirty="0"/>
            </a:br>
            <a:r>
              <a:rPr lang="en-US" dirty="0"/>
              <a:t>functionality together</a:t>
            </a:r>
          </a:p>
          <a:p>
            <a:r>
              <a:rPr lang="en-US" dirty="0"/>
              <a:t>Each class instance can have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attached to it</a:t>
            </a:r>
          </a:p>
          <a:p>
            <a:r>
              <a:rPr lang="en-US" dirty="0"/>
              <a:t>Class instances can also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for </a:t>
            </a:r>
            <a:br>
              <a:rPr lang="bg-BG" dirty="0"/>
            </a:br>
            <a:r>
              <a:rPr lang="en-US" dirty="0"/>
              <a:t>modifying its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45CC70-B032-4F92-AC1D-08E232F3DA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r>
              <a:rPr lang="en-US" dirty="0"/>
              <a:t>All classes create objects, and all objects contain </a:t>
            </a:r>
            <a:br>
              <a:rPr lang="en-US" dirty="0"/>
            </a:br>
            <a:r>
              <a:rPr lang="en-US" dirty="0"/>
              <a:t>characteristics called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 initializes an object's </a:t>
            </a:r>
            <a:br>
              <a:rPr lang="en-US" dirty="0"/>
            </a:br>
            <a:r>
              <a:rPr lang="en-US" dirty="0"/>
              <a:t>initial attributes by giving them their default value</a:t>
            </a:r>
          </a:p>
          <a:p>
            <a:r>
              <a:rPr lang="en-US" dirty="0"/>
              <a:t>The double leading and trailing underscore is used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special variables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__init__() Function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803CCB7-D525-41B2-8FA4-A1641C6776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</TotalTime>
  <Words>1754</Words>
  <Application>Microsoft Office PowerPoint</Application>
  <PresentationFormat>Widescreen</PresentationFormat>
  <Paragraphs>249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Classes and Objects</vt:lpstr>
      <vt:lpstr>Table of Contents</vt:lpstr>
      <vt:lpstr>Have a Question?</vt:lpstr>
      <vt:lpstr>Object Oriented Programming</vt:lpstr>
      <vt:lpstr>What is OOP?</vt:lpstr>
      <vt:lpstr>Example</vt:lpstr>
      <vt:lpstr>Classes</vt:lpstr>
      <vt:lpstr>Class Definition</vt:lpstr>
      <vt:lpstr>The __init__() Function</vt:lpstr>
      <vt:lpstr>The Self Variable</vt:lpstr>
      <vt:lpstr>Class Example</vt:lpstr>
      <vt:lpstr>Problem: Comment</vt:lpstr>
      <vt:lpstr>Solution: Comment</vt:lpstr>
      <vt:lpstr>Objects</vt:lpstr>
      <vt:lpstr>Object Definition</vt:lpstr>
      <vt:lpstr>Object Example</vt:lpstr>
      <vt:lpstr>Modifying Attributes</vt:lpstr>
      <vt:lpstr>Problem: Party</vt:lpstr>
      <vt:lpstr>Solution: Party</vt:lpstr>
      <vt:lpstr>Class Attributes and Instance Methods</vt:lpstr>
      <vt:lpstr>Class Attributes</vt:lpstr>
      <vt:lpstr>Instance Methods</vt:lpstr>
      <vt:lpstr>Code Example</vt:lpstr>
      <vt:lpstr>Problem: Email</vt:lpstr>
      <vt:lpstr>Solution: Email (the Class)</vt:lpstr>
      <vt:lpstr>Solution: Email (the Logic)</vt:lpstr>
      <vt:lpstr>Problem: Zoo</vt:lpstr>
      <vt:lpstr>Solution: Zoo (the Class)</vt:lpstr>
      <vt:lpstr>Solution: Zoo (the Logic)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Classes and Objects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21</cp:revision>
  <dcterms:created xsi:type="dcterms:W3CDTF">2018-05-23T13:08:44Z</dcterms:created>
  <dcterms:modified xsi:type="dcterms:W3CDTF">2022-05-03T10:06:20Z</dcterms:modified>
  <cp:category>Python Fundamentals Course @ SoftUni: https://softuni.bg/trainings/2442/python-fundamentals-september-2019</cp:category>
</cp:coreProperties>
</file>