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2"/>
  </p:notesMasterIdLst>
  <p:handoutMasterIdLst>
    <p:handoutMasterId r:id="rId63"/>
  </p:handoutMasterIdLst>
  <p:sldIdLst>
    <p:sldId id="503" r:id="rId2"/>
    <p:sldId id="276" r:id="rId3"/>
    <p:sldId id="492" r:id="rId4"/>
    <p:sldId id="509" r:id="rId5"/>
    <p:sldId id="508" r:id="rId6"/>
    <p:sldId id="507" r:id="rId7"/>
    <p:sldId id="1135" r:id="rId8"/>
    <p:sldId id="1140" r:id="rId9"/>
    <p:sldId id="1151" r:id="rId10"/>
    <p:sldId id="1137" r:id="rId11"/>
    <p:sldId id="265" r:id="rId12"/>
    <p:sldId id="305" r:id="rId13"/>
    <p:sldId id="306" r:id="rId14"/>
    <p:sldId id="335" r:id="rId15"/>
    <p:sldId id="1144" r:id="rId16"/>
    <p:sldId id="1145" r:id="rId17"/>
    <p:sldId id="1147" r:id="rId18"/>
    <p:sldId id="515" r:id="rId19"/>
    <p:sldId id="514" r:id="rId20"/>
    <p:sldId id="513" r:id="rId21"/>
    <p:sldId id="517" r:id="rId22"/>
    <p:sldId id="528" r:id="rId23"/>
    <p:sldId id="292" r:id="rId24"/>
    <p:sldId id="289" r:id="rId25"/>
    <p:sldId id="307" r:id="rId26"/>
    <p:sldId id="336" r:id="rId27"/>
    <p:sldId id="337" r:id="rId28"/>
    <p:sldId id="525" r:id="rId29"/>
    <p:sldId id="524" r:id="rId30"/>
    <p:sldId id="280" r:id="rId31"/>
    <p:sldId id="523" r:id="rId32"/>
    <p:sldId id="527" r:id="rId33"/>
    <p:sldId id="522" r:id="rId34"/>
    <p:sldId id="526" r:id="rId35"/>
    <p:sldId id="529" r:id="rId36"/>
    <p:sldId id="1152" r:id="rId37"/>
    <p:sldId id="1160" r:id="rId38"/>
    <p:sldId id="1159" r:id="rId39"/>
    <p:sldId id="338" r:id="rId40"/>
    <p:sldId id="1146" r:id="rId41"/>
    <p:sldId id="304" r:id="rId42"/>
    <p:sldId id="328" r:id="rId43"/>
    <p:sldId id="308" r:id="rId44"/>
    <p:sldId id="1148" r:id="rId45"/>
    <p:sldId id="1162" r:id="rId46"/>
    <p:sldId id="339" r:id="rId47"/>
    <p:sldId id="331" r:id="rId48"/>
    <p:sldId id="286" r:id="rId49"/>
    <p:sldId id="310" r:id="rId50"/>
    <p:sldId id="311" r:id="rId51"/>
    <p:sldId id="314" r:id="rId52"/>
    <p:sldId id="317" r:id="rId53"/>
    <p:sldId id="288" r:id="rId54"/>
    <p:sldId id="496" r:id="rId55"/>
    <p:sldId id="521" r:id="rId56"/>
    <p:sldId id="401" r:id="rId57"/>
    <p:sldId id="1163" r:id="rId58"/>
    <p:sldId id="1164" r:id="rId59"/>
    <p:sldId id="405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1135"/>
            <p14:sldId id="1140"/>
            <p14:sldId id="1151"/>
            <p14:sldId id="1137"/>
          </p14:sldIdLst>
        </p14:section>
        <p14:section name="PostgreSQL" id="{728CA0CE-E62F-4D8E-9F1F-7EFA8A739EB1}">
          <p14:sldIdLst>
            <p14:sldId id="265"/>
            <p14:sldId id="305"/>
            <p14:sldId id="306"/>
            <p14:sldId id="335"/>
            <p14:sldId id="1144"/>
            <p14:sldId id="1145"/>
            <p14:sldId id="1147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7"/>
          </p14:sldIdLst>
        </p14:section>
        <p14:section name="Data Types" id="{FE4E31FB-5D18-4A6C-835A-2D0E7DCC51A1}">
          <p14:sldIdLst>
            <p14:sldId id="528"/>
            <p14:sldId id="292"/>
            <p14:sldId id="289"/>
            <p14:sldId id="307"/>
            <p14:sldId id="336"/>
            <p14:sldId id="337"/>
          </p14:sldIdLst>
        </p14:section>
        <p14:section name="Table Relations" id="{389E7C67-F4D8-4686-809F-D8E1C77A33D6}">
          <p14:sldIdLst>
            <p14:sldId id="525"/>
            <p14:sldId id="524"/>
            <p14:sldId id="280"/>
            <p14:sldId id="523"/>
            <p14:sldId id="527"/>
            <p14:sldId id="522"/>
            <p14:sldId id="526"/>
            <p14:sldId id="529"/>
            <p14:sldId id="1152"/>
            <p14:sldId id="1160"/>
            <p14:sldId id="1159"/>
            <p14:sldId id="338"/>
          </p14:sldIdLst>
        </p14:section>
        <p14:section name="Basic SQL Commands" id="{487382C6-6F4B-4A05-9DA1-527AC06CDCB4}">
          <p14:sldIdLst>
            <p14:sldId id="1146"/>
            <p14:sldId id="304"/>
            <p14:sldId id="328"/>
            <p14:sldId id="308"/>
            <p14:sldId id="1148"/>
            <p14:sldId id="1162"/>
            <p14:sldId id="339"/>
            <p14:sldId id="331"/>
            <p14:sldId id="286"/>
            <p14:sldId id="310"/>
            <p14:sldId id="311"/>
            <p14:sldId id="314"/>
            <p14:sldId id="317"/>
            <p14:sldId id="288"/>
            <p14:sldId id="496"/>
          </p14:sldIdLst>
        </p14:section>
        <p14:section name="Conclusion" id="{E19D07F1-86E2-47E9-B2AB-7ADC4F89DC12}">
          <p14:sldIdLst>
            <p14:sldId id="521"/>
            <p14:sldId id="401"/>
            <p14:sldId id="1163"/>
            <p14:sldId id="11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26" autoAdjust="0"/>
  </p:normalViewPr>
  <p:slideViewPr>
    <p:cSldViewPr showGuides="1">
      <p:cViewPr varScale="1">
        <p:scale>
          <a:sx n="44" d="100"/>
          <a:sy n="44" d="100"/>
        </p:scale>
        <p:origin x="77" y="2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9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3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94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45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816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537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96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170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8.png"/><Relationship Id="rId15" Type="http://schemas.openxmlformats.org/officeDocument/2006/relationships/image" Target="../media/image53.jpeg"/><Relationship Id="rId23" Type="http://schemas.openxmlformats.org/officeDocument/2006/relationships/image" Target="../media/image5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r>
              <a:rPr lang="en-US" dirty="0"/>
              <a:t> </a:t>
            </a: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PostgreSQL Introduction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512960" y="203399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336853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336853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70161" y="265570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70161" y="20340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70161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332360" y="434996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70161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2360" y="496744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18260" y="203399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123560" y="203399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5" y="241277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49000"/>
            <a:ext cx="2475000" cy="25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dirty="0">
                <a:latin typeface="+mj-lt"/>
              </a:rPr>
              <a:t>bject–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dirty="0">
                <a:latin typeface="+mj-lt"/>
              </a:rPr>
              <a:t>elational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dirty="0">
                <a:latin typeface="+mj-lt"/>
              </a:rPr>
              <a:t>atabase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anagement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dirty="0">
                <a:latin typeface="+mj-lt"/>
              </a:rPr>
              <a:t>ystem (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ORDBMS</a:t>
            </a:r>
            <a:r>
              <a:rPr lang="en-US" dirty="0">
                <a:latin typeface="+mj-lt"/>
              </a:rPr>
              <a:t>)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Widely used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pen-source</a:t>
            </a:r>
            <a:r>
              <a:rPr lang="en-US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ross-platform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system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PostgreSQL?</a:t>
            </a:r>
            <a:endParaRPr lang="bg-BG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2FDC0F60-ACAC-4586-9613-B0A419F24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530" y="3204000"/>
            <a:ext cx="8810957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1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First DBMS that implements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multi-version concurrency control feature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Able to add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 functions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Designed to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extensible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Defining custom data types, plugins, etc.</a:t>
            </a: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  <a:latin typeface="+mj-lt"/>
              </a:rPr>
              <a:t>Very active community</a:t>
            </a:r>
            <a:endParaRPr lang="bg-BG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PostgreSQL stand out?</a:t>
            </a:r>
          </a:p>
        </p:txBody>
      </p:sp>
    </p:spTree>
    <p:extLst>
      <p:ext uri="{BB962C8B-B14F-4D97-AF65-F5344CB8AC3E}">
        <p14:creationId xmlns:p14="http://schemas.microsoft.com/office/powerpoint/2010/main" val="275868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 in </a:t>
            </a:r>
            <a:r>
              <a:rPr lang="en-US" dirty="0" err="1"/>
              <a:t>pgAdmin</a:t>
            </a:r>
            <a:r>
              <a:rPr lang="en-US" dirty="0"/>
              <a:t> 4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1075" y="1359000"/>
            <a:ext cx="4520153" cy="2374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000" y="2889000"/>
            <a:ext cx="3539870" cy="3708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flipV="1">
            <a:off x="7041000" y="2124000"/>
            <a:ext cx="2385000" cy="593673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07B71B-74BB-4ADA-9C72-54DC636F96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AD28B0-F390-4CFF-94ED-C47DF498B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Database/ Schemas/ Tables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43472-DF76-42EA-891A-7DE5EAAF7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613" y="3190724"/>
            <a:ext cx="4767774" cy="3303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81" y="1909258"/>
            <a:ext cx="3287630" cy="3828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6F1CD6FF-1A05-47C5-BF1B-EA1F62616823}"/>
              </a:ext>
            </a:extLst>
          </p:cNvPr>
          <p:cNvSpPr/>
          <p:nvPr/>
        </p:nvSpPr>
        <p:spPr bwMode="auto">
          <a:xfrm rot="16200000" flipV="1">
            <a:off x="5975944" y="1355628"/>
            <a:ext cx="610709" cy="2657009"/>
          </a:xfrm>
          <a:prstGeom prst="bentUpArrow">
            <a:avLst>
              <a:gd name="adj1" fmla="val 28983"/>
              <a:gd name="adj2" fmla="val 28572"/>
              <a:gd name="adj3" fmla="val 3839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74361D-DDE4-463A-BD22-C44C022E9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 (2)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0964" y="1899000"/>
            <a:ext cx="7228183" cy="443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6BB921-F358-40A9-BDBA-3F312829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010598" cy="5561125"/>
          </a:xfrm>
        </p:spPr>
        <p:txBody>
          <a:bodyPr>
            <a:normAutofit/>
          </a:bodyPr>
          <a:lstStyle/>
          <a:p>
            <a:r>
              <a:rPr lang="en-US" sz="3400" dirty="0"/>
              <a:t>Create columns in the table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FF7A90-2E95-41AB-9E34-8DD905913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D71B4-B6DE-4DDA-8B18-56607649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 Edit Data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EDC10-38C6-46B7-B6F8-FC44A83C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500" y="2259000"/>
            <a:ext cx="4170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9CC82-15D6-422D-96CC-81F0D85523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4000"/>
            <a:ext cx="9720000" cy="5561125"/>
          </a:xfrm>
        </p:spPr>
        <p:txBody>
          <a:bodyPr>
            <a:normAutofit/>
          </a:bodyPr>
          <a:lstStyle/>
          <a:p>
            <a:r>
              <a:rPr lang="en-US" sz="3400" dirty="0"/>
              <a:t>Right click on the created table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example_table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B9697-2F02-4E7D-A684-9DE977633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2512" y="2259000"/>
            <a:ext cx="3270193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DF3E46-9173-4F93-82C5-30D867EAA457}"/>
              </a:ext>
            </a:extLst>
          </p:cNvPr>
          <p:cNvSpPr/>
          <p:nvPr/>
        </p:nvSpPr>
        <p:spPr bwMode="auto">
          <a:xfrm>
            <a:off x="7041000" y="3712062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6DE6B6-4D46-483A-AFB2-355D6763FF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754058" cy="5310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Programming </a:t>
            </a:r>
            <a:r>
              <a:rPr lang="en-US" dirty="0"/>
              <a:t>language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Designed for </a:t>
            </a:r>
            <a:r>
              <a:rPr lang="en-US" b="1" dirty="0">
                <a:solidFill>
                  <a:schemeClr val="bg1"/>
                </a:solidFill>
              </a:rPr>
              <a:t>managing</a:t>
            </a:r>
            <a:r>
              <a:rPr lang="en-US" dirty="0"/>
              <a:t> data in a </a:t>
            </a:r>
            <a:r>
              <a:rPr lang="en-US" b="1" dirty="0">
                <a:solidFill>
                  <a:schemeClr val="bg1"/>
                </a:solidFill>
              </a:rPr>
              <a:t>relational </a:t>
            </a:r>
            <a:r>
              <a:rPr lang="en-US" dirty="0"/>
              <a:t>database</a:t>
            </a:r>
          </a:p>
          <a:p>
            <a:pPr lvl="1"/>
            <a:r>
              <a:rPr lang="en-US" dirty="0"/>
              <a:t>Access </a:t>
            </a:r>
            <a:r>
              <a:rPr lang="en-US" b="1" dirty="0">
                <a:solidFill>
                  <a:schemeClr val="bg1"/>
                </a:solidFill>
              </a:rPr>
              <a:t>many records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one single command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Eliminates</a:t>
            </a:r>
            <a:r>
              <a:rPr lang="en-US" dirty="0"/>
              <a:t> the need to specify 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dirty="0"/>
              <a:t> to reach a record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(1)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 dirty="0"/>
              <a:t>Data Management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PostgreSQL </a:t>
            </a:r>
          </a:p>
          <a:p>
            <a:pPr marL="513715" indent="-513715"/>
            <a:r>
              <a:rPr lang="en-US" dirty="0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 dirty="0">
                <a:cs typeface="Calibri"/>
              </a:rPr>
              <a:t>Data Types</a:t>
            </a:r>
            <a:endParaRPr lang="en-US" dirty="0">
              <a:ea typeface="+mn-lt"/>
              <a:cs typeface="+mn-lt"/>
            </a:endParaRPr>
          </a:p>
          <a:p>
            <a:pPr marL="513715" indent="-513715"/>
            <a:r>
              <a:rPr lang="en-US" dirty="0"/>
              <a:t>Table Relations</a:t>
            </a:r>
          </a:p>
          <a:p>
            <a:pPr marL="513715" indent="-513715"/>
            <a:r>
              <a:rPr lang="en-US" dirty="0">
                <a:cs typeface="Calibri"/>
              </a:rPr>
              <a:t>Basic SQL Commands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325445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861000" y="3810000"/>
            <a:ext cx="3883201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NoSQL</a:t>
            </a:r>
            <a:r>
              <a:rPr lang="en-US" sz="3350" dirty="0">
                <a:ea typeface="+mn-lt"/>
                <a:cs typeface="+mn-lt"/>
              </a:rPr>
              <a:t>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Relational database management system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 in SQL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558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CHAR</a:t>
            </a:r>
            <a:r>
              <a:rPr lang="en-US" sz="3400" noProof="1"/>
              <a:t>[(M)]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Fixed-length e.g., CHAR(30)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CHAR without the length specifier (m) is the same as CHAR(1)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CHARACTER VARYING/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VARCHAR</a:t>
            </a:r>
            <a:r>
              <a:rPr lang="en-US" sz="3400" noProof="1">
                <a:cs typeface="Consolas" pitchFamily="49" charset="0"/>
              </a:rPr>
              <a:t>[(N)]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Variable-length with limit e.g., VARCHAR(30)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VARCHAR without (n) </a:t>
            </a:r>
            <a:r>
              <a:rPr lang="en-US" dirty="0"/>
              <a:t>can store a string with unlimited length</a:t>
            </a:r>
            <a:endParaRPr lang="en-US" sz="3200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TEXT</a:t>
            </a:r>
            <a:r>
              <a:rPr lang="en-US" sz="3400" noProof="1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Stores strings of any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3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43000"/>
            <a:ext cx="11804822" cy="5364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Integer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SMALLINT, INTEGER/INT, BIGINT</a:t>
            </a:r>
            <a:endParaRPr lang="bg-BG" sz="3200" noProof="1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Arbitrary Precision Numbers</a:t>
            </a:r>
            <a:endParaRPr lang="bg-BG" sz="3400" b="1" dirty="0">
              <a:solidFill>
                <a:schemeClr val="bg1"/>
              </a:solidFill>
              <a:latin typeface="+mj-lt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DECIMAL, NUMERIC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Floating-Point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REAL, DOUBLE PRECISION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+mj-lt"/>
              </a:rPr>
              <a:t>Serial Types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noProof="1"/>
              <a:t>SMALLSERIAL, SERIAL, BIGSERIAL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9E3A7B-33B8-4153-A1D6-30EC3D33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1216694"/>
            <a:ext cx="3613771" cy="1201753"/>
          </a:xfrm>
          <a:prstGeom prst="wedgeRoundRectCallout">
            <a:avLst>
              <a:gd name="adj1" fmla="val -61987"/>
              <a:gd name="adj2" fmla="val 11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type INTEGER/INT is the common choice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8657BA8-41C3-4E75-BCE9-1808E42D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629045"/>
            <a:ext cx="3613771" cy="1201753"/>
          </a:xfrm>
          <a:prstGeom prst="wedgeRoundRectCallout">
            <a:avLst>
              <a:gd name="adj1" fmla="val -61987"/>
              <a:gd name="adj2" fmla="val -1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 for storing quantities where exactness is required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404DE54B-7732-476C-80F9-BF2DCCEF7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5453747"/>
            <a:ext cx="3613771" cy="1201753"/>
          </a:xfrm>
          <a:prstGeom prst="wedgeRoundRectCallout">
            <a:avLst>
              <a:gd name="adj1" fmla="val -60372"/>
              <a:gd name="adj2" fmla="val -11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for creating unique identifier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AA9B09B9-DAA0-4994-89F5-0D482374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4041396"/>
            <a:ext cx="3613771" cy="1201753"/>
          </a:xfrm>
          <a:prstGeom prst="wedgeRoundRectCallout">
            <a:avLst>
              <a:gd name="adj1" fmla="val -60911"/>
              <a:gd name="adj2" fmla="val 7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and retrieving a value might show a slight difference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8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</a:t>
            </a:r>
            <a:r>
              <a:rPr lang="en-US" sz="3400" b="1" dirty="0"/>
              <a:t>no repeating values </a:t>
            </a:r>
            <a:r>
              <a:rPr lang="en-US" sz="3400" dirty="0"/>
              <a:t>in the entire table</a:t>
            </a:r>
            <a:endParaRPr lang="bg-BG" sz="3400" dirty="0"/>
          </a:p>
          <a:p>
            <a:endParaRPr lang="bg-BG" sz="3000" dirty="0"/>
          </a:p>
          <a:p>
            <a:r>
              <a:rPr lang="en-US" sz="3400" dirty="0"/>
              <a:t>If a value is </a:t>
            </a:r>
            <a:r>
              <a:rPr lang="en-US" sz="3400" b="1" dirty="0"/>
              <a:t>not specified</a:t>
            </a:r>
            <a:r>
              <a:rPr lang="en-US" sz="3400" dirty="0"/>
              <a:t>, use the default one</a:t>
            </a:r>
          </a:p>
          <a:p>
            <a:endParaRPr lang="en-US" sz="3400" dirty="0"/>
          </a:p>
          <a:p>
            <a:r>
              <a:rPr lang="en-US" sz="3400" dirty="0"/>
              <a:t>Set a column that must </a:t>
            </a:r>
            <a:r>
              <a:rPr lang="en-US" sz="3400" b="1" dirty="0"/>
              <a:t>not assume a null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Properties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1899000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 (50)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1000" y="3249000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 (10,2)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 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0B863-E913-88C9-0F79-2B3783E02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648251"/>
            <a:ext cx="877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name VARCHAR (100)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56425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5F211-F5C5-484A-B1EB-6D652116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C4FBDB-2B3E-4234-B3D3-8F178A16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Query Tool 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66DB-A5C5-4E93-9E59-3F5A68262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0016" y="1494000"/>
            <a:ext cx="3435741" cy="431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6C7B5-9E1C-4A3E-894F-89413A5B1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00" y="2349000"/>
            <a:ext cx="5174818" cy="24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3455FB-5E90-436B-8490-64C57E556D97}"/>
              </a:ext>
            </a:extLst>
          </p:cNvPr>
          <p:cNvSpPr/>
          <p:nvPr/>
        </p:nvSpPr>
        <p:spPr bwMode="auto">
          <a:xfrm>
            <a:off x="5912887" y="3361500"/>
            <a:ext cx="58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A6E3A06-23BC-4503-8AD6-66B6E549202F}"/>
              </a:ext>
            </a:extLst>
          </p:cNvPr>
          <p:cNvSpPr/>
          <p:nvPr/>
        </p:nvSpPr>
        <p:spPr bwMode="auto">
          <a:xfrm>
            <a:off x="8883734" y="4374000"/>
            <a:ext cx="2610000" cy="1080000"/>
          </a:xfrm>
          <a:prstGeom prst="wedgeRoundRectCallout">
            <a:avLst>
              <a:gd name="adj1" fmla="val -35330"/>
              <a:gd name="adj2" fmla="val -7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SQL here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5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38287-2DC7-4689-8CC4-C056E7FFF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1DF05-F4B4-446A-A4DE-59F0FD55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53499" y="2598373"/>
            <a:ext cx="8685001" cy="2222592"/>
          </a:xfrm>
        </p:spPr>
        <p:txBody>
          <a:bodyPr/>
          <a:lstStyle/>
          <a:p>
            <a:r>
              <a:rPr lang="en-US" dirty="0"/>
              <a:t>CREATE TABLE department (</a:t>
            </a:r>
          </a:p>
          <a:p>
            <a:r>
              <a:rPr lang="en-US" dirty="0"/>
              <a:t>	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SERIAL UNIQUE NOT NULL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dep_name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(100) UNIQUE NOT NULL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dep_location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VARCHAR (100) DEFAULT 'Sofia'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1B868-30A2-4FBD-9480-F282D915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Using SQL</a:t>
            </a:r>
            <a:endParaRPr lang="bg-BG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FF4BA95-8037-4FAA-BD6A-EA451A24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5022270"/>
            <a:ext cx="2362200" cy="635685"/>
          </a:xfrm>
          <a:prstGeom prst="wedgeRoundRectCallout">
            <a:avLst>
              <a:gd name="adj1" fmla="val 34515"/>
              <a:gd name="adj2" fmla="val -14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7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8A166936-6AE1-4637-B660-D28C6AC9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00" y="5184000"/>
            <a:ext cx="1799663" cy="635685"/>
          </a:xfrm>
          <a:prstGeom prst="wedgeRoundRectCallout">
            <a:avLst>
              <a:gd name="adj1" fmla="val -40930"/>
              <a:gd name="adj2" fmla="val -16351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7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26E4BA9C-8687-7AC0-06F1-238E4FFBD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68" y="1710060"/>
            <a:ext cx="2969663" cy="700637"/>
          </a:xfrm>
          <a:prstGeom prst="wedgeRoundRectCallout">
            <a:avLst>
              <a:gd name="adj1" fmla="val -58620"/>
              <a:gd name="adj2" fmla="val 1555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constraint </a:t>
            </a:r>
            <a:endParaRPr lang="bg-BG" sz="27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18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Split Related Data?</a:t>
            </a:r>
          </a:p>
        </p:txBody>
      </p:sp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249991" y="3886200"/>
          <a:ext cx="11692021" cy="2325624"/>
        </p:xfrm>
        <a:graphic>
          <a:graphicData uri="http://schemas.openxmlformats.org/drawingml/2006/table">
            <a:tbl>
              <a:tblPr/>
              <a:tblGrid>
                <a:gridCol w="195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414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2091256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  <a:gridCol w="180553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1426411">
                  <a:extLst>
                    <a:ext uri="{9D8B030D-6E8A-4147-A177-3AD203B41FA5}">
                      <a16:colId xmlns:a16="http://schemas.microsoft.com/office/drawing/2014/main" val="3199884399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07/16/2016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 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Accessory Belt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AB544-1648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149.99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 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Wiper Fluid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WF000-0001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00317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07/18/2016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 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Oil Pump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OP147-0623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69.90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9"/>
          <p:cNvGraphicFramePr>
            <a:graphicFrameLocks/>
          </p:cNvGraphicFramePr>
          <p:nvPr/>
        </p:nvGraphicFramePr>
        <p:xfrm>
          <a:off x="246000" y="1560576"/>
          <a:ext cx="8280000" cy="1868424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749201295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registered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Rivers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05/02/2016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drivers@mail.cx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Thorne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07/17/2016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sarah@mail.cx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Michael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11/23/2015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walters_michael@mail.cx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49"/>
          <p:cNvGraphicFramePr>
            <a:graphicFrameLocks/>
          </p:cNvGraphicFramePr>
          <p:nvPr/>
        </p:nvGraphicFramePr>
        <p:xfrm>
          <a:off x="8526000" y="1560576"/>
          <a:ext cx="3420000" cy="1868424"/>
        </p:xfrm>
        <a:graphic>
          <a:graphicData uri="http://schemas.openxmlformats.org/drawingml/2006/table">
            <a:tbl>
              <a:tblPr/>
              <a:tblGrid>
                <a:gridCol w="3420000">
                  <a:extLst>
                    <a:ext uri="{9D8B030D-6E8A-4147-A177-3AD203B41FA5}">
                      <a16:colId xmlns:a16="http://schemas.microsoft.com/office/drawing/2014/main" val="376622060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email2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david@homedomain.cx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9418" y="949576"/>
            <a:ext cx="2696568" cy="677820"/>
          </a:xfrm>
          <a:prstGeom prst="wedgeRoundRectCallout">
            <a:avLst>
              <a:gd name="adj1" fmla="val 22514"/>
              <a:gd name="adj2" fmla="val 16942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Empty records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09445" y="2973119"/>
            <a:ext cx="3986441" cy="677820"/>
          </a:xfrm>
          <a:prstGeom prst="wedgeRoundRectCallout">
            <a:avLst>
              <a:gd name="adj1" fmla="val 42716"/>
              <a:gd name="adj2" fmla="val 1271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Redundant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9BB77-4EDB-478C-8549-59154F8C08BA}"/>
              </a:ext>
            </a:extLst>
          </p:cNvPr>
          <p:cNvSpPr/>
          <p:nvPr/>
        </p:nvSpPr>
        <p:spPr>
          <a:xfrm>
            <a:off x="8523618" y="2513538"/>
            <a:ext cx="3419856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B2C3CA-C766-4918-82AB-B5E6EC949219}"/>
              </a:ext>
            </a:extLst>
          </p:cNvPr>
          <p:cNvSpPr/>
          <p:nvPr/>
        </p:nvSpPr>
        <p:spPr>
          <a:xfrm>
            <a:off x="246576" y="4383956"/>
            <a:ext cx="6373368" cy="9144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975E8-AF0B-49CF-90D2-5983B31C3DCB}"/>
              </a:ext>
            </a:extLst>
          </p:cNvPr>
          <p:cNvSpPr/>
          <p:nvPr/>
        </p:nvSpPr>
        <p:spPr>
          <a:xfrm>
            <a:off x="6619419" y="4383025"/>
            <a:ext cx="5320211" cy="45252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1AF777-AEF9-4DFF-B92D-54895EBE9545}"/>
              </a:ext>
            </a:extLst>
          </p:cNvPr>
          <p:cNvSpPr/>
          <p:nvPr/>
        </p:nvSpPr>
        <p:spPr>
          <a:xfrm>
            <a:off x="6619419" y="5753171"/>
            <a:ext cx="5320210" cy="4562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2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</a:t>
            </a:r>
            <a:r>
              <a:rPr lang="en-US" sz="3200" b="1" dirty="0">
                <a:solidFill>
                  <a:schemeClr val="bg1"/>
                </a:solidFill>
              </a:rPr>
              <a:t>avoid repeating data </a:t>
            </a:r>
            <a:r>
              <a:rPr lang="en-US" sz="3200" dirty="0"/>
              <a:t>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837762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Caucasus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38692" y="4062868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044267"/>
              </p:ext>
            </p:extLst>
          </p:nvPr>
        </p:nvGraphicFramePr>
        <p:xfrm>
          <a:off x="4552230" y="4658448"/>
          <a:ext cx="432053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13109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2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24</a:t>
                      </a:r>
                      <a:endParaRPr kumimoji="1" lang="en-GB" sz="2400" b="0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pPr algn="l"/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40</a:t>
                      </a:r>
                      <a:endParaRPr kumimoji="1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/>
                        <a:t>24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25321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Set a </a:t>
            </a:r>
            <a:r>
              <a:rPr lang="en-US" sz="3400" b="1" dirty="0"/>
              <a:t>primary key </a:t>
            </a:r>
            <a:r>
              <a:rPr lang="en-US" sz="3400" dirty="0"/>
              <a:t>to</a:t>
            </a:r>
            <a:r>
              <a:rPr lang="en-US" dirty="0"/>
              <a:t> uniquely define a record</a:t>
            </a:r>
            <a:endParaRPr lang="en-US" sz="3400" dirty="0"/>
          </a:p>
          <a:p>
            <a:endParaRPr lang="en-US" sz="3000" dirty="0"/>
          </a:p>
          <a:p>
            <a:r>
              <a:rPr lang="en-US" sz="3400" dirty="0"/>
              <a:t>Set a </a:t>
            </a:r>
            <a:r>
              <a:rPr lang="en-US" sz="3400" b="1" dirty="0"/>
              <a:t>foreign key </a:t>
            </a:r>
            <a:r>
              <a:rPr lang="en-US" sz="3400" dirty="0"/>
              <a:t>to </a:t>
            </a:r>
            <a:r>
              <a:rPr lang="en-US" dirty="0"/>
              <a:t>reference the pk of another table</a:t>
            </a:r>
            <a:endParaRPr lang="en-US" sz="3400" dirty="0"/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1000" y="1852450"/>
            <a:ext cx="10665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BIGINT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1000" y="3238447"/>
            <a:ext cx="10665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7F523E-BCDC-6D0D-FE31-6171AA1B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035470"/>
            <a:ext cx="10665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 (column_name)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D485B-7E51-773D-38B6-3C54D57F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833372"/>
            <a:ext cx="10665000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FOREIGN KEY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(first_fk, second_fk)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other_table (first_column, second_column)</a:t>
            </a:r>
          </a:p>
        </p:txBody>
      </p:sp>
    </p:spTree>
    <p:extLst>
      <p:ext uri="{BB962C8B-B14F-4D97-AF65-F5344CB8AC3E}">
        <p14:creationId xmlns:p14="http://schemas.microsoft.com/office/powerpoint/2010/main" val="39199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>
            <a:normAutofit/>
          </a:bodyPr>
          <a:lstStyle/>
          <a:p>
            <a:r>
              <a:rPr lang="en-US" sz="3200" dirty="0"/>
              <a:t>When a record that holds a relation is </a:t>
            </a:r>
            <a:r>
              <a:rPr lang="en-US" sz="3200" b="1" dirty="0"/>
              <a:t>removed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we have a few</a:t>
            </a:r>
            <a:r>
              <a:rPr lang="en-US" dirty="0"/>
              <a:t> options: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Disallow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the referenced (parent) record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/>
              <a:t> the referenced (parent) record </a:t>
            </a:r>
            <a:br>
              <a:rPr lang="en-US" sz="3000" dirty="0"/>
            </a:br>
            <a:r>
              <a:rPr lang="en-US" sz="3000" dirty="0"/>
              <a:t>and all its references as well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Delete</a:t>
            </a:r>
            <a:r>
              <a:rPr lang="en-US" sz="3000" dirty="0"/>
              <a:t> the referenced (parent) record </a:t>
            </a:r>
            <a:br>
              <a:rPr lang="en-US" sz="3000" dirty="0"/>
            </a:br>
            <a:r>
              <a:rPr lang="en-US" sz="3000" dirty="0"/>
              <a:t>but </a:t>
            </a:r>
            <a:r>
              <a:rPr lang="en-US" sz="3000" b="1" dirty="0">
                <a:solidFill>
                  <a:schemeClr val="bg1"/>
                </a:solidFill>
              </a:rPr>
              <a:t>keep</a:t>
            </a:r>
            <a:r>
              <a:rPr lang="en-US" sz="3000" dirty="0"/>
              <a:t> the references</a:t>
            </a: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Option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828014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4"/>
            <a:ext cx="11664058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Restrict</a:t>
            </a:r>
            <a:r>
              <a:rPr lang="en-US" dirty="0"/>
              <a:t> deleting the record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b="1" dirty="0"/>
              <a:t>delete</a:t>
            </a:r>
            <a:r>
              <a:rPr lang="en-US" dirty="0"/>
              <a:t> rows referencing a deleted record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b="1" dirty="0"/>
              <a:t>Set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to the foreign key columns when the referenced record is deleted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450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statement 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15998" y="3339000"/>
            <a:ext cx="10533061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DELETE CASCADE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70F267D-67D1-40C4-AA82-7A8BA4F7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96" y="5319000"/>
            <a:ext cx="10533061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DELETE SET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B56230-D36B-3D4B-98AB-835D3A33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97" y="1900751"/>
            <a:ext cx="10533061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fk_column_name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parent_table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DELETE RESTRICT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9026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C8C96-957B-4164-810B-F853D3AD5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B110C6-07F7-4DFB-83C9-B682F691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4A17B-B652-4511-8570-1407114750AF}"/>
              </a:ext>
            </a:extLst>
          </p:cNvPr>
          <p:cNvSpPr txBox="1">
            <a:spLocks/>
          </p:cNvSpPr>
          <p:nvPr/>
        </p:nvSpPr>
        <p:spPr>
          <a:xfrm>
            <a:off x="786000" y="1764000"/>
            <a:ext cx="10620000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TABLE employee (</a:t>
            </a:r>
          </a:p>
          <a:p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 BIGINT </a:t>
            </a:r>
            <a:r>
              <a:rPr lang="en-US" dirty="0">
                <a:solidFill>
                  <a:schemeClr val="bg1"/>
                </a:solidFill>
              </a:rPr>
              <a:t>PRIMARY 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manager_id</a:t>
            </a:r>
            <a:r>
              <a:rPr lang="en-US" dirty="0"/>
              <a:t> BIGINT,</a:t>
            </a:r>
          </a:p>
          <a:p>
            <a:r>
              <a:rPr lang="en-US" dirty="0"/>
              <a:t>    </a:t>
            </a:r>
            <a:r>
              <a:rPr lang="en-US" dirty="0" err="1"/>
              <a:t>dep_id</a:t>
            </a:r>
            <a:r>
              <a:rPr lang="en-US" dirty="0"/>
              <a:t> BIGINT,</a:t>
            </a:r>
          </a:p>
          <a:p>
            <a:r>
              <a:rPr lang="en-US" dirty="0"/>
              <a:t>    name VARCHAR (100),</a:t>
            </a:r>
          </a:p>
          <a:p>
            <a:r>
              <a:rPr lang="en-US" dirty="0"/>
              <a:t>    </a:t>
            </a:r>
            <a:r>
              <a:rPr lang="en-US" dirty="0" err="1"/>
              <a:t>start_date</a:t>
            </a:r>
            <a:r>
              <a:rPr lang="en-US" dirty="0"/>
              <a:t> DATE NOT NULL DEFAULT CURRENT_DATE,</a:t>
            </a:r>
          </a:p>
          <a:p>
            <a:r>
              <a:rPr lang="en-US" dirty="0"/>
              <a:t>    </a:t>
            </a:r>
            <a:r>
              <a:rPr lang="en-US" dirty="0" err="1"/>
              <a:t>manager_id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manager </a:t>
            </a:r>
            <a:r>
              <a:rPr lang="en-US" dirty="0">
                <a:solidFill>
                  <a:schemeClr val="bg1"/>
                </a:solidFill>
              </a:rPr>
              <a:t>ON DELETE SET NULL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dep_id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REFERENCES</a:t>
            </a:r>
            <a:r>
              <a:rPr lang="en-US" dirty="0"/>
              <a:t> department </a:t>
            </a:r>
            <a:r>
              <a:rPr lang="en-US" dirty="0">
                <a:solidFill>
                  <a:schemeClr val="bg1"/>
                </a:solidFill>
              </a:rPr>
              <a:t>ON DELETE RESTRICT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5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267A4F-FBD7-464D-9F92-8C3E740E64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Create, Read, Update, Delete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SQL Commands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23AB-A705-402C-A750-DF361CF3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899000"/>
            <a:ext cx="3015000" cy="163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TABLE</a:t>
            </a:r>
            <a:r>
              <a:rPr lang="en-US" sz="1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 NOT NULL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first_name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1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last_name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>
              <a:lnSpc>
                <a:spcPct val="105000"/>
              </a:lnSpc>
            </a:pPr>
            <a:r>
              <a:rPr lang="en-US" sz="1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0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99437"/>
            <a:ext cx="7028700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id SERIAL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email VARCHAR 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first_name VARCHAR 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last_name VARCHAR 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05401" y="1999438"/>
            <a:ext cx="1400019" cy="56345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41476" y="1269918"/>
            <a:ext cx="1954724" cy="453099"/>
          </a:xfrm>
          <a:prstGeom prst="wedgeRoundRectCallout">
            <a:avLst>
              <a:gd name="adj1" fmla="val -41775"/>
              <a:gd name="adj2" fmla="val 791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Using SQL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108641" y="1169182"/>
            <a:ext cx="2430567" cy="956145"/>
          </a:xfrm>
          <a:prstGeom prst="wedgeRoundRectCallout">
            <a:avLst>
              <a:gd name="adj1" fmla="val -60208"/>
              <a:gd name="adj2" fmla="val 295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all 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employees_projects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columns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0522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Database "</a:t>
            </a:r>
            <a:r>
              <a:rPr lang="en-US" dirty="0" err="1"/>
              <a:t>game_bar</a:t>
            </a:r>
            <a:r>
              <a:rPr lang="en-US" dirty="0"/>
              <a:t>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Tables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– id, first_name, last_name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categories</a:t>
            </a:r>
            <a:r>
              <a:rPr lang="en-US" dirty="0"/>
              <a:t> – id,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products</a:t>
            </a:r>
            <a:r>
              <a:rPr lang="en-US" dirty="0"/>
              <a:t> – id, name, category_id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Data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Populate the 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table with 3 test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Create and Insert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0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information from a table</a:t>
            </a:r>
          </a:p>
          <a:p>
            <a:pPr>
              <a:spcBef>
                <a:spcPts val="13200"/>
              </a:spcBef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limit</a:t>
            </a:r>
            <a:r>
              <a:rPr lang="en-US" dirty="0"/>
              <a:t> the columns and number of records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Retrieve/Read Records Using SQL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999" y="1980517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327292"/>
            <a:ext cx="10517544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first_name, last_name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0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LIMIT</a:t>
            </a:r>
            <a:r>
              <a:rPr lang="en-US" sz="3000" b="1" noProof="1">
                <a:solidFill>
                  <a:srgbClr val="FBEED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000" b="1" noProof="1">
                <a:latin typeface="Consolas" panose="020B0609020204030204" pitchFamily="49" charset="0"/>
                <a:cs typeface="Arial" panose="020B0604020202020204" pitchFamily="34" charset="0"/>
              </a:rPr>
              <a:t>5;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52371" y="2863292"/>
            <a:ext cx="2057400" cy="558454"/>
          </a:xfrm>
          <a:prstGeom prst="wedgeRoundRectCallout">
            <a:avLst>
              <a:gd name="adj1" fmla="val -26393"/>
              <a:gd name="adj2" fmla="val -7729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01000" y="5316185"/>
            <a:ext cx="2473515" cy="487322"/>
          </a:xfrm>
          <a:prstGeom prst="wedgeRoundRectCallout">
            <a:avLst>
              <a:gd name="adj1" fmla="val -21145"/>
              <a:gd name="adj2" fmla="val -8439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4991" y="5388531"/>
            <a:ext cx="3066299" cy="541409"/>
          </a:xfrm>
          <a:prstGeom prst="wedgeRoundRectCallout">
            <a:avLst>
              <a:gd name="adj1" fmla="val 23703"/>
              <a:gd name="adj2" fmla="val -7555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C6F50AEF-9348-4E7E-B919-21C9EB0C3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04" y="2854770"/>
            <a:ext cx="2057400" cy="554832"/>
          </a:xfrm>
          <a:prstGeom prst="wedgeRoundRectCallout">
            <a:avLst>
              <a:gd name="adj1" fmla="val 17755"/>
              <a:gd name="adj2" fmla="val -7845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* for all</a:t>
            </a:r>
            <a:endParaRPr lang="bg-BG" sz="28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rgbClr val="FFA72A"/>
                </a:solidFill>
              </a:rPr>
              <a:t>Logical </a:t>
            </a:r>
            <a:r>
              <a:rPr lang="en-US" dirty="0"/>
              <a:t>and</a:t>
            </a:r>
            <a:r>
              <a:rPr lang="en-US" b="1" dirty="0">
                <a:solidFill>
                  <a:srgbClr val="FFA72A"/>
                </a:solidFill>
              </a:rPr>
              <a:t> comparison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1376202" y="1899000"/>
            <a:ext cx="8081999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department_id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department_id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1376203" y="4194000"/>
            <a:ext cx="80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last_name,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salary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10000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</p:spTree>
    <p:extLst>
      <p:ext uri="{BB962C8B-B14F-4D97-AF65-F5344CB8AC3E}">
        <p14:creationId xmlns:p14="http://schemas.microsoft.com/office/powerpoint/2010/main" val="6161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85952-3923-43E9-AC3B-CA10F4A0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983E5-B13D-41D6-BAD8-2C8E030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50FEC-8A56-41D0-82B4-4F7F88A0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2158" y="1404000"/>
            <a:ext cx="3006972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6D5A2-DF0D-46F7-8AF6-C29AD5F11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459" y="1404000"/>
            <a:ext cx="4865853" cy="462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1D59CA9-8E2B-4764-9F9D-CB3FEB6DB715}"/>
              </a:ext>
            </a:extLst>
          </p:cNvPr>
          <p:cNvSpPr/>
          <p:nvPr/>
        </p:nvSpPr>
        <p:spPr bwMode="auto">
          <a:xfrm>
            <a:off x="4763144" y="3514556"/>
            <a:ext cx="67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If you </a:t>
            </a:r>
            <a:r>
              <a:rPr lang="en-US" b="1" dirty="0"/>
              <a:t>left out the</a:t>
            </a:r>
            <a:r>
              <a:rPr lang="en-US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clause, </a:t>
            </a:r>
            <a:r>
              <a:rPr lang="en-US" b="1" dirty="0"/>
              <a:t>all rows </a:t>
            </a:r>
            <a:r>
              <a:rPr lang="en-US" dirty="0"/>
              <a:t>in the table would be updated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last_name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employee_id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job_title = CONCAT('Senior',' ', job_title)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department_id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092903" y="1551295"/>
            <a:ext cx="2060498" cy="679926"/>
          </a:xfrm>
          <a:prstGeom prst="wedgeRoundRectCallout">
            <a:avLst>
              <a:gd name="adj1" fmla="val -93605"/>
              <a:gd name="adj2" fmla="val 7822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</a:t>
            </a:r>
            <a:r>
              <a:rPr lang="en-GB" dirty="0"/>
              <a:t> all employees' salaries whose </a:t>
            </a:r>
            <a:r>
              <a:rPr lang="en-GB" b="1" dirty="0">
                <a:solidFill>
                  <a:schemeClr val="bg1"/>
                </a:solidFill>
              </a:rPr>
              <a:t>job_title </a:t>
            </a:r>
            <a:r>
              <a:rPr lang="en-GB" dirty="0"/>
              <a:t>is "</a:t>
            </a:r>
            <a:r>
              <a:rPr lang="en-GB" sz="3400" b="1" spc="-1" dirty="0">
                <a:solidFill>
                  <a:schemeClr val="bg1"/>
                </a:solidFill>
              </a:rPr>
              <a:t>Manager</a:t>
            </a:r>
            <a:r>
              <a:rPr lang="en-GB" dirty="0"/>
              <a:t>" with </a:t>
            </a:r>
            <a:r>
              <a:rPr lang="en-GB" b="1" dirty="0">
                <a:solidFill>
                  <a:schemeClr val="bg1"/>
                </a:solidFill>
              </a:rPr>
              <a:t>100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56600" y="2798651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table can be changed using the keywords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/>
              <a:t>Add new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9862" y="4167991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2274658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411000" y="3032144"/>
            <a:ext cx="2148000" cy="550417"/>
          </a:xfrm>
          <a:prstGeom prst="wedgeRoundRectCallout">
            <a:avLst>
              <a:gd name="adj1" fmla="val -27113"/>
              <a:gd name="adj2" fmla="val -7549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608313" y="5375245"/>
            <a:ext cx="2365376" cy="4721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401000" y="5365915"/>
            <a:ext cx="1828800" cy="4721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existing column</a:t>
            </a:r>
          </a:p>
          <a:p>
            <a:pPr>
              <a:spcBef>
                <a:spcPts val="14400"/>
              </a:spcBef>
            </a:pPr>
            <a:r>
              <a:rPr lang="en-US" dirty="0"/>
              <a:t>Modify data type of existing column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 Using SQL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7624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7624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35855" y="1924786"/>
            <a:ext cx="2286000" cy="516143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034343" y="5609744"/>
            <a:ext cx="2751773" cy="439841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35855" y="5609744"/>
            <a:ext cx="2667000" cy="516041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2005628" cy="54332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 table</a:t>
            </a:r>
          </a:p>
          <a:p>
            <a:pPr marL="990266" lvl="1" indent="-457200"/>
            <a:r>
              <a:rPr lang="en-US" dirty="0"/>
              <a:t>Add a new column – "</a:t>
            </a:r>
            <a:r>
              <a:rPr lang="en-US" dirty="0" err="1"/>
              <a:t>middle_name</a:t>
            </a:r>
            <a:r>
              <a:rPr lang="en-US" dirty="0"/>
              <a:t>" to the "employees" table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Constraints</a:t>
            </a:r>
          </a:p>
          <a:p>
            <a:pPr marL="990266" lvl="1" indent="-457200"/>
            <a:r>
              <a:rPr lang="en-US" dirty="0"/>
              <a:t>Make "</a:t>
            </a:r>
            <a:r>
              <a:rPr lang="en-US" dirty="0" err="1"/>
              <a:t>category_id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linked to "id" in the "categories"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Modifying</a:t>
            </a:r>
            <a:r>
              <a:rPr lang="en-US" dirty="0"/>
              <a:t> Columns</a:t>
            </a:r>
          </a:p>
          <a:p>
            <a:pPr marL="990266" lvl="1" indent="-457200"/>
            <a:r>
              <a:rPr lang="en-US" dirty="0"/>
              <a:t>Change the property "VARCHAR(50)" to "VARCHAR(100)" to the "</a:t>
            </a:r>
            <a:r>
              <a:rPr lang="en-US" dirty="0" err="1"/>
              <a:t>middle_name</a:t>
            </a:r>
            <a:r>
              <a:rPr lang="en-US" dirty="0"/>
              <a:t>" column in "employees"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Alter Tables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2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delete all the entries in a table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a table - delete data and structure</a:t>
            </a:r>
          </a:p>
          <a:p>
            <a:pPr>
              <a:spcBef>
                <a:spcPts val="9000"/>
              </a:spcBef>
            </a:pPr>
            <a:r>
              <a:rPr lang="en-US" dirty="0"/>
              <a:t>To drop entire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and Truncating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4824" y="205740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TRUNCATE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89200" y="2352319"/>
            <a:ext cx="2271600" cy="498012"/>
          </a:xfrm>
          <a:prstGeom prst="wedgeRoundRectCallout">
            <a:avLst>
              <a:gd name="adj1" fmla="val -62407"/>
              <a:gd name="adj2" fmla="val -5107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4824" y="3868891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TABLE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920940" y="4057897"/>
            <a:ext cx="1905000" cy="635396"/>
          </a:xfrm>
          <a:prstGeom prst="wedgeRoundRectCallout">
            <a:avLst>
              <a:gd name="adj1" fmla="val -82506"/>
              <a:gd name="adj2" fmla="val -2983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4824" y="5480296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924800" y="4989390"/>
            <a:ext cx="2590800" cy="629871"/>
          </a:xfrm>
          <a:prstGeom prst="wedgeRoundRectCallout">
            <a:avLst>
              <a:gd name="adj1" fmla="val -69070"/>
              <a:gd name="adj2" fmla="val 5541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7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>
                <a:solidFill>
                  <a:schemeClr val="bg1"/>
                </a:solidFill>
              </a:rPr>
              <a:t>employees</a:t>
            </a:r>
            <a:r>
              <a:rPr lang="en-GB" dirty="0"/>
              <a:t>" table who are in department </a:t>
            </a:r>
            <a:r>
              <a:rPr lang="en-GB" b="1" dirty="0">
                <a:solidFill>
                  <a:schemeClr val="bg1"/>
                </a:solidFill>
              </a:rPr>
              <a:t>2 or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Delete from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6C648D55-D45E-4E79-96A5-32C9E318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3879000"/>
            <a:ext cx="1902027" cy="956911"/>
          </a:xfrm>
          <a:prstGeom prst="wedgeRoundRectCallout">
            <a:avLst>
              <a:gd name="adj1" fmla="val 66314"/>
              <a:gd name="adj2" fmla="val 2668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3" name="AutoShape 22">
            <a:extLst>
              <a:ext uri="{FF2B5EF4-FFF2-40B4-BE49-F238E27FC236}">
                <a16:creationId xmlns:a16="http://schemas.microsoft.com/office/drawing/2014/main" id="{1CA35864-82F5-49F3-A6A1-47024758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0" y="2429034"/>
            <a:ext cx="2636523" cy="596911"/>
          </a:xfrm>
          <a:prstGeom prst="wedgeRoundRectCallout">
            <a:avLst>
              <a:gd name="adj1" fmla="val -18209"/>
              <a:gd name="adj2" fmla="val 7029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3622B32-F2B0-4C84-8D92-14A24A9B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283" y="3492050"/>
            <a:ext cx="5148479" cy="21698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DELETE FROM</a:t>
            </a:r>
            <a:r>
              <a:rPr lang="en-US" sz="2700" b="1" dirty="0">
                <a:latin typeface="Consolas" panose="020B0609020204030204" pitchFamily="49" charset="0"/>
              </a:rPr>
              <a:t> employees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1</a:t>
            </a:r>
          </a:p>
          <a:p>
            <a:pPr>
              <a:lnSpc>
                <a:spcPct val="100000"/>
              </a:lnSpc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700" b="1" dirty="0">
                <a:latin typeface="Consolas" panose="020B0609020204030204" pitchFamily="49" charset="0"/>
              </a:rPr>
              <a:t> </a:t>
            </a:r>
            <a:r>
              <a:rPr lang="en-US" sz="2700" b="1" dirty="0" err="1">
                <a:latin typeface="Consolas" panose="020B0609020204030204" pitchFamily="49" charset="0"/>
              </a:rPr>
              <a:t>department_id</a:t>
            </a:r>
            <a:r>
              <a:rPr lang="en-US" sz="2700" b="1" dirty="0">
                <a:latin typeface="Consolas" panose="020B0609020204030204" pitchFamily="49" charset="0"/>
              </a:rPr>
              <a:t> = 2;</a:t>
            </a:r>
          </a:p>
          <a:p>
            <a:pPr>
              <a:lnSpc>
                <a:spcPct val="100000"/>
              </a:lnSpc>
            </a:pPr>
            <a:endParaRPr lang="en-US" sz="2700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700" b="1" dirty="0">
                <a:latin typeface="Consolas" panose="020B0609020204030204" pitchFamily="49" charset="0"/>
              </a:rPr>
              <a:t>SELECT * FROM employees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Writing SQL in </a:t>
            </a:r>
            <a:r>
              <a:rPr lang="en-US" sz="4800" dirty="0" err="1"/>
              <a:t>pgAdmin</a:t>
            </a:r>
            <a:r>
              <a:rPr lang="en-US" sz="4800" dirty="0"/>
              <a:t> 4</a:t>
            </a:r>
            <a:endParaRPr lang="en-US" sz="3950" dirty="0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199" y="414000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Management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Engine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Table Relations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Structured Query Language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PostgreSQL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4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1166204"/>
              </p:ext>
            </p:extLst>
          </p:nvPr>
        </p:nvGraphicFramePr>
        <p:xfrm>
          <a:off x="317500" y="5003959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user doesn't have </a:t>
            </a:r>
            <a:r>
              <a:rPr lang="en-US" b="1" dirty="0">
                <a:solidFill>
                  <a:schemeClr val="bg1"/>
                </a:solidFill>
              </a:rPr>
              <a:t>direct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the stored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 to data is usually </a:t>
            </a:r>
            <a:r>
              <a:rPr lang="en-US" b="1" dirty="0">
                <a:solidFill>
                  <a:schemeClr val="bg1"/>
                </a:solidFill>
              </a:rPr>
              <a:t>provided by a DBMS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809971"/>
              </p:ext>
            </p:extLst>
          </p:nvPr>
        </p:nvGraphicFramePr>
        <p:xfrm>
          <a:off x="2046000" y="25740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77727" y="43933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848642" y="35038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58442" y="24243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664575" y="18042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058442" y="35165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706892" y="51594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Provides tools </a:t>
            </a:r>
            <a:r>
              <a:rPr lang="en-US" dirty="0"/>
              <a:t>to define, manipulate, </a:t>
            </a:r>
            <a:br>
              <a:rPr lang="en-US" dirty="0"/>
            </a:br>
            <a:r>
              <a:rPr lang="en-US" dirty="0"/>
              <a:t>retrieve and manage data in a database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</a:t>
            </a:r>
            <a:br>
              <a:rPr lang="en-US" dirty="0"/>
            </a:br>
            <a:r>
              <a:rPr lang="en-US" dirty="0"/>
              <a:t>takes the appropriate action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B</a:t>
            </a:r>
            <a:r>
              <a:rPr lang="en-US" dirty="0"/>
              <a:t>ase 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b="1" dirty="0"/>
              <a:t>S</a:t>
            </a:r>
            <a:r>
              <a:rPr lang="en-US" dirty="0"/>
              <a:t>ystem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2971</Words>
  <Application>Microsoft Office PowerPoint</Application>
  <PresentationFormat>Widescreen</PresentationFormat>
  <Paragraphs>653</Paragraphs>
  <Slides>60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Wingdings</vt:lpstr>
      <vt:lpstr>Wingdings 2</vt:lpstr>
      <vt:lpstr>1_SoftUni</vt:lpstr>
      <vt:lpstr>PostgreSQL Introduction</vt:lpstr>
      <vt:lpstr>Table of Contents</vt:lpstr>
      <vt:lpstr>Have a Question?</vt:lpstr>
      <vt:lpstr>Data Management</vt:lpstr>
      <vt:lpstr>Storage vs. Management</vt:lpstr>
      <vt:lpstr>Storage vs. Management (2)</vt:lpstr>
      <vt:lpstr>Database</vt:lpstr>
      <vt:lpstr>Database Table Elements</vt:lpstr>
      <vt:lpstr>Data Base Management System</vt:lpstr>
      <vt:lpstr>Database Engine Flow</vt:lpstr>
      <vt:lpstr>PostgreSQL</vt:lpstr>
      <vt:lpstr>What is PostgreSQL?</vt:lpstr>
      <vt:lpstr>What makes PostgreSQL stand out?</vt:lpstr>
      <vt:lpstr>Create a New Database in pgAdmin 4</vt:lpstr>
      <vt:lpstr>Create a New Table (1)</vt:lpstr>
      <vt:lpstr>Create a New Table (2)</vt:lpstr>
      <vt:lpstr>View/ Edit Data</vt:lpstr>
      <vt:lpstr>Structured Query Language</vt:lpstr>
      <vt:lpstr>Structured Query Language (1)</vt:lpstr>
      <vt:lpstr>Structured Query Language (2)</vt:lpstr>
      <vt:lpstr>SQL vs NoSQL</vt:lpstr>
      <vt:lpstr>Data Types in SQL</vt:lpstr>
      <vt:lpstr>String Types </vt:lpstr>
      <vt:lpstr>Numeric Data Types</vt:lpstr>
      <vt:lpstr>Column Properties</vt:lpstr>
      <vt:lpstr>Open the Query Tool </vt:lpstr>
      <vt:lpstr>Create Table Using SQL</vt:lpstr>
      <vt:lpstr>Table Relations</vt:lpstr>
      <vt:lpstr>Relationships </vt:lpstr>
      <vt:lpstr>Why Split Related Data?</vt:lpstr>
      <vt:lpstr>Relationships (2)</vt:lpstr>
      <vt:lpstr>One-to-One</vt:lpstr>
      <vt:lpstr>One-to-Many/Many-to-One</vt:lpstr>
      <vt:lpstr>Many-to-Many</vt:lpstr>
      <vt:lpstr>Junction Tables</vt:lpstr>
      <vt:lpstr>Connecting Tables</vt:lpstr>
      <vt:lpstr>On Delete Option</vt:lpstr>
      <vt:lpstr>DELETE CASCADE statement </vt:lpstr>
      <vt:lpstr>Example</vt:lpstr>
      <vt:lpstr>Basic SQL Commands</vt:lpstr>
      <vt:lpstr>Create a Table Using SQL</vt:lpstr>
      <vt:lpstr>Inserting Data Using SQL</vt:lpstr>
      <vt:lpstr>Problems: Create and Insert</vt:lpstr>
      <vt:lpstr>Retrieve/Read Records Using SQL</vt:lpstr>
      <vt:lpstr>Filtering the Selected Rows</vt:lpstr>
      <vt:lpstr>Example</vt:lpstr>
      <vt:lpstr>Updating Data</vt:lpstr>
      <vt:lpstr>Example: Update Employees Salary</vt:lpstr>
      <vt:lpstr>Altering Tables Using SQL (1)</vt:lpstr>
      <vt:lpstr>Altering Tables Using SQL (2)</vt:lpstr>
      <vt:lpstr>Problems: Alter Tables</vt:lpstr>
      <vt:lpstr>Dropping and Truncating</vt:lpstr>
      <vt:lpstr>Example: Delete from Table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314</cp:revision>
  <dcterms:created xsi:type="dcterms:W3CDTF">2018-05-23T13:08:44Z</dcterms:created>
  <dcterms:modified xsi:type="dcterms:W3CDTF">2022-09-08T07:51:50Z</dcterms:modified>
  <cp:category>python, programming, code, softuni</cp:category>
</cp:coreProperties>
</file>