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1" r:id="rId2"/>
    <p:sldId id="282" r:id="rId3"/>
    <p:sldId id="308" r:id="rId4"/>
    <p:sldId id="309" r:id="rId5"/>
    <p:sldId id="310" r:id="rId6"/>
    <p:sldId id="312" r:id="rId7"/>
    <p:sldId id="313" r:id="rId8"/>
    <p:sldId id="333" r:id="rId9"/>
    <p:sldId id="314" r:id="rId10"/>
    <p:sldId id="334" r:id="rId11"/>
    <p:sldId id="343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29" r:id="rId20"/>
    <p:sldId id="342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08"/>
    <p:restoredTop sz="38980" autoAdjust="0"/>
  </p:normalViewPr>
  <p:slideViewPr>
    <p:cSldViewPr>
      <p:cViewPr>
        <p:scale>
          <a:sx n="102" d="100"/>
          <a:sy n="102" d="100"/>
        </p:scale>
        <p:origin x="360" y="680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BF3420"/>
                </a:solidFill>
              </a:rPr>
              <a:t>Memory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DA907"/>
                </a:solidFill>
              </a:rPr>
              <a:t>Trace</a:t>
            </a:r>
            <a:r>
              <a:rPr lang="en-US" altLang="zh-CN" sz="2800" dirty="0" smtClean="0"/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In</a:t>
            </a:r>
            <a:r>
              <a:rPr lang="en-US" altLang="zh-CN" sz="2800" smtClean="0"/>
              <a:t> </a:t>
            </a:r>
            <a:r>
              <a:rPr lang="en-US" altLang="zh-CN" sz="2800">
                <a:solidFill>
                  <a:srgbClr val="1A7BAE"/>
                </a:solidFill>
              </a:rPr>
              <a:t>C</a:t>
            </a:r>
            <a:endParaRPr lang="zh-CN" altLang="en-US" sz="2800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Supervisor : Cruz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Izu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Team member: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Tianxu Xi a1674472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Changchang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Liu  a1692335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45" y="186485"/>
            <a:ext cx="38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Database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Structure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726544"/>
            <a:ext cx="7734300" cy="43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25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45" y="18648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Achievement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Function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Details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" y="771550"/>
            <a:ext cx="673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27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45" y="226602"/>
            <a:ext cx="387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Achievement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 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Student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M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ode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36707" y="816554"/>
            <a:ext cx="2197727" cy="477989"/>
            <a:chOff x="4415038" y="1065868"/>
            <a:chExt cx="2197727" cy="477989"/>
          </a:xfrm>
        </p:grpSpPr>
        <p:sp>
          <p:nvSpPr>
            <p:cNvPr id="49" name="Rectangle 48"/>
            <p:cNvSpPr/>
            <p:nvPr/>
          </p:nvSpPr>
          <p:spPr>
            <a:xfrm>
              <a:off x="4415038" y="1065868"/>
              <a:ext cx="2197727" cy="47798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5038" y="1065868"/>
              <a:ext cx="2197727" cy="4779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Student mode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36707" y="1261669"/>
            <a:ext cx="2197727" cy="830833"/>
            <a:chOff x="2982792" y="2116765"/>
            <a:chExt cx="2197727" cy="830833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4095688" y="2116765"/>
              <a:ext cx="1" cy="287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2982792" y="2436735"/>
              <a:ext cx="2197727" cy="510863"/>
              <a:chOff x="4415038" y="1032994"/>
              <a:chExt cx="2197727" cy="51086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415038" y="1032994"/>
                <a:ext cx="2197727" cy="47798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Rectangle 52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Trace table</a:t>
                </a:r>
                <a:endParaRPr lang="en-US" sz="1400" kern="12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737553" y="2107397"/>
            <a:ext cx="1996881" cy="717612"/>
            <a:chOff x="2681790" y="3471850"/>
            <a:chExt cx="1996881" cy="71761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81790" y="3471850"/>
              <a:ext cx="0" cy="479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81790" y="395975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041830" y="3711473"/>
              <a:ext cx="1636841" cy="477989"/>
              <a:chOff x="4415038" y="1065868"/>
              <a:chExt cx="2197727" cy="47798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/>
                  <a:t> Display of codes’ content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737553" y="2621755"/>
            <a:ext cx="1996881" cy="730233"/>
            <a:chOff x="2681790" y="3471850"/>
            <a:chExt cx="1996881" cy="730233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681790" y="3471850"/>
              <a:ext cx="0" cy="479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81790" y="395975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3041830" y="3711473"/>
              <a:ext cx="1636841" cy="490610"/>
              <a:chOff x="4415038" y="1065868"/>
              <a:chExt cx="2197727" cy="49061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415038" y="1078489"/>
                <a:ext cx="2197727" cy="4779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Dynamic trace table</a:t>
                </a:r>
                <a:endParaRPr lang="en-US" sz="140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11560" y="1294543"/>
            <a:ext cx="3333176" cy="765085"/>
            <a:chOff x="611560" y="1294543"/>
            <a:chExt cx="3333176" cy="765085"/>
          </a:xfrm>
        </p:grpSpPr>
        <p:grpSp>
          <p:nvGrpSpPr>
            <p:cNvPr id="69" name="Group 68"/>
            <p:cNvGrpSpPr/>
            <p:nvPr/>
          </p:nvGrpSpPr>
          <p:grpSpPr>
            <a:xfrm>
              <a:off x="611560" y="1581639"/>
              <a:ext cx="2197727" cy="477989"/>
              <a:chOff x="4415038" y="1065868"/>
              <a:chExt cx="2197727" cy="47798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Code selection</a:t>
                </a:r>
                <a:endParaRPr lang="en-US" sz="1400" dirty="0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flipV="1">
              <a:off x="1673838" y="1294543"/>
              <a:ext cx="2270898" cy="352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711982" y="2058017"/>
            <a:ext cx="1996881" cy="717612"/>
            <a:chOff x="2681790" y="3471850"/>
            <a:chExt cx="1996881" cy="71761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2681790" y="3471850"/>
              <a:ext cx="0" cy="479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81790" y="395975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3041830" y="3711473"/>
              <a:ext cx="1636841" cy="477989"/>
              <a:chOff x="4415038" y="1065868"/>
              <a:chExt cx="2197727" cy="47798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 Display of codes’ content</a:t>
                </a:r>
                <a:endParaRPr lang="en-US" sz="1400" dirty="0"/>
              </a:p>
            </p:txBody>
          </p:sp>
        </p:grpSp>
      </p:grpSp>
      <p:sp>
        <p:nvSpPr>
          <p:cNvPr id="78" name="Right Arrow 77"/>
          <p:cNvSpPr/>
          <p:nvPr/>
        </p:nvSpPr>
        <p:spPr>
          <a:xfrm flipV="1">
            <a:off x="2809287" y="1684698"/>
            <a:ext cx="727420" cy="2718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337085" y="1261669"/>
            <a:ext cx="3303852" cy="794145"/>
            <a:chOff x="5337085" y="1261669"/>
            <a:chExt cx="3303852" cy="794145"/>
          </a:xfrm>
        </p:grpSpPr>
        <p:grpSp>
          <p:nvGrpSpPr>
            <p:cNvPr id="84" name="Group 83"/>
            <p:cNvGrpSpPr/>
            <p:nvPr/>
          </p:nvGrpSpPr>
          <p:grpSpPr>
            <a:xfrm>
              <a:off x="5337085" y="1261669"/>
              <a:ext cx="3303852" cy="794145"/>
              <a:chOff x="5337085" y="1261669"/>
              <a:chExt cx="3303852" cy="794145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6443210" y="1577825"/>
                <a:ext cx="2197727" cy="477989"/>
                <a:chOff x="4415038" y="1065868"/>
                <a:chExt cx="2197727" cy="477989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4415038" y="1065868"/>
                  <a:ext cx="2197727" cy="477989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4415038" y="1065868"/>
                  <a:ext cx="2197727" cy="47798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985" tIns="6985" rIns="6985" bIns="6985" numCol="1" spcCol="1270" anchor="ctr" anchorCtr="0">
                  <a:noAutofit/>
                </a:bodyPr>
                <a:lstStyle/>
                <a:p>
                  <a:pPr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 smtClean="0"/>
                    <a:t>Results’ display</a:t>
                  </a:r>
                  <a:endParaRPr lang="en-US" sz="1400" dirty="0"/>
                </a:p>
              </p:txBody>
            </p:sp>
          </p:grpSp>
          <p:cxnSp>
            <p:nvCxnSpPr>
              <p:cNvPr id="83" name="Straight Connector 82"/>
              <p:cNvCxnSpPr>
                <a:endCxn id="80" idx="0"/>
              </p:cNvCxnSpPr>
              <p:nvPr/>
            </p:nvCxnSpPr>
            <p:spPr>
              <a:xfrm>
                <a:off x="5337085" y="1261669"/>
                <a:ext cx="2204989" cy="316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ight Arrow 84"/>
            <p:cNvSpPr/>
            <p:nvPr/>
          </p:nvSpPr>
          <p:spPr>
            <a:xfrm flipV="1">
              <a:off x="5734434" y="1697806"/>
              <a:ext cx="727420" cy="27186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644056" y="2055814"/>
            <a:ext cx="1996881" cy="1246368"/>
            <a:chOff x="6644056" y="2055814"/>
            <a:chExt cx="1996881" cy="1246368"/>
          </a:xfrm>
        </p:grpSpPr>
        <p:grpSp>
          <p:nvGrpSpPr>
            <p:cNvPr id="87" name="Group 86"/>
            <p:cNvGrpSpPr/>
            <p:nvPr/>
          </p:nvGrpSpPr>
          <p:grpSpPr>
            <a:xfrm>
              <a:off x="6644056" y="2055814"/>
              <a:ext cx="1996881" cy="717612"/>
              <a:chOff x="2681790" y="3471850"/>
              <a:chExt cx="1996881" cy="717612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2681790" y="3471850"/>
                <a:ext cx="0" cy="4792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681790" y="3959756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>
                <a:off x="3041830" y="3711473"/>
                <a:ext cx="1636841" cy="477989"/>
                <a:chOff x="4415038" y="1065868"/>
                <a:chExt cx="2197727" cy="477989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4415038" y="1065868"/>
                  <a:ext cx="2197727" cy="477989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4415038" y="1065868"/>
                  <a:ext cx="2197727" cy="47798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985" tIns="6985" rIns="6985" bIns="6985" numCol="1" spcCol="1270" anchor="ctr" anchorCtr="0">
                  <a:noAutofit/>
                </a:bodyPr>
                <a:lstStyle/>
                <a:p>
                  <a:pPr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 smtClean="0"/>
                    <a:t>Colored background</a:t>
                  </a:r>
                  <a:endParaRPr lang="en-US" sz="1400" dirty="0"/>
                </a:p>
              </p:txBody>
            </p:sp>
          </p:grpSp>
        </p:grpSp>
        <p:grpSp>
          <p:nvGrpSpPr>
            <p:cNvPr id="93" name="Group 92"/>
            <p:cNvGrpSpPr/>
            <p:nvPr/>
          </p:nvGrpSpPr>
          <p:grpSpPr>
            <a:xfrm>
              <a:off x="6644056" y="2584570"/>
              <a:ext cx="1996881" cy="717612"/>
              <a:chOff x="2681790" y="3471850"/>
              <a:chExt cx="1996881" cy="717612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2681790" y="3471850"/>
                <a:ext cx="0" cy="4792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2681790" y="3959756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/>
              <p:cNvGrpSpPr/>
              <p:nvPr/>
            </p:nvGrpSpPr>
            <p:grpSpPr>
              <a:xfrm>
                <a:off x="3041830" y="3711473"/>
                <a:ext cx="1636841" cy="477989"/>
                <a:chOff x="4415038" y="1065868"/>
                <a:chExt cx="2197727" cy="477989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4415038" y="1065868"/>
                  <a:ext cx="2197727" cy="477989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415038" y="1065868"/>
                  <a:ext cx="2197727" cy="47798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985" tIns="6985" rIns="6985" bIns="6985" numCol="1" spcCol="1270" anchor="ctr" anchorCtr="0">
                  <a:noAutofit/>
                </a:bodyPr>
                <a:lstStyle/>
                <a:p>
                  <a:pPr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 smtClean="0"/>
                    <a:t>Tick and cross</a:t>
                  </a:r>
                  <a:endParaRPr lang="en-US" sz="1400" dirty="0"/>
                </a:p>
              </p:txBody>
            </p:sp>
          </p:grpSp>
        </p:grpSp>
      </p:grpSp>
      <p:grpSp>
        <p:nvGrpSpPr>
          <p:cNvPr id="107" name="Group 106"/>
          <p:cNvGrpSpPr/>
          <p:nvPr/>
        </p:nvGrpSpPr>
        <p:grpSpPr>
          <a:xfrm>
            <a:off x="3737553" y="3137371"/>
            <a:ext cx="1996881" cy="730233"/>
            <a:chOff x="2681790" y="3471850"/>
            <a:chExt cx="1996881" cy="730233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2681790" y="3471850"/>
              <a:ext cx="0" cy="479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681790" y="395975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3041830" y="3711473"/>
              <a:ext cx="1636841" cy="490610"/>
              <a:chOff x="4415038" y="1065868"/>
              <a:chExt cx="2197727" cy="49061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415038" y="1078489"/>
                <a:ext cx="2197727" cy="4779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More notices</a:t>
                </a:r>
                <a:endParaRPr lang="en-US" sz="1400" dirty="0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3737553" y="3623651"/>
            <a:ext cx="1996881" cy="730233"/>
            <a:chOff x="2681790" y="3471850"/>
            <a:chExt cx="1996881" cy="730233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681790" y="3471850"/>
              <a:ext cx="0" cy="479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681790" y="395975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3041830" y="3711473"/>
              <a:ext cx="1636841" cy="490610"/>
              <a:chOff x="4415038" y="1065868"/>
              <a:chExt cx="2197727" cy="49061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415038" y="1078489"/>
                <a:ext cx="2197727" cy="4779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Second chance</a:t>
                </a:r>
                <a:endParaRPr lang="en-US" sz="1400" dirty="0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11537" y="2584570"/>
            <a:ext cx="1996881" cy="730233"/>
            <a:chOff x="2681790" y="3471850"/>
            <a:chExt cx="1996881" cy="73023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2681790" y="3471850"/>
              <a:ext cx="0" cy="479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81790" y="395975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3041830" y="3711473"/>
              <a:ext cx="1636841" cy="490610"/>
              <a:chOff x="4415038" y="1065868"/>
              <a:chExt cx="2197727" cy="49061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415038" y="1078489"/>
                <a:ext cx="2197727" cy="4779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Class option</a:t>
                </a:r>
                <a:endParaRPr lang="en-US" sz="1400" dirty="0"/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3737553" y="4140893"/>
            <a:ext cx="1996881" cy="730233"/>
            <a:chOff x="2681790" y="3471850"/>
            <a:chExt cx="1996881" cy="730233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681790" y="3471850"/>
              <a:ext cx="0" cy="479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681790" y="395975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3041830" y="3711473"/>
              <a:ext cx="1636841" cy="490610"/>
              <a:chOff x="4415038" y="1065868"/>
              <a:chExt cx="2197727" cy="49061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415038" y="1078489"/>
                <a:ext cx="2197727" cy="4779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Cap scores</a:t>
                </a:r>
                <a:endParaRPr lang="en-US" sz="1400" dirty="0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5844137" y="511547"/>
            <a:ext cx="3003338" cy="477989"/>
            <a:chOff x="5844137" y="511547"/>
            <a:chExt cx="3003338" cy="477989"/>
          </a:xfrm>
        </p:grpSpPr>
        <p:grpSp>
          <p:nvGrpSpPr>
            <p:cNvPr id="131" name="Group 130"/>
            <p:cNvGrpSpPr/>
            <p:nvPr/>
          </p:nvGrpSpPr>
          <p:grpSpPr>
            <a:xfrm>
              <a:off x="6640080" y="511547"/>
              <a:ext cx="2207395" cy="477989"/>
              <a:chOff x="4415038" y="1065868"/>
              <a:chExt cx="2197727" cy="477989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415038" y="1065868"/>
                <a:ext cx="2197727" cy="4779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Login</a:t>
                </a:r>
                <a:endParaRPr lang="en-US" sz="1400" dirty="0"/>
              </a:p>
            </p:txBody>
          </p:sp>
        </p:grpSp>
        <p:sp>
          <p:nvSpPr>
            <p:cNvPr id="134" name="Right Arrow 133"/>
            <p:cNvSpPr/>
            <p:nvPr/>
          </p:nvSpPr>
          <p:spPr>
            <a:xfrm rot="9477997" flipV="1">
              <a:off x="5844137" y="705205"/>
              <a:ext cx="727420" cy="27186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20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Integration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072" y="1041580"/>
            <a:ext cx="724580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Integration:</a:t>
            </a: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1600" dirty="0" smtClean="0"/>
              <a:t>XAMPP for local server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(easy to use , free)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1600" dirty="0"/>
              <a:t>Database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1600" dirty="0"/>
              <a:t>Login </a:t>
            </a:r>
            <a:r>
              <a:rPr lang="en-US" altLang="zh-CN" sz="1600" dirty="0" smtClean="0"/>
              <a:t>part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1600" dirty="0"/>
              <a:t>Files’ </a:t>
            </a:r>
            <a:r>
              <a:rPr lang="en-US" altLang="zh-CN" sz="1600" dirty="0" smtClean="0"/>
              <a:t>upload and selection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1600" dirty="0" smtClean="0"/>
              <a:t>Statements in the trace table.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1600" dirty="0" smtClean="0"/>
              <a:t>Scores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US" altLang="zh-C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66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Test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627924"/>
            <a:ext cx="7920880" cy="45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4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Test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843048"/>
            <a:ext cx="58956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00B050"/>
                </a:solidFill>
              </a:rPr>
              <a:t>Integration test: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GB" dirty="0"/>
              <a:t>Connection between login page and two modes</a:t>
            </a:r>
            <a:r>
              <a:rPr lang="en-GB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GB" dirty="0"/>
              <a:t>Code upload and code </a:t>
            </a:r>
            <a:r>
              <a:rPr lang="en-GB" dirty="0" smtClean="0"/>
              <a:t>selection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GB" dirty="0" smtClean="0"/>
              <a:t>Statements’ change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GB" dirty="0"/>
              <a:t>Scores’ check and Scores’ </a:t>
            </a:r>
            <a:r>
              <a:rPr lang="en-GB" dirty="0" smtClean="0"/>
              <a:t>mark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00B050"/>
                </a:solidFill>
              </a:rPr>
              <a:t>Acceptance </a:t>
            </a:r>
            <a:r>
              <a:rPr lang="en-US" altLang="zh-CN" b="1" dirty="0">
                <a:solidFill>
                  <a:srgbClr val="00B050"/>
                </a:solidFill>
              </a:rPr>
              <a:t>test: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GB" dirty="0" smtClean="0"/>
              <a:t>20 people </a:t>
            </a:r>
            <a:r>
              <a:rPr lang="en-US" dirty="0" smtClean="0"/>
              <a:t>are invited to test our tool.</a:t>
            </a:r>
            <a:endParaRPr lang="en-GB" dirty="0"/>
          </a:p>
          <a:p>
            <a:pPr marL="285750" indent="-285750">
              <a:buFont typeface="Arial" charset="0"/>
              <a:buChar char="•"/>
            </a:pPr>
            <a:endParaRPr lang="en-US" altLang="zh-CN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5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What do we learn?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906565"/>
            <a:ext cx="7785865" cy="4025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/>
              <a:t>P</a:t>
            </a:r>
            <a:r>
              <a:rPr lang="en-US" altLang="zh-CN" dirty="0" smtClean="0"/>
              <a:t>rogramming language: </a:t>
            </a:r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en-US" altLang="zh-CN" dirty="0" smtClean="0"/>
              <a:t>HTML</a:t>
            </a:r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en-US" altLang="zh-CN" dirty="0" err="1"/>
              <a:t>Javascript</a:t>
            </a:r>
            <a:r>
              <a:rPr lang="en-US" altLang="zh-CN" dirty="0"/>
              <a:t> (ajax)</a:t>
            </a:r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en-US" altLang="zh-CN" dirty="0" smtClean="0"/>
              <a:t>PHP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smtClean="0"/>
              <a:t>The cooperation of teamwork (process and codes)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smtClean="0"/>
              <a:t>The approach of trouble shooting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mtClean="0"/>
              <a:t>The advantages of </a:t>
            </a:r>
            <a:r>
              <a:rPr lang="en-US" altLang="zh-CN" dirty="0" smtClean="0"/>
              <a:t>iterative project management</a:t>
            </a:r>
          </a:p>
          <a:p>
            <a:pPr marL="285750" indent="-285750">
              <a:buFont typeface="Arial" charset="0"/>
              <a:buChar char="•"/>
            </a:pPr>
            <a:endParaRPr lang="en-US" altLang="zh-CN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71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Future improvement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Support more codes’ structures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28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Multiple loops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Multiple condition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Array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259938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325993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363543" y="2358681"/>
            <a:ext cx="1766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Support more programming language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2714" y="3092529"/>
            <a:ext cx="1766847" cy="128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C++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PHP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Python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56406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060905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6060905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241254" y="237251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Support more devices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85592" y="2920887"/>
            <a:ext cx="1766847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Android app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IPhone app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42260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4947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330" y="1174947"/>
            <a:ext cx="873274" cy="8804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55" y="1174947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87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Conclusion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3491879" y="1445851"/>
            <a:ext cx="501390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6687235" y="1760886"/>
            <a:ext cx="1818548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03</a:t>
            </a:r>
            <a:endParaRPr lang="zh-CN" altLang="en-US" sz="16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027770"/>
            <a:ext cx="1890208" cy="172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Edit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Student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</a:p>
          <a:p>
            <a:pPr>
              <a:lnSpc>
                <a:spcPct val="150000"/>
              </a:lnSpc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163390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srgbClr val="BF3420"/>
                </a:solidFill>
              </a:rPr>
              <a:t>Teacher mode</a:t>
            </a:r>
            <a:endParaRPr lang="zh-CN" altLang="en-US" sz="1400" b="1" dirty="0">
              <a:solidFill>
                <a:srgbClr val="BF342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91663" y="2227824"/>
            <a:ext cx="2115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srgbClr val="BF3420"/>
                </a:solidFill>
              </a:rPr>
              <a:t>Login part</a:t>
            </a:r>
            <a:endParaRPr lang="zh-CN" altLang="en-US" sz="1400" b="1" dirty="0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58985" y="2301444"/>
            <a:ext cx="235016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Code selection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Trace table (first chance)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Trace table (second chance)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Display of 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reuslts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01871" y="198718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srgbClr val="FF0000"/>
                </a:solidFill>
              </a:rPr>
              <a:t>Student mode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423444" y="2240987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93478" y="2535601"/>
            <a:ext cx="0" cy="10351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39"/>
          <p:cNvSpPr/>
          <p:nvPr/>
        </p:nvSpPr>
        <p:spPr>
          <a:xfrm>
            <a:off x="6808727" y="2503318"/>
            <a:ext cx="19981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Connection with two modes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538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1A7BAE"/>
                </a:solidFill>
              </a:rPr>
              <a:t>THANKS</a:t>
            </a:r>
            <a:r>
              <a:rPr lang="en-US" altLang="zh-CN" sz="2800" dirty="0" smtClean="0">
                <a:solidFill>
                  <a:srgbClr val="BF3420"/>
                </a:solidFill>
              </a:rPr>
              <a:t> </a:t>
            </a:r>
            <a:r>
              <a:rPr lang="en-US" altLang="zh-CN" sz="2800" dirty="0" smtClean="0">
                <a:solidFill>
                  <a:srgbClr val="95BC49"/>
                </a:solidFill>
              </a:rPr>
              <a:t>FOR</a:t>
            </a:r>
            <a:r>
              <a:rPr lang="zh-CN" altLang="en-US" sz="2800" dirty="0" smtClean="0">
                <a:solidFill>
                  <a:srgbClr val="1A7BAE"/>
                </a:solidFill>
              </a:rPr>
              <a:t> </a:t>
            </a:r>
            <a:r>
              <a:rPr lang="en-US" altLang="zh-CN" sz="2800" dirty="0" smtClean="0">
                <a:solidFill>
                  <a:srgbClr val="FDA907"/>
                </a:solidFill>
              </a:rPr>
              <a:t>YOUR</a:t>
            </a:r>
            <a:r>
              <a:rPr lang="en-US" altLang="zh-CN" sz="2800" dirty="0" smtClean="0">
                <a:solidFill>
                  <a:srgbClr val="1A7BAE"/>
                </a:solidFill>
              </a:rPr>
              <a:t> </a:t>
            </a:r>
            <a:r>
              <a:rPr lang="en-US" altLang="zh-CN" sz="2800" dirty="0" smtClean="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403579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1A7BAE"/>
                </a:solidFill>
              </a:rPr>
              <a:t>Introduction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6345" y="3104404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95BC49"/>
                </a:solidFill>
              </a:rPr>
              <a:t>Achievement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22318" y="3006625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95BC49"/>
                </a:solidFill>
                <a:latin typeface="+mj-lt"/>
              </a:rPr>
              <a:t>04</a:t>
            </a:r>
            <a:endParaRPr lang="zh-CN" altLang="en-US" sz="1600" dirty="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2459" y="3653575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DA907"/>
                </a:solidFill>
              </a:rPr>
              <a:t>Future</a:t>
            </a:r>
            <a:r>
              <a:rPr lang="zh-CN" altLang="en-US" sz="1600" dirty="0" smtClean="0">
                <a:solidFill>
                  <a:srgbClr val="FDA907"/>
                </a:solidFill>
              </a:rPr>
              <a:t> </a:t>
            </a:r>
            <a:r>
              <a:rPr lang="en-US" altLang="zh-CN" sz="1600" dirty="0" smtClean="0">
                <a:solidFill>
                  <a:srgbClr val="FDA907"/>
                </a:solidFill>
              </a:rPr>
              <a:t>Improvement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2026" y="420274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BF3420"/>
                </a:solidFill>
              </a:rPr>
              <a:t>Conclusion</a:t>
            </a:r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7204" y="414155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BF3420"/>
                </a:solidFill>
                <a:latin typeface="+mj-lt"/>
              </a:rPr>
              <a:t>06</a:t>
            </a:r>
            <a:endParaRPr lang="zh-CN" altLang="en-US" sz="1600" dirty="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8"/>
          <p:cNvSpPr/>
          <p:nvPr/>
        </p:nvSpPr>
        <p:spPr>
          <a:xfrm>
            <a:off x="613518" y="3599894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DA907"/>
                </a:solidFill>
                <a:latin typeface="+mj-lt"/>
              </a:rPr>
              <a:t>05</a:t>
            </a:r>
            <a:endParaRPr lang="zh-CN" altLang="en-US" sz="1600" dirty="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5688" y="198576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1A7BAE"/>
                </a:solidFill>
              </a:rPr>
              <a:t>Project</a:t>
            </a:r>
            <a:r>
              <a:rPr lang="zh-CN" altLang="en-US" sz="1600" dirty="0" smtClean="0">
                <a:solidFill>
                  <a:srgbClr val="1A7BAE"/>
                </a:solidFill>
              </a:rPr>
              <a:t> </a:t>
            </a:r>
            <a:r>
              <a:rPr lang="en-US" altLang="zh-CN" sz="1600" dirty="0" smtClean="0">
                <a:solidFill>
                  <a:srgbClr val="1A7BAE"/>
                </a:solidFill>
              </a:rPr>
              <a:t>Aims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2459" y="2645978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1A7BAE"/>
                </a:solidFill>
              </a:rPr>
              <a:t>Approach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29" name="矩形 8"/>
          <p:cNvSpPr/>
          <p:nvPr/>
        </p:nvSpPr>
        <p:spPr>
          <a:xfrm>
            <a:off x="613517" y="24695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1A7BAE"/>
                </a:solidFill>
                <a:latin typeface="+mj-lt"/>
              </a:rPr>
              <a:t>03</a:t>
            </a:r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0" name="矩形 8"/>
          <p:cNvSpPr/>
          <p:nvPr/>
        </p:nvSpPr>
        <p:spPr>
          <a:xfrm>
            <a:off x="622318" y="1888966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1A7BAE"/>
                </a:solidFill>
                <a:latin typeface="+mj-lt"/>
              </a:rPr>
              <a:t>02</a:t>
            </a:r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1620" y="1986685"/>
            <a:ext cx="63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 display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3381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3891" y="201155"/>
            <a:ext cx="4143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INTRODUCTION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About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Memory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C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Tracer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6520" y="1391169"/>
            <a:ext cx="4005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B0F0"/>
                </a:solidFill>
              </a:rPr>
              <a:t>01.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Web-based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Tool</a:t>
            </a:r>
            <a:endParaRPr lang="en-US" altLang="zh-CN" sz="20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508" y="2801139"/>
            <a:ext cx="5326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1A7BAE"/>
                </a:solidFill>
              </a:rPr>
              <a:t>  </a:t>
            </a:r>
            <a:r>
              <a:rPr lang="en-US" altLang="zh-CN" sz="2000" b="1" dirty="0" smtClean="0">
                <a:solidFill>
                  <a:srgbClr val="1A7BAE"/>
                </a:solidFill>
              </a:rPr>
              <a:t>03.</a:t>
            </a:r>
            <a:r>
              <a:rPr lang="zh-CN" altLang="en-US" sz="2000" b="1" dirty="0" smtClean="0">
                <a:solidFill>
                  <a:srgbClr val="1A7BAE"/>
                </a:solidFill>
              </a:rPr>
              <a:t> </a:t>
            </a:r>
            <a:r>
              <a:rPr lang="en-US" altLang="zh-CN" sz="2000" b="1" dirty="0" smtClean="0">
                <a:solidFill>
                  <a:srgbClr val="1A7BAE"/>
                </a:solidFill>
              </a:rPr>
              <a:t>Generate</a:t>
            </a:r>
            <a:r>
              <a:rPr lang="zh-CN" altLang="en-US" sz="2000" b="1" dirty="0" smtClean="0">
                <a:solidFill>
                  <a:srgbClr val="1A7BAE"/>
                </a:solidFill>
              </a:rPr>
              <a:t> </a:t>
            </a:r>
            <a:r>
              <a:rPr lang="en-US" altLang="zh-CN" sz="2000" b="1" dirty="0" smtClean="0">
                <a:solidFill>
                  <a:srgbClr val="1A7BAE"/>
                </a:solidFill>
              </a:rPr>
              <a:t>Solution</a:t>
            </a:r>
            <a:r>
              <a:rPr lang="zh-CN" altLang="en-US" sz="2000" b="1" dirty="0" smtClean="0">
                <a:solidFill>
                  <a:srgbClr val="1A7BAE"/>
                </a:solidFill>
              </a:rPr>
              <a:t> </a:t>
            </a:r>
            <a:r>
              <a:rPr lang="en-US" altLang="zh-CN" sz="2000" b="1" dirty="0" smtClean="0">
                <a:solidFill>
                  <a:srgbClr val="1A7BAE"/>
                </a:solidFill>
              </a:rPr>
              <a:t>Automatically</a:t>
            </a:r>
            <a:endParaRPr lang="en-US" altLang="zh-CN" sz="20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2115" y="2085053"/>
            <a:ext cx="3915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1A7BAE"/>
                </a:solidFill>
              </a:rPr>
              <a:t>02.</a:t>
            </a:r>
            <a:r>
              <a:rPr lang="zh-CN" altLang="en-US" sz="2000" b="1" dirty="0" smtClean="0">
                <a:solidFill>
                  <a:srgbClr val="1A7BAE"/>
                </a:solidFill>
              </a:rPr>
              <a:t> </a:t>
            </a:r>
            <a:r>
              <a:rPr lang="en-US" altLang="zh-CN" sz="2000" b="1" dirty="0" smtClean="0">
                <a:solidFill>
                  <a:srgbClr val="1A7BAE"/>
                </a:solidFill>
              </a:rPr>
              <a:t>Fill</a:t>
            </a:r>
            <a:r>
              <a:rPr lang="zh-CN" altLang="en-US" sz="2000" b="1" dirty="0" smtClean="0">
                <a:solidFill>
                  <a:srgbClr val="1A7BAE"/>
                </a:solidFill>
              </a:rPr>
              <a:t> </a:t>
            </a:r>
            <a:r>
              <a:rPr lang="en-US" altLang="zh-CN" sz="2000" b="1" dirty="0" smtClean="0">
                <a:solidFill>
                  <a:srgbClr val="1A7BAE"/>
                </a:solidFill>
              </a:rPr>
              <a:t>–</a:t>
            </a:r>
            <a:r>
              <a:rPr lang="zh-CN" altLang="en-US" sz="2000" b="1" dirty="0" smtClean="0">
                <a:solidFill>
                  <a:srgbClr val="1A7BAE"/>
                </a:solidFill>
              </a:rPr>
              <a:t> </a:t>
            </a:r>
            <a:r>
              <a:rPr lang="en-US" altLang="zh-CN" sz="2000" b="1" dirty="0" smtClean="0">
                <a:solidFill>
                  <a:srgbClr val="1A7BAE"/>
                </a:solidFill>
              </a:rPr>
              <a:t>in</a:t>
            </a:r>
            <a:r>
              <a:rPr lang="zh-CN" altLang="en-US" sz="2000" b="1" dirty="0" smtClean="0">
                <a:solidFill>
                  <a:srgbClr val="1A7BAE"/>
                </a:solidFill>
              </a:rPr>
              <a:t> </a:t>
            </a:r>
            <a:r>
              <a:rPr lang="en-US" altLang="zh-CN" sz="2000" b="1" dirty="0" smtClean="0">
                <a:solidFill>
                  <a:srgbClr val="1A7BAE"/>
                </a:solidFill>
              </a:rPr>
              <a:t>Trace</a:t>
            </a:r>
            <a:r>
              <a:rPr lang="zh-CN" altLang="en-US" sz="2000" b="1" dirty="0" smtClean="0">
                <a:solidFill>
                  <a:srgbClr val="1A7BAE"/>
                </a:solidFill>
              </a:rPr>
              <a:t> </a:t>
            </a:r>
            <a:r>
              <a:rPr lang="en-US" altLang="zh-CN" sz="2000" b="1" dirty="0" smtClean="0">
                <a:solidFill>
                  <a:srgbClr val="1A7BAE"/>
                </a:solidFill>
              </a:rPr>
              <a:t>Table</a:t>
            </a:r>
            <a:endParaRPr lang="en-US" altLang="zh-CN" sz="20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1590" y="3517225"/>
            <a:ext cx="2811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B0F0"/>
                </a:solidFill>
              </a:rPr>
              <a:t>04.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Auto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-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grades</a:t>
            </a:r>
            <a:endParaRPr lang="en-US" altLang="zh-CN" sz="20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99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45" y="158176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INTRODUCTION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Background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905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74464" y="1970893"/>
            <a:ext cx="2159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been regarded as an effective exercise to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learn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analyze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written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code 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6651" y="1603126"/>
            <a:ext cx="1370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srgbClr val="1A7BAE"/>
                </a:solidFill>
                <a:latin typeface="+mn-ea"/>
              </a:rPr>
              <a:t>Trace</a:t>
            </a:r>
            <a:r>
              <a:rPr lang="zh-CN" altLang="en-US" sz="1600" b="1" dirty="0" smtClean="0">
                <a:solidFill>
                  <a:srgbClr val="1A7BAE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A7BAE"/>
                </a:solidFill>
                <a:latin typeface="+mn-ea"/>
              </a:rPr>
              <a:t>table </a:t>
            </a:r>
            <a:endParaRPr lang="zh-CN" altLang="en-US" sz="1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35642" y="1603126"/>
            <a:ext cx="1872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srgbClr val="1A7BAE"/>
                </a:solidFill>
                <a:latin typeface="+mn-ea"/>
              </a:rPr>
              <a:t>Perform</a:t>
            </a:r>
            <a:r>
              <a:rPr lang="zh-CN" altLang="en-US" sz="1600" b="1" dirty="0" smtClean="0">
                <a:solidFill>
                  <a:srgbClr val="1A7BAE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A7BAE"/>
                </a:solidFill>
                <a:latin typeface="+mn-ea"/>
              </a:rPr>
              <a:t>Exercise</a:t>
            </a: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130563" y="1603126"/>
            <a:ext cx="21034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srgbClr val="1A7BAE"/>
                </a:solidFill>
                <a:latin typeface="+mn-ea"/>
              </a:rPr>
              <a:t>Mark</a:t>
            </a:r>
            <a:r>
              <a:rPr lang="zh-CN" altLang="en-US" sz="1600" b="1" dirty="0" smtClean="0">
                <a:solidFill>
                  <a:srgbClr val="1A7BAE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A7BAE"/>
                </a:solidFill>
                <a:latin typeface="+mn-ea"/>
              </a:rPr>
              <a:t>Trace</a:t>
            </a:r>
            <a:r>
              <a:rPr lang="zh-CN" altLang="en-US" sz="1600" b="1" dirty="0" smtClean="0">
                <a:solidFill>
                  <a:srgbClr val="1A7BAE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A7BAE"/>
                </a:solidFill>
                <a:latin typeface="+mn-ea"/>
              </a:rPr>
              <a:t>Table</a:t>
            </a:r>
          </a:p>
          <a:p>
            <a:pPr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(time-consuming) </a:t>
            </a:r>
            <a:endParaRPr lang="zh-CN" altLang="en-US" sz="1600" b="1" dirty="0">
              <a:solidFill>
                <a:srgbClr val="1A7BAE"/>
              </a:solidFill>
              <a:latin typeface="+mn-ea"/>
            </a:endParaRPr>
          </a:p>
          <a:p>
            <a:pPr lvl="0" algn="ctr"/>
            <a:endParaRPr lang="zh-CN" altLang="en-US" sz="1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8" name="矩形 22"/>
          <p:cNvSpPr/>
          <p:nvPr/>
        </p:nvSpPr>
        <p:spPr>
          <a:xfrm>
            <a:off x="3464107" y="2106348"/>
            <a:ext cx="2159621" cy="115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tudents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are asked to draw and fill trace tables manually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6000822" y="2018624"/>
            <a:ext cx="2159621" cy="152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eachers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are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required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to generate solutions and mark students’ results manually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23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3891" y="20115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INTRODUCTION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Trace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Table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7" y="1041580"/>
            <a:ext cx="729080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6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13159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 dirty="0" smtClean="0">
                <a:solidFill>
                  <a:schemeClr val="bg1"/>
                </a:solidFill>
              </a:rPr>
              <a:t>Solution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Trace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Table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46842" y="1131592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 dirty="0" smtClean="0">
                <a:solidFill>
                  <a:schemeClr val="bg1"/>
                </a:solidFill>
              </a:rPr>
              <a:t>Auto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Grades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29" y="18648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AIMS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74206" y="1131591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 dirty="0" smtClean="0">
                <a:solidFill>
                  <a:schemeClr val="bg1"/>
                </a:solidFill>
              </a:rPr>
              <a:t>Submit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Results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598104" y="1146904"/>
            <a:ext cx="1710187" cy="1710190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 dirty="0" smtClean="0">
                <a:solidFill>
                  <a:schemeClr val="bg1"/>
                </a:solidFill>
              </a:rPr>
              <a:t>Feed</a:t>
            </a:r>
          </a:p>
          <a:p>
            <a:pPr lvl="0" algn="ctr"/>
            <a:r>
              <a:rPr lang="en-US" altLang="zh-CN" b="1" dirty="0" smtClean="0">
                <a:solidFill>
                  <a:schemeClr val="bg1"/>
                </a:solidFill>
              </a:rPr>
              <a:t>back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570" y="3083934"/>
            <a:ext cx="1710187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Automatically generates solution for error free C code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74206" y="3083934"/>
            <a:ext cx="1710187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Automatically generates empty and allow students to fill in the trace table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6842" y="3083934"/>
            <a:ext cx="1710187" cy="104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Automatically </a:t>
            </a:r>
            <a:r>
              <a:rPr lang="en-US" sz="1400" dirty="0" smtClean="0"/>
              <a:t>grades </a:t>
            </a:r>
            <a:r>
              <a:rPr lang="en-US" sz="1400" dirty="0"/>
              <a:t>students’ </a:t>
            </a:r>
            <a:r>
              <a:rPr lang="en-US" sz="1400" dirty="0" smtClean="0"/>
              <a:t>submission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9478" y="3083934"/>
            <a:ext cx="1710187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provide feedback and hints for students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744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261466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APPROACH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  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DEVELOPMENT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TOOLS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346975" y="2012239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4731" y="1797848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52836" y="2409451"/>
            <a:ext cx="1008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Back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3" name="矩形 22"/>
          <p:cNvSpPr/>
          <p:nvPr/>
        </p:nvSpPr>
        <p:spPr>
          <a:xfrm>
            <a:off x="4657420" y="2409451"/>
            <a:ext cx="1008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Front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End</a:t>
            </a:r>
          </a:p>
        </p:txBody>
      </p:sp>
      <p:sp>
        <p:nvSpPr>
          <p:cNvPr id="26" name="矩形 25"/>
          <p:cNvSpPr/>
          <p:nvPr/>
        </p:nvSpPr>
        <p:spPr>
          <a:xfrm>
            <a:off x="1156707" y="1892082"/>
            <a:ext cx="1938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  <a:latin typeface="+mj-ea"/>
                <a:ea typeface="+mj-ea"/>
              </a:rPr>
              <a:t>Shell</a:t>
            </a:r>
          </a:p>
        </p:txBody>
      </p:sp>
      <p:sp>
        <p:nvSpPr>
          <p:cNvPr id="20" name="矩形 25"/>
          <p:cNvSpPr/>
          <p:nvPr/>
        </p:nvSpPr>
        <p:spPr>
          <a:xfrm>
            <a:off x="1156707" y="2433158"/>
            <a:ext cx="1938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  <a:latin typeface="+mj-ea"/>
                <a:ea typeface="+mj-ea"/>
              </a:rPr>
              <a:t>PHP</a:t>
            </a:r>
          </a:p>
        </p:txBody>
      </p:sp>
      <p:sp>
        <p:nvSpPr>
          <p:cNvPr id="21" name="矩形 25"/>
          <p:cNvSpPr/>
          <p:nvPr/>
        </p:nvSpPr>
        <p:spPr>
          <a:xfrm>
            <a:off x="1156707" y="3060836"/>
            <a:ext cx="1938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  <a:latin typeface="+mj-ea"/>
                <a:ea typeface="+mj-ea"/>
              </a:rPr>
              <a:t>MYSQL</a:t>
            </a:r>
          </a:p>
        </p:txBody>
      </p:sp>
      <p:sp>
        <p:nvSpPr>
          <p:cNvPr id="22" name="矩形 25"/>
          <p:cNvSpPr/>
          <p:nvPr/>
        </p:nvSpPr>
        <p:spPr>
          <a:xfrm>
            <a:off x="6723164" y="3015163"/>
            <a:ext cx="1938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  <a:latin typeface="+mj-ea"/>
                <a:ea typeface="+mj-ea"/>
              </a:rPr>
              <a:t>JAVASCRIPT</a:t>
            </a:r>
          </a:p>
        </p:txBody>
      </p:sp>
      <p:sp>
        <p:nvSpPr>
          <p:cNvPr id="32" name="矩形 25"/>
          <p:cNvSpPr/>
          <p:nvPr/>
        </p:nvSpPr>
        <p:spPr>
          <a:xfrm>
            <a:off x="6723164" y="2505995"/>
            <a:ext cx="1938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  <a:latin typeface="+mj-ea"/>
                <a:ea typeface="+mj-ea"/>
              </a:rPr>
              <a:t>PHP</a:t>
            </a:r>
          </a:p>
        </p:txBody>
      </p:sp>
      <p:sp>
        <p:nvSpPr>
          <p:cNvPr id="33" name="矩形 25"/>
          <p:cNvSpPr/>
          <p:nvPr/>
        </p:nvSpPr>
        <p:spPr>
          <a:xfrm>
            <a:off x="6724359" y="1996827"/>
            <a:ext cx="1938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  <a:latin typeface="+mj-ea"/>
                <a:ea typeface="+mj-ea"/>
              </a:rPr>
              <a:t>CSS</a:t>
            </a:r>
          </a:p>
        </p:txBody>
      </p:sp>
      <p:sp>
        <p:nvSpPr>
          <p:cNvPr id="34" name="矩形 25"/>
          <p:cNvSpPr/>
          <p:nvPr/>
        </p:nvSpPr>
        <p:spPr>
          <a:xfrm>
            <a:off x="6732240" y="1491972"/>
            <a:ext cx="1938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  <a:latin typeface="+mj-ea"/>
                <a:ea typeface="+mj-ea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77329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45" y="18648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Achievement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Architectural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Details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771550"/>
            <a:ext cx="7110790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5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261466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APPROACH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Process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Model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2836" y="2409451"/>
            <a:ext cx="1008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23" name="矩形 22"/>
          <p:cNvSpPr/>
          <p:nvPr/>
        </p:nvSpPr>
        <p:spPr>
          <a:xfrm>
            <a:off x="4657420" y="2409451"/>
            <a:ext cx="1008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Front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661576"/>
            <a:ext cx="8460940" cy="41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7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405</Words>
  <Application>Microsoft Macintosh PowerPoint</Application>
  <PresentationFormat>On-screen Show (16:9)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Impact</vt:lpstr>
      <vt:lpstr>Times New Roman</vt:lpstr>
      <vt:lpstr>宋体</vt:lpstr>
      <vt:lpstr>微软雅黑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Tianxu Xi</cp:lastModifiedBy>
  <cp:revision>620</cp:revision>
  <dcterms:modified xsi:type="dcterms:W3CDTF">2017-06-05T07:00:10Z</dcterms:modified>
</cp:coreProperties>
</file>