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4" r:id="rId9"/>
    <p:sldId id="266" r:id="rId10"/>
    <p:sldId id="268" r:id="rId11"/>
    <p:sldId id="260" r:id="rId12"/>
    <p:sldId id="267" r:id="rId13"/>
    <p:sldId id="261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99" autoAdjust="0"/>
  </p:normalViewPr>
  <p:slideViewPr>
    <p:cSldViewPr>
      <p:cViewPr varScale="1">
        <p:scale>
          <a:sx n="99" d="100"/>
          <a:sy n="99" d="100"/>
        </p:scale>
        <p:origin x="-19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6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EE611-B293-4FBB-9C8B-BF945E742F36}" type="datetimeFigureOut">
              <a:rPr lang="ko-KR" altLang="en-US" smtClean="0"/>
              <a:t>2015-05-31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3EE00-C6D0-4606-80D5-AF9A9F4FB5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76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3EE00-C6D0-4606-80D5-AF9A9F4FB5B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65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보기 좋은 떡이 먹기도 좋다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라는 말이 있듯이 저급한 레이아웃에 대해서 많은 수정이 요구됩니다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3EE00-C6D0-4606-80D5-AF9A9F4FB5B5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264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현재 메뉴리스트를 </a:t>
            </a:r>
            <a:r>
              <a:rPr lang="ko-KR" altLang="en-US" baseline="0" dirty="0" err="1" smtClean="0"/>
              <a:t>로드하는</a:t>
            </a:r>
            <a:r>
              <a:rPr lang="ko-KR" altLang="en-US" baseline="0" dirty="0" smtClean="0"/>
              <a:t> 부분은 </a:t>
            </a:r>
            <a:r>
              <a:rPr lang="en-US" altLang="ko-KR" baseline="0" dirty="0" err="1" smtClean="0"/>
              <a:t>jdbc</a:t>
            </a:r>
            <a:r>
              <a:rPr lang="ko-KR" altLang="en-US" baseline="0" dirty="0" smtClean="0"/>
              <a:t>로 구현되어 있으나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이는 항상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열고 닫는 것을 반복하는 것은 매우 비효율적입니다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baseline="0" dirty="0" smtClean="0"/>
              <a:t>(http://leminity.tistory.com/20 // http://soul0.tistory.com/219)</a:t>
            </a:r>
          </a:p>
          <a:p>
            <a:r>
              <a:rPr lang="ko-KR" altLang="en-US" baseline="0" dirty="0" smtClean="0"/>
              <a:t>이를 위해서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연결하기 위해선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쓰되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 생성한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효율적으로 활용하기 위해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 관리하는 것을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DBCP(database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connection pool)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구현할 필요가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결과적으로 데이터베이스에 부하를 줄이고 유동적으로 연결을 관리 할 수 있게 될 것으로 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사실상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문제는 클라이언트에서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조작하는 것이 근본적인 원인입니다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클라이언트에서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조작한다는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것은 좋지 못한 구조이기 때문에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RESTful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방식의 웹 서비스를 이용하는 방법이 선호되는 바입니다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(http://lobotomi.tistory.com/25)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--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아래 내용은 시연만 해도 될 듯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--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현재 구현되어있는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gcm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을 이용한 알림 시스템은 모든 기기들에 대한 등록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id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를 모으는데 있어서 한계점을 갖습니다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이러한 점에 대해서 각 기기들에 대한 등록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id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를 모아서 모든 기기에게 자바 서버가 알림을 줄 필요가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3EE00-C6D0-4606-80D5-AF9A9F4FB5B5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264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2D159-55E1-41AA-B97C-23F583FA7CF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2D159-55E1-41AA-B97C-23F583FA7CF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 동기는 전단지에 대해 불편함을 느끼고 있을 당시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샤달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등장하였습니다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학생들이 필요로 해서 만들었다는 취지가 상당히 마음에 들었고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동참하여</a:t>
            </a:r>
            <a:r>
              <a:rPr lang="ko-KR" altLang="en-US" baseline="0" dirty="0" smtClean="0"/>
              <a:t> 우리학교에도</a:t>
            </a:r>
            <a:endParaRPr lang="en-US" altLang="ko-KR" baseline="0" dirty="0" smtClean="0"/>
          </a:p>
          <a:p>
            <a:r>
              <a:rPr lang="ko-KR" altLang="en-US" baseline="0" dirty="0" smtClean="0"/>
              <a:t>하나 있으면 정말 편하겠다는 생각에 만들게 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그래도 개발하는데 있어서 </a:t>
            </a:r>
            <a:r>
              <a:rPr lang="ko-KR" altLang="en-US" baseline="0" dirty="0" smtClean="0">
                <a:sym typeface="Wingdings" panose="05000000000000000000" pitchFamily="2" charset="2"/>
              </a:rPr>
              <a:t>가장 큰 이유는 한번 해보고 싶었던 생각 이였습니다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 </a:t>
            </a:r>
            <a:r>
              <a:rPr lang="ko-KR" altLang="en-US" baseline="0" dirty="0" smtClean="0">
                <a:sym typeface="Wingdings" panose="05000000000000000000" pitchFamily="2" charset="2"/>
              </a:rPr>
              <a:t>도약해보고 싶었습니다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3EE00-C6D0-4606-80D5-AF9A9F4FB5B5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875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개발은 </a:t>
            </a:r>
            <a:r>
              <a:rPr lang="en-US" altLang="ko-KR" dirty="0" smtClean="0"/>
              <a:t>Windows7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환경에서 </a:t>
            </a:r>
            <a:r>
              <a:rPr lang="en-US" altLang="ko-KR" baseline="0" dirty="0" smtClean="0"/>
              <a:t>JAVA JDK1.8 </a:t>
            </a:r>
            <a:r>
              <a:rPr lang="ko-KR" altLang="en-US" baseline="0" dirty="0" smtClean="0"/>
              <a:t>버전을 이용하여 통합개발 툴인 </a:t>
            </a:r>
            <a:r>
              <a:rPr lang="en-US" altLang="ko-KR" baseline="0" dirty="0" smtClean="0"/>
              <a:t>eclipse</a:t>
            </a:r>
            <a:r>
              <a:rPr lang="ko-KR" altLang="en-US" baseline="0" dirty="0" smtClean="0"/>
              <a:t>를 통해 진행하였습니다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서버는 </a:t>
            </a:r>
            <a:r>
              <a:rPr lang="en-US" altLang="ko-KR" baseline="0" dirty="0" smtClean="0"/>
              <a:t>RaspberryPi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Apache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MySQL</a:t>
            </a:r>
            <a:r>
              <a:rPr lang="ko-KR" altLang="en-US" baseline="0" dirty="0" smtClean="0"/>
              <a:t>을 올려서 직접 구축하였으며</a:t>
            </a:r>
            <a:r>
              <a:rPr lang="en-US" altLang="ko-KR" baseline="0" dirty="0" smtClean="0"/>
              <a:t>, Android 4.4 </a:t>
            </a:r>
            <a:r>
              <a:rPr lang="ko-KR" altLang="en-US" baseline="0" dirty="0" err="1" smtClean="0"/>
              <a:t>킷캣</a:t>
            </a:r>
            <a:r>
              <a:rPr lang="ko-KR" altLang="en-US" baseline="0" dirty="0" smtClean="0"/>
              <a:t> 버전을 토대로 개발하였습니다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이때 내부 데이터베이스 구축을 위해 자바의 </a:t>
            </a:r>
            <a:r>
              <a:rPr lang="en-US" altLang="ko-KR" baseline="0" dirty="0" smtClean="0"/>
              <a:t>SQLite</a:t>
            </a:r>
            <a:r>
              <a:rPr lang="ko-KR" altLang="en-US" baseline="0" dirty="0" smtClean="0"/>
              <a:t>를 구현하였습니다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어플리케이션과 서버의 데이터베이스 연동간에는 </a:t>
            </a:r>
            <a:r>
              <a:rPr lang="en-US" altLang="ko-KR" dirty="0" smtClean="0"/>
              <a:t>PHP</a:t>
            </a:r>
            <a:r>
              <a:rPr lang="ko-KR" altLang="en-US" dirty="0" smtClean="0"/>
              <a:t>를 거쳐서 데이터를 전달하였습니다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어플리케이션</a:t>
            </a:r>
            <a:r>
              <a:rPr lang="ko-KR" altLang="en-US" baseline="0" dirty="0" smtClean="0"/>
              <a:t> 대부분의 데이터들은 </a:t>
            </a:r>
            <a:r>
              <a:rPr lang="en-US" altLang="ko-KR" dirty="0" smtClean="0"/>
              <a:t>PHP</a:t>
            </a:r>
            <a:r>
              <a:rPr lang="ko-KR" altLang="en-US" baseline="0" dirty="0" smtClean="0"/>
              <a:t>를 통해 서버에서 데이터를 불러와 </a:t>
            </a:r>
            <a:r>
              <a:rPr lang="en-US" altLang="ko-KR" baseline="0" dirty="0" smtClean="0"/>
              <a:t>JSONParsing</a:t>
            </a:r>
            <a:r>
              <a:rPr lang="ko-KR" altLang="en-US" baseline="0" dirty="0" smtClean="0"/>
              <a:t>을 하여 </a:t>
            </a:r>
            <a:r>
              <a:rPr lang="en-US" altLang="ko-KR" baseline="0" dirty="0" err="1" smtClean="0"/>
              <a:t>Listview</a:t>
            </a:r>
            <a:r>
              <a:rPr lang="ko-KR" altLang="en-US" baseline="0" dirty="0" smtClean="0"/>
              <a:t>로 뿌려주는 형태로 이루어졌습니다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3EE00-C6D0-4606-80D5-AF9A9F4FB5B5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03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어플리케이션의 전체적인 정보구조도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인트로화면</a:t>
            </a:r>
            <a:r>
              <a:rPr lang="ko-KR" altLang="en-US" dirty="0" smtClean="0"/>
              <a:t> 후에 </a:t>
            </a:r>
            <a:r>
              <a:rPr lang="ko-KR" altLang="en-US" dirty="0" err="1" smtClean="0"/>
              <a:t>메인화면으로</a:t>
            </a:r>
            <a:r>
              <a:rPr lang="ko-KR" altLang="en-US" dirty="0" smtClean="0"/>
              <a:t> 이어지며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메인은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음식별로</a:t>
            </a:r>
            <a:r>
              <a:rPr lang="ko-KR" altLang="en-US" dirty="0" smtClean="0"/>
              <a:t> 탭으로 구성되어있고 </a:t>
            </a:r>
            <a:r>
              <a:rPr lang="ko-KR" altLang="en-US" dirty="0" err="1" smtClean="0"/>
              <a:t>사이드바와</a:t>
            </a:r>
            <a:r>
              <a:rPr lang="ko-KR" altLang="en-US" dirty="0" smtClean="0"/>
              <a:t> 타이틀메뉴들로 구성되어있습니다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3EE00-C6D0-4606-80D5-AF9A9F4FB5B5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61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즐겨찾기를</a:t>
            </a:r>
            <a:r>
              <a:rPr lang="ko-KR" altLang="en-US" baseline="0" dirty="0" smtClean="0"/>
              <a:t> 추가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삭제 하는 부분에 대해서는 개별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를 필요로 하므로 처음 말씀 드렸듯이 자바의 </a:t>
            </a:r>
            <a:r>
              <a:rPr lang="en-US" altLang="ko-KR" baseline="0" dirty="0" smtClean="0"/>
              <a:t>SQLite</a:t>
            </a:r>
            <a:r>
              <a:rPr lang="ko-KR" altLang="en-US" baseline="0" dirty="0" smtClean="0"/>
              <a:t>를 이용하여 내부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를 구성하였습니다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추가버튼을 클릭 </a:t>
            </a:r>
            <a:r>
              <a:rPr lang="ko-KR" altLang="en-US" baseline="0" dirty="0" err="1" smtClean="0"/>
              <a:t>하게되면</a:t>
            </a:r>
            <a:r>
              <a:rPr lang="ko-KR" altLang="en-US" baseline="0" dirty="0" smtClean="0"/>
              <a:t> 현재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에 존재하는지 유무를 판단하여 중복을 처리하였습니다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삭제는 간단하게 롱 클릭을 하게 되면 </a:t>
            </a:r>
            <a:r>
              <a:rPr lang="en-US" altLang="ko-KR" baseline="0" dirty="0" smtClean="0"/>
              <a:t>Dialog</a:t>
            </a:r>
            <a:r>
              <a:rPr lang="ko-KR" altLang="en-US" baseline="0" dirty="0" smtClean="0"/>
              <a:t>를 띄운 후 </a:t>
            </a:r>
            <a:r>
              <a:rPr lang="en-US" altLang="ko-KR" baseline="0" dirty="0" smtClean="0"/>
              <a:t>SQLite</a:t>
            </a:r>
            <a:r>
              <a:rPr lang="ko-KR" altLang="en-US" baseline="0" dirty="0" smtClean="0"/>
              <a:t>에서 제거하여 </a:t>
            </a:r>
            <a:r>
              <a:rPr lang="en-US" altLang="ko-KR" baseline="0" dirty="0" err="1" smtClean="0"/>
              <a:t>listview</a:t>
            </a:r>
            <a:r>
              <a:rPr lang="ko-KR" altLang="en-US" baseline="0" dirty="0" smtClean="0"/>
              <a:t>를 갱신하도록 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3EE00-C6D0-4606-80D5-AF9A9F4FB5B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0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조회수에 대한 자료수집을 하는 과정입니다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이때 무작위 카운트 증가를 방지하기 위해 그림과 같이 현재시간과 가장 최근 조회한 시간을 비교하여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시간 단위로 처리하였습니다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그림을 보시면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클릭에 대한 </a:t>
            </a:r>
            <a:r>
              <a:rPr lang="en-US" altLang="ko-KR" baseline="0" dirty="0" smtClean="0"/>
              <a:t>log</a:t>
            </a:r>
            <a:r>
              <a:rPr lang="ko-KR" altLang="en-US" baseline="0" dirty="0" smtClean="0"/>
              <a:t>를 찍어보았습니다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처음에는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시간 이상 차이 나므로 </a:t>
            </a:r>
            <a:r>
              <a:rPr lang="en-US" altLang="ko-KR" baseline="0" dirty="0" smtClean="0"/>
              <a:t>update</a:t>
            </a:r>
            <a:r>
              <a:rPr lang="ko-KR" altLang="en-US" baseline="0" dirty="0" smtClean="0"/>
              <a:t>가 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바로 다음 조회했을 때는 </a:t>
            </a:r>
            <a:r>
              <a:rPr lang="en-US" altLang="ko-KR" baseline="0" dirty="0" smtClean="0"/>
              <a:t>update</a:t>
            </a:r>
            <a:r>
              <a:rPr lang="ko-KR" altLang="en-US" baseline="0" dirty="0" smtClean="0"/>
              <a:t>가 되지 않는 것을 확인할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구현하기 위해 각 </a:t>
            </a:r>
            <a:r>
              <a:rPr lang="ko-KR" altLang="en-US" baseline="0" dirty="0" err="1" smtClean="0"/>
              <a:t>어플</a:t>
            </a:r>
            <a:r>
              <a:rPr lang="ko-KR" altLang="en-US" baseline="0" dirty="0" smtClean="0"/>
              <a:t> 사용자마다 조회하는 시간이 다르기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때문에 독립적으로 가장 최근 조회한 </a:t>
            </a:r>
            <a:r>
              <a:rPr lang="en-US" altLang="ko-KR" baseline="0" dirty="0" smtClean="0"/>
              <a:t>time</a:t>
            </a:r>
            <a:r>
              <a:rPr lang="ko-KR" altLang="en-US" baseline="0" dirty="0" smtClean="0"/>
              <a:t>을 저장하기 위한 내부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를 사용하면서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가게 조회수는 모든 사용자가 종합해야 할 부분이므로 서버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를 이용하여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내부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와 외부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를 동시에 사용하였습니다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3EE00-C6D0-4606-80D5-AF9A9F4FB5B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0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제보하기에서는 </a:t>
            </a:r>
            <a:r>
              <a:rPr lang="ko-KR" altLang="en-US" baseline="0" dirty="0" smtClean="0">
                <a:sym typeface="Wingdings" panose="05000000000000000000" pitchFamily="2" charset="2"/>
              </a:rPr>
              <a:t>욕설 및 부적절한 언어 필터링</a:t>
            </a:r>
            <a:r>
              <a:rPr lang="en-US" altLang="ko-KR" baseline="0" dirty="0" smtClean="0">
                <a:sym typeface="Wingdings" panose="05000000000000000000" pitchFamily="2" charset="2"/>
              </a:rPr>
              <a:t>(</a:t>
            </a:r>
            <a:r>
              <a:rPr lang="ko-KR" altLang="en-US" baseline="0" dirty="0" smtClean="0">
                <a:sym typeface="Wingdings" panose="05000000000000000000" pitchFamily="2" charset="2"/>
              </a:rPr>
              <a:t>보이어</a:t>
            </a:r>
            <a:r>
              <a:rPr lang="en-US" altLang="ko-KR" baseline="0" dirty="0" smtClean="0">
                <a:sym typeface="Wingdings" panose="05000000000000000000" pitchFamily="2" charset="2"/>
              </a:rPr>
              <a:t>-</a:t>
            </a:r>
            <a:r>
              <a:rPr lang="ko-KR" altLang="en-US" baseline="0" dirty="0" smtClean="0">
                <a:sym typeface="Wingdings" panose="05000000000000000000" pitchFamily="2" charset="2"/>
              </a:rPr>
              <a:t>무어 알고리즘 사용 </a:t>
            </a:r>
            <a:r>
              <a:rPr lang="en-US" altLang="ko-KR" baseline="0" smtClean="0">
                <a:sym typeface="Wingdings" panose="05000000000000000000" pitchFamily="2" charset="2"/>
              </a:rPr>
              <a:t>== http://glocalit.skhu.ac.kr/~mckim1/Lecture/DS/dna/class12/class12_05.html )</a:t>
            </a:r>
            <a:r>
              <a:rPr lang="ko-KR" altLang="en-US" baseline="0" dirty="0" smtClean="0">
                <a:sym typeface="Wingdings" panose="05000000000000000000" pitchFamily="2" charset="2"/>
              </a:rPr>
              <a:t> 실시하였으며</a:t>
            </a:r>
            <a:r>
              <a:rPr lang="en-US" altLang="ko-KR" baseline="0" dirty="0" smtClean="0">
                <a:sym typeface="Wingdings" panose="05000000000000000000" pitchFamily="2" charset="2"/>
              </a:rPr>
              <a:t> </a:t>
            </a:r>
            <a:r>
              <a:rPr lang="ko-KR" altLang="en-US" baseline="0" dirty="0" smtClean="0">
                <a:sym typeface="Wingdings" panose="05000000000000000000" pitchFamily="2" charset="2"/>
              </a:rPr>
              <a:t>제보자는 익명으로 보장하였습니다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baseline="0" dirty="0" smtClean="0">
                <a:sym typeface="Wingdings" panose="05000000000000000000" pitchFamily="2" charset="2"/>
              </a:rPr>
              <a:t>// </a:t>
            </a:r>
            <a:r>
              <a:rPr lang="ko-KR" altLang="en-US" baseline="0" dirty="0" smtClean="0">
                <a:sym typeface="Wingdings" panose="05000000000000000000" pitchFamily="2" charset="2"/>
              </a:rPr>
              <a:t>이때 메일을 보내는 </a:t>
            </a:r>
            <a:r>
              <a:rPr lang="en-US" altLang="ko-KR" baseline="0" dirty="0" smtClean="0">
                <a:sym typeface="Wingdings" panose="05000000000000000000" pitchFamily="2" charset="2"/>
              </a:rPr>
              <a:t>Tread </a:t>
            </a:r>
            <a:r>
              <a:rPr lang="ko-KR" altLang="en-US" baseline="0" dirty="0" smtClean="0">
                <a:sym typeface="Wingdings" panose="05000000000000000000" pitchFamily="2" charset="2"/>
              </a:rPr>
              <a:t>안에 </a:t>
            </a:r>
            <a:r>
              <a:rPr lang="en-US" altLang="ko-KR" baseline="0" dirty="0" smtClean="0">
                <a:sym typeface="Wingdings" panose="05000000000000000000" pitchFamily="2" charset="2"/>
              </a:rPr>
              <a:t>Toast</a:t>
            </a:r>
            <a:r>
              <a:rPr lang="ko-KR" altLang="en-US" baseline="0" dirty="0" smtClean="0">
                <a:sym typeface="Wingdings" panose="05000000000000000000" pitchFamily="2" charset="2"/>
              </a:rPr>
              <a:t>를 띄우기</a:t>
            </a:r>
            <a:r>
              <a:rPr lang="en-US" altLang="ko-KR" baseline="0" dirty="0" smtClean="0">
                <a:sym typeface="Wingdings" panose="05000000000000000000" pitchFamily="2" charset="2"/>
              </a:rPr>
              <a:t> </a:t>
            </a:r>
            <a:r>
              <a:rPr lang="ko-KR" altLang="en-US" baseline="0" dirty="0" smtClean="0">
                <a:sym typeface="Wingdings" panose="05000000000000000000" pitchFamily="2" charset="2"/>
              </a:rPr>
              <a:t>위해서 </a:t>
            </a:r>
            <a:r>
              <a:rPr lang="en-US" altLang="ko-KR" baseline="0" dirty="0" smtClean="0">
                <a:sym typeface="Wingdings" panose="05000000000000000000" pitchFamily="2" charset="2"/>
              </a:rPr>
              <a:t>MainLooper</a:t>
            </a:r>
            <a:r>
              <a:rPr lang="ko-KR" altLang="en-US" baseline="0" dirty="0" smtClean="0">
                <a:sym typeface="Wingdings" panose="05000000000000000000" pitchFamily="2" charset="2"/>
              </a:rPr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Handler </a:t>
            </a:r>
            <a:r>
              <a:rPr lang="ko-KR" altLang="en-US" baseline="0" dirty="0" smtClean="0">
                <a:sym typeface="Wingdings" panose="05000000000000000000" pitchFamily="2" charset="2"/>
              </a:rPr>
              <a:t>를 얻은 후 </a:t>
            </a:r>
            <a:r>
              <a:rPr lang="en-US" altLang="ko-KR" baseline="0" dirty="0" smtClean="0">
                <a:sym typeface="Wingdings" panose="05000000000000000000" pitchFamily="2" charset="2"/>
              </a:rPr>
              <a:t>postDelayed </a:t>
            </a:r>
            <a:r>
              <a:rPr lang="ko-KR" altLang="en-US" baseline="0" dirty="0" smtClean="0">
                <a:sym typeface="Wingdings" panose="05000000000000000000" pitchFamily="2" charset="2"/>
              </a:rPr>
              <a:t>함수로 쓰레드를 지연시킨후 실행시키도록 하였습니다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baseline="0" dirty="0" smtClean="0">
                <a:sym typeface="Wingdings" panose="05000000000000000000" pitchFamily="2" charset="2"/>
              </a:rPr>
              <a:t>(</a:t>
            </a:r>
            <a:r>
              <a:rPr lang="ko-KR" altLang="en-US" baseline="0" dirty="0" smtClean="0">
                <a:sym typeface="Wingdings" panose="05000000000000000000" pitchFamily="2" charset="2"/>
              </a:rPr>
              <a:t>문자열을 검색</a:t>
            </a:r>
            <a:r>
              <a:rPr lang="en-US" altLang="ko-KR" baseline="0" dirty="0" smtClean="0">
                <a:sym typeface="Wingdings" panose="05000000000000000000" pitchFamily="2" charset="2"/>
              </a:rPr>
              <a:t>)</a:t>
            </a:r>
            <a:r>
              <a:rPr lang="ko-KR" altLang="en-US" baseline="0" dirty="0" smtClean="0">
                <a:sym typeface="Wingdings" panose="05000000000000000000" pitchFamily="2" charset="2"/>
              </a:rPr>
              <a:t>언어를 필터링 하는데 있어서</a:t>
            </a:r>
            <a:r>
              <a:rPr lang="en-US" altLang="ko-KR" baseline="0" dirty="0" smtClean="0">
                <a:sym typeface="Wingdings" panose="05000000000000000000" pitchFamily="2" charset="2"/>
              </a:rPr>
              <a:t> </a:t>
            </a:r>
            <a:r>
              <a:rPr lang="ko-KR" altLang="en-US" baseline="0" dirty="0" smtClean="0">
                <a:sym typeface="Wingdings" panose="05000000000000000000" pitchFamily="2" charset="2"/>
              </a:rPr>
              <a:t>자바의 </a:t>
            </a:r>
            <a:r>
              <a:rPr lang="en-US" altLang="ko-KR" baseline="0" dirty="0" smtClean="0">
                <a:sym typeface="Wingdings" panose="05000000000000000000" pitchFamily="2" charset="2"/>
              </a:rPr>
              <a:t>contains </a:t>
            </a:r>
            <a:r>
              <a:rPr lang="ko-KR" altLang="en-US" baseline="0" dirty="0" smtClean="0">
                <a:sym typeface="Wingdings" panose="05000000000000000000" pitchFamily="2" charset="2"/>
              </a:rPr>
              <a:t>함수가 빠른지</a:t>
            </a:r>
            <a:r>
              <a:rPr lang="en-US" altLang="ko-KR" baseline="0" dirty="0" smtClean="0">
                <a:sym typeface="Wingdings" panose="05000000000000000000" pitchFamily="2" charset="2"/>
              </a:rPr>
              <a:t> </a:t>
            </a:r>
            <a:r>
              <a:rPr lang="ko-KR" altLang="en-US" baseline="0" dirty="0" smtClean="0">
                <a:sym typeface="Wingdings" panose="05000000000000000000" pitchFamily="2" charset="2"/>
              </a:rPr>
              <a:t>보이어</a:t>
            </a:r>
            <a:r>
              <a:rPr lang="en-US" altLang="ko-KR" baseline="0" dirty="0" smtClean="0">
                <a:sym typeface="Wingdings" panose="05000000000000000000" pitchFamily="2" charset="2"/>
              </a:rPr>
              <a:t>-</a:t>
            </a:r>
            <a:r>
              <a:rPr lang="ko-KR" altLang="en-US" baseline="0" dirty="0" smtClean="0">
                <a:sym typeface="Wingdings" panose="05000000000000000000" pitchFamily="2" charset="2"/>
              </a:rPr>
              <a:t>무어 알고리즘이 빠른지 직접 테스트해보았습니다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3EE00-C6D0-4606-80D5-AF9A9F4FB5B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06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직접 테스트하여 각각 시간을 측정하여 비교한 결과</a:t>
            </a:r>
            <a:endParaRPr lang="en-US" altLang="ko-KR" baseline="0" dirty="0" smtClean="0"/>
          </a:p>
          <a:p>
            <a:r>
              <a:rPr lang="ko-KR" altLang="en-US" baseline="0" dirty="0" smtClean="0"/>
              <a:t>문자열의 크기가 작을 때는 </a:t>
            </a:r>
            <a:r>
              <a:rPr lang="en-US" altLang="ko-KR" baseline="0" dirty="0" smtClean="0"/>
              <a:t>contains</a:t>
            </a:r>
            <a:r>
              <a:rPr lang="ko-KR" altLang="en-US" baseline="0" dirty="0" smtClean="0"/>
              <a:t>의 속도가 미세한 차이로 빨랐으나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문자열의 크기를 어느 정도 크게 둘 경우에는 </a:t>
            </a:r>
            <a:r>
              <a:rPr lang="en-US" altLang="ko-KR" baseline="0" dirty="0" smtClean="0"/>
              <a:t>contains</a:t>
            </a:r>
            <a:r>
              <a:rPr lang="ko-KR" altLang="en-US" baseline="0" dirty="0" smtClean="0"/>
              <a:t>함수가 보이어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무어 알고리즘보다 훨씬 느린 것을 확인할 수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여러 방면으로 알아 보니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contains </a:t>
            </a:r>
            <a:r>
              <a:rPr lang="ko-KR" altLang="en-US" baseline="0" dirty="0" smtClean="0"/>
              <a:t>함수는 </a:t>
            </a:r>
            <a:r>
              <a:rPr lang="en-US" altLang="ko-KR" baseline="0" dirty="0" smtClean="0"/>
              <a:t>java </a:t>
            </a:r>
            <a:r>
              <a:rPr lang="ko-KR" altLang="en-US" baseline="0" dirty="0" smtClean="0"/>
              <a:t>자체가 </a:t>
            </a:r>
            <a:r>
              <a:rPr lang="en-US" altLang="ko-KR" baseline="0" dirty="0" smtClean="0"/>
              <a:t>implementation dependent </a:t>
            </a:r>
            <a:r>
              <a:rPr lang="ko-KR" altLang="en-US" baseline="0" dirty="0" smtClean="0"/>
              <a:t>하기 때문에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버전마다 다를 수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</a:t>
            </a:r>
            <a:r>
              <a:rPr lang="en-US" altLang="ko-KR" baseline="0" dirty="0" smtClean="0"/>
              <a:t>Contains </a:t>
            </a:r>
            <a:r>
              <a:rPr lang="ko-KR" altLang="en-US" baseline="0" dirty="0" smtClean="0"/>
              <a:t>함수는 </a:t>
            </a:r>
            <a:r>
              <a:rPr lang="en-US" altLang="ko-KR" baseline="0" dirty="0" smtClean="0"/>
              <a:t>naive</a:t>
            </a:r>
            <a:r>
              <a:rPr lang="ko-KR" altLang="en-US" baseline="0" dirty="0" smtClean="0"/>
              <a:t>하게 구현되어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말은 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시간복잡도가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검색할 문자열의 길이 </a:t>
            </a:r>
            <a:r>
              <a:rPr lang="en-US" altLang="ko-KR" baseline="0" dirty="0" smtClean="0"/>
              <a:t>* </a:t>
            </a:r>
            <a:r>
              <a:rPr lang="ko-KR" altLang="en-US" baseline="0" dirty="0" smtClean="0"/>
              <a:t>비교될 텍스트의 길이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임을 알 수 있었고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반면에 보이어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무어 알고리즘은 시간복잡도가 최악의 경우 오버로드</a:t>
            </a:r>
            <a:r>
              <a:rPr lang="en-US" altLang="ko-KR" baseline="0" dirty="0" smtClean="0"/>
              <a:t>(mn)</a:t>
            </a:r>
            <a:r>
              <a:rPr lang="ko-KR" altLang="en-US" baseline="0" dirty="0" smtClean="0"/>
              <a:t>이지만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평균적으로 가장 성능이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뛰어나다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contains </a:t>
            </a:r>
            <a:r>
              <a:rPr lang="ko-KR" altLang="en-US" baseline="0" dirty="0" smtClean="0"/>
              <a:t>함수보다 보이어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무어 알고리즘이 더 빠름을 알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저는 보이어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무어 알고리즘을 사용하여 문자열 검색을 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앞서 말씀 드린 즐겨찾기를 추가하는 과정에서 중복체크를 하는 부분에서도 문자열 검색을 실시하였는데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비교 대상인 가게이름이 어느정도 </a:t>
            </a:r>
            <a:endParaRPr lang="en-US" altLang="ko-KR" baseline="0" dirty="0" smtClean="0"/>
          </a:p>
          <a:p>
            <a:r>
              <a:rPr lang="ko-KR" altLang="en-US" baseline="0" dirty="0" smtClean="0"/>
              <a:t>문자열의 크기가 제한적이기 때문에 </a:t>
            </a:r>
            <a:r>
              <a:rPr lang="en-US" altLang="ko-KR" baseline="0" dirty="0" smtClean="0"/>
              <a:t>contains </a:t>
            </a:r>
            <a:r>
              <a:rPr lang="ko-KR" altLang="en-US" baseline="0" dirty="0" smtClean="0"/>
              <a:t>함수를 써서 구현하는 것이 더 빠르다고 판단하여 이 부분은 </a:t>
            </a:r>
            <a:r>
              <a:rPr lang="en-US" altLang="ko-KR" baseline="0" dirty="0" smtClean="0"/>
              <a:t>contains</a:t>
            </a:r>
            <a:r>
              <a:rPr lang="ko-KR" altLang="en-US" baseline="0" dirty="0" smtClean="0"/>
              <a:t>함수로 구현하였습니다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3EE00-C6D0-4606-80D5-AF9A9F4FB5B5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206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탭을 구성하는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Fragment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onCreatView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서버에 접근하여 데이터를 가져오도록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구현 하였는데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Fragment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복귀 할 때마다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불필요한 서버 접속이 지속적으로 발생하였습니다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이런 현상이 나타나는지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Fragment Lifecycle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직접 로그로 찍어보았고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로그를 찍은 결과 그림과 같이 탭 복귀 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OnCreatView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다시 호출되는 것을 확인하였습니다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따라서 서버로부터 데이터를 수집하는 작업을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OnCreat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()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에 구현하여 이때 저장해둔 데이터를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onCreatView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() 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메소드에서는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view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로 뿌려주는 역할만 하도록 구현해보았습니다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3EE00-C6D0-4606-80D5-AF9A9F4FB5B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0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2AE1-FE56-4E35-9D35-D4E248191959}" type="datetimeFigureOut">
              <a:rPr lang="ko-KR" altLang="en-US" smtClean="0"/>
              <a:t>2015-05-31</a:t>
            </a:fld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DBC41-B6ED-4CAC-B668-BE57362A052E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2AE1-FE56-4E35-9D35-D4E248191959}" type="datetimeFigureOut">
              <a:rPr lang="ko-KR" altLang="en-US" smtClean="0"/>
              <a:t>2015-05-31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BC41-B6ED-4CAC-B668-BE57362A052E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2AE1-FE56-4E35-9D35-D4E248191959}" type="datetimeFigureOut">
              <a:rPr lang="ko-KR" altLang="en-US" smtClean="0"/>
              <a:t>2015-05-31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BC41-B6ED-4CAC-B668-BE57362A052E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2AE1-FE56-4E35-9D35-D4E248191959}" type="datetimeFigureOut">
              <a:rPr lang="ko-KR" altLang="en-US" smtClean="0"/>
              <a:t>2015-05-31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BC41-B6ED-4CAC-B668-BE57362A052E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2AE1-FE56-4E35-9D35-D4E248191959}" type="datetimeFigureOut">
              <a:rPr lang="ko-KR" altLang="en-US" smtClean="0"/>
              <a:t>2015-05-31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BC41-B6ED-4CAC-B668-BE57362A052E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2AE1-FE56-4E35-9D35-D4E248191959}" type="datetimeFigureOut">
              <a:rPr lang="ko-KR" altLang="en-US" smtClean="0"/>
              <a:t>2015-05-31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BC41-B6ED-4CAC-B668-BE57362A052E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2AE1-FE56-4E35-9D35-D4E248191959}" type="datetimeFigureOut">
              <a:rPr lang="ko-KR" altLang="en-US" smtClean="0"/>
              <a:t>2015-05-31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BC41-B6ED-4CAC-B668-BE57362A052E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2AE1-FE56-4E35-9D35-D4E248191959}" type="datetimeFigureOut">
              <a:rPr lang="ko-KR" altLang="en-US" smtClean="0"/>
              <a:t>2015-05-31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BC41-B6ED-4CAC-B668-BE57362A052E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2AE1-FE56-4E35-9D35-D4E248191959}" type="datetimeFigureOut">
              <a:rPr lang="ko-KR" altLang="en-US" smtClean="0"/>
              <a:t>2015-05-31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BC41-B6ED-4CAC-B668-BE57362A052E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2AE1-FE56-4E35-9D35-D4E248191959}" type="datetimeFigureOut">
              <a:rPr lang="ko-KR" altLang="en-US" smtClean="0"/>
              <a:t>2015-05-31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BC41-B6ED-4CAC-B668-BE57362A052E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2AE1-FE56-4E35-9D35-D4E248191959}" type="datetimeFigureOut">
              <a:rPr lang="ko-KR" altLang="en-US" smtClean="0"/>
              <a:t>2015-05-31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BC41-B6ED-4CAC-B668-BE57362A052E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F472AE1-FE56-4E35-9D35-D4E248191959}" type="datetimeFigureOut">
              <a:rPr lang="ko-KR" altLang="en-US" smtClean="0"/>
              <a:t>2015-05-31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A3DBC41-B6ED-4CAC-B668-BE57362A052E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1553344"/>
          </a:xfrm>
        </p:spPr>
        <p:txBody>
          <a:bodyPr/>
          <a:lstStyle/>
          <a:p>
            <a:pPr algn="ctr"/>
            <a:r>
              <a:rPr lang="ko-KR" altLang="en-US" sz="4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고래밥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95736" y="4293096"/>
            <a:ext cx="6400800" cy="1152128"/>
          </a:xfrm>
        </p:spPr>
        <p:txBody>
          <a:bodyPr/>
          <a:lstStyle/>
          <a:p>
            <a:pPr algn="r"/>
            <a:r>
              <a:rPr lang="ko-KR" altLang="en-US" dirty="0" smtClean="0"/>
              <a:t>소속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부경대학교</a:t>
            </a:r>
            <a:r>
              <a:rPr lang="ko-KR" altLang="en-US" dirty="0" smtClean="0"/>
              <a:t> </a:t>
            </a:r>
            <a:r>
              <a:rPr lang="en-US" altLang="ko-KR" dirty="0" smtClean="0"/>
              <a:t>IT</a:t>
            </a:r>
            <a:r>
              <a:rPr lang="ko-KR" altLang="en-US" dirty="0" smtClean="0"/>
              <a:t>융합응용공학과  </a:t>
            </a:r>
            <a:r>
              <a:rPr lang="en-US" altLang="ko-KR" dirty="0" smtClean="0"/>
              <a:t>3</a:t>
            </a:r>
            <a:r>
              <a:rPr lang="ko-KR" altLang="en-US" dirty="0" smtClean="0"/>
              <a:t>학년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고성민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91912"/>
            <a:ext cx="588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 Delivery Application of </a:t>
            </a:r>
            <a:r>
              <a:rPr lang="en-US" altLang="ko-KR" dirty="0" err="1" smtClean="0"/>
              <a:t>Pukyong</a:t>
            </a:r>
            <a:r>
              <a:rPr lang="en-US" altLang="ko-KR" dirty="0" smtClean="0"/>
              <a:t> </a:t>
            </a:r>
            <a:r>
              <a:rPr lang="en-US" altLang="ko-KR" dirty="0"/>
              <a:t>N</a:t>
            </a:r>
            <a:r>
              <a:rPr lang="en-US" altLang="ko-KR" dirty="0" smtClean="0"/>
              <a:t>ational university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03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432326" y="1268766"/>
            <a:ext cx="3248865" cy="5225059"/>
            <a:chOff x="1376212" y="1405557"/>
            <a:chExt cx="4732578" cy="516904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6212" y="1405557"/>
              <a:ext cx="2475707" cy="5169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직선 화살표 연결선 2"/>
            <p:cNvCxnSpPr/>
            <p:nvPr/>
          </p:nvCxnSpPr>
          <p:spPr>
            <a:xfrm flipV="1">
              <a:off x="2798576" y="1952837"/>
              <a:ext cx="958720" cy="32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6"/>
            <p:cNvSpPr/>
            <p:nvPr/>
          </p:nvSpPr>
          <p:spPr>
            <a:xfrm>
              <a:off x="3954757" y="1497853"/>
              <a:ext cx="1937349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서버로부터 데이터 수집 후 저장</a:t>
              </a:r>
              <a:endParaRPr lang="ko-KR" altLang="en-US" sz="1400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2798576" y="2655752"/>
              <a:ext cx="1066733" cy="360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/>
            <p:cNvSpPr/>
            <p:nvPr/>
          </p:nvSpPr>
          <p:spPr>
            <a:xfrm>
              <a:off x="4018987" y="2444263"/>
              <a:ext cx="1724088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실제 </a:t>
              </a:r>
              <a:r>
                <a:rPr lang="en-US" altLang="ko-KR" sz="1400" dirty="0" smtClean="0"/>
                <a:t>View</a:t>
              </a:r>
              <a:r>
                <a:rPr lang="ko-KR" altLang="en-US" sz="1400" dirty="0" smtClean="0"/>
                <a:t> 구성  </a:t>
              </a:r>
              <a:endParaRPr lang="ko-KR" altLang="en-US" sz="1400" dirty="0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2798576" y="2943784"/>
              <a:ext cx="1066733" cy="3146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4018987" y="3324296"/>
              <a:ext cx="2089803" cy="8588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저장한 데이터를 </a:t>
              </a:r>
              <a:r>
                <a:rPr lang="en-US" altLang="ko-KR" sz="1400" dirty="0" smtClean="0"/>
                <a:t>View</a:t>
              </a:r>
              <a:r>
                <a:rPr lang="ko-KR" altLang="en-US" sz="1400" dirty="0" smtClean="0"/>
                <a:t>에 넣는 작업</a:t>
              </a:r>
              <a:endParaRPr lang="ko-KR" altLang="en-US" sz="1400" dirty="0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0" y="2223401"/>
            <a:ext cx="5083668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9" y="3793331"/>
            <a:ext cx="5094803" cy="53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526" y="1196752"/>
            <a:ext cx="2786050" cy="59532"/>
          </a:xfrm>
          <a:prstGeom prst="rect">
            <a:avLst/>
          </a:prstGeom>
          <a:solidFill>
            <a:srgbClr val="5C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4352" y="548680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작품 내용</a:t>
            </a:r>
            <a:endParaRPr lang="ko-KR" altLang="en-US" sz="3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9512" y="1915624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최초 실행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0477" y="3485554"/>
            <a:ext cx="2791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탭 이동 </a:t>
            </a:r>
            <a:r>
              <a:rPr lang="en-US" altLang="ko-KR" sz="1400" dirty="0" smtClean="0">
                <a:solidFill>
                  <a:srgbClr val="FF0000"/>
                </a:solidFill>
              </a:rPr>
              <a:t>(Fragment </a:t>
            </a:r>
            <a:r>
              <a:rPr lang="ko-KR" altLang="en-US" sz="1400" dirty="0" smtClean="0">
                <a:solidFill>
                  <a:srgbClr val="FF0000"/>
                </a:solidFill>
              </a:rPr>
              <a:t>리소스 해제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1" y="4869160"/>
            <a:ext cx="509226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180477" y="4543224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탭 복귀 </a:t>
            </a:r>
            <a:r>
              <a:rPr lang="en-US" altLang="ko-KR" sz="1400" dirty="0" smtClean="0">
                <a:solidFill>
                  <a:srgbClr val="FF0000"/>
                </a:solidFill>
              </a:rPr>
              <a:t>(Backstack)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5399388" y="3126290"/>
            <a:ext cx="2899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5399387" y="4904136"/>
            <a:ext cx="2899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399387" y="3126290"/>
            <a:ext cx="1" cy="1777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96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26" y="1196752"/>
            <a:ext cx="2786050" cy="59532"/>
          </a:xfrm>
          <a:prstGeom prst="rect">
            <a:avLst/>
          </a:prstGeom>
          <a:solidFill>
            <a:srgbClr val="5C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352" y="548680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개선 방향</a:t>
            </a:r>
            <a:endParaRPr lang="ko-KR" altLang="en-US" sz="3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792"/>
            <a:ext cx="5594281" cy="446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4343"/>
            <a:ext cx="1944216" cy="311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627" y="2780928"/>
            <a:ext cx="3179524" cy="363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2232248" cy="479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24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26" y="1196752"/>
            <a:ext cx="2786050" cy="59532"/>
          </a:xfrm>
          <a:prstGeom prst="rect">
            <a:avLst/>
          </a:prstGeom>
          <a:solidFill>
            <a:srgbClr val="5C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352" y="548680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개선 방향</a:t>
            </a:r>
            <a:endParaRPr lang="ko-KR" altLang="en-US" sz="3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2130" y="2138166"/>
            <a:ext cx="3237802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DriverManager</a:t>
            </a:r>
            <a:r>
              <a:rPr lang="ko-KR" altLang="en-US" sz="1400" dirty="0">
                <a:solidFill>
                  <a:schemeClr val="tx1"/>
                </a:solidFill>
              </a:rPr>
              <a:t>를 통한 </a:t>
            </a:r>
            <a:r>
              <a:rPr lang="en-US" altLang="ko-KR" sz="1400" dirty="0">
                <a:solidFill>
                  <a:schemeClr val="tx1"/>
                </a:solidFill>
              </a:rPr>
              <a:t>DB Connection </a:t>
            </a:r>
            <a:r>
              <a:rPr lang="ko-KR" altLang="en-US" sz="1400" dirty="0">
                <a:solidFill>
                  <a:schemeClr val="tx1"/>
                </a:solidFill>
              </a:rPr>
              <a:t>객체 생성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22130" y="2852936"/>
            <a:ext cx="3237802" cy="5556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Connection </a:t>
            </a:r>
            <a:r>
              <a:rPr lang="ko-KR" altLang="en-US" sz="1400" dirty="0">
                <a:solidFill>
                  <a:schemeClr val="tx1"/>
                </a:solidFill>
              </a:rPr>
              <a:t>객체에서 </a:t>
            </a:r>
            <a:r>
              <a:rPr lang="en-US" altLang="ko-KR" sz="1400" dirty="0">
                <a:solidFill>
                  <a:schemeClr val="tx1"/>
                </a:solidFill>
              </a:rPr>
              <a:t>statement </a:t>
            </a:r>
            <a:r>
              <a:rPr lang="ko-KR" altLang="en-US" sz="1400" dirty="0">
                <a:solidFill>
                  <a:schemeClr val="tx1"/>
                </a:solidFill>
              </a:rPr>
              <a:t>객체 생성 및 쿼리 실행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722131" y="3573016"/>
            <a:ext cx="3237801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ResultSet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사</a:t>
            </a:r>
            <a:r>
              <a:rPr lang="ko-KR" altLang="en-US" sz="1400" dirty="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722130" y="4149080"/>
            <a:ext cx="3237801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Connection </a:t>
            </a:r>
            <a:r>
              <a:rPr lang="en-US" altLang="ko-KR" sz="1400" dirty="0">
                <a:solidFill>
                  <a:schemeClr val="tx1"/>
                </a:solidFill>
              </a:rPr>
              <a:t>Close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7704" y="150663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0027" y="1836549"/>
            <a:ext cx="3781933" cy="3032611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cfs13.tistory.com/original/29/tistory/2008/12/08/17/14/493cd77608d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298" y="1691304"/>
            <a:ext cx="3323247" cy="195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20072" y="150663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DBCP</a:t>
            </a:r>
          </a:p>
        </p:txBody>
      </p:sp>
      <p:cxnSp>
        <p:nvCxnSpPr>
          <p:cNvPr id="3" name="직선 화살표 연결선 2"/>
          <p:cNvCxnSpPr>
            <a:stCxn id="7" idx="3"/>
          </p:cNvCxnSpPr>
          <p:nvPr/>
        </p:nvCxnSpPr>
        <p:spPr>
          <a:xfrm flipV="1">
            <a:off x="3959932" y="2138166"/>
            <a:ext cx="684076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969557" y="2204864"/>
            <a:ext cx="684076" cy="21602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4897289" y="3988664"/>
            <a:ext cx="2823501" cy="2112665"/>
            <a:chOff x="5623387" y="3789041"/>
            <a:chExt cx="2823501" cy="2112665"/>
          </a:xfrm>
        </p:grpSpPr>
        <p:grpSp>
          <p:nvGrpSpPr>
            <p:cNvPr id="15" name="그룹 14"/>
            <p:cNvGrpSpPr/>
            <p:nvPr/>
          </p:nvGrpSpPr>
          <p:grpSpPr>
            <a:xfrm>
              <a:off x="5623387" y="4589083"/>
              <a:ext cx="1391444" cy="1312623"/>
              <a:chOff x="1331640" y="1987003"/>
              <a:chExt cx="1391444" cy="1312623"/>
            </a:xfrm>
          </p:grpSpPr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331640" y="1987003"/>
                <a:ext cx="1391444" cy="13126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400382" y="2083651"/>
                <a:ext cx="11208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Server</a:t>
                </a:r>
              </a:p>
              <a:p>
                <a:pPr algn="ctr"/>
                <a:r>
                  <a:rPr lang="en-US" altLang="ko-KR" dirty="0" smtClean="0"/>
                  <a:t>Database</a:t>
                </a:r>
                <a:endParaRPr lang="ko-KR" altLang="en-US" dirty="0"/>
              </a:p>
            </p:txBody>
          </p:sp>
        </p:grp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877543" y="3789041"/>
              <a:ext cx="197745" cy="342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029943" y="3941441"/>
              <a:ext cx="197745" cy="342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182343" y="4093841"/>
              <a:ext cx="197745" cy="342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34743" y="4246241"/>
              <a:ext cx="197745" cy="342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87143" y="4398641"/>
              <a:ext cx="197745" cy="342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39543" y="4551041"/>
              <a:ext cx="197745" cy="342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791943" y="4703441"/>
              <a:ext cx="197745" cy="342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944343" y="4855841"/>
              <a:ext cx="197745" cy="342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096743" y="5008241"/>
              <a:ext cx="197745" cy="342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249143" y="5160641"/>
              <a:ext cx="197745" cy="342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1" name="직선 화살표 연결선 30"/>
            <p:cNvCxnSpPr/>
            <p:nvPr/>
          </p:nvCxnSpPr>
          <p:spPr>
            <a:xfrm flipH="1">
              <a:off x="6626727" y="4064965"/>
              <a:ext cx="264760" cy="457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H="1">
              <a:off x="6852986" y="4246241"/>
              <a:ext cx="161845" cy="2381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H="1">
              <a:off x="6976416" y="4417662"/>
              <a:ext cx="205927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>
              <a:off x="7029943" y="4570062"/>
              <a:ext cx="304801" cy="32382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>
              <a:off x="7075288" y="4722462"/>
              <a:ext cx="411856" cy="32382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H="1">
              <a:off x="7128815" y="4874862"/>
              <a:ext cx="510729" cy="32382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>
              <a:off x="7128815" y="5027262"/>
              <a:ext cx="663129" cy="32382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H="1">
              <a:off x="7079379" y="5179662"/>
              <a:ext cx="864965" cy="32382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H="1">
              <a:off x="7079379" y="5332062"/>
              <a:ext cx="1017365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H="1">
              <a:off x="7029943" y="5484462"/>
              <a:ext cx="1219201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4980467" y="3819878"/>
            <a:ext cx="2777474" cy="2777474"/>
            <a:chOff x="4980467" y="3819878"/>
            <a:chExt cx="2777474" cy="2777474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0" name="직사각형 39"/>
            <p:cNvSpPr/>
            <p:nvPr/>
          </p:nvSpPr>
          <p:spPr>
            <a:xfrm rot="18888984">
              <a:off x="4945328" y="5118144"/>
              <a:ext cx="2777474" cy="18094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696895">
              <a:off x="4980467" y="5095972"/>
              <a:ext cx="2777474" cy="18094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768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26" y="1196752"/>
            <a:ext cx="2786050" cy="59532"/>
          </a:xfrm>
          <a:prstGeom prst="rect">
            <a:avLst/>
          </a:prstGeom>
          <a:solidFill>
            <a:srgbClr val="5C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548680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시 연</a:t>
            </a:r>
            <a:endParaRPr lang="ko-KR" altLang="en-US" sz="320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6867556" y="6500835"/>
            <a:ext cx="2133600" cy="365125"/>
          </a:xfrm>
        </p:spPr>
        <p:txBody>
          <a:bodyPr/>
          <a:lstStyle/>
          <a:p>
            <a:fld id="{0EB1E7EB-D0A4-438B-856B-514C46CEB708}" type="slidenum">
              <a:rPr lang="ko-KR" altLang="en-US" sz="140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pPr/>
              <a:t>14</a:t>
            </a:fld>
            <a:endParaRPr lang="ko-KR" altLang="en-US" sz="1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169" name="Picture 1" descr="C:\Users\송진근\Desktop\Software_Membership_Apply_Form\발표\사진파일\7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275237"/>
            <a:ext cx="6376994" cy="4468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86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6867556" y="6500835"/>
            <a:ext cx="2133600" cy="365125"/>
          </a:xfrm>
        </p:spPr>
        <p:txBody>
          <a:bodyPr/>
          <a:lstStyle/>
          <a:p>
            <a:fld id="{0EB1E7EB-D0A4-438B-856B-514C46CEB708}" type="slidenum">
              <a:rPr lang="ko-KR" altLang="en-US" sz="140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pPr/>
              <a:t>15</a:t>
            </a:fld>
            <a:endParaRPr lang="ko-KR" altLang="en-US" sz="1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2" y="1962151"/>
            <a:ext cx="6348413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72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26" y="1196752"/>
            <a:ext cx="2786050" cy="59532"/>
          </a:xfrm>
          <a:prstGeom prst="rect">
            <a:avLst/>
          </a:prstGeom>
          <a:solidFill>
            <a:srgbClr val="5C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548680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목 차</a:t>
            </a:r>
            <a:endParaRPr lang="ko-KR" altLang="en-US" sz="3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1772816"/>
            <a:ext cx="31486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2800" dirty="0" smtClean="0">
                <a:latin typeface="나눔고딕 ExtraBold" pitchFamily="50" charset="-127"/>
                <a:ea typeface="나눔고딕 ExtraBold" pitchFamily="50" charset="-127"/>
              </a:rPr>
              <a:t>개발 동기</a:t>
            </a:r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2800" dirty="0" smtClean="0">
                <a:latin typeface="나눔고딕 ExtraBold" pitchFamily="50" charset="-127"/>
                <a:ea typeface="나눔고딕 ExtraBold" pitchFamily="50" charset="-127"/>
              </a:rPr>
              <a:t>작품 내용</a:t>
            </a:r>
            <a:endParaRPr lang="en-US" altLang="ko-KR" sz="28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3. </a:t>
            </a:r>
            <a:r>
              <a:rPr lang="ko-KR" altLang="en-US" sz="2800" dirty="0" smtClean="0">
                <a:latin typeface="나눔고딕 ExtraBold" pitchFamily="50" charset="-127"/>
                <a:ea typeface="나눔고딕 ExtraBold" pitchFamily="50" charset="-127"/>
              </a:rPr>
              <a:t>개선방향</a:t>
            </a:r>
            <a:endParaRPr lang="en-US" altLang="ko-KR" sz="28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4. </a:t>
            </a:r>
            <a:r>
              <a:rPr lang="ko-KR" altLang="en-US" sz="2800" dirty="0" smtClean="0">
                <a:latin typeface="나눔고딕 ExtraBold" pitchFamily="50" charset="-127"/>
                <a:ea typeface="나눔고딕 ExtraBold" pitchFamily="50" charset="-127"/>
              </a:rPr>
              <a:t>시연</a:t>
            </a:r>
            <a:endParaRPr lang="en-US" altLang="ko-KR" sz="28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5. Q &amp; </a:t>
            </a:r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A</a:t>
            </a:r>
            <a:endParaRPr lang="en-US" altLang="ko-KR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1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26" y="1196752"/>
            <a:ext cx="2786050" cy="59532"/>
          </a:xfrm>
          <a:prstGeom prst="rect">
            <a:avLst/>
          </a:prstGeom>
          <a:solidFill>
            <a:srgbClr val="5C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4352" y="548680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개발 동기</a:t>
            </a:r>
            <a:endParaRPr lang="ko-KR" altLang="en-US" sz="3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100" name="Picture 4" descr="http://image.ohmynews.com/down/images/1/bwkje_173040_55%5b427675%5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28138"/>
            <a:ext cx="2808311" cy="229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932092"/>
            <a:ext cx="3027246" cy="1233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56367"/>
            <a:ext cx="4896544" cy="36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916832"/>
            <a:ext cx="3552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://cfile29.uf.tistory.com/image/260E8A36527EA0891F266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89040"/>
            <a:ext cx="3869831" cy="262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Program Files (x86)\Kakao\KakaoTalk\resource\basic_emoticon\large\102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365104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32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26" y="1196752"/>
            <a:ext cx="2786050" cy="59532"/>
          </a:xfrm>
          <a:prstGeom prst="rect">
            <a:avLst/>
          </a:prstGeom>
          <a:solidFill>
            <a:srgbClr val="5C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4352" y="548680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작품 내용</a:t>
            </a:r>
            <a:endParaRPr lang="ko-KR" altLang="en-US" sz="3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331640" y="1967966"/>
            <a:ext cx="5949113" cy="1500434"/>
            <a:chOff x="1500244" y="1851975"/>
            <a:chExt cx="5949113" cy="1500434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59662" y="1851975"/>
              <a:ext cx="727213" cy="1190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6588224" y="2983077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 Client</a:t>
              </a:r>
              <a:endParaRPr lang="ko-KR" altLang="en-US" dirty="0"/>
            </a:p>
          </p:txBody>
        </p:sp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00244" y="1871012"/>
              <a:ext cx="1391444" cy="1312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TextBox 17"/>
            <p:cNvSpPr txBox="1"/>
            <p:nvPr/>
          </p:nvSpPr>
          <p:spPr>
            <a:xfrm>
              <a:off x="1733166" y="2101043"/>
              <a:ext cx="1158522" cy="5772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Server</a:t>
              </a:r>
              <a:endParaRPr lang="ko-KR" altLang="en-US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3156428" y="2305979"/>
              <a:ext cx="31437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3156428" y="2527324"/>
              <a:ext cx="31437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27584" y="3818657"/>
            <a:ext cx="2966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Raspberry Pi</a:t>
            </a:r>
          </a:p>
          <a:p>
            <a:r>
              <a:rPr lang="en-US" altLang="ko-KR" dirty="0" smtClean="0"/>
              <a:t>-    </a:t>
            </a:r>
            <a:r>
              <a:rPr lang="ko-KR" altLang="en-US" dirty="0" smtClean="0"/>
              <a:t>웹 서버 </a:t>
            </a:r>
            <a:r>
              <a:rPr lang="en-US" altLang="ko-KR" dirty="0" smtClean="0"/>
              <a:t>( Apache 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데이터베이스 </a:t>
            </a:r>
            <a:r>
              <a:rPr lang="en-US" altLang="ko-KR" dirty="0" smtClean="0"/>
              <a:t>( MySQL 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30007" y="3818657"/>
            <a:ext cx="2859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Android Phone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Android version :  4.4.2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SQLite</a:t>
            </a:r>
            <a:endParaRPr lang="ko-KR" altLang="en-US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420387" y="2052638"/>
            <a:ext cx="227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PHP +  JSONParsing</a:t>
            </a:r>
            <a:endParaRPr lang="ko-KR" altLang="en-US" dirty="0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1691680" y="5292489"/>
            <a:ext cx="6245430" cy="754038"/>
            <a:chOff x="2035069" y="5283770"/>
            <a:chExt cx="6245430" cy="754038"/>
          </a:xfrm>
        </p:grpSpPr>
        <p:pic>
          <p:nvPicPr>
            <p:cNvPr id="2057" name="_x219602072" descr="EMB0000061c817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52" t="14317" r="35368" b="43736"/>
            <a:stretch>
              <a:fillRect/>
            </a:stretch>
          </p:blipFill>
          <p:spPr bwMode="auto">
            <a:xfrm>
              <a:off x="2035069" y="5301208"/>
              <a:ext cx="879685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_x219602152" descr="EMB0000061c817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86" t="23737" r="41464" b="52876"/>
            <a:stretch>
              <a:fillRect/>
            </a:stretch>
          </p:blipFill>
          <p:spPr bwMode="auto">
            <a:xfrm>
              <a:off x="3100804" y="5289649"/>
              <a:ext cx="902113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1" name="_x219602232" descr="EMB0000061c817b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219" y="5283770"/>
              <a:ext cx="1093788" cy="731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_x219606168" descr="EMB0000061c817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09" t="13132" r="64746" b="78104"/>
            <a:stretch>
              <a:fillRect/>
            </a:stretch>
          </p:blipFill>
          <p:spPr bwMode="auto">
            <a:xfrm>
              <a:off x="5436096" y="5396482"/>
              <a:ext cx="1163638" cy="506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3" name="_x219606568" descr="EMB0000061c817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4" t="18115" r="30006" b="49532"/>
            <a:stretch>
              <a:fillRect/>
            </a:stretch>
          </p:blipFill>
          <p:spPr bwMode="auto">
            <a:xfrm>
              <a:off x="6659661" y="5301208"/>
              <a:ext cx="1620838" cy="73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26" y="1196752"/>
            <a:ext cx="2786050" cy="59532"/>
          </a:xfrm>
          <a:prstGeom prst="rect">
            <a:avLst/>
          </a:prstGeom>
          <a:solidFill>
            <a:srgbClr val="5C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4352" y="548680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작품 내용</a:t>
            </a:r>
            <a:endParaRPr lang="ko-KR" altLang="en-US" sz="3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2813" y="1796575"/>
            <a:ext cx="7748701" cy="4519639"/>
            <a:chOff x="214282" y="857232"/>
            <a:chExt cx="8742413" cy="5716170"/>
          </a:xfrm>
        </p:grpSpPr>
        <p:grpSp>
          <p:nvGrpSpPr>
            <p:cNvPr id="16" name="그룹 15"/>
            <p:cNvGrpSpPr/>
            <p:nvPr/>
          </p:nvGrpSpPr>
          <p:grpSpPr>
            <a:xfrm>
              <a:off x="214282" y="857232"/>
              <a:ext cx="8522892" cy="5715040"/>
              <a:chOff x="214282" y="857232"/>
              <a:chExt cx="8522892" cy="5715040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214282" y="857232"/>
                <a:ext cx="8522892" cy="5715040"/>
                <a:chOff x="214282" y="857232"/>
                <a:chExt cx="7174731" cy="5596732"/>
              </a:xfrm>
            </p:grpSpPr>
            <p:grpSp>
              <p:nvGrpSpPr>
                <p:cNvPr id="49" name="그룹 48"/>
                <p:cNvGrpSpPr/>
                <p:nvPr/>
              </p:nvGrpSpPr>
              <p:grpSpPr>
                <a:xfrm>
                  <a:off x="214282" y="857232"/>
                  <a:ext cx="7174731" cy="4286280"/>
                  <a:chOff x="214282" y="857232"/>
                  <a:chExt cx="7174731" cy="5857915"/>
                </a:xfrm>
              </p:grpSpPr>
              <p:grpSp>
                <p:nvGrpSpPr>
                  <p:cNvPr id="65" name="그룹 64"/>
                  <p:cNvGrpSpPr/>
                  <p:nvPr/>
                </p:nvGrpSpPr>
                <p:grpSpPr>
                  <a:xfrm>
                    <a:off x="214282" y="857232"/>
                    <a:ext cx="5627489" cy="5857915"/>
                    <a:chOff x="428596" y="857232"/>
                    <a:chExt cx="6376707" cy="5929390"/>
                  </a:xfrm>
                </p:grpSpPr>
                <p:grpSp>
                  <p:nvGrpSpPr>
                    <p:cNvPr id="69" name="그룹 68"/>
                    <p:cNvGrpSpPr/>
                    <p:nvPr/>
                  </p:nvGrpSpPr>
                  <p:grpSpPr>
                    <a:xfrm>
                      <a:off x="428596" y="857232"/>
                      <a:ext cx="4604778" cy="5293997"/>
                      <a:chOff x="596645" y="1489288"/>
                      <a:chExt cx="4604778" cy="5293997"/>
                    </a:xfrm>
                  </p:grpSpPr>
                  <p:grpSp>
                    <p:nvGrpSpPr>
                      <p:cNvPr id="83" name="그룹 82"/>
                      <p:cNvGrpSpPr/>
                      <p:nvPr/>
                    </p:nvGrpSpPr>
                    <p:grpSpPr>
                      <a:xfrm>
                        <a:off x="596645" y="1489288"/>
                        <a:ext cx="4567888" cy="1961483"/>
                        <a:chOff x="357158" y="1467517"/>
                        <a:chExt cx="5117515" cy="3883303"/>
                      </a:xfrm>
                    </p:grpSpPr>
                    <p:grpSp>
                      <p:nvGrpSpPr>
                        <p:cNvPr id="104" name="그룹 103"/>
                        <p:cNvGrpSpPr/>
                        <p:nvPr/>
                      </p:nvGrpSpPr>
                      <p:grpSpPr>
                        <a:xfrm>
                          <a:off x="357158" y="1500174"/>
                          <a:ext cx="1266701" cy="1376849"/>
                          <a:chOff x="434119" y="2784682"/>
                          <a:chExt cx="1266701" cy="1376849"/>
                        </a:xfrm>
                      </p:grpSpPr>
                      <p:pic>
                        <p:nvPicPr>
                          <p:cNvPr id="120" name="그림 119" descr="postit.png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 cstate="print"/>
                          <a:stretch>
                            <a:fillRect/>
                          </a:stretch>
                        </p:blipFill>
                        <p:spPr>
                          <a:xfrm rot="407456">
                            <a:off x="434119" y="2784682"/>
                            <a:ext cx="1266701" cy="1376849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121" name="TextBox 120"/>
                          <p:cNvSpPr txBox="1"/>
                          <p:nvPr/>
                        </p:nvSpPr>
                        <p:spPr>
                          <a:xfrm>
                            <a:off x="675567" y="3155988"/>
                            <a:ext cx="820503" cy="55508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ko-KR" altLang="en-US" sz="1200" dirty="0" smtClean="0"/>
                              <a:t>인트로</a:t>
                            </a:r>
                            <a:endParaRPr lang="ko-KR" altLang="en-US" sz="1200" dirty="0"/>
                          </a:p>
                        </p:txBody>
                      </p:sp>
                    </p:grpSp>
                    <p:grpSp>
                      <p:nvGrpSpPr>
                        <p:cNvPr id="105" name="그룹 104"/>
                        <p:cNvGrpSpPr/>
                        <p:nvPr/>
                      </p:nvGrpSpPr>
                      <p:grpSpPr>
                        <a:xfrm>
                          <a:off x="1993514" y="1558567"/>
                          <a:ext cx="1266700" cy="1376849"/>
                          <a:chOff x="1290179" y="1698690"/>
                          <a:chExt cx="1266700" cy="1376849"/>
                        </a:xfrm>
                      </p:grpSpPr>
                      <p:pic>
                        <p:nvPicPr>
                          <p:cNvPr id="118" name="그림 117" descr="postit.png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 cstate="print"/>
                          <a:stretch>
                            <a:fillRect/>
                          </a:stretch>
                        </p:blipFill>
                        <p:spPr>
                          <a:xfrm rot="407456">
                            <a:off x="1290179" y="1698690"/>
                            <a:ext cx="1266700" cy="1376849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119" name="TextBox 118"/>
                          <p:cNvSpPr txBox="1"/>
                          <p:nvPr/>
                        </p:nvSpPr>
                        <p:spPr>
                          <a:xfrm>
                            <a:off x="1570967" y="2019765"/>
                            <a:ext cx="678055" cy="55508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ko-KR" sz="1200" dirty="0" smtClean="0"/>
                              <a:t>Main</a:t>
                            </a:r>
                            <a:endParaRPr lang="ko-KR" altLang="en-US" sz="1200" dirty="0"/>
                          </a:p>
                        </p:txBody>
                      </p:sp>
                    </p:grpSp>
                    <p:cxnSp>
                      <p:nvCxnSpPr>
                        <p:cNvPr id="106" name="직선 화살표 연결선 105"/>
                        <p:cNvCxnSpPr/>
                        <p:nvPr/>
                      </p:nvCxnSpPr>
                      <p:spPr>
                        <a:xfrm flipV="1">
                          <a:off x="1581005" y="2143117"/>
                          <a:ext cx="428628" cy="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07" name="그룹 106"/>
                        <p:cNvGrpSpPr/>
                        <p:nvPr/>
                      </p:nvGrpSpPr>
                      <p:grpSpPr>
                        <a:xfrm>
                          <a:off x="3956953" y="1467517"/>
                          <a:ext cx="1398787" cy="1376849"/>
                          <a:chOff x="1511211" y="1640297"/>
                          <a:chExt cx="1266701" cy="1376849"/>
                        </a:xfrm>
                      </p:grpSpPr>
                      <p:pic>
                        <p:nvPicPr>
                          <p:cNvPr id="116" name="그림 115" descr="postit.png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 cstate="print"/>
                          <a:stretch>
                            <a:fillRect/>
                          </a:stretch>
                        </p:blipFill>
                        <p:spPr>
                          <a:xfrm rot="407456">
                            <a:off x="1511211" y="1640297"/>
                            <a:ext cx="1266701" cy="1376849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117" name="TextBox 116"/>
                          <p:cNvSpPr txBox="1"/>
                          <p:nvPr/>
                        </p:nvSpPr>
                        <p:spPr>
                          <a:xfrm>
                            <a:off x="1682824" y="1956062"/>
                            <a:ext cx="982591" cy="55508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ko-KR" altLang="en-US" sz="1200" dirty="0" smtClean="0"/>
                              <a:t>즐겨 찾기</a:t>
                            </a:r>
                            <a:endParaRPr lang="ko-KR" altLang="en-US" sz="1200" dirty="0"/>
                          </a:p>
                        </p:txBody>
                      </p:sp>
                    </p:grpSp>
                    <p:cxnSp>
                      <p:nvCxnSpPr>
                        <p:cNvPr id="108" name="직선 화살표 연결선 107"/>
                        <p:cNvCxnSpPr/>
                        <p:nvPr/>
                      </p:nvCxnSpPr>
                      <p:spPr>
                        <a:xfrm flipV="1">
                          <a:off x="3187706" y="2143120"/>
                          <a:ext cx="741351" cy="3245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09" name="그룹 108"/>
                        <p:cNvGrpSpPr/>
                        <p:nvPr/>
                      </p:nvGrpSpPr>
                      <p:grpSpPr>
                        <a:xfrm>
                          <a:off x="4000231" y="2721680"/>
                          <a:ext cx="1474442" cy="1376849"/>
                          <a:chOff x="1510971" y="1647357"/>
                          <a:chExt cx="1335212" cy="1376849"/>
                        </a:xfrm>
                      </p:grpSpPr>
                      <p:pic>
                        <p:nvPicPr>
                          <p:cNvPr id="114" name="그림 113" descr="postit.png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 cstate="print"/>
                          <a:stretch>
                            <a:fillRect/>
                          </a:stretch>
                        </p:blipFill>
                        <p:spPr>
                          <a:xfrm rot="407456">
                            <a:off x="1510971" y="1647357"/>
                            <a:ext cx="1335212" cy="1376849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115" name="TextBox 114"/>
                          <p:cNvSpPr txBox="1"/>
                          <p:nvPr/>
                        </p:nvSpPr>
                        <p:spPr>
                          <a:xfrm>
                            <a:off x="1628237" y="1956253"/>
                            <a:ext cx="1096846" cy="55508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ko-KR" altLang="en-US" sz="1200" dirty="0" smtClean="0"/>
                              <a:t>전화번호부</a:t>
                            </a:r>
                            <a:endParaRPr lang="ko-KR" altLang="en-US" sz="1200" dirty="0"/>
                          </a:p>
                        </p:txBody>
                      </p:sp>
                    </p:grpSp>
                    <p:cxnSp>
                      <p:nvCxnSpPr>
                        <p:cNvPr id="110" name="Shape 30"/>
                        <p:cNvCxnSpPr>
                          <a:endCxn id="114" idx="1"/>
                        </p:cNvCxnSpPr>
                        <p:nvPr/>
                      </p:nvCxnSpPr>
                      <p:spPr>
                        <a:xfrm>
                          <a:off x="3362208" y="2175569"/>
                          <a:ext cx="643195" cy="1015758"/>
                        </a:xfrm>
                        <a:prstGeom prst="bentConnector3">
                          <a:avLst>
                            <a:gd name="adj1" fmla="val 1166"/>
                          </a:avLst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11" name="그룹 110"/>
                        <p:cNvGrpSpPr/>
                        <p:nvPr/>
                      </p:nvGrpSpPr>
                      <p:grpSpPr>
                        <a:xfrm>
                          <a:off x="3989610" y="3973971"/>
                          <a:ext cx="1398787" cy="1376849"/>
                          <a:chOff x="1511211" y="1640297"/>
                          <a:chExt cx="1266701" cy="1376849"/>
                        </a:xfrm>
                      </p:grpSpPr>
                      <p:pic>
                        <p:nvPicPr>
                          <p:cNvPr id="112" name="그림 111" descr="postit.png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 cstate="print"/>
                          <a:stretch>
                            <a:fillRect/>
                          </a:stretch>
                        </p:blipFill>
                        <p:spPr>
                          <a:xfrm rot="407456">
                            <a:off x="1511211" y="1640297"/>
                            <a:ext cx="1266701" cy="1376849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113" name="TextBox 112"/>
                          <p:cNvSpPr txBox="1"/>
                          <p:nvPr/>
                        </p:nvSpPr>
                        <p:spPr>
                          <a:xfrm>
                            <a:off x="1660948" y="1924929"/>
                            <a:ext cx="988080" cy="74291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ko-KR" altLang="en-US" sz="1200" dirty="0" smtClean="0"/>
                              <a:t>치킨</a:t>
                            </a:r>
                            <a:r>
                              <a:rPr lang="en-US" altLang="ko-KR" sz="1200" dirty="0" smtClean="0"/>
                              <a:t> </a:t>
                            </a:r>
                            <a:endParaRPr lang="ko-KR" altLang="en-US" sz="1200" dirty="0"/>
                          </a:p>
                        </p:txBody>
                      </p:sp>
                    </p:grpSp>
                  </p:grpSp>
                  <p:grpSp>
                    <p:nvGrpSpPr>
                      <p:cNvPr id="84" name="그룹 83"/>
                      <p:cNvGrpSpPr/>
                      <p:nvPr/>
                    </p:nvGrpSpPr>
                    <p:grpSpPr>
                      <a:xfrm>
                        <a:off x="3848092" y="3379274"/>
                        <a:ext cx="1248555" cy="695456"/>
                        <a:chOff x="3608606" y="3357503"/>
                        <a:chExt cx="1248555" cy="695456"/>
                      </a:xfrm>
                    </p:grpSpPr>
                    <p:pic>
                      <p:nvPicPr>
                        <p:cNvPr id="102" name="그림 101" descr="postit.png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 cstate="print"/>
                        <a:stretch>
                          <a:fillRect/>
                        </a:stretch>
                      </p:blipFill>
                      <p:spPr>
                        <a:xfrm rot="407456">
                          <a:off x="3608606" y="3357503"/>
                          <a:ext cx="1248555" cy="695456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03" name="TextBox 102"/>
                        <p:cNvSpPr txBox="1"/>
                        <p:nvPr/>
                      </p:nvSpPr>
                      <p:spPr>
                        <a:xfrm>
                          <a:off x="3725302" y="3490775"/>
                          <a:ext cx="973925" cy="37525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dirty="0" smtClean="0"/>
                            <a:t>피자</a:t>
                          </a:r>
                          <a:r>
                            <a:rPr lang="en-US" altLang="ko-KR" sz="1200" dirty="0" smtClean="0"/>
                            <a:t> </a:t>
                          </a:r>
                          <a:endParaRPr lang="ko-KR" altLang="en-US" sz="1200" dirty="0"/>
                        </a:p>
                      </p:txBody>
                    </p:sp>
                  </p:grpSp>
                  <p:grpSp>
                    <p:nvGrpSpPr>
                      <p:cNvPr id="85" name="그룹 84"/>
                      <p:cNvGrpSpPr/>
                      <p:nvPr/>
                    </p:nvGrpSpPr>
                    <p:grpSpPr>
                      <a:xfrm>
                        <a:off x="3854897" y="4006628"/>
                        <a:ext cx="1248555" cy="695456"/>
                        <a:chOff x="3608606" y="3357503"/>
                        <a:chExt cx="1248555" cy="695456"/>
                      </a:xfrm>
                    </p:grpSpPr>
                    <p:pic>
                      <p:nvPicPr>
                        <p:cNvPr id="100" name="그림 99" descr="postit.png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 cstate="print"/>
                        <a:stretch>
                          <a:fillRect/>
                        </a:stretch>
                      </p:blipFill>
                      <p:spPr>
                        <a:xfrm rot="407456">
                          <a:off x="3608606" y="3357503"/>
                          <a:ext cx="1248555" cy="695456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01" name="TextBox 100"/>
                        <p:cNvSpPr txBox="1"/>
                        <p:nvPr/>
                      </p:nvSpPr>
                      <p:spPr>
                        <a:xfrm>
                          <a:off x="3725302" y="3520268"/>
                          <a:ext cx="973925" cy="37525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dirty="0" smtClean="0"/>
                            <a:t>중식</a:t>
                          </a:r>
                          <a:r>
                            <a:rPr lang="en-US" altLang="ko-KR" sz="1200" dirty="0" smtClean="0"/>
                            <a:t> </a:t>
                          </a:r>
                          <a:endParaRPr lang="ko-KR" altLang="en-US" sz="1200" dirty="0"/>
                        </a:p>
                      </p:txBody>
                    </p:sp>
                  </p:grpSp>
                  <p:grpSp>
                    <p:nvGrpSpPr>
                      <p:cNvPr id="86" name="그룹 85"/>
                      <p:cNvGrpSpPr/>
                      <p:nvPr/>
                    </p:nvGrpSpPr>
                    <p:grpSpPr>
                      <a:xfrm>
                        <a:off x="3882792" y="4593779"/>
                        <a:ext cx="1248555" cy="921702"/>
                        <a:chOff x="3608606" y="3357503"/>
                        <a:chExt cx="1248555" cy="695456"/>
                      </a:xfrm>
                    </p:grpSpPr>
                    <p:pic>
                      <p:nvPicPr>
                        <p:cNvPr id="98" name="그림 97" descr="postit.png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 cstate="print"/>
                        <a:stretch>
                          <a:fillRect/>
                        </a:stretch>
                      </p:blipFill>
                      <p:spPr>
                        <a:xfrm rot="407456">
                          <a:off x="3608606" y="3357503"/>
                          <a:ext cx="1248555" cy="695456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99" name="TextBox 98"/>
                        <p:cNvSpPr txBox="1"/>
                        <p:nvPr/>
                      </p:nvSpPr>
                      <p:spPr>
                        <a:xfrm>
                          <a:off x="3759321" y="3475459"/>
                          <a:ext cx="973925" cy="47190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dirty="0" smtClean="0"/>
                            <a:t>도시락</a:t>
                          </a:r>
                          <a:r>
                            <a:rPr lang="en-US" altLang="ko-KR" sz="1200" dirty="0" smtClean="0"/>
                            <a:t> / </a:t>
                          </a:r>
                          <a:r>
                            <a:rPr lang="ko-KR" altLang="en-US" sz="1200" dirty="0" smtClean="0"/>
                            <a:t>돈까스</a:t>
                          </a:r>
                          <a:r>
                            <a:rPr lang="en-US" altLang="ko-KR" sz="1200" dirty="0" smtClean="0"/>
                            <a:t> </a:t>
                          </a:r>
                          <a:endParaRPr lang="ko-KR" altLang="en-US" sz="1200" dirty="0"/>
                        </a:p>
                      </p:txBody>
                    </p:sp>
                  </p:grpSp>
                  <p:grpSp>
                    <p:nvGrpSpPr>
                      <p:cNvPr id="87" name="그룹 86"/>
                      <p:cNvGrpSpPr/>
                      <p:nvPr/>
                    </p:nvGrpSpPr>
                    <p:grpSpPr>
                      <a:xfrm>
                        <a:off x="3926334" y="5460559"/>
                        <a:ext cx="1248555" cy="695456"/>
                        <a:chOff x="3608606" y="3357503"/>
                        <a:chExt cx="1248555" cy="695456"/>
                      </a:xfrm>
                    </p:grpSpPr>
                    <p:pic>
                      <p:nvPicPr>
                        <p:cNvPr id="96" name="그림 95" descr="postit.png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 cstate="print"/>
                        <a:stretch>
                          <a:fillRect/>
                        </a:stretch>
                      </p:blipFill>
                      <p:spPr>
                        <a:xfrm rot="407456">
                          <a:off x="3608606" y="3357503"/>
                          <a:ext cx="1248555" cy="695456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97" name="TextBox 96"/>
                        <p:cNvSpPr txBox="1"/>
                        <p:nvPr/>
                      </p:nvSpPr>
                      <p:spPr>
                        <a:xfrm>
                          <a:off x="3703030" y="3520268"/>
                          <a:ext cx="1125646" cy="37525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dirty="0" smtClean="0"/>
                            <a:t>한식</a:t>
                          </a:r>
                          <a:r>
                            <a:rPr lang="en-US" altLang="ko-KR" sz="1200" dirty="0" smtClean="0"/>
                            <a:t> / </a:t>
                          </a:r>
                          <a:r>
                            <a:rPr lang="ko-KR" altLang="en-US" sz="1200" dirty="0" smtClean="0"/>
                            <a:t>분식</a:t>
                          </a:r>
                          <a:r>
                            <a:rPr lang="en-US" altLang="ko-KR" sz="1200" dirty="0" smtClean="0"/>
                            <a:t> </a:t>
                          </a:r>
                          <a:endParaRPr lang="ko-KR" altLang="en-US" sz="1200" dirty="0"/>
                        </a:p>
                      </p:txBody>
                    </p:sp>
                  </p:grpSp>
                  <p:grpSp>
                    <p:nvGrpSpPr>
                      <p:cNvPr id="88" name="그룹 87"/>
                      <p:cNvGrpSpPr/>
                      <p:nvPr/>
                    </p:nvGrpSpPr>
                    <p:grpSpPr>
                      <a:xfrm>
                        <a:off x="3952868" y="6087829"/>
                        <a:ext cx="1248555" cy="695456"/>
                        <a:chOff x="3608606" y="3357503"/>
                        <a:chExt cx="1248555" cy="695456"/>
                      </a:xfrm>
                    </p:grpSpPr>
                    <p:pic>
                      <p:nvPicPr>
                        <p:cNvPr id="94" name="그림 93" descr="postit.png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 cstate="print"/>
                        <a:stretch>
                          <a:fillRect/>
                        </a:stretch>
                      </p:blipFill>
                      <p:spPr>
                        <a:xfrm rot="407456">
                          <a:off x="3608606" y="3357503"/>
                          <a:ext cx="1248555" cy="695456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95" name="TextBox 94"/>
                        <p:cNvSpPr txBox="1"/>
                        <p:nvPr/>
                      </p:nvSpPr>
                      <p:spPr>
                        <a:xfrm>
                          <a:off x="3686209" y="3505522"/>
                          <a:ext cx="1108303" cy="37525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dirty="0" smtClean="0"/>
                            <a:t>족발 </a:t>
                          </a:r>
                          <a:r>
                            <a:rPr lang="en-US" altLang="ko-KR" sz="1200" dirty="0" smtClean="0"/>
                            <a:t>/ </a:t>
                          </a:r>
                          <a:r>
                            <a:rPr lang="ko-KR" altLang="en-US" sz="1200" dirty="0" smtClean="0"/>
                            <a:t>보쌈</a:t>
                          </a:r>
                          <a:endParaRPr lang="ko-KR" altLang="en-US" sz="1200" dirty="0"/>
                        </a:p>
                      </p:txBody>
                    </p:sp>
                  </p:grpSp>
                  <p:cxnSp>
                    <p:nvCxnSpPr>
                      <p:cNvPr id="89" name="Shape 61"/>
                      <p:cNvCxnSpPr/>
                      <p:nvPr/>
                    </p:nvCxnSpPr>
                    <p:spPr>
                      <a:xfrm rot="16200000" flipH="1">
                        <a:off x="3409237" y="3209947"/>
                        <a:ext cx="631039" cy="255432"/>
                      </a:xfrm>
                      <a:prstGeom prst="bentConnector2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" name="Shape 62"/>
                      <p:cNvCxnSpPr/>
                      <p:nvPr/>
                    </p:nvCxnSpPr>
                    <p:spPr>
                      <a:xfrm rot="16200000" flipH="1">
                        <a:off x="3420433" y="3841692"/>
                        <a:ext cx="615451" cy="262237"/>
                      </a:xfrm>
                      <a:prstGeom prst="bentConnector2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" name="Shape 63"/>
                      <p:cNvCxnSpPr/>
                      <p:nvPr/>
                    </p:nvCxnSpPr>
                    <p:spPr>
                      <a:xfrm rot="16200000" flipH="1">
                        <a:off x="3334276" y="4427915"/>
                        <a:ext cx="815660" cy="290132"/>
                      </a:xfrm>
                      <a:prstGeom prst="bentConnector2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2" name="Shape 64"/>
                      <p:cNvCxnSpPr/>
                      <p:nvPr/>
                    </p:nvCxnSpPr>
                    <p:spPr>
                      <a:xfrm rot="16200000" flipH="1">
                        <a:off x="3372127" y="5175881"/>
                        <a:ext cx="783498" cy="333675"/>
                      </a:xfrm>
                      <a:prstGeom prst="bentConnector2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hape 65"/>
                      <p:cNvCxnSpPr/>
                      <p:nvPr/>
                    </p:nvCxnSpPr>
                    <p:spPr>
                      <a:xfrm rot="16200000" flipH="1">
                        <a:off x="3393230" y="5797720"/>
                        <a:ext cx="767826" cy="360209"/>
                      </a:xfrm>
                      <a:prstGeom prst="bentConnector2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70" name="그림 69" descr="postit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 rot="407456">
                      <a:off x="3795026" y="6091166"/>
                      <a:ext cx="1248555" cy="695456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71" name="Shape 76"/>
                    <p:cNvCxnSpPr>
                      <a:endCxn id="70" idx="1"/>
                    </p:cNvCxnSpPr>
                    <p:nvPr/>
                  </p:nvCxnSpPr>
                  <p:spPr>
                    <a:xfrm rot="16200000" flipH="1">
                      <a:off x="3289171" y="5854838"/>
                      <a:ext cx="650057" cy="370414"/>
                    </a:xfrm>
                    <a:prstGeom prst="bentConnector2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4121599" y="6270874"/>
                      <a:ext cx="521728" cy="37525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dirty="0" smtClean="0"/>
                        <a:t>기타</a:t>
                      </a:r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p:txBody>
                </p:sp>
                <p:grpSp>
                  <p:nvGrpSpPr>
                    <p:cNvPr id="73" name="그룹 72"/>
                    <p:cNvGrpSpPr/>
                    <p:nvPr/>
                  </p:nvGrpSpPr>
                  <p:grpSpPr>
                    <a:xfrm>
                      <a:off x="5486763" y="2595982"/>
                      <a:ext cx="1318540" cy="857314"/>
                      <a:chOff x="5485660" y="2362112"/>
                      <a:chExt cx="1248555" cy="695456"/>
                    </a:xfrm>
                  </p:grpSpPr>
                  <p:pic>
                    <p:nvPicPr>
                      <p:cNvPr id="81" name="그림 80" descr="postit.png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407456">
                        <a:off x="5485660" y="2362112"/>
                        <a:ext cx="1248555" cy="69545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5539298" y="2579149"/>
                        <a:ext cx="1186543" cy="3108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dirty="0" smtClean="0"/>
                          <a:t>메뉴 리스트</a:t>
                        </a:r>
                        <a:r>
                          <a:rPr lang="en-US" altLang="ko-KR" sz="1200" dirty="0" smtClean="0"/>
                          <a:t> </a:t>
                        </a:r>
                        <a:endParaRPr lang="ko-KR" altLang="en-US" sz="1200" dirty="0"/>
                      </a:p>
                    </p:txBody>
                  </p:sp>
                </p:grpSp>
                <p:cxnSp>
                  <p:nvCxnSpPr>
                    <p:cNvPr id="74" name="꺾인 연결선 73"/>
                    <p:cNvCxnSpPr>
                      <a:stCxn id="112" idx="3"/>
                      <a:endCxn id="82" idx="1"/>
                    </p:cNvCxnSpPr>
                    <p:nvPr/>
                  </p:nvCxnSpPr>
                  <p:spPr>
                    <a:xfrm>
                      <a:off x="4915093" y="2575824"/>
                      <a:ext cx="628314" cy="479300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꺾인 연결선 74"/>
                    <p:cNvCxnSpPr>
                      <a:stCxn id="70" idx="3"/>
                    </p:cNvCxnSpPr>
                    <p:nvPr/>
                  </p:nvCxnSpPr>
                  <p:spPr>
                    <a:xfrm flipV="1">
                      <a:off x="5039200" y="3043489"/>
                      <a:ext cx="189997" cy="3500243"/>
                    </a:xfrm>
                    <a:prstGeom prst="bentConnector2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직선 연결선 75"/>
                    <p:cNvCxnSpPr>
                      <a:stCxn id="102" idx="3"/>
                    </p:cNvCxnSpPr>
                    <p:nvPr/>
                  </p:nvCxnSpPr>
                  <p:spPr>
                    <a:xfrm flipV="1">
                      <a:off x="4924218" y="3167743"/>
                      <a:ext cx="311811" cy="102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직선 연결선 76"/>
                    <p:cNvCxnSpPr/>
                    <p:nvPr/>
                  </p:nvCxnSpPr>
                  <p:spPr>
                    <a:xfrm flipV="1">
                      <a:off x="4895638" y="3767819"/>
                      <a:ext cx="311811" cy="102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직선 연결선 77"/>
                    <p:cNvCxnSpPr/>
                    <p:nvPr/>
                  </p:nvCxnSpPr>
                  <p:spPr>
                    <a:xfrm flipV="1">
                      <a:off x="4912647" y="4382181"/>
                      <a:ext cx="311811" cy="102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직선 연결선 78"/>
                    <p:cNvCxnSpPr/>
                    <p:nvPr/>
                  </p:nvCxnSpPr>
                  <p:spPr>
                    <a:xfrm>
                      <a:off x="4974771" y="5181600"/>
                      <a:ext cx="250373" cy="15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직선 연결선 79"/>
                    <p:cNvCxnSpPr/>
                    <p:nvPr/>
                  </p:nvCxnSpPr>
                  <p:spPr>
                    <a:xfrm>
                      <a:off x="4974771" y="5802086"/>
                      <a:ext cx="250373" cy="15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66" name="그림 65" descr="postit.png"/>
                  <p:cNvPicPr>
                    <a:picLocks noChangeAspect="1"/>
                  </p:cNvPicPr>
                  <p:nvPr/>
                </p:nvPicPr>
                <p:blipFill>
                  <a:blip r:embed="rId7" cstate="print"/>
                  <a:stretch>
                    <a:fillRect/>
                  </a:stretch>
                </p:blipFill>
                <p:spPr>
                  <a:xfrm rot="407456">
                    <a:off x="6137471" y="2573086"/>
                    <a:ext cx="1251542" cy="910975"/>
                  </a:xfrm>
                  <a:prstGeom prst="rect">
                    <a:avLst/>
                  </a:prstGeom>
                </p:spPr>
              </p:pic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187878" y="2869406"/>
                    <a:ext cx="110582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dirty="0" smtClean="0"/>
                      <a:t>주문 전화</a:t>
                    </a:r>
                    <a:endParaRPr lang="ko-KR" altLang="en-US" sz="1200" dirty="0"/>
                  </a:p>
                </p:txBody>
              </p:sp>
              <p:cxnSp>
                <p:nvCxnSpPr>
                  <p:cNvPr id="68" name="직선 화살표 연결선 67"/>
                  <p:cNvCxnSpPr/>
                  <p:nvPr/>
                </p:nvCxnSpPr>
                <p:spPr>
                  <a:xfrm flipV="1">
                    <a:off x="5840162" y="2995782"/>
                    <a:ext cx="302131" cy="143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0" name="Shape 116"/>
                <p:cNvCxnSpPr>
                  <a:endCxn id="63" idx="1"/>
                </p:cNvCxnSpPr>
                <p:nvPr/>
              </p:nvCxnSpPr>
              <p:spPr>
                <a:xfrm rot="16200000" flipH="1">
                  <a:off x="833426" y="3096800"/>
                  <a:ext cx="4062514" cy="548176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" name="그룹 50"/>
                <p:cNvGrpSpPr/>
                <p:nvPr/>
              </p:nvGrpSpPr>
              <p:grpSpPr>
                <a:xfrm>
                  <a:off x="3134838" y="5134703"/>
                  <a:ext cx="1150736" cy="689156"/>
                  <a:chOff x="3163409" y="5283034"/>
                  <a:chExt cx="1130606" cy="502736"/>
                </a:xfrm>
              </p:grpSpPr>
              <p:pic>
                <p:nvPicPr>
                  <p:cNvPr id="63" name="그림 62" descr="postit.png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 rot="407456">
                    <a:off x="3163409" y="5283034"/>
                    <a:ext cx="1101859" cy="502736"/>
                  </a:xfrm>
                  <a:prstGeom prst="rect">
                    <a:avLst/>
                  </a:prstGeom>
                </p:spPr>
              </p:pic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3339908" y="5418108"/>
                    <a:ext cx="95410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dirty="0" smtClean="0"/>
                      <a:t>사이드메뉴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52" name="그룹 51"/>
                <p:cNvGrpSpPr/>
                <p:nvPr/>
              </p:nvGrpSpPr>
              <p:grpSpPr>
                <a:xfrm>
                  <a:off x="4997281" y="4604138"/>
                  <a:ext cx="1163621" cy="619741"/>
                  <a:chOff x="4681596" y="5017796"/>
                  <a:chExt cx="1163621" cy="619741"/>
                </a:xfrm>
              </p:grpSpPr>
              <p:pic>
                <p:nvPicPr>
                  <p:cNvPr id="61" name="그림 60" descr="postit.png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 rot="407456">
                    <a:off x="4681596" y="5017796"/>
                    <a:ext cx="1163621" cy="619741"/>
                  </a:xfrm>
                  <a:prstGeom prst="rect">
                    <a:avLst/>
                  </a:prstGeom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720691" y="5192824"/>
                    <a:ext cx="110582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dirty="0" smtClean="0"/>
                      <a:t>랜덤 게임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53" name="그룹 52"/>
                <p:cNvGrpSpPr/>
                <p:nvPr/>
              </p:nvGrpSpPr>
              <p:grpSpPr>
                <a:xfrm>
                  <a:off x="5011513" y="5210188"/>
                  <a:ext cx="1163621" cy="619741"/>
                  <a:chOff x="4681596" y="5017796"/>
                  <a:chExt cx="1163621" cy="619741"/>
                </a:xfrm>
              </p:grpSpPr>
              <p:pic>
                <p:nvPicPr>
                  <p:cNvPr id="59" name="그림 58" descr="postit.png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 rot="407456">
                    <a:off x="4681596" y="5017796"/>
                    <a:ext cx="1163621" cy="619741"/>
                  </a:xfrm>
                  <a:prstGeom prst="rect">
                    <a:avLst/>
                  </a:prstGeom>
                </p:spPr>
              </p:pic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4731585" y="5211203"/>
                    <a:ext cx="110582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dirty="0" smtClean="0"/>
                      <a:t>제보 하기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54" name="그룹 53"/>
                <p:cNvGrpSpPr/>
                <p:nvPr/>
              </p:nvGrpSpPr>
              <p:grpSpPr>
                <a:xfrm>
                  <a:off x="5029938" y="5834223"/>
                  <a:ext cx="1163621" cy="619741"/>
                  <a:chOff x="4681596" y="5017796"/>
                  <a:chExt cx="1163621" cy="619741"/>
                </a:xfrm>
              </p:grpSpPr>
              <p:pic>
                <p:nvPicPr>
                  <p:cNvPr id="57" name="그림 56" descr="postit.png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 rot="407456">
                    <a:off x="4681596" y="5017796"/>
                    <a:ext cx="1163621" cy="619741"/>
                  </a:xfrm>
                  <a:prstGeom prst="rect">
                    <a:avLst/>
                  </a:prstGeom>
                </p:spPr>
              </p:pic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731585" y="5211203"/>
                    <a:ext cx="110582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dirty="0" smtClean="0"/>
                      <a:t>About</a:t>
                    </a:r>
                    <a:endParaRPr lang="ko-KR" altLang="en-US" sz="1200" dirty="0"/>
                  </a:p>
                </p:txBody>
              </p:sp>
            </p:grpSp>
            <p:cxnSp>
              <p:nvCxnSpPr>
                <p:cNvPr id="55" name="직선 화살표 연결선 54"/>
                <p:cNvCxnSpPr>
                  <a:stCxn id="64" idx="3"/>
                </p:cNvCxnSpPr>
                <p:nvPr/>
              </p:nvCxnSpPr>
              <p:spPr>
                <a:xfrm flipV="1">
                  <a:off x="4285574" y="5508171"/>
                  <a:ext cx="762509" cy="155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hape 148"/>
                <p:cNvCxnSpPr>
                  <a:endCxn id="57" idx="1"/>
                </p:cNvCxnSpPr>
                <p:nvPr/>
              </p:nvCxnSpPr>
              <p:spPr>
                <a:xfrm rot="16200000" flipH="1">
                  <a:off x="4491562" y="5532838"/>
                  <a:ext cx="650795" cy="434122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hape 152"/>
              <p:cNvCxnSpPr>
                <a:endCxn id="61" idx="1"/>
              </p:cNvCxnSpPr>
              <p:nvPr/>
            </p:nvCxnSpPr>
            <p:spPr>
              <a:xfrm rot="5400000" flipH="1" flipV="1">
                <a:off x="5355028" y="4984097"/>
                <a:ext cx="611905" cy="47979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hape 160"/>
              <p:cNvCxnSpPr>
                <a:stCxn id="61" idx="0"/>
                <a:endCxn id="81" idx="2"/>
              </p:cNvCxnSpPr>
              <p:nvPr/>
            </p:nvCxnSpPr>
            <p:spPr>
              <a:xfrm rot="16200000" flipV="1">
                <a:off x="5440504" y="3501489"/>
                <a:ext cx="1914219" cy="453929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꺾인 연결선 18"/>
            <p:cNvCxnSpPr>
              <a:stCxn id="114" idx="3"/>
              <a:endCxn id="81" idx="0"/>
            </p:cNvCxnSpPr>
            <p:nvPr/>
          </p:nvCxnSpPr>
          <p:spPr>
            <a:xfrm>
              <a:off x="4998112" y="1663105"/>
              <a:ext cx="1247368" cy="47983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76"/>
            <p:cNvCxnSpPr>
              <a:stCxn id="116" idx="3"/>
              <a:endCxn id="66" idx="0"/>
            </p:cNvCxnSpPr>
            <p:nvPr/>
          </p:nvCxnSpPr>
          <p:spPr>
            <a:xfrm>
              <a:off x="4887070" y="1191301"/>
              <a:ext cx="3146991" cy="95036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179"/>
            <p:cNvCxnSpPr>
              <a:stCxn id="116" idx="3"/>
              <a:endCxn id="81" idx="0"/>
            </p:cNvCxnSpPr>
            <p:nvPr/>
          </p:nvCxnSpPr>
          <p:spPr>
            <a:xfrm>
              <a:off x="4887070" y="1191301"/>
              <a:ext cx="1358410" cy="95164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3037114" y="1992085"/>
              <a:ext cx="5987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1472" y="1313755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A1000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76448" y="1317171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A2000</a:t>
              </a:r>
              <a:endParaRPr lang="ko-KR" alt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00496" y="1214422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A3000</a:t>
              </a:r>
              <a:endParaRPr lang="ko-KR" alt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00496" y="1714488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A4000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30446" y="2136315"/>
              <a:ext cx="7312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A5000 (1-7)</a:t>
              </a:r>
              <a:endParaRPr lang="ko-KR" altLang="en-US" sz="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15272" y="2643182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A7000</a:t>
              </a:r>
              <a:endParaRPr lang="ko-KR" alt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00760" y="2571744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A6000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71934" y="5715016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A8000</a:t>
              </a:r>
              <a:endParaRPr lang="ko-KR" altLang="en-US" sz="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19170" y="5115617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A9000</a:t>
              </a:r>
              <a:endParaRPr lang="ko-KR" altLang="en-US" sz="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57950" y="5715016"/>
              <a:ext cx="4683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B2000</a:t>
              </a:r>
              <a:endParaRPr lang="ko-KR" altLang="en-US" sz="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64074" y="6357958"/>
              <a:ext cx="4683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B3000</a:t>
              </a:r>
              <a:endParaRPr lang="ko-KR" altLang="en-US" sz="800" dirty="0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7574425" y="4745234"/>
              <a:ext cx="1382270" cy="632842"/>
              <a:chOff x="7406401" y="4747965"/>
              <a:chExt cx="1382270" cy="632842"/>
            </a:xfrm>
          </p:grpSpPr>
          <p:pic>
            <p:nvPicPr>
              <p:cNvPr id="44" name="그림 43" descr="postit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407456">
                <a:off x="7406401" y="4747965"/>
                <a:ext cx="1382270" cy="632842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465553" y="4931229"/>
                <a:ext cx="1313616" cy="282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게임 추천</a:t>
                </a:r>
                <a:endParaRPr lang="ko-KR" altLang="en-US" sz="12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8056106" y="5195886"/>
              <a:ext cx="4683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B1000</a:t>
              </a:r>
              <a:endParaRPr lang="ko-KR" altLang="en-US" sz="800" dirty="0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V="1">
              <a:off x="7226092" y="5050302"/>
              <a:ext cx="358903" cy="1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27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26" y="1196752"/>
            <a:ext cx="2786050" cy="59532"/>
          </a:xfrm>
          <a:prstGeom prst="rect">
            <a:avLst/>
          </a:prstGeom>
          <a:solidFill>
            <a:srgbClr val="5C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4352" y="548680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작품 내용</a:t>
            </a:r>
            <a:endParaRPr lang="ko-KR" altLang="en-US" sz="3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730424" y="1475640"/>
            <a:ext cx="7374708" cy="4559887"/>
            <a:chOff x="730424" y="1475640"/>
            <a:chExt cx="7374708" cy="4559887"/>
          </a:xfrm>
        </p:grpSpPr>
        <p:grpSp>
          <p:nvGrpSpPr>
            <p:cNvPr id="45" name="그룹 44"/>
            <p:cNvGrpSpPr/>
            <p:nvPr/>
          </p:nvGrpSpPr>
          <p:grpSpPr>
            <a:xfrm>
              <a:off x="730424" y="2418202"/>
              <a:ext cx="7374708" cy="2905441"/>
              <a:chOff x="647564" y="1772815"/>
              <a:chExt cx="7374708" cy="2905441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647564" y="1772816"/>
                <a:ext cx="5204596" cy="2905440"/>
                <a:chOff x="3275856" y="1531672"/>
                <a:chExt cx="5314292" cy="2905440"/>
              </a:xfrm>
            </p:grpSpPr>
            <p:sp>
              <p:nvSpPr>
                <p:cNvPr id="4" name="순서도: 판단 3"/>
                <p:cNvSpPr/>
                <p:nvPr/>
              </p:nvSpPr>
              <p:spPr>
                <a:xfrm>
                  <a:off x="3491880" y="1531672"/>
                  <a:ext cx="2088232" cy="864096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즐겨찾기 </a:t>
                  </a:r>
                  <a:endParaRPr lang="en-US" altLang="ko-KR" sz="1400" dirty="0" smtClean="0"/>
                </a:p>
                <a:p>
                  <a:pPr algn="ctr"/>
                  <a:r>
                    <a:rPr lang="ko-KR" altLang="en-US" sz="1400" dirty="0" smtClean="0"/>
                    <a:t>버튼 </a:t>
                  </a:r>
                  <a:r>
                    <a:rPr lang="en-US" altLang="ko-KR" sz="1400" dirty="0" smtClean="0"/>
                    <a:t>Click</a:t>
                  </a:r>
                  <a:endParaRPr lang="ko-KR" altLang="en-US" sz="1400" dirty="0"/>
                </a:p>
              </p:txBody>
            </p:sp>
            <p:grpSp>
              <p:nvGrpSpPr>
                <p:cNvPr id="18" name="그룹 17"/>
                <p:cNvGrpSpPr/>
                <p:nvPr/>
              </p:nvGrpSpPr>
              <p:grpSpPr>
                <a:xfrm>
                  <a:off x="3603723" y="2395768"/>
                  <a:ext cx="986167" cy="313152"/>
                  <a:chOff x="3603723" y="2395768"/>
                  <a:chExt cx="986167" cy="313152"/>
                </a:xfrm>
              </p:grpSpPr>
              <p:cxnSp>
                <p:nvCxnSpPr>
                  <p:cNvPr id="8" name="직선 화살표 연결선 7"/>
                  <p:cNvCxnSpPr>
                    <a:stCxn id="4" idx="2"/>
                  </p:cNvCxnSpPr>
                  <p:nvPr/>
                </p:nvCxnSpPr>
                <p:spPr>
                  <a:xfrm>
                    <a:off x="4535996" y="2395768"/>
                    <a:ext cx="0" cy="31315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603723" y="2429233"/>
                    <a:ext cx="9861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>
                        <a:solidFill>
                          <a:srgbClr val="FF0000"/>
                        </a:solidFill>
                      </a:rPr>
                      <a:t>즐겨찾기 추가</a:t>
                    </a:r>
                    <a:endParaRPr lang="ko-KR" alt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7" name="순서도: 판단 16"/>
                <p:cNvSpPr/>
                <p:nvPr/>
              </p:nvSpPr>
              <p:spPr>
                <a:xfrm>
                  <a:off x="3536742" y="2718072"/>
                  <a:ext cx="1998508" cy="720080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SQLite</a:t>
                  </a:r>
                </a:p>
                <a:p>
                  <a:pPr algn="ctr"/>
                  <a:r>
                    <a:rPr lang="ko-KR" altLang="en-US" sz="1400" dirty="0" smtClean="0"/>
                    <a:t>유</a:t>
                  </a:r>
                  <a:r>
                    <a:rPr lang="ko-KR" altLang="en-US" sz="1400" dirty="0"/>
                    <a:t>무</a:t>
                  </a:r>
                </a:p>
              </p:txBody>
            </p:sp>
            <p:grpSp>
              <p:nvGrpSpPr>
                <p:cNvPr id="19" name="그룹 18"/>
                <p:cNvGrpSpPr/>
                <p:nvPr/>
              </p:nvGrpSpPr>
              <p:grpSpPr>
                <a:xfrm>
                  <a:off x="4139895" y="3438152"/>
                  <a:ext cx="396101" cy="313152"/>
                  <a:chOff x="4139895" y="2395768"/>
                  <a:chExt cx="396101" cy="313152"/>
                </a:xfrm>
              </p:grpSpPr>
              <p:cxnSp>
                <p:nvCxnSpPr>
                  <p:cNvPr id="20" name="직선 화살표 연결선 19"/>
                  <p:cNvCxnSpPr/>
                  <p:nvPr/>
                </p:nvCxnSpPr>
                <p:spPr>
                  <a:xfrm>
                    <a:off x="4535996" y="2395768"/>
                    <a:ext cx="0" cy="31315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139895" y="2448021"/>
                    <a:ext cx="344517" cy="208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>
                        <a:solidFill>
                          <a:srgbClr val="FF0000"/>
                        </a:solidFill>
                      </a:rPr>
                      <a:t>YES</a:t>
                    </a:r>
                    <a:endParaRPr lang="ko-KR" alt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26" name="그룹 25"/>
                <p:cNvGrpSpPr/>
                <p:nvPr/>
              </p:nvGrpSpPr>
              <p:grpSpPr>
                <a:xfrm>
                  <a:off x="5512092" y="2819462"/>
                  <a:ext cx="449764" cy="262912"/>
                  <a:chOff x="5562396" y="1700808"/>
                  <a:chExt cx="449764" cy="262912"/>
                </a:xfrm>
              </p:grpSpPr>
              <p:cxnSp>
                <p:nvCxnSpPr>
                  <p:cNvPr id="27" name="직선 화살표 연결선 26"/>
                  <p:cNvCxnSpPr/>
                  <p:nvPr/>
                </p:nvCxnSpPr>
                <p:spPr>
                  <a:xfrm>
                    <a:off x="5580112" y="1963720"/>
                    <a:ext cx="43204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562396" y="1700808"/>
                    <a:ext cx="3609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>
                        <a:solidFill>
                          <a:srgbClr val="FF0000"/>
                        </a:solidFill>
                      </a:rPr>
                      <a:t>No</a:t>
                    </a:r>
                  </a:p>
                </p:txBody>
              </p:sp>
            </p:grpSp>
            <p:sp>
              <p:nvSpPr>
                <p:cNvPr id="30" name="직사각형 29"/>
                <p:cNvSpPr/>
                <p:nvPr/>
              </p:nvSpPr>
              <p:spPr>
                <a:xfrm>
                  <a:off x="3275856" y="3789040"/>
                  <a:ext cx="2628292" cy="6480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Toast.</a:t>
                  </a:r>
                  <a:r>
                    <a:rPr lang="en-US" altLang="ko-KR" sz="1000" i="1" dirty="0"/>
                    <a:t>makeText(getActivity(),"</a:t>
                  </a:r>
                  <a:r>
                    <a:rPr lang="ko-KR" altLang="en-US" sz="1000" i="1" dirty="0"/>
                    <a:t>이미 추가 되었습니다</a:t>
                  </a:r>
                  <a:r>
                    <a:rPr lang="en-US" altLang="ko-KR" sz="1000" i="1" dirty="0"/>
                    <a:t>.", </a:t>
                  </a:r>
                  <a:r>
                    <a:rPr lang="en-US" altLang="ko-KR" sz="1000" i="1" dirty="0" smtClean="0"/>
                    <a:t>Toast.</a:t>
                  </a:r>
                  <a:r>
                    <a:rPr lang="en-US" altLang="ko-KR" sz="1000" b="1" i="1" dirty="0" smtClean="0"/>
                    <a:t>LENGTH_SHORT</a:t>
                  </a:r>
                  <a:r>
                    <a:rPr lang="en-US" altLang="ko-KR" sz="1000" b="1" i="1" dirty="0"/>
                    <a:t>);</a:t>
                  </a:r>
                  <a:endParaRPr lang="ko-KR" altLang="en-US" sz="1000" dirty="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961856" y="2665812"/>
                  <a:ext cx="1922512" cy="4090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SQLite insert</a:t>
                  </a:r>
                  <a:endParaRPr lang="ko-KR" altLang="en-US" sz="1400" dirty="0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961856" y="3075792"/>
                  <a:ext cx="2628292" cy="6480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Toast.</a:t>
                  </a:r>
                  <a:r>
                    <a:rPr lang="en-US" altLang="ko-KR" sz="1000" i="1" dirty="0"/>
                    <a:t>makeText(getActivity</a:t>
                  </a:r>
                  <a:r>
                    <a:rPr lang="en-US" altLang="ko-KR" sz="1000" i="1" dirty="0" smtClean="0"/>
                    <a:t>(),“</a:t>
                  </a:r>
                  <a:r>
                    <a:rPr lang="ko-KR" altLang="en-US" sz="1000" i="1" dirty="0" smtClean="0"/>
                    <a:t>즐겨찾기 추가되었습니다</a:t>
                  </a:r>
                  <a:r>
                    <a:rPr lang="en-US" altLang="ko-KR" sz="1000" i="1" dirty="0" smtClean="0"/>
                    <a:t>.", Toast.</a:t>
                  </a:r>
                  <a:r>
                    <a:rPr lang="en-US" altLang="ko-KR" sz="1000" b="1" i="1" dirty="0" smtClean="0"/>
                    <a:t>LENGTH_SHORT</a:t>
                  </a:r>
                  <a:r>
                    <a:rPr lang="en-US" altLang="ko-KR" sz="1000" b="1" i="1" dirty="0"/>
                    <a:t>);</a:t>
                  </a:r>
                  <a:endParaRPr lang="ko-KR" altLang="en-US" sz="1000" dirty="0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3880894" y="1958642"/>
                <a:ext cx="16930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rgbClr val="FF0000"/>
                    </a:solidFill>
                  </a:rPr>
                  <a:t>즐겨찾기 삭제 </a:t>
                </a:r>
                <a:r>
                  <a:rPr lang="en-US" altLang="ko-KR" sz="10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sz="1000" dirty="0">
                    <a:solidFill>
                      <a:srgbClr val="FF0000"/>
                    </a:solidFill>
                  </a:rPr>
                  <a:t>L</a:t>
                </a:r>
                <a:r>
                  <a:rPr lang="en-US" altLang="ko-KR" sz="1000" dirty="0" smtClean="0">
                    <a:solidFill>
                      <a:srgbClr val="FF0000"/>
                    </a:solidFill>
                  </a:rPr>
                  <a:t>ongClick)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직선 화살표 연결선 34"/>
              <p:cNvCxnSpPr>
                <a:stCxn id="4" idx="3"/>
              </p:cNvCxnSpPr>
              <p:nvPr/>
            </p:nvCxnSpPr>
            <p:spPr>
              <a:xfrm>
                <a:off x="2904256" y="2204864"/>
                <a:ext cx="28918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순서도: 판단 36"/>
              <p:cNvSpPr/>
              <p:nvPr/>
            </p:nvSpPr>
            <p:spPr>
              <a:xfrm>
                <a:off x="5788112" y="1772815"/>
                <a:ext cx="1512168" cy="864096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Dialog</a:t>
                </a:r>
              </a:p>
              <a:p>
                <a:pPr algn="ctr"/>
                <a:r>
                  <a:rPr lang="ko-KR" altLang="en-US" sz="1400" dirty="0" smtClean="0"/>
                  <a:t>삭제 </a:t>
                </a:r>
                <a:r>
                  <a:rPr lang="en-US" altLang="ko-KR" sz="1400" dirty="0" smtClean="0"/>
                  <a:t>?</a:t>
                </a:r>
                <a:endParaRPr lang="ko-KR" altLang="en-US" sz="1400" dirty="0"/>
              </a:p>
            </p:txBody>
          </p:sp>
          <p:cxnSp>
            <p:nvCxnSpPr>
              <p:cNvPr id="38" name="직선 화살표 연결선 37"/>
              <p:cNvCxnSpPr/>
              <p:nvPr/>
            </p:nvCxnSpPr>
            <p:spPr>
              <a:xfrm>
                <a:off x="6546900" y="2632736"/>
                <a:ext cx="0" cy="3131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6174951" y="2641880"/>
                <a:ext cx="344517" cy="208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FF0000"/>
                    </a:solidFill>
                  </a:rPr>
                  <a:t>YES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661276" y="1962105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FF0000"/>
                    </a:solidFill>
                  </a:rPr>
                  <a:t>No</a:t>
                </a: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012160" y="2950064"/>
                <a:ext cx="1922512" cy="409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SQLite delete</a:t>
                </a:r>
                <a:endParaRPr lang="ko-KR" altLang="en-US" sz="1400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012160" y="3359080"/>
                <a:ext cx="1922512" cy="409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ListView </a:t>
                </a:r>
                <a:r>
                  <a:rPr lang="ko-KR" altLang="en-US" sz="1400" dirty="0" smtClean="0"/>
                  <a:t>갱신</a:t>
                </a:r>
                <a:endParaRPr lang="ko-KR" altLang="en-US" sz="1400" dirty="0"/>
              </a:p>
            </p:txBody>
          </p:sp>
        </p:grpSp>
        <p:sp>
          <p:nvSpPr>
            <p:cNvPr id="46" name="타원 45"/>
            <p:cNvSpPr/>
            <p:nvPr/>
          </p:nvSpPr>
          <p:spPr>
            <a:xfrm>
              <a:off x="1208425" y="1475640"/>
              <a:ext cx="1512253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시작</a:t>
              </a:r>
              <a:endParaRPr lang="ko-KR" altLang="en-US" dirty="0"/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>
              <a:off x="1964553" y="2143617"/>
              <a:ext cx="0" cy="2745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3891873" y="5387455"/>
              <a:ext cx="1512253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종료</a:t>
              </a:r>
              <a:endParaRPr lang="ko-KR" altLang="en-US" dirty="0"/>
            </a:p>
          </p:txBody>
        </p:sp>
        <p:cxnSp>
          <p:nvCxnSpPr>
            <p:cNvPr id="50" name="꺾인 연결선 49"/>
            <p:cNvCxnSpPr>
              <a:stCxn id="30" idx="2"/>
              <a:endCxn id="48" idx="2"/>
            </p:cNvCxnSpPr>
            <p:nvPr/>
          </p:nvCxnSpPr>
          <p:spPr>
            <a:xfrm rot="16200000" flipH="1">
              <a:off x="2760734" y="4580352"/>
              <a:ext cx="387848" cy="187442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32" idx="2"/>
              <a:endCxn id="48" idx="0"/>
            </p:cNvCxnSpPr>
            <p:nvPr/>
          </p:nvCxnSpPr>
          <p:spPr>
            <a:xfrm>
              <a:off x="4648000" y="4610395"/>
              <a:ext cx="0" cy="777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꺾인 연결선 63"/>
            <p:cNvCxnSpPr>
              <a:stCxn id="43" idx="2"/>
              <a:endCxn id="48" idx="6"/>
            </p:cNvCxnSpPr>
            <p:nvPr/>
          </p:nvCxnSpPr>
          <p:spPr>
            <a:xfrm rot="5400000">
              <a:off x="5581197" y="4236412"/>
              <a:ext cx="1298008" cy="165215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꺾인 연결선 65"/>
            <p:cNvCxnSpPr/>
            <p:nvPr/>
          </p:nvCxnSpPr>
          <p:spPr>
            <a:xfrm flipH="1">
              <a:off x="5404126" y="2850250"/>
              <a:ext cx="1979014" cy="2861241"/>
            </a:xfrm>
            <a:prstGeom prst="bentConnector3">
              <a:avLst>
                <a:gd name="adj1" fmla="val -5267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58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26" y="1196752"/>
            <a:ext cx="2786050" cy="59532"/>
          </a:xfrm>
          <a:prstGeom prst="rect">
            <a:avLst/>
          </a:prstGeom>
          <a:solidFill>
            <a:srgbClr val="5C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4352" y="548680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작품 내용</a:t>
            </a:r>
            <a:endParaRPr lang="ko-KR" altLang="en-US" sz="3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2611070" y="854692"/>
            <a:ext cx="3466680" cy="3278082"/>
            <a:chOff x="2629633" y="1520788"/>
            <a:chExt cx="4003441" cy="3868429"/>
          </a:xfrm>
        </p:grpSpPr>
        <p:sp>
          <p:nvSpPr>
            <p:cNvPr id="7" name="타원 6"/>
            <p:cNvSpPr/>
            <p:nvPr/>
          </p:nvSpPr>
          <p:spPr>
            <a:xfrm>
              <a:off x="3131840" y="1520788"/>
              <a:ext cx="1152128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시작</a:t>
              </a:r>
              <a:endParaRPr lang="ko-KR" altLang="en-US" sz="1200" dirty="0"/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2629633" y="2168860"/>
              <a:ext cx="4003441" cy="3220357"/>
              <a:chOff x="2629633" y="2168860"/>
              <a:chExt cx="4003441" cy="3220357"/>
            </a:xfrm>
          </p:grpSpPr>
          <p:cxnSp>
            <p:nvCxnSpPr>
              <p:cNvPr id="133" name="꺾인 연결선 132"/>
              <p:cNvCxnSpPr>
                <a:stCxn id="21" idx="3"/>
                <a:endCxn id="130" idx="6"/>
              </p:cNvCxnSpPr>
              <p:nvPr/>
            </p:nvCxnSpPr>
            <p:spPr>
              <a:xfrm flipH="1">
                <a:off x="4279880" y="2849453"/>
                <a:ext cx="2106623" cy="2215728"/>
              </a:xfrm>
              <a:prstGeom prst="bentConnector3">
                <a:avLst>
                  <a:gd name="adj1" fmla="val -19102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그룹 136"/>
              <p:cNvGrpSpPr/>
              <p:nvPr/>
            </p:nvGrpSpPr>
            <p:grpSpPr>
              <a:xfrm>
                <a:off x="2629633" y="2168860"/>
                <a:ext cx="4003441" cy="3220357"/>
                <a:chOff x="2629633" y="2168860"/>
                <a:chExt cx="4003441" cy="3220357"/>
              </a:xfrm>
            </p:grpSpPr>
            <p:cxnSp>
              <p:nvCxnSpPr>
                <p:cNvPr id="9" name="직선 화살표 연결선 8"/>
                <p:cNvCxnSpPr>
                  <a:stCxn id="7" idx="4"/>
                </p:cNvCxnSpPr>
                <p:nvPr/>
              </p:nvCxnSpPr>
              <p:spPr>
                <a:xfrm>
                  <a:off x="3707904" y="2168860"/>
                  <a:ext cx="0" cy="32403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순서도: 판단 9"/>
                <p:cNvSpPr/>
                <p:nvPr/>
              </p:nvSpPr>
              <p:spPr>
                <a:xfrm>
                  <a:off x="2933818" y="2521998"/>
                  <a:ext cx="1548172" cy="762986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SQLite </a:t>
                  </a:r>
                  <a:r>
                    <a:rPr lang="ko-KR" altLang="en-US" sz="1200" dirty="0" smtClean="0"/>
                    <a:t>유무</a:t>
                  </a:r>
                  <a:endParaRPr lang="ko-KR" altLang="en-US" sz="1200" dirty="0"/>
                </a:p>
              </p:txBody>
            </p:sp>
            <p:cxnSp>
              <p:nvCxnSpPr>
                <p:cNvPr id="122" name="직선 화살표 연결선 121"/>
                <p:cNvCxnSpPr/>
                <p:nvPr/>
              </p:nvCxnSpPr>
              <p:spPr>
                <a:xfrm>
                  <a:off x="3712200" y="3284984"/>
                  <a:ext cx="0" cy="32403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화살표 연결선 122"/>
                <p:cNvCxnSpPr/>
                <p:nvPr/>
              </p:nvCxnSpPr>
              <p:spPr>
                <a:xfrm>
                  <a:off x="4481990" y="2903491"/>
                  <a:ext cx="36004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4422064" y="2657496"/>
                  <a:ext cx="39145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NO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3180701" y="3323891"/>
                  <a:ext cx="4154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YES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5" name="순서도: 판단 124"/>
                <p:cNvSpPr/>
                <p:nvPr/>
              </p:nvSpPr>
              <p:spPr>
                <a:xfrm>
                  <a:off x="2629633" y="3609020"/>
                  <a:ext cx="2148365" cy="762985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Time</a:t>
                  </a:r>
                  <a:r>
                    <a:rPr lang="ko-KR" altLang="en-US" sz="1200" dirty="0"/>
                    <a:t> </a:t>
                  </a:r>
                  <a:r>
                    <a:rPr lang="ko-KR" altLang="en-US" sz="1200" dirty="0" smtClean="0"/>
                    <a:t>차이</a:t>
                  </a:r>
                  <a:endParaRPr lang="en-US" altLang="ko-KR" sz="1200" dirty="0" smtClean="0"/>
                </a:p>
                <a:p>
                  <a:pPr algn="ctr"/>
                  <a:r>
                    <a:rPr lang="ko-KR" altLang="en-US" sz="1200" dirty="0" smtClean="0"/>
                    <a:t> </a:t>
                  </a:r>
                  <a:r>
                    <a:rPr lang="en-US" altLang="ko-KR" sz="1200" dirty="0"/>
                    <a:t>&lt;</a:t>
                  </a:r>
                  <a:r>
                    <a:rPr lang="en-US" altLang="ko-KR" sz="1200" dirty="0" smtClean="0"/>
                    <a:t> 60 ?</a:t>
                  </a:r>
                  <a:endParaRPr lang="ko-KR" altLang="en-US" sz="1200" dirty="0" smtClean="0"/>
                </a:p>
              </p:txBody>
            </p:sp>
            <p:cxnSp>
              <p:nvCxnSpPr>
                <p:cNvPr id="126" name="직선 화살표 연결선 125"/>
                <p:cNvCxnSpPr/>
                <p:nvPr/>
              </p:nvCxnSpPr>
              <p:spPr>
                <a:xfrm>
                  <a:off x="3707904" y="4401624"/>
                  <a:ext cx="0" cy="32403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213389" y="4428726"/>
                  <a:ext cx="4154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YES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28" name="직선 화살표 연결선 127"/>
                <p:cNvCxnSpPr/>
                <p:nvPr/>
              </p:nvCxnSpPr>
              <p:spPr>
                <a:xfrm>
                  <a:off x="4780623" y="4009115"/>
                  <a:ext cx="36004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TextBox 128"/>
                <p:cNvSpPr txBox="1"/>
                <p:nvPr/>
              </p:nvSpPr>
              <p:spPr>
                <a:xfrm>
                  <a:off x="4720696" y="3763119"/>
                  <a:ext cx="39145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NO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0" name="타원 129"/>
                <p:cNvSpPr/>
                <p:nvPr/>
              </p:nvSpPr>
              <p:spPr>
                <a:xfrm>
                  <a:off x="3127752" y="4741145"/>
                  <a:ext cx="1152128" cy="6480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/>
                    <a:t>종료</a:t>
                  </a:r>
                  <a:endParaRPr lang="en-US" altLang="ko-KR" sz="1200" dirty="0" smtClean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4874336" y="2657496"/>
                  <a:ext cx="1512168" cy="3839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SQLite insert</a:t>
                  </a:r>
                  <a:endParaRPr lang="ko-KR" altLang="en-US" sz="1200" dirty="0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120906" y="3711725"/>
                  <a:ext cx="1512168" cy="3705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SQLite update</a:t>
                  </a:r>
                  <a:endParaRPr lang="ko-KR" altLang="en-US" sz="1200" dirty="0"/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5130103" y="4082316"/>
                  <a:ext cx="1502971" cy="450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MySQL Query update(PHP)</a:t>
                  </a:r>
                  <a:endParaRPr lang="ko-KR" altLang="en-US" sz="1200" dirty="0"/>
                </a:p>
              </p:txBody>
            </p:sp>
            <p:cxnSp>
              <p:nvCxnSpPr>
                <p:cNvPr id="32" name="꺾인 연결선 31"/>
                <p:cNvCxnSpPr>
                  <a:stCxn id="132" idx="2"/>
                  <a:endCxn id="130" idx="6"/>
                </p:cNvCxnSpPr>
                <p:nvPr/>
              </p:nvCxnSpPr>
              <p:spPr>
                <a:xfrm rot="5400000">
                  <a:off x="4814425" y="3998017"/>
                  <a:ext cx="532621" cy="1601708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직사각형 135"/>
                <p:cNvSpPr/>
                <p:nvPr/>
              </p:nvSpPr>
              <p:spPr>
                <a:xfrm>
                  <a:off x="4874336" y="3041408"/>
                  <a:ext cx="1512168" cy="4055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MySQL Query update(PHP)</a:t>
                  </a:r>
                  <a:endParaRPr lang="ko-KR" altLang="en-US" sz="1200" dirty="0"/>
                </a:p>
              </p:txBody>
            </p:sp>
          </p:grpSp>
        </p:grpSp>
      </p:grp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801" y="5517232"/>
            <a:ext cx="5760640" cy="121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3" y="4149080"/>
            <a:ext cx="6153647" cy="159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61937"/>
            <a:ext cx="2068710" cy="25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189846"/>
            <a:ext cx="2004814" cy="25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87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096720"/>
            <a:ext cx="2314552" cy="37543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050829"/>
            <a:ext cx="2332880" cy="41117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526" y="1196752"/>
            <a:ext cx="2786050" cy="59532"/>
          </a:xfrm>
          <a:prstGeom prst="rect">
            <a:avLst/>
          </a:prstGeom>
          <a:solidFill>
            <a:srgbClr val="5C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4352" y="548680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작품 내용</a:t>
            </a:r>
            <a:endParaRPr lang="ko-KR" altLang="en-US" sz="3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71466"/>
            <a:ext cx="8712968" cy="168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251555" y="2363059"/>
            <a:ext cx="1643074" cy="1643074"/>
            <a:chOff x="428596" y="3000376"/>
            <a:chExt cx="1643074" cy="1643074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10" name="직사각형 9"/>
            <p:cNvSpPr/>
            <p:nvPr/>
          </p:nvSpPr>
          <p:spPr>
            <a:xfrm rot="2700000">
              <a:off x="456986" y="3769100"/>
              <a:ext cx="1643074" cy="10562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8100000">
              <a:off x="428596" y="3750042"/>
              <a:ext cx="1643074" cy="10562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/>
          <p:cNvSpPr/>
          <p:nvPr/>
        </p:nvSpPr>
        <p:spPr>
          <a:xfrm>
            <a:off x="6300192" y="2314591"/>
            <a:ext cx="1512168" cy="158417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2104099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 검색 알고리즘</a:t>
            </a:r>
            <a:endParaRPr lang="en-US" altLang="ko-KR" dirty="0" smtClean="0"/>
          </a:p>
          <a:p>
            <a:r>
              <a:rPr lang="en-US" altLang="ko-KR" dirty="0" smtClean="0"/>
              <a:t>   (</a:t>
            </a:r>
            <a:r>
              <a:rPr lang="ko-KR" altLang="en-US" dirty="0" smtClean="0"/>
              <a:t> 보이어</a:t>
            </a:r>
            <a:r>
              <a:rPr lang="en-US" altLang="ko-KR" dirty="0" smtClean="0"/>
              <a:t>-</a:t>
            </a:r>
            <a:r>
              <a:rPr lang="ko-KR" altLang="en-US" dirty="0" smtClean="0"/>
              <a:t>무어 알고리즘 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21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26" y="1196752"/>
            <a:ext cx="2786050" cy="59532"/>
          </a:xfrm>
          <a:prstGeom prst="rect">
            <a:avLst/>
          </a:prstGeom>
          <a:solidFill>
            <a:srgbClr val="5C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4352" y="548680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작품 내용</a:t>
            </a:r>
            <a:endParaRPr lang="ko-KR" altLang="en-US" sz="3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5689792"/>
            <a:ext cx="2239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 = </a:t>
            </a:r>
            <a:r>
              <a:rPr lang="ko-KR" altLang="en-US" sz="1400" dirty="0" smtClean="0"/>
              <a:t>검색할 문자</a:t>
            </a:r>
            <a:r>
              <a:rPr lang="ko-KR" altLang="en-US" sz="1400" dirty="0"/>
              <a:t>열</a:t>
            </a:r>
            <a:r>
              <a:rPr lang="ko-KR" altLang="en-US" sz="1400" dirty="0" smtClean="0"/>
              <a:t>의 길이</a:t>
            </a:r>
            <a:endParaRPr lang="en-US" altLang="ko-KR" sz="1400" dirty="0" smtClean="0"/>
          </a:p>
          <a:p>
            <a:r>
              <a:rPr lang="en-US" altLang="ko-KR" sz="1400" dirty="0" smtClean="0"/>
              <a:t>N = </a:t>
            </a:r>
            <a:r>
              <a:rPr lang="ko-KR" altLang="en-US" sz="1400" dirty="0" smtClean="0"/>
              <a:t>텍스트의 길이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78329" y="506293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시간복잡도 </a:t>
            </a:r>
            <a:r>
              <a:rPr lang="en-US" altLang="ko-KR" dirty="0" smtClean="0"/>
              <a:t>O(mn)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9297" y="5312506"/>
            <a:ext cx="1379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naive</a:t>
            </a:r>
            <a:r>
              <a:rPr lang="ko-KR" altLang="en-US" sz="1400" dirty="0" smtClean="0"/>
              <a:t>하게 구</a:t>
            </a:r>
            <a:r>
              <a:rPr lang="ko-KR" altLang="en-US" sz="1400" dirty="0"/>
              <a:t>현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51520" y="4970298"/>
            <a:ext cx="3911402" cy="143954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  <a:alpha val="48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99297" y="4611028"/>
            <a:ext cx="115212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contains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88224" y="5155574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시간복잡도 </a:t>
            </a:r>
            <a:r>
              <a:rPr lang="en-US" altLang="ko-KR" dirty="0" smtClean="0"/>
              <a:t>Θ (</a:t>
            </a:r>
            <a:r>
              <a:rPr lang="en-US" altLang="ko-KR" dirty="0" smtClean="0"/>
              <a:t>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572000" y="5062936"/>
            <a:ext cx="4255780" cy="143954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  <a:alpha val="48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88024" y="4759578"/>
            <a:ext cx="1728192" cy="669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Boyer-Moore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62240" y="5690071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텍스트에서 패턴을 </a:t>
            </a:r>
            <a:endParaRPr lang="en-US" altLang="ko-KR" sz="1400" dirty="0" smtClean="0"/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      </a:t>
            </a:r>
            <a:r>
              <a:rPr lang="ko-KR" altLang="en-US" sz="1400" dirty="0" smtClean="0">
                <a:solidFill>
                  <a:srgbClr val="FF0000"/>
                </a:solidFill>
              </a:rPr>
              <a:t>오른쪽에서 왼쪽으로 </a:t>
            </a:r>
            <a:r>
              <a:rPr lang="ko-KR" altLang="en-US" sz="1400" dirty="0" smtClean="0"/>
              <a:t>진행하면서 비교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183368" y="1628800"/>
            <a:ext cx="5209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문자열을 검색하는데 있어서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Java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contains() </a:t>
            </a:r>
            <a:r>
              <a:rPr lang="ko-KR" altLang="en-US" dirty="0" smtClean="0">
                <a:solidFill>
                  <a:srgbClr val="FF0000"/>
                </a:solidFill>
              </a:rPr>
              <a:t>함수가 빠른가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                            Boyer-Moore </a:t>
            </a:r>
            <a:r>
              <a:rPr lang="ko-KR" altLang="en-US" dirty="0" smtClean="0">
                <a:solidFill>
                  <a:schemeClr val="tx2"/>
                </a:solidFill>
              </a:rPr>
              <a:t>알고리즘이 빠른가</a:t>
            </a:r>
            <a:r>
              <a:rPr lang="en-US" altLang="ko-KR" dirty="0" smtClean="0">
                <a:solidFill>
                  <a:schemeClr val="tx2"/>
                </a:solidFill>
              </a:rPr>
              <a:t>?</a:t>
            </a: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1" y="2780928"/>
            <a:ext cx="3904764" cy="155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63147"/>
            <a:ext cx="51816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96880" y="4932131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최악의 경우 </a:t>
            </a:r>
            <a:r>
              <a:rPr lang="en-US" altLang="ko-KR" sz="1100" dirty="0"/>
              <a:t>O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mn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237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1023</TotalTime>
  <Words>974</Words>
  <Application>Microsoft Office PowerPoint</Application>
  <PresentationFormat>화면 슬라이드 쇼(4:3)</PresentationFormat>
  <Paragraphs>174</Paragraphs>
  <Slides>15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실행</vt:lpstr>
      <vt:lpstr>고래밥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고래밥</dc:title>
  <dc:creator>Sungmin</dc:creator>
  <cp:lastModifiedBy>Sungmin</cp:lastModifiedBy>
  <cp:revision>263</cp:revision>
  <dcterms:created xsi:type="dcterms:W3CDTF">2015-05-22T15:26:34Z</dcterms:created>
  <dcterms:modified xsi:type="dcterms:W3CDTF">2015-05-31T12:46:49Z</dcterms:modified>
</cp:coreProperties>
</file>