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7" r:id="rId2"/>
    <p:sldId id="260" r:id="rId3"/>
    <p:sldId id="261" r:id="rId4"/>
    <p:sldId id="271" r:id="rId5"/>
    <p:sldId id="258" r:id="rId6"/>
    <p:sldId id="277" r:id="rId7"/>
    <p:sldId id="278" r:id="rId8"/>
    <p:sldId id="279" r:id="rId9"/>
    <p:sldId id="280" r:id="rId10"/>
    <p:sldId id="281" r:id="rId11"/>
    <p:sldId id="282" r:id="rId12"/>
    <p:sldId id="263" r:id="rId13"/>
    <p:sldId id="264" r:id="rId14"/>
    <p:sldId id="265" r:id="rId15"/>
    <p:sldId id="266" r:id="rId16"/>
    <p:sldId id="292" r:id="rId17"/>
    <p:sldId id="293" r:id="rId18"/>
    <p:sldId id="296" r:id="rId19"/>
    <p:sldId id="299" r:id="rId20"/>
    <p:sldId id="309" r:id="rId21"/>
    <p:sldId id="298" r:id="rId22"/>
    <p:sldId id="294" r:id="rId23"/>
    <p:sldId id="308" r:id="rId24"/>
    <p:sldId id="310" r:id="rId25"/>
    <p:sldId id="306" r:id="rId26"/>
    <p:sldId id="311" r:id="rId27"/>
    <p:sldId id="312" r:id="rId28"/>
    <p:sldId id="295" r:id="rId29"/>
    <p:sldId id="300" r:id="rId30"/>
    <p:sldId id="267" r:id="rId31"/>
    <p:sldId id="318" r:id="rId32"/>
    <p:sldId id="320" r:id="rId33"/>
    <p:sldId id="268" r:id="rId34"/>
    <p:sldId id="26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1T14:45:54.494" idx="1">
    <p:pos x="10" y="10"/>
    <p:text>하나의 파일에 대해서 load한 후에 slice수만큼 array형식으로 list에 append시켜 저장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1T14:50:47.492" idx="3">
    <p:pos x="10" y="10"/>
    <p:text>volume_list[i] channel에 대한 dimension X
Dimension을 하나 추가(channel=1)
해당값을 tensor로 변경 후 label과 함께 dictionary저장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2356B5-C8D7-4D3B-96D8-2B47B77B6C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066E9-FB7D-4FAF-A15A-491A36CF87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C3FB-059E-4664-98CB-35BE2D7401F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E469767-36D8-4D2B-96F6-3755D7FD6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4C5F8C5-3631-44C9-AFFE-6D6E5C79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5C640-5BD4-480F-8263-9481FBA53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ABCAF-71B8-4D85-A54C-7DE17593B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5D2D-370A-4E19-BAA3-4E5973CC94B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0BC0A-B879-4052-B6D5-15D5F43605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6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7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194" y="2447473"/>
            <a:ext cx="9793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Liver Tumor Classification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40445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Liver Tumor Classification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FD726-EDA2-4B5E-9830-35B1F59F5F9D}"/>
              </a:ext>
            </a:extLst>
          </p:cNvPr>
          <p:cNvSpPr/>
          <p:nvPr/>
        </p:nvSpPr>
        <p:spPr>
          <a:xfrm>
            <a:off x="9270999" y="4624143"/>
            <a:ext cx="198985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</a:t>
            </a:r>
            <a:r>
              <a:rPr lang="en-US" altLang="ko-KR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Min Son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Jul 29, 2022</a:t>
            </a:r>
          </a:p>
        </p:txBody>
      </p:sp>
    </p:spTree>
    <p:extLst>
      <p:ext uri="{BB962C8B-B14F-4D97-AF65-F5344CB8AC3E}">
        <p14:creationId xmlns:p14="http://schemas.microsoft.com/office/powerpoint/2010/main" val="157384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A4BE029-441C-428A-9A6E-D7DE106E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1347497"/>
            <a:ext cx="4391638" cy="416300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F2F7541-F439-4221-AA2F-164E0DD3FE66}"/>
              </a:ext>
            </a:extLst>
          </p:cNvPr>
          <p:cNvSpPr/>
          <p:nvPr/>
        </p:nvSpPr>
        <p:spPr>
          <a:xfrm>
            <a:off x="5334000" y="3016250"/>
            <a:ext cx="660400" cy="5715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418419-917F-42B5-8792-BA72AC7FE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230" y="437732"/>
            <a:ext cx="4858428" cy="59825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1922FC-BAEA-4784-96C0-18A617C3AFAF}"/>
              </a:ext>
            </a:extLst>
          </p:cNvPr>
          <p:cNvSpPr/>
          <p:nvPr/>
        </p:nvSpPr>
        <p:spPr>
          <a:xfrm>
            <a:off x="6705600" y="498947"/>
            <a:ext cx="2179782" cy="5909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67029-A0C5-4E16-A890-147081C8627C}"/>
              </a:ext>
            </a:extLst>
          </p:cNvPr>
          <p:cNvSpPr/>
          <p:nvPr/>
        </p:nvSpPr>
        <p:spPr>
          <a:xfrm>
            <a:off x="6959600" y="3791711"/>
            <a:ext cx="4160982" cy="1057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9050"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2238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EB21E5E-2244-44A5-923F-E09D1188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0" y="1222848"/>
            <a:ext cx="5398360" cy="2575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C0D1B6-8C1C-4A64-97D6-A794C96E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763" y="729779"/>
            <a:ext cx="4154715" cy="3253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5D921-3CA9-4BBD-ACAF-169BD13B24F6}"/>
              </a:ext>
            </a:extLst>
          </p:cNvPr>
          <p:cNvSpPr txBox="1"/>
          <p:nvPr/>
        </p:nvSpPr>
        <p:spPr>
          <a:xfrm>
            <a:off x="908991" y="4800600"/>
            <a:ext cx="87176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간 부분을 </a:t>
            </a:r>
            <a:r>
              <a:rPr lang="ko-KR" altLang="en-US" dirty="0" err="1"/>
              <a:t>잘보이게</a:t>
            </a:r>
            <a:r>
              <a:rPr lang="ko-KR" altLang="en-US" dirty="0"/>
              <a:t> </a:t>
            </a:r>
            <a:r>
              <a:rPr lang="en-US" altLang="ko-KR" dirty="0"/>
              <a:t>normalization </a:t>
            </a:r>
            <a:r>
              <a:rPr lang="ko-KR" altLang="en-US" dirty="0"/>
              <a:t>하기 위해서 </a:t>
            </a:r>
            <a:r>
              <a:rPr lang="en-US" altLang="ko-KR" dirty="0"/>
              <a:t>window function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Min=0, Max=200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Min,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8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Custom Network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663" y="437393"/>
            <a:ext cx="308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Custom_Network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01F3C-2267-4EAF-9DC6-F2ADD2E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218821"/>
            <a:ext cx="5001323" cy="5430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AACD1C-BC16-4BD7-A43C-04ED4BB4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2" y="1461742"/>
            <a:ext cx="427732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667" y="2200427"/>
            <a:ext cx="273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=0.00001</a:t>
            </a: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: Test = 7 : 3</a:t>
            </a: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CrossEntropyLoss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</a:p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 : Adam()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CF260-773E-485D-9A5C-B5530CFC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66" y="1022168"/>
            <a:ext cx="693516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0BCCE2-7372-487C-9CC9-C3D6CDE0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1146235"/>
            <a:ext cx="3648584" cy="25911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4A23B0-1BE6-45CF-A761-819B06AD3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04"/>
          <a:stretch/>
        </p:blipFill>
        <p:spPr>
          <a:xfrm>
            <a:off x="5038449" y="1493108"/>
            <a:ext cx="5572443" cy="295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480C41-2769-49B7-93E3-E4AAF62A1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293" y="2076345"/>
            <a:ext cx="3496163" cy="150516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F1B9209-A2E4-4417-BEAD-AC607612292A}"/>
              </a:ext>
            </a:extLst>
          </p:cNvPr>
          <p:cNvSpPr/>
          <p:nvPr/>
        </p:nvSpPr>
        <p:spPr>
          <a:xfrm>
            <a:off x="1240717" y="4855863"/>
            <a:ext cx="411753" cy="3429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5EF7-149B-4B1B-9159-61BFFFC5956C}"/>
              </a:ext>
            </a:extLst>
          </p:cNvPr>
          <p:cNvSpPr txBox="1"/>
          <p:nvPr/>
        </p:nvSpPr>
        <p:spPr>
          <a:xfrm>
            <a:off x="973051" y="3836247"/>
            <a:ext cx="1024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Accuracy : 97% (Too high)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	</a:t>
            </a:r>
            <a:r>
              <a:rPr lang="ko-KR" altLang="en-US" dirty="0">
                <a:latin typeface="나눔스퀘어 Bold"/>
              </a:rPr>
              <a:t>하나의 </a:t>
            </a:r>
            <a:r>
              <a:rPr lang="en-US" altLang="ko-KR" dirty="0">
                <a:latin typeface="나눔스퀘어 Bold"/>
              </a:rPr>
              <a:t>volume</a:t>
            </a:r>
            <a:r>
              <a:rPr lang="ko-KR" altLang="en-US" dirty="0">
                <a:latin typeface="나눔스퀘어 Bold"/>
              </a:rPr>
              <a:t>에 대한 </a:t>
            </a:r>
            <a:r>
              <a:rPr lang="en-US" altLang="ko-KR" dirty="0">
                <a:latin typeface="나눔스퀘어 Bold"/>
              </a:rPr>
              <a:t>slice</a:t>
            </a:r>
            <a:r>
              <a:rPr lang="ko-KR" altLang="en-US" dirty="0">
                <a:latin typeface="나눔스퀘어 Bold"/>
              </a:rPr>
              <a:t>들이 </a:t>
            </a:r>
            <a:r>
              <a:rPr lang="en-US" altLang="ko-KR" dirty="0">
                <a:latin typeface="나눔스퀘어 Bold"/>
              </a:rPr>
              <a:t>train</a:t>
            </a:r>
            <a:r>
              <a:rPr lang="ko-KR" altLang="en-US" dirty="0">
                <a:latin typeface="나눔스퀘어 Bold"/>
              </a:rPr>
              <a:t>과 </a:t>
            </a:r>
            <a:r>
              <a:rPr lang="en-US" altLang="ko-KR" dirty="0">
                <a:latin typeface="나눔스퀘어 Bold"/>
              </a:rPr>
              <a:t>test</a:t>
            </a:r>
            <a:r>
              <a:rPr lang="ko-KR" altLang="en-US" dirty="0">
                <a:latin typeface="나눔스퀘어 Bold"/>
              </a:rPr>
              <a:t>에 나누어 들어가져 </a:t>
            </a:r>
            <a:r>
              <a:rPr lang="en-US" altLang="ko-KR" dirty="0">
                <a:latin typeface="나눔스퀘어 Bold"/>
              </a:rPr>
              <a:t>train</a:t>
            </a:r>
            <a:r>
              <a:rPr lang="ko-KR" altLang="en-US" dirty="0">
                <a:latin typeface="나눔스퀘어 Bold"/>
              </a:rPr>
              <a:t>과 </a:t>
            </a:r>
            <a:r>
              <a:rPr lang="en-US" altLang="ko-KR" dirty="0">
                <a:latin typeface="나눔스퀘어 Bold"/>
              </a:rPr>
              <a:t>test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dataset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	</a:t>
            </a:r>
            <a:r>
              <a:rPr lang="ko-KR" altLang="en-US" dirty="0">
                <a:latin typeface="나눔스퀘어 Bold"/>
              </a:rPr>
              <a:t>유사도가 높기 때문 </a:t>
            </a:r>
            <a:endParaRPr lang="en-US" altLang="ko-KR" dirty="0">
              <a:latin typeface="나눔스퀘어 Bold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8270" y="404373"/>
            <a:ext cx="3541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(Re)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0039" y="2834074"/>
            <a:ext cx="44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Volume</a:t>
            </a:r>
            <a:r>
              <a:rPr lang="ko-KR" altLang="en-US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번호를 기준으로 </a:t>
            </a:r>
            <a:r>
              <a:rPr lang="en-US" altLang="ko-KR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Train set</a:t>
            </a:r>
            <a:r>
              <a:rPr lang="ko-KR" altLang="en-US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과 </a:t>
            </a:r>
            <a:r>
              <a:rPr lang="en-US" altLang="ko-KR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Test set</a:t>
            </a:r>
            <a:r>
              <a:rPr lang="ko-KR" altLang="en-US" spc="-150" dirty="0">
                <a:solidFill>
                  <a:srgbClr val="00002F"/>
                </a:solidFill>
                <a:latin typeface="나눔스퀘어 Bold"/>
                <a:ea typeface="나눔스퀘어 ExtraBold" panose="020B0600000101010101" pitchFamily="50" charset="-127"/>
              </a:rPr>
              <a:t>분할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44D487-757F-4AA6-8F97-0C56D6C9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4" y="2114366"/>
            <a:ext cx="5772956" cy="26292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DA4EF-0D35-475A-A9DD-24E81E207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31373"/>
              </p:ext>
            </p:extLst>
          </p:nvPr>
        </p:nvGraphicFramePr>
        <p:xfrm>
          <a:off x="6904651" y="4566331"/>
          <a:ext cx="431380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7936">
                  <a:extLst>
                    <a:ext uri="{9D8B030D-6E8A-4147-A177-3AD203B41FA5}">
                      <a16:colId xmlns:a16="http://schemas.microsoft.com/office/drawing/2014/main" val="2002479396"/>
                    </a:ext>
                  </a:extLst>
                </a:gridCol>
                <a:gridCol w="1437936">
                  <a:extLst>
                    <a:ext uri="{9D8B030D-6E8A-4147-A177-3AD203B41FA5}">
                      <a16:colId xmlns:a16="http://schemas.microsoft.com/office/drawing/2014/main" val="3357692929"/>
                    </a:ext>
                  </a:extLst>
                </a:gridCol>
                <a:gridCol w="1437936">
                  <a:extLst>
                    <a:ext uri="{9D8B030D-6E8A-4147-A177-3AD203B41FA5}">
                      <a16:colId xmlns:a16="http://schemas.microsoft.com/office/drawing/2014/main" val="3029708226"/>
                    </a:ext>
                  </a:extLst>
                </a:gridCol>
              </a:tblGrid>
              <a:tr h="3210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Train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Test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62520"/>
                  </a:ext>
                </a:extLst>
              </a:tr>
              <a:tr h="32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0(</a:t>
                      </a:r>
                      <a:r>
                        <a:rPr lang="ko-KR" altLang="en-US" dirty="0">
                          <a:ea typeface="나눔스퀘어 Bold" panose="020B0600000101010101"/>
                        </a:rPr>
                        <a:t>병변 무</a:t>
                      </a:r>
                      <a:r>
                        <a:rPr lang="en-US" altLang="ko-KR" dirty="0">
                          <a:ea typeface="나눔스퀘어 Bold" panose="020B0600000101010101"/>
                        </a:rPr>
                        <a:t>)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13062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2155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20546"/>
                  </a:ext>
                </a:extLst>
              </a:tr>
              <a:tr h="32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1(</a:t>
                      </a:r>
                      <a:r>
                        <a:rPr lang="ko-KR" altLang="en-US" dirty="0">
                          <a:ea typeface="나눔스퀘어 Bold" panose="020B0600000101010101"/>
                        </a:rPr>
                        <a:t>병변 유</a:t>
                      </a:r>
                      <a:r>
                        <a:rPr lang="en-US" altLang="ko-KR" dirty="0">
                          <a:ea typeface="나눔스퀘어 Bold" panose="020B0600000101010101"/>
                        </a:rPr>
                        <a:t>)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6248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742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14117"/>
                  </a:ext>
                </a:extLst>
              </a:tr>
              <a:tr h="32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Total(22207)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19310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a typeface="나눔스퀘어 Bold" panose="020B0600000101010101"/>
                        </a:rPr>
                        <a:t>2897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1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6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F1B9209-A2E4-4417-BEAD-AC607612292A}"/>
              </a:ext>
            </a:extLst>
          </p:cNvPr>
          <p:cNvSpPr/>
          <p:nvPr/>
        </p:nvSpPr>
        <p:spPr>
          <a:xfrm>
            <a:off x="4856714" y="3954846"/>
            <a:ext cx="411753" cy="3429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7FC4A7C-0CE0-4167-B545-8FE38F34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0" y="2488323"/>
            <a:ext cx="3096057" cy="2219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480AB4-D4F4-471F-AC60-8C64A70C1B33}"/>
              </a:ext>
            </a:extLst>
          </p:cNvPr>
          <p:cNvSpPr txBox="1"/>
          <p:nvPr/>
        </p:nvSpPr>
        <p:spPr>
          <a:xfrm>
            <a:off x="5477845" y="2279225"/>
            <a:ext cx="273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77160-D763-4059-9CC1-26CA656DCB22}"/>
              </a:ext>
            </a:extLst>
          </p:cNvPr>
          <p:cNvSpPr txBox="1"/>
          <p:nvPr/>
        </p:nvSpPr>
        <p:spPr>
          <a:xfrm>
            <a:off x="5554572" y="3765371"/>
            <a:ext cx="609145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Train loss</a:t>
            </a:r>
            <a:r>
              <a:rPr lang="ko-KR" altLang="en-US" dirty="0"/>
              <a:t>가 수렴하지 않아 </a:t>
            </a:r>
            <a:r>
              <a:rPr lang="en-US" altLang="ko-KR" dirty="0" err="1"/>
              <a:t>learning_rate</a:t>
            </a:r>
            <a:r>
              <a:rPr lang="ko-KR" altLang="en-US" dirty="0"/>
              <a:t>를 </a:t>
            </a:r>
            <a:r>
              <a:rPr lang="en-US" altLang="ko-KR" dirty="0"/>
              <a:t>0.00001</a:t>
            </a:r>
            <a:r>
              <a:rPr lang="ko-KR" altLang="en-US" dirty="0"/>
              <a:t>에서 </a:t>
            </a:r>
            <a:r>
              <a:rPr lang="en-US" altLang="ko-KR" dirty="0"/>
              <a:t>0.0001</a:t>
            </a:r>
            <a:r>
              <a:rPr lang="ko-KR" altLang="en-US" dirty="0"/>
              <a:t>로</a:t>
            </a:r>
            <a:r>
              <a:rPr lang="en-US" altLang="ko-KR" dirty="0"/>
              <a:t> 10</a:t>
            </a:r>
            <a:r>
              <a:rPr lang="ko-KR" altLang="en-US" dirty="0"/>
              <a:t>배 올려서 다시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3BCC2-98C3-4E1A-BB9C-291045DEC16B}"/>
              </a:ext>
            </a:extLst>
          </p:cNvPr>
          <p:cNvSpPr txBox="1"/>
          <p:nvPr/>
        </p:nvSpPr>
        <p:spPr>
          <a:xfrm>
            <a:off x="802431" y="1184738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/>
              </a:rPr>
              <a:t>Train,Test</a:t>
            </a:r>
            <a:r>
              <a:rPr lang="en-US" altLang="ko-KR" dirty="0">
                <a:latin typeface="나눔스퀘어 Bold"/>
              </a:rPr>
              <a:t> model split</a:t>
            </a:r>
            <a:r>
              <a:rPr lang="ko-KR" altLang="en-US" dirty="0">
                <a:latin typeface="나눔스퀘어 Bold"/>
              </a:rPr>
              <a:t>방법 </a:t>
            </a:r>
            <a:r>
              <a:rPr lang="en-US" altLang="ko-KR" dirty="0">
                <a:latin typeface="나눔스퀘어 Bold"/>
              </a:rPr>
              <a:t>change</a:t>
            </a:r>
            <a:endParaRPr lang="ko-KR" altLang="en-US" dirty="0">
              <a:latin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36430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63D36-1A3B-49CB-82F3-35F72DE14798}"/>
              </a:ext>
            </a:extLst>
          </p:cNvPr>
          <p:cNvSpPr txBox="1"/>
          <p:nvPr/>
        </p:nvSpPr>
        <p:spPr>
          <a:xfrm>
            <a:off x="5012145" y="2033013"/>
            <a:ext cx="584631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/>
              </a:rPr>
              <a:t>총 </a:t>
            </a:r>
            <a:r>
              <a:rPr lang="en-US" altLang="ko-KR" dirty="0">
                <a:latin typeface="나눔스퀘어 Bold" panose="020B0600000101010101"/>
              </a:rPr>
              <a:t>100 epoch </a:t>
            </a:r>
            <a:r>
              <a:rPr lang="ko-KR" altLang="en-US" dirty="0">
                <a:latin typeface="나눔스퀘어 Bold" panose="020B0600000101010101"/>
              </a:rPr>
              <a:t>중 </a:t>
            </a:r>
            <a:r>
              <a:rPr lang="en-US" altLang="ko-KR" dirty="0">
                <a:latin typeface="나눔스퀘어 Bold" panose="020B0600000101010101"/>
              </a:rPr>
              <a:t>validation loss</a:t>
            </a:r>
            <a:r>
              <a:rPr lang="ko-KR" altLang="en-US" dirty="0">
                <a:latin typeface="나눔스퀘어 Bold" panose="020B0600000101010101"/>
              </a:rPr>
              <a:t>가 가장 작은 </a:t>
            </a:r>
            <a:r>
              <a:rPr lang="en-US" altLang="ko-KR" dirty="0">
                <a:latin typeface="나눔스퀘어 Bold" panose="020B0600000101010101"/>
              </a:rPr>
              <a:t>model</a:t>
            </a:r>
            <a:r>
              <a:rPr lang="ko-KR" altLang="en-US" dirty="0">
                <a:latin typeface="나눔스퀘어 Bold" panose="020B0600000101010101"/>
              </a:rPr>
              <a:t>을 저장하여 </a:t>
            </a:r>
            <a:r>
              <a:rPr lang="en-US" altLang="ko-KR" dirty="0">
                <a:latin typeface="나눔스퀘어 Bold" panose="020B0600000101010101"/>
              </a:rPr>
              <a:t>accuracy </a:t>
            </a:r>
            <a:r>
              <a:rPr lang="ko-KR" altLang="en-US" dirty="0">
                <a:latin typeface="나눔스퀘어 Bold" panose="020B0600000101010101"/>
              </a:rPr>
              <a:t>측정</a:t>
            </a:r>
            <a:r>
              <a:rPr lang="en-US" altLang="ko-KR" dirty="0">
                <a:latin typeface="나눔스퀘어 Bold" panose="020B0600000101010101"/>
              </a:rPr>
              <a:t>(epoch=92,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=0.1382)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Accuracy : 78.8%</a:t>
            </a:r>
            <a:endParaRPr lang="ko-KR" altLang="en-US" dirty="0">
              <a:latin typeface="나눔스퀘어 Bold" panose="020B060000010101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E6606D-1165-49E2-91E8-4B98BA65F317}"/>
              </a:ext>
            </a:extLst>
          </p:cNvPr>
          <p:cNvSpPr/>
          <p:nvPr/>
        </p:nvSpPr>
        <p:spPr>
          <a:xfrm>
            <a:off x="1360749" y="4691360"/>
            <a:ext cx="2238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=0.0001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DC1124D-91D6-451D-9B1B-FFFC6E1A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7" y="2166640"/>
            <a:ext cx="3096057" cy="22301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F30CCE-5832-4DC7-9678-E21A485E2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356" r="37703" b="-53"/>
          <a:stretch/>
        </p:blipFill>
        <p:spPr>
          <a:xfrm>
            <a:off x="5012145" y="4005815"/>
            <a:ext cx="6142844" cy="2545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407382-27AD-4B5F-8926-A5FED26A8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84"/>
          <a:stretch/>
        </p:blipFill>
        <p:spPr>
          <a:xfrm>
            <a:off x="6222054" y="4532334"/>
            <a:ext cx="4015468" cy="158472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12EDA6C-CE48-4C81-8417-6566D1DAFA5F}"/>
              </a:ext>
            </a:extLst>
          </p:cNvPr>
          <p:cNvSpPr/>
          <p:nvPr/>
        </p:nvSpPr>
        <p:spPr>
          <a:xfrm>
            <a:off x="8083567" y="5086350"/>
            <a:ext cx="419100" cy="2667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CC4A6-1339-44FA-983B-6FF8A52DE8C0}"/>
              </a:ext>
            </a:extLst>
          </p:cNvPr>
          <p:cNvSpPr txBox="1"/>
          <p:nvPr/>
        </p:nvSpPr>
        <p:spPr>
          <a:xfrm>
            <a:off x="762667" y="1171572"/>
            <a:ext cx="46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/>
              </a:rPr>
              <a:t>Learning rate=0.00001</a:t>
            </a:r>
            <a:r>
              <a:rPr lang="en-US" altLang="ko-KR" dirty="0">
                <a:latin typeface="나눔스퀘어 Bold" panose="020B0600000101010101"/>
                <a:sym typeface="Wingdings" panose="05000000000000000000" pitchFamily="2" charset="2"/>
              </a:rPr>
              <a:t>0.0001</a:t>
            </a:r>
            <a:endParaRPr lang="ko-KR" altLang="en-US" dirty="0">
              <a:latin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2383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49"/>
            <a:ext cx="2201573" cy="6560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 Customization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 model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Summary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CC4A6-1339-44FA-983B-6FF8A52DE8C0}"/>
              </a:ext>
            </a:extLst>
          </p:cNvPr>
          <p:cNvSpPr txBox="1"/>
          <p:nvPr/>
        </p:nvSpPr>
        <p:spPr>
          <a:xfrm>
            <a:off x="1069803" y="1845340"/>
            <a:ext cx="4621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	-layer</a:t>
            </a:r>
            <a:r>
              <a:rPr lang="ko-KR" altLang="en-US" dirty="0">
                <a:latin typeface="나눔스퀘어 Bold" panose="020B0600000101010101"/>
              </a:rPr>
              <a:t> 늘리기</a:t>
            </a:r>
            <a:endParaRPr lang="en-US" altLang="ko-KR" dirty="0">
              <a:latin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	-dropout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Bold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/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	-window min max</a:t>
            </a:r>
            <a:r>
              <a:rPr lang="ko-KR" altLang="en-US" dirty="0">
                <a:latin typeface="나눔스퀘어 Bold" panose="020B0600000101010101"/>
              </a:rPr>
              <a:t>변경</a:t>
            </a:r>
            <a:endParaRPr lang="en-US" altLang="ko-KR" dirty="0">
              <a:latin typeface="나눔스퀘어 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8567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88E9F74-4559-4355-B600-495380D8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27" y="1512367"/>
            <a:ext cx="3942683" cy="45573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03B916-5831-4549-9AEF-B342BCB2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88" y="960612"/>
            <a:ext cx="4372585" cy="55919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EC23F5-F54A-4893-9FDE-86C9A8F656A8}"/>
              </a:ext>
            </a:extLst>
          </p:cNvPr>
          <p:cNvSpPr/>
          <p:nvPr/>
        </p:nvSpPr>
        <p:spPr>
          <a:xfrm>
            <a:off x="7365592" y="3791044"/>
            <a:ext cx="3654833" cy="60950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CFB4E2-3A17-48F9-8267-0E10042BD90E}"/>
              </a:ext>
            </a:extLst>
          </p:cNvPr>
          <p:cNvSpPr/>
          <p:nvPr/>
        </p:nvSpPr>
        <p:spPr>
          <a:xfrm>
            <a:off x="5577937" y="3480317"/>
            <a:ext cx="714375" cy="55254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5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8B1601-51D9-4E79-A355-495921DA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1" y="2174824"/>
            <a:ext cx="3677163" cy="26197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1EFBE1-64A5-421D-A7A7-BC0093A1A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54" r="35256"/>
          <a:stretch/>
        </p:blipFill>
        <p:spPr>
          <a:xfrm>
            <a:off x="5012145" y="3952875"/>
            <a:ext cx="5655814" cy="285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663D36-1A3B-49CB-82F3-35F72DE14798}"/>
              </a:ext>
            </a:extLst>
          </p:cNvPr>
          <p:cNvSpPr txBox="1"/>
          <p:nvPr/>
        </p:nvSpPr>
        <p:spPr>
          <a:xfrm>
            <a:off x="5872779" y="2614905"/>
            <a:ext cx="584631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epoch=38,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=0.0885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Accuracy : 75.7%</a:t>
            </a:r>
            <a:endParaRPr lang="ko-KR" altLang="en-US" dirty="0">
              <a:latin typeface="나눔스퀘어 Bold" panose="020B0600000101010101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1779423-E873-4B01-B651-002942DC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522" y="4433679"/>
            <a:ext cx="4229690" cy="18195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E6606D-1165-49E2-91E8-4B98BA65F317}"/>
              </a:ext>
            </a:extLst>
          </p:cNvPr>
          <p:cNvSpPr/>
          <p:nvPr/>
        </p:nvSpPr>
        <p:spPr>
          <a:xfrm>
            <a:off x="1360747" y="5210175"/>
            <a:ext cx="2238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=0.0001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475D2BF-E721-45AC-A8C9-AE0032AB2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505" y="579122"/>
            <a:ext cx="2137959" cy="154000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9DBC4B-5512-4495-814F-492DD4D89536}"/>
              </a:ext>
            </a:extLst>
          </p:cNvPr>
          <p:cNvCxnSpPr>
            <a:cxnSpLocks/>
          </p:cNvCxnSpPr>
          <p:nvPr/>
        </p:nvCxnSpPr>
        <p:spPr>
          <a:xfrm flipH="1">
            <a:off x="4191000" y="1199173"/>
            <a:ext cx="2400301" cy="947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4E411F81-2B6E-41A1-AB44-B809B92130AB}"/>
              </a:ext>
            </a:extLst>
          </p:cNvPr>
          <p:cNvSpPr/>
          <p:nvPr/>
        </p:nvSpPr>
        <p:spPr>
          <a:xfrm>
            <a:off x="8083567" y="5086350"/>
            <a:ext cx="419100" cy="2667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A9A1E-EB42-42B6-BB50-BB46DCD044C4}"/>
              </a:ext>
            </a:extLst>
          </p:cNvPr>
          <p:cNvSpPr txBox="1"/>
          <p:nvPr/>
        </p:nvSpPr>
        <p:spPr>
          <a:xfrm>
            <a:off x="762667" y="1199173"/>
            <a:ext cx="31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/>
              </a:rPr>
              <a:t>Layer </a:t>
            </a:r>
            <a:r>
              <a:rPr lang="ko-KR" altLang="en-US" dirty="0">
                <a:latin typeface="나눔스퀘어 Bold" panose="020B0600000101010101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86079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05A36-6FC3-4EB5-A7D0-565394C7EF37}"/>
              </a:ext>
            </a:extLst>
          </p:cNvPr>
          <p:cNvSpPr txBox="1"/>
          <p:nvPr/>
        </p:nvSpPr>
        <p:spPr>
          <a:xfrm>
            <a:off x="577505" y="1101050"/>
            <a:ext cx="455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/>
              </a:rPr>
              <a:t>Dropout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4DE686-F100-4A22-B3B9-BFE04903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07" y="348412"/>
            <a:ext cx="4191585" cy="63731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66AA7A-6B18-48A7-BBEB-16179D5009CF}"/>
              </a:ext>
            </a:extLst>
          </p:cNvPr>
          <p:cNvSpPr/>
          <p:nvPr/>
        </p:nvSpPr>
        <p:spPr>
          <a:xfrm>
            <a:off x="6053666" y="1216767"/>
            <a:ext cx="4017559" cy="1548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E67973-B289-46A6-AC19-3B962E866882}"/>
              </a:ext>
            </a:extLst>
          </p:cNvPr>
          <p:cNvSpPr/>
          <p:nvPr/>
        </p:nvSpPr>
        <p:spPr>
          <a:xfrm>
            <a:off x="6053665" y="1987234"/>
            <a:ext cx="4017559" cy="1548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20D6D9-9E7C-4605-8F3A-5FC5F1FD2D9D}"/>
              </a:ext>
            </a:extLst>
          </p:cNvPr>
          <p:cNvSpPr/>
          <p:nvPr/>
        </p:nvSpPr>
        <p:spPr>
          <a:xfrm>
            <a:off x="6053665" y="2750955"/>
            <a:ext cx="4017559" cy="1548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F79EB-BF3A-4622-BCBC-40A4C16C9DF5}"/>
              </a:ext>
            </a:extLst>
          </p:cNvPr>
          <p:cNvSpPr/>
          <p:nvPr/>
        </p:nvSpPr>
        <p:spPr>
          <a:xfrm>
            <a:off x="6053665" y="3514676"/>
            <a:ext cx="4017559" cy="1548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9E12-CC4F-4E84-B714-E8CB37BD5451}"/>
              </a:ext>
            </a:extLst>
          </p:cNvPr>
          <p:cNvSpPr/>
          <p:nvPr/>
        </p:nvSpPr>
        <p:spPr>
          <a:xfrm>
            <a:off x="6034219" y="4250616"/>
            <a:ext cx="4017559" cy="1548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720A64A-B7B9-4936-966E-7CCACDAB7B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9869" y="2406042"/>
            <a:ext cx="3739264" cy="19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2A9A1E-EB42-42B6-BB50-BB46DCD044C4}"/>
              </a:ext>
            </a:extLst>
          </p:cNvPr>
          <p:cNvSpPr txBox="1"/>
          <p:nvPr/>
        </p:nvSpPr>
        <p:spPr>
          <a:xfrm>
            <a:off x="156792" y="1163774"/>
            <a:ext cx="9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/>
              </a:rPr>
              <a:t>Conv-</a:t>
            </a:r>
            <a:r>
              <a:rPr lang="en-US" altLang="ko-KR" dirty="0" err="1">
                <a:latin typeface="나눔스퀘어 Bold" panose="020B0600000101010101"/>
              </a:rPr>
              <a:t>Batchnorm</a:t>
            </a:r>
            <a:r>
              <a:rPr lang="en-US" altLang="ko-KR" dirty="0">
                <a:latin typeface="나눔스퀘어 Bold" panose="020B0600000101010101"/>
              </a:rPr>
              <a:t>-</a:t>
            </a:r>
            <a:r>
              <a:rPr lang="en-US" altLang="ko-KR" b="1" dirty="0">
                <a:latin typeface="나눔스퀘어 Bold" panose="020B0600000101010101"/>
              </a:rPr>
              <a:t>Dropout-Pooling</a:t>
            </a:r>
            <a:r>
              <a:rPr lang="en-US" altLang="ko-KR" dirty="0">
                <a:latin typeface="나눔스퀘어 Bold" panose="020B0600000101010101"/>
              </a:rPr>
              <a:t>/ Conv-</a:t>
            </a:r>
            <a:r>
              <a:rPr lang="en-US" altLang="ko-KR" dirty="0" err="1">
                <a:latin typeface="나눔스퀘어 Bold" panose="020B0600000101010101"/>
              </a:rPr>
              <a:t>Batchnorm</a:t>
            </a:r>
            <a:r>
              <a:rPr lang="en-US" altLang="ko-KR" dirty="0">
                <a:latin typeface="나눔스퀘어 Bold" panose="020B0600000101010101"/>
              </a:rPr>
              <a:t>-</a:t>
            </a:r>
            <a:r>
              <a:rPr lang="en-US" altLang="ko-KR" b="1" dirty="0">
                <a:latin typeface="나눔스퀘어 Bold" panose="020B0600000101010101"/>
              </a:rPr>
              <a:t>Pooling-Dropou</a:t>
            </a:r>
            <a:r>
              <a:rPr lang="en-US" altLang="ko-KR" dirty="0">
                <a:latin typeface="나눔스퀘어 Bold" panose="020B0600000101010101"/>
              </a:rPr>
              <a:t>t</a:t>
            </a:r>
            <a:endParaRPr lang="ko-KR" altLang="en-US" dirty="0">
              <a:latin typeface="나눔스퀘어 Bold" panose="020B0600000101010101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3BE2EB-28BE-4FA9-9B9D-4EF2B48B72F7}"/>
              </a:ext>
            </a:extLst>
          </p:cNvPr>
          <p:cNvSpPr/>
          <p:nvPr/>
        </p:nvSpPr>
        <p:spPr>
          <a:xfrm>
            <a:off x="10340494" y="563610"/>
            <a:ext cx="1755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=100</a:t>
            </a:r>
          </a:p>
          <a:p>
            <a:r>
              <a:rPr lang="en-US" altLang="ko-KR" sz="1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z="1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z="15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z="1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92D9B-4C72-4748-9DAD-67ADB0E4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3" y="1827831"/>
            <a:ext cx="2629965" cy="18762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BCCFC2-2854-4550-84EB-EFDCE001D945}"/>
              </a:ext>
            </a:extLst>
          </p:cNvPr>
          <p:cNvSpPr txBox="1"/>
          <p:nvPr/>
        </p:nvSpPr>
        <p:spPr>
          <a:xfrm>
            <a:off x="4584578" y="1719219"/>
            <a:ext cx="58463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Epoch=9,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=0.1886, Accuracy :76.1%</a:t>
            </a:r>
            <a:endParaRPr lang="ko-KR" altLang="en-US" dirty="0">
              <a:latin typeface="나눔스퀘어 Bold" panose="020B060000010101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DFCF5-F25A-40E4-A21A-7F7AAEC8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84" y="2248868"/>
            <a:ext cx="4650697" cy="258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0EDE0D-EFAA-4AE3-8CF8-F60F5F18A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874" y="2546027"/>
            <a:ext cx="3176915" cy="135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F8CF17-E727-4D4F-8719-8EFEA689D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75" y="4368367"/>
            <a:ext cx="2742533" cy="19906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99D1FD-0934-4FA5-86F3-CB818F2F7D7C}"/>
              </a:ext>
            </a:extLst>
          </p:cNvPr>
          <p:cNvSpPr txBox="1"/>
          <p:nvPr/>
        </p:nvSpPr>
        <p:spPr>
          <a:xfrm>
            <a:off x="4335925" y="4181583"/>
            <a:ext cx="584631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Epoch=19,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=0.1032, Accuracy :71.7%</a:t>
            </a:r>
            <a:endParaRPr lang="ko-KR" altLang="en-US" dirty="0">
              <a:latin typeface="나눔스퀘어 Bold" panose="020B0600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C0EC1B-85B0-4AA1-9895-D5ED467B7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311" y="4733366"/>
            <a:ext cx="4620103" cy="1961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99E2B4-DF70-4ADC-A725-EF48CC641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874" y="5128103"/>
            <a:ext cx="3292195" cy="138572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41C5EBD-C033-43D8-92F4-3E500E136AAB}"/>
              </a:ext>
            </a:extLst>
          </p:cNvPr>
          <p:cNvSpPr/>
          <p:nvPr/>
        </p:nvSpPr>
        <p:spPr>
          <a:xfrm>
            <a:off x="6926354" y="2979776"/>
            <a:ext cx="419100" cy="2667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CA1E5B5-BCA0-4D91-98D2-0CB4D9FDE0E7}"/>
              </a:ext>
            </a:extLst>
          </p:cNvPr>
          <p:cNvSpPr/>
          <p:nvPr/>
        </p:nvSpPr>
        <p:spPr>
          <a:xfrm>
            <a:off x="6879331" y="5594582"/>
            <a:ext cx="419100" cy="2667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1048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05A36-6FC3-4EB5-A7D0-565394C7EF37}"/>
              </a:ext>
            </a:extLst>
          </p:cNvPr>
          <p:cNvSpPr txBox="1"/>
          <p:nvPr/>
        </p:nvSpPr>
        <p:spPr>
          <a:xfrm>
            <a:off x="3818436" y="590234"/>
            <a:ext cx="455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/>
              </a:rPr>
              <a:t>Window</a:t>
            </a:r>
            <a:r>
              <a:rPr lang="ko-KR" altLang="en-US" dirty="0">
                <a:latin typeface="나눔스퀘어 Bold" panose="020B0600000101010101"/>
              </a:rPr>
              <a:t> </a:t>
            </a:r>
            <a:r>
              <a:rPr lang="en-US" altLang="ko-KR" dirty="0">
                <a:latin typeface="나눔스퀘어 Bold" panose="020B0600000101010101"/>
              </a:rPr>
              <a:t>min, max </a:t>
            </a:r>
            <a:r>
              <a:rPr lang="ko-KR" altLang="en-US" dirty="0">
                <a:latin typeface="나눔스퀘어 Bold" panose="020B0600000101010101"/>
              </a:rPr>
              <a:t>변경</a:t>
            </a:r>
            <a:endParaRPr lang="en-US" altLang="ko-KR" dirty="0">
              <a:latin typeface="나눔스퀘어 Bold" panose="020B060000010101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32279-FD34-48DE-8A30-075EC945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18" y="2416202"/>
            <a:ext cx="4046247" cy="240888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BD29D2-5E64-484A-BB2E-F07C9B646C6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3081536"/>
            <a:ext cx="2520000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D94618-EB09-4C7C-87EF-0AA58EC380B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2" y="4773491"/>
            <a:ext cx="2520000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941824-A3E6-412E-836A-986A4E9BA8C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5532" y="1227514"/>
            <a:ext cx="252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7C751-2312-4446-BB16-80E7D9C7AAF7}"/>
              </a:ext>
            </a:extLst>
          </p:cNvPr>
          <p:cNvSpPr txBox="1"/>
          <p:nvPr/>
        </p:nvSpPr>
        <p:spPr>
          <a:xfrm>
            <a:off x="3371850" y="1484870"/>
            <a:ext cx="30289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(0,200)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Accuracy:75.7%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Recall:</a:t>
            </a:r>
            <a:r>
              <a:rPr lang="ko-KR" altLang="en-US" dirty="0">
                <a:ea typeface="나눔스퀘어 Bold" panose="020B0600000101010101"/>
              </a:rPr>
              <a:t> </a:t>
            </a:r>
            <a:r>
              <a:rPr lang="en-US" altLang="ko-KR" dirty="0">
                <a:ea typeface="나눔스퀘어 Bold" panose="020B0600000101010101"/>
              </a:rPr>
              <a:t>0.42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6687D-C8D9-4141-87B1-74D75FE163F5}"/>
              </a:ext>
            </a:extLst>
          </p:cNvPr>
          <p:cNvSpPr txBox="1"/>
          <p:nvPr/>
        </p:nvSpPr>
        <p:spPr>
          <a:xfrm>
            <a:off x="3371850" y="3338892"/>
            <a:ext cx="25908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(-30,130)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Accuracy:77.4%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Recall:</a:t>
            </a:r>
            <a:r>
              <a:rPr lang="ko-KR" altLang="en-US" dirty="0">
                <a:ea typeface="나눔스퀘어 Bold" panose="020B0600000101010101"/>
              </a:rPr>
              <a:t> </a:t>
            </a:r>
            <a:r>
              <a:rPr lang="en-US" altLang="ko-KR" dirty="0">
                <a:ea typeface="나눔스퀘어 Bold" panose="020B0600000101010101"/>
              </a:rPr>
              <a:t>0.47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20454-9830-413F-9B72-91C5349DEBEA}"/>
              </a:ext>
            </a:extLst>
          </p:cNvPr>
          <p:cNvSpPr txBox="1"/>
          <p:nvPr/>
        </p:nvSpPr>
        <p:spPr>
          <a:xfrm>
            <a:off x="3371850" y="4881536"/>
            <a:ext cx="29432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(0,100)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Accuracy:76.4%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Recall:</a:t>
            </a:r>
            <a:r>
              <a:rPr lang="ko-KR" altLang="en-US" dirty="0">
                <a:ea typeface="나눔스퀘어 Bold" panose="020B0600000101010101"/>
              </a:rPr>
              <a:t> </a:t>
            </a:r>
            <a:r>
              <a:rPr lang="en-US" altLang="ko-KR" dirty="0">
                <a:ea typeface="나눔스퀘어 Bold" panose="020B0600000101010101"/>
              </a:rPr>
              <a:t>0.39</a:t>
            </a:r>
            <a:endParaRPr lang="ko-KR" altLang="en-US" dirty="0">
              <a:ea typeface="나눔스퀘어 Bold" panose="020B0600000101010101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0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345" y="1204591"/>
            <a:ext cx="30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Pretrained model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–VGG16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54689-4EDF-46D6-8F59-21B4F36386A3}"/>
              </a:ext>
            </a:extLst>
          </p:cNvPr>
          <p:cNvSpPr txBox="1"/>
          <p:nvPr/>
        </p:nvSpPr>
        <p:spPr>
          <a:xfrm>
            <a:off x="728176" y="5056931"/>
            <a:ext cx="61817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Input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channel</a:t>
            </a:r>
            <a:r>
              <a:rPr lang="ko-KR" altLang="en-US" dirty="0">
                <a:latin typeface="나눔스퀘어 Bold"/>
              </a:rPr>
              <a:t>수와 마지막 출력의 </a:t>
            </a:r>
            <a:r>
              <a:rPr lang="en-US" altLang="ko-KR" dirty="0">
                <a:latin typeface="나눔스퀘어 Bold"/>
              </a:rPr>
              <a:t>class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number</a:t>
            </a:r>
            <a:r>
              <a:rPr lang="ko-KR" altLang="en-US" dirty="0">
                <a:latin typeface="나눔스퀘어 Bold"/>
              </a:rPr>
              <a:t> 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FAA6EC-F3BA-49A7-9233-B9E71230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6" y="1924583"/>
            <a:ext cx="569674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2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897B2-EEDB-41DC-990C-05F68639F955}"/>
              </a:ext>
            </a:extLst>
          </p:cNvPr>
          <p:cNvSpPr/>
          <p:nvPr/>
        </p:nvSpPr>
        <p:spPr>
          <a:xfrm>
            <a:off x="987334" y="4034135"/>
            <a:ext cx="2238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=10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=8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5F1F7-92EF-40A2-8897-8C4DF52AA7EC}"/>
              </a:ext>
            </a:extLst>
          </p:cNvPr>
          <p:cNvSpPr txBox="1"/>
          <p:nvPr/>
        </p:nvSpPr>
        <p:spPr>
          <a:xfrm>
            <a:off x="4584578" y="1817260"/>
            <a:ext cx="58463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VGG16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epoch=1,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=0.4710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Accuracy : 70.4%</a:t>
            </a:r>
            <a:endParaRPr lang="ko-KR" altLang="en-US" dirty="0">
              <a:latin typeface="나눔스퀘어 Bold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603824-1579-4C19-8150-B1E36589D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8" y="1588567"/>
            <a:ext cx="3019846" cy="21910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5DF04C-77E2-46C3-ACAB-F318DC9B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8" y="3268457"/>
            <a:ext cx="4918480" cy="2207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543588-AB66-48F2-A9D1-C490B5F3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640" y="4003233"/>
            <a:ext cx="3410426" cy="1543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5033F1-E5B1-4FC0-9605-AC6DE410E613}"/>
              </a:ext>
            </a:extLst>
          </p:cNvPr>
          <p:cNvSpPr txBox="1"/>
          <p:nvPr/>
        </p:nvSpPr>
        <p:spPr>
          <a:xfrm>
            <a:off x="1026522" y="5875907"/>
            <a:ext cx="82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Dropout</a:t>
            </a:r>
            <a:r>
              <a:rPr lang="ko-KR" altLang="en-US" dirty="0"/>
              <a:t>이 </a:t>
            </a:r>
            <a:r>
              <a:rPr lang="en-US" altLang="ko-KR" dirty="0"/>
              <a:t>classification </a:t>
            </a:r>
            <a:r>
              <a:rPr lang="ko-KR" altLang="en-US" dirty="0"/>
              <a:t>부분에만 존재</a:t>
            </a:r>
            <a:r>
              <a:rPr lang="en-US" altLang="ko-KR" dirty="0"/>
              <a:t>(feature extraction</a:t>
            </a:r>
            <a:r>
              <a:rPr lang="ko-KR" altLang="en-US" dirty="0"/>
              <a:t>에는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49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176" y="1204591"/>
            <a:ext cx="30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Pretrained model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–resnet18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AC2E30-659A-44EC-8241-5F09A27F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6" y="2042919"/>
            <a:ext cx="5839640" cy="277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F54689-4EDF-46D6-8F59-21B4F36386A3}"/>
              </a:ext>
            </a:extLst>
          </p:cNvPr>
          <p:cNvSpPr txBox="1"/>
          <p:nvPr/>
        </p:nvSpPr>
        <p:spPr>
          <a:xfrm>
            <a:off x="728176" y="5056931"/>
            <a:ext cx="618172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Input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channel</a:t>
            </a:r>
            <a:r>
              <a:rPr lang="ko-KR" altLang="en-US" dirty="0">
                <a:latin typeface="나눔스퀘어 Bold"/>
              </a:rPr>
              <a:t>수와 마지막 출력의 </a:t>
            </a:r>
            <a:r>
              <a:rPr lang="en-US" altLang="ko-KR" dirty="0">
                <a:latin typeface="나눔스퀘어 Bold"/>
              </a:rPr>
              <a:t>class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number</a:t>
            </a:r>
            <a:r>
              <a:rPr lang="ko-KR" altLang="en-US" dirty="0">
                <a:latin typeface="나눔스퀘어 Bold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85593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0749" y="437393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4CD184-AA5B-4D30-8E82-2FF7C854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6" y="1573923"/>
            <a:ext cx="3048425" cy="2181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F346D8-B55D-4B16-A71B-DB41A725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23" r="35405" b="1118"/>
          <a:stretch/>
        </p:blipFill>
        <p:spPr>
          <a:xfrm>
            <a:off x="4461975" y="3429000"/>
            <a:ext cx="4510575" cy="2190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897B2-EEDB-41DC-990C-05F68639F955}"/>
              </a:ext>
            </a:extLst>
          </p:cNvPr>
          <p:cNvSpPr/>
          <p:nvPr/>
        </p:nvSpPr>
        <p:spPr>
          <a:xfrm>
            <a:off x="987334" y="4034135"/>
            <a:ext cx="2238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 =30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Batch_size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=32</a:t>
            </a:r>
          </a:p>
          <a:p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Learning_rate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=0.0001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5F1F7-92EF-40A2-8897-8C4DF52AA7EC}"/>
              </a:ext>
            </a:extLst>
          </p:cNvPr>
          <p:cNvSpPr txBox="1"/>
          <p:nvPr/>
        </p:nvSpPr>
        <p:spPr>
          <a:xfrm>
            <a:off x="4584578" y="1817260"/>
            <a:ext cx="584631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Resnet 18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epoch=1, </a:t>
            </a:r>
            <a:r>
              <a:rPr lang="en-US" altLang="ko-KR" dirty="0" err="1">
                <a:latin typeface="나눔스퀘어 Bold" panose="020B0600000101010101"/>
              </a:rPr>
              <a:t>train_loss</a:t>
            </a:r>
            <a:r>
              <a:rPr lang="en-US" altLang="ko-KR" dirty="0">
                <a:latin typeface="나눔스퀘어 Bold" panose="020B0600000101010101"/>
              </a:rPr>
              <a:t>=0.7323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/>
              </a:rPr>
              <a:t>Accuracy : 84.9%</a:t>
            </a:r>
            <a:endParaRPr lang="ko-KR" altLang="en-US" dirty="0">
              <a:latin typeface="나눔스퀘어 Bold" panose="020B0600000101010101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5F77D8-689E-46CC-BA74-3BBB21BFE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4034135"/>
            <a:ext cx="344853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 Customization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D3264-922D-4C5D-AB44-378EE5BD2995}"/>
              </a:ext>
            </a:extLst>
          </p:cNvPr>
          <p:cNvSpPr txBox="1"/>
          <p:nvPr/>
        </p:nvSpPr>
        <p:spPr>
          <a:xfrm>
            <a:off x="5206125" y="3239396"/>
            <a:ext cx="17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ea typeface="나눔스퀘어 Bold" panose="020B0600000101010101"/>
              </a:rPr>
              <a:t>Summary</a:t>
            </a:r>
            <a:endParaRPr lang="ko-KR" altLang="en-US" dirty="0">
              <a:ea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422144" y="483650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3048" y="-12120"/>
            <a:ext cx="205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541" y="2198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21EEAB-FFA5-462C-858C-B6E8E220D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56261"/>
              </p:ext>
            </p:extLst>
          </p:nvPr>
        </p:nvGraphicFramePr>
        <p:xfrm>
          <a:off x="467078" y="660904"/>
          <a:ext cx="11074400" cy="5765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782">
                  <a:extLst>
                    <a:ext uri="{9D8B030D-6E8A-4147-A177-3AD203B41FA5}">
                      <a16:colId xmlns:a16="http://schemas.microsoft.com/office/drawing/2014/main" val="3919428595"/>
                    </a:ext>
                  </a:extLst>
                </a:gridCol>
                <a:gridCol w="5292436">
                  <a:extLst>
                    <a:ext uri="{9D8B030D-6E8A-4147-A177-3AD203B41FA5}">
                      <a16:colId xmlns:a16="http://schemas.microsoft.com/office/drawing/2014/main" val="4178412796"/>
                    </a:ext>
                  </a:extLst>
                </a:gridCol>
                <a:gridCol w="5126182">
                  <a:extLst>
                    <a:ext uri="{9D8B030D-6E8A-4147-A177-3AD203B41FA5}">
                      <a16:colId xmlns:a16="http://schemas.microsoft.com/office/drawing/2014/main" val="2773816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Label=1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Label=0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Predict=1</a:t>
                      </a:r>
                      <a:endParaRPr lang="ko-KR" altLang="en-US" b="1" dirty="0"/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Predict=0</a:t>
                      </a:r>
                      <a:endParaRPr lang="ko-KR" altLang="en-US" b="1" dirty="0"/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37484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C4F41448-E1A8-4361-90AF-09C00348E5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90" y="1376139"/>
            <a:ext cx="2500622" cy="216766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91C5C3E-3329-443C-B3B8-1ECD23E4028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50" y="1376139"/>
            <a:ext cx="2333850" cy="21425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163C4B8-CA0C-42AE-B9F9-701B68FB51B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32" y="4084357"/>
            <a:ext cx="2261164" cy="21425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B15696A-A882-483B-8727-2F470FBE237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91" y="4084357"/>
            <a:ext cx="2152235" cy="21425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CC22A7A-FDD4-4CBD-BD13-7DEC179F4E2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720724" y="1347798"/>
            <a:ext cx="2261164" cy="219600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A778A60-C96E-4AE9-99AD-75534BEA027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046026" y="1318882"/>
            <a:ext cx="2453763" cy="229994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5A47CB-B537-458F-AA60-E3638A07B39B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b="2648"/>
          <a:stretch/>
        </p:blipFill>
        <p:spPr>
          <a:xfrm>
            <a:off x="1280676" y="4110144"/>
            <a:ext cx="2453763" cy="214256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736DBF1-C57C-4A16-AE9F-3FF0119E76B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62934" y="4110144"/>
            <a:ext cx="2333850" cy="20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8813" y="437393"/>
            <a:ext cx="205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638B3-ADA2-4E7C-ABC5-87723AA4D004}"/>
              </a:ext>
            </a:extLst>
          </p:cNvPr>
          <p:cNvSpPr txBox="1"/>
          <p:nvPr/>
        </p:nvSpPr>
        <p:spPr>
          <a:xfrm>
            <a:off x="1282013" y="1760979"/>
            <a:ext cx="8765309" cy="333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간과 병변이 명확하게 구별되는 경우</a:t>
            </a:r>
            <a:r>
              <a:rPr lang="en-US" altLang="ko-KR" dirty="0">
                <a:sym typeface="Wingdings" panose="05000000000000000000" pitchFamily="2" charset="2"/>
              </a:rPr>
              <a:t> predict 1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error)</a:t>
            </a:r>
            <a:r>
              <a:rPr lang="ko-KR" altLang="en-US" dirty="0">
                <a:sym typeface="Wingdings" panose="05000000000000000000" pitchFamily="2" charset="2"/>
              </a:rPr>
              <a:t> 혈관이나 다른 장기가 간과 뚜렷하게 구별되는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간의 </a:t>
            </a:r>
            <a:r>
              <a:rPr lang="en-US" altLang="ko-KR" dirty="0"/>
              <a:t>pixel</a:t>
            </a:r>
            <a:r>
              <a:rPr lang="ko-KR" altLang="en-US" dirty="0"/>
              <a:t>값이 단조로운 경우 </a:t>
            </a:r>
            <a:r>
              <a:rPr lang="en-US" altLang="ko-KR" dirty="0">
                <a:sym typeface="Wingdings" panose="05000000000000000000" pitchFamily="2" charset="2"/>
              </a:rPr>
              <a:t>predict 0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error) </a:t>
            </a:r>
            <a:r>
              <a:rPr lang="ko-KR" altLang="en-US" dirty="0">
                <a:sym typeface="Wingdings" panose="05000000000000000000" pitchFamily="2" charset="2"/>
              </a:rPr>
              <a:t>간과 병변의 </a:t>
            </a:r>
            <a:r>
              <a:rPr lang="en-US" altLang="ko-KR" dirty="0">
                <a:sym typeface="Wingdings" panose="05000000000000000000" pitchFamily="2" charset="2"/>
              </a:rPr>
              <a:t>pixel</a:t>
            </a:r>
            <a:r>
              <a:rPr lang="ko-KR" altLang="en-US" dirty="0">
                <a:sym typeface="Wingdings" panose="05000000000000000000" pitchFamily="2" charset="2"/>
              </a:rPr>
              <a:t>값이 크게 차이가 안나는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	</a:t>
            </a:r>
            <a:r>
              <a:rPr lang="ko-KR" altLang="en-US" dirty="0">
                <a:sym typeface="Wingdings" panose="05000000000000000000" pitchFamily="2" charset="2"/>
              </a:rPr>
              <a:t>조영제 투여 후 흐른 시간에 따라 병변과 간의 </a:t>
            </a:r>
            <a:r>
              <a:rPr lang="en-US" altLang="ko-KR" dirty="0">
                <a:sym typeface="Wingdings" panose="05000000000000000000" pitchFamily="2" charset="2"/>
              </a:rPr>
              <a:t>pixel</a:t>
            </a:r>
            <a:r>
              <a:rPr lang="ko-KR" altLang="en-US" dirty="0">
                <a:sym typeface="Wingdings" panose="05000000000000000000" pitchFamily="2" charset="2"/>
              </a:rPr>
              <a:t>차이 변화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16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8813" y="437393"/>
            <a:ext cx="2058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SUMMARY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638B3-ADA2-4E7C-ABC5-87723AA4D004}"/>
              </a:ext>
            </a:extLst>
          </p:cNvPr>
          <p:cNvSpPr txBox="1"/>
          <p:nvPr/>
        </p:nvSpPr>
        <p:spPr>
          <a:xfrm>
            <a:off x="1078813" y="1573923"/>
            <a:ext cx="8765309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조영제를 넣고 흐른 시간에 따라 </a:t>
            </a:r>
            <a:r>
              <a:rPr lang="en-US" altLang="ko-KR" dirty="0"/>
              <a:t>CT image</a:t>
            </a:r>
            <a:r>
              <a:rPr lang="ko-KR" altLang="en-US" dirty="0"/>
              <a:t>가 다르게 나옴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washout </a:t>
            </a:r>
            <a:r>
              <a:rPr lang="ko-KR" altLang="en-US" dirty="0">
                <a:sym typeface="Wingdings" panose="05000000000000000000" pitchFamily="2" charset="2"/>
              </a:rPr>
              <a:t>현상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D1C1D"/>
                </a:solidFill>
                <a:latin typeface="NotoSansKR"/>
              </a:rPr>
              <a:t>Washout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특징 발현 여부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4F43F-ADD7-462E-A327-241802208B6E}"/>
              </a:ext>
            </a:extLst>
          </p:cNvPr>
          <p:cNvSpPr txBox="1"/>
          <p:nvPr/>
        </p:nvSpPr>
        <p:spPr>
          <a:xfrm>
            <a:off x="1007534" y="965199"/>
            <a:ext cx="793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맑은 고딕" panose="020B0503020000020004" pitchFamily="50" charset="-127"/>
                <a:cs typeface="+mn-cs"/>
              </a:rPr>
              <a:t>: LITS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맑은 고딕" panose="020B0503020000020004" pitchFamily="50" charset="-127"/>
                <a:cs typeface="+mn-cs"/>
              </a:rPr>
              <a:t>공개 데이터셋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/disk1/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data_liverbound_noclip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C04C0F-1F9C-4936-8697-BB1FBB2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99" y="2217541"/>
            <a:ext cx="3534268" cy="12384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6E2A19-7CDE-46CC-9C69-88728632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40" y="2217541"/>
            <a:ext cx="3553321" cy="126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B9589-CB86-44A8-981A-EB6951DFD822}"/>
              </a:ext>
            </a:extLst>
          </p:cNvPr>
          <p:cNvSpPr txBox="1"/>
          <p:nvPr/>
        </p:nvSpPr>
        <p:spPr>
          <a:xfrm>
            <a:off x="2269067" y="1694897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맑은 고딕" panose="020B0503020000020004" pitchFamily="50" charset="-127"/>
                <a:cs typeface="+mn-cs"/>
              </a:rPr>
              <a:t>Segmentation-#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167BB-2700-4A1E-AD05-7A2E7CFB824C}"/>
              </a:ext>
            </a:extLst>
          </p:cNvPr>
          <p:cNvSpPr txBox="1"/>
          <p:nvPr/>
        </p:nvSpPr>
        <p:spPr>
          <a:xfrm>
            <a:off x="7620001" y="16864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/>
                <a:ea typeface="맑은 고딕" panose="020B0503020000020004" pitchFamily="50" charset="-127"/>
                <a:cs typeface="+mn-cs"/>
              </a:rPr>
              <a:t>Volume-#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C90BC-0092-4081-97BA-1D5CD5740210}"/>
              </a:ext>
            </a:extLst>
          </p:cNvPr>
          <p:cNvSpPr txBox="1"/>
          <p:nvPr/>
        </p:nvSpPr>
        <p:spPr>
          <a:xfrm>
            <a:off x="1363699" y="4154308"/>
            <a:ext cx="932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segmentation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volume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#*515*512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shape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npy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형식으로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저장되어있음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 volume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마다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slice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(20~380)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나눔스퀘어 Bold" panose="020B0600000101010101"/>
                <a:cs typeface="+mn-cs"/>
              </a:rPr>
              <a:t>다름  </a:t>
            </a:r>
          </a:p>
        </p:txBody>
      </p:sp>
    </p:spTree>
    <p:extLst>
      <p:ext uri="{BB962C8B-B14F-4D97-AF65-F5344CB8AC3E}">
        <p14:creationId xmlns:p14="http://schemas.microsoft.com/office/powerpoint/2010/main" val="276556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2543" y="1216106"/>
            <a:ext cx="28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5F361-AA75-47B9-86F9-40BD73A9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1" y="1905323"/>
            <a:ext cx="6118342" cy="8703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FD8EC7-8C38-43DB-8EA8-EDAB1E45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91" y="2931416"/>
            <a:ext cx="6118342" cy="38118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AC9D68-4BE5-4054-8DDA-460280CD2567}"/>
              </a:ext>
            </a:extLst>
          </p:cNvPr>
          <p:cNvSpPr txBox="1"/>
          <p:nvPr/>
        </p:nvSpPr>
        <p:spPr>
          <a:xfrm>
            <a:off x="7526866" y="2040467"/>
            <a:ext cx="454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/>
              </a:rPr>
              <a:t>file</a:t>
            </a:r>
            <a:r>
              <a:rPr lang="ko-KR" altLang="en-US" dirty="0">
                <a:latin typeface="나눔스퀘어 Bold"/>
              </a:rPr>
              <a:t>이름을 </a:t>
            </a:r>
            <a:r>
              <a:rPr lang="en-US" altLang="ko-KR" dirty="0">
                <a:latin typeface="나눔스퀘어 Bold"/>
              </a:rPr>
              <a:t>list</a:t>
            </a:r>
            <a:r>
              <a:rPr lang="ko-KR" altLang="en-US" dirty="0">
                <a:latin typeface="나눔스퀘어 Bold"/>
              </a:rPr>
              <a:t>형식으로 저장</a:t>
            </a:r>
            <a:endParaRPr lang="en-US" altLang="ko-KR" dirty="0">
              <a:latin typeface="나눔스퀘어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F4C21-C99A-4E06-8A9D-FAAE39BBD737}"/>
              </a:ext>
            </a:extLst>
          </p:cNvPr>
          <p:cNvSpPr txBox="1"/>
          <p:nvPr/>
        </p:nvSpPr>
        <p:spPr>
          <a:xfrm>
            <a:off x="7567125" y="4448202"/>
            <a:ext cx="34713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/>
              </a:rPr>
              <a:t>각각의 파일에 대해 </a:t>
            </a:r>
            <a:r>
              <a:rPr lang="en-US" altLang="ko-KR" dirty="0">
                <a:latin typeface="나눔스퀘어 Bold"/>
              </a:rPr>
              <a:t>slice</a:t>
            </a:r>
            <a:r>
              <a:rPr lang="ko-KR" altLang="en-US" dirty="0">
                <a:latin typeface="나눔스퀘어 Bold"/>
              </a:rPr>
              <a:t>수만큼 </a:t>
            </a:r>
            <a:r>
              <a:rPr lang="en-US" altLang="ko-KR" dirty="0" err="1">
                <a:latin typeface="나눔스퀘어 Bold"/>
              </a:rPr>
              <a:t>png</a:t>
            </a:r>
            <a:r>
              <a:rPr lang="ko-KR" altLang="en-US" dirty="0">
                <a:latin typeface="나눔스퀘어 Bold"/>
              </a:rPr>
              <a:t>형식으로 저장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F16C7FF-D67F-4B2C-9C71-85D86B226A30}"/>
              </a:ext>
            </a:extLst>
          </p:cNvPr>
          <p:cNvSpPr/>
          <p:nvPr/>
        </p:nvSpPr>
        <p:spPr>
          <a:xfrm>
            <a:off x="9152425" y="3191056"/>
            <a:ext cx="499533" cy="54186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667" y="1389257"/>
            <a:ext cx="28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npy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저장</a:t>
            </a: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CB93A49E-7A13-495E-A486-E093A9A3C7F2}"/>
              </a:ext>
            </a:extLst>
          </p:cNvPr>
          <p:cNvSpPr/>
          <p:nvPr/>
        </p:nvSpPr>
        <p:spPr>
          <a:xfrm>
            <a:off x="-733191" y="1236489"/>
            <a:ext cx="6195545" cy="674867"/>
          </a:xfrm>
          <a:prstGeom prst="mathMultiply">
            <a:avLst/>
          </a:prstGeom>
          <a:solidFill>
            <a:srgbClr val="FF00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10637-1D79-4CD9-B6A6-52811133CF75}"/>
              </a:ext>
            </a:extLst>
          </p:cNvPr>
          <p:cNvSpPr txBox="1"/>
          <p:nvPr/>
        </p:nvSpPr>
        <p:spPr>
          <a:xfrm>
            <a:off x="762667" y="2525574"/>
            <a:ext cx="9721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/>
              </a:rPr>
              <a:t>일반 </a:t>
            </a:r>
            <a:r>
              <a:rPr lang="en-US" altLang="ko-KR" dirty="0">
                <a:latin typeface="나눔스퀘어 Bold"/>
              </a:rPr>
              <a:t>RGB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image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pixel</a:t>
            </a:r>
            <a:r>
              <a:rPr lang="ko-KR" altLang="en-US" dirty="0">
                <a:latin typeface="나눔스퀘어 Bold"/>
              </a:rPr>
              <a:t>값</a:t>
            </a:r>
            <a:r>
              <a:rPr lang="en-US" altLang="ko-KR" dirty="0">
                <a:latin typeface="나눔스퀘어 Bold"/>
              </a:rPr>
              <a:t>: 0~255</a:t>
            </a:r>
          </a:p>
          <a:p>
            <a:endParaRPr lang="en-US" altLang="ko-KR" dirty="0">
              <a:latin typeface="나눔스퀘어 Bold"/>
            </a:endParaRPr>
          </a:p>
          <a:p>
            <a:r>
              <a:rPr lang="en-US" altLang="ko-KR" dirty="0">
                <a:latin typeface="나눔스퀘어 Bold"/>
              </a:rPr>
              <a:t>CT image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pixel</a:t>
            </a:r>
            <a:r>
              <a:rPr lang="ko-KR" altLang="en-US" dirty="0">
                <a:latin typeface="나눔스퀘어 Bold"/>
              </a:rPr>
              <a:t>값 </a:t>
            </a:r>
            <a:r>
              <a:rPr lang="en-US" altLang="ko-KR" dirty="0">
                <a:latin typeface="나눔스퀘어 Bold"/>
              </a:rPr>
              <a:t>: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-1024~3071</a:t>
            </a:r>
          </a:p>
          <a:p>
            <a:r>
              <a:rPr lang="en-US" altLang="ko-KR" dirty="0">
                <a:latin typeface="나눔스퀘어 Bold"/>
              </a:rPr>
              <a:t>		     </a:t>
            </a:r>
            <a:r>
              <a:rPr lang="en-US" altLang="ko-KR" dirty="0" err="1">
                <a:latin typeface="나눔스퀘어 Bold"/>
              </a:rPr>
              <a:t>Housefield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Unit(HU):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X</a:t>
            </a:r>
            <a:r>
              <a:rPr lang="ko-KR" altLang="en-US" dirty="0">
                <a:latin typeface="나눔스퀘어 Bold"/>
              </a:rPr>
              <a:t>선이 투과할 때 </a:t>
            </a:r>
            <a:r>
              <a:rPr lang="ko-KR" altLang="en-US" dirty="0" err="1">
                <a:latin typeface="나눔스퀘어 Bold"/>
              </a:rPr>
              <a:t>감쇠되는</a:t>
            </a:r>
            <a:r>
              <a:rPr lang="ko-KR" altLang="en-US" dirty="0">
                <a:latin typeface="나눔스퀘어 Bold"/>
              </a:rPr>
              <a:t> 정도 </a:t>
            </a:r>
            <a:endParaRPr lang="en-US" altLang="ko-KR" dirty="0">
              <a:latin typeface="나눔스퀘어 Bold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1F435-1FB7-401B-9395-B0D0D9FFD077}"/>
              </a:ext>
            </a:extLst>
          </p:cNvPr>
          <p:cNvSpPr txBox="1"/>
          <p:nvPr/>
        </p:nvSpPr>
        <p:spPr>
          <a:xfrm>
            <a:off x="4554796" y="4557575"/>
            <a:ext cx="18714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/>
              </a:rPr>
              <a:t>8 bit </a:t>
            </a:r>
            <a:r>
              <a:rPr lang="en-US" altLang="ko-KR" dirty="0" err="1">
                <a:latin typeface="나눔스퀘어 Bold"/>
              </a:rPr>
              <a:t>png</a:t>
            </a:r>
            <a:r>
              <a:rPr lang="ko-KR" altLang="en-US" dirty="0">
                <a:latin typeface="나눔스퀘어 Bold"/>
              </a:rPr>
              <a:t>저장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B2C78-588E-43B8-8AB4-9DB190144B39}"/>
              </a:ext>
            </a:extLst>
          </p:cNvPr>
          <p:cNvSpPr txBox="1"/>
          <p:nvPr/>
        </p:nvSpPr>
        <p:spPr>
          <a:xfrm>
            <a:off x="8308599" y="4556321"/>
            <a:ext cx="18006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/>
              </a:rPr>
              <a:t>Data loss</a:t>
            </a:r>
            <a:r>
              <a:rPr lang="ko-KR" altLang="en-US" dirty="0">
                <a:solidFill>
                  <a:srgbClr val="FF0000"/>
                </a:solidFill>
                <a:latin typeface="나눔스퀘어 Bold"/>
              </a:rPr>
              <a:t>발생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04900-EB11-4F6B-BB87-D37EFAB1C5E8}"/>
              </a:ext>
            </a:extLst>
          </p:cNvPr>
          <p:cNvSpPr txBox="1"/>
          <p:nvPr/>
        </p:nvSpPr>
        <p:spPr>
          <a:xfrm>
            <a:off x="1198966" y="4556321"/>
            <a:ext cx="147343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/>
              </a:rPr>
              <a:t>CT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image</a:t>
            </a:r>
            <a:endParaRPr lang="ko-KR" altLang="en-US" dirty="0">
              <a:latin typeface="나눔스퀘어 Bold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A5BA03F-490C-4D68-9369-897466C4CAF5}"/>
              </a:ext>
            </a:extLst>
          </p:cNvPr>
          <p:cNvSpPr/>
          <p:nvPr/>
        </p:nvSpPr>
        <p:spPr>
          <a:xfrm>
            <a:off x="3154672" y="4614959"/>
            <a:ext cx="529003" cy="2520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924226A-1FDA-4891-A6BF-CA553BA10DBF}"/>
              </a:ext>
            </a:extLst>
          </p:cNvPr>
          <p:cNvSpPr/>
          <p:nvPr/>
        </p:nvSpPr>
        <p:spPr>
          <a:xfrm>
            <a:off x="7188200" y="4614960"/>
            <a:ext cx="529003" cy="25205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A5E434E-B16A-47F5-8417-3EDE3F29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2393934"/>
            <a:ext cx="4906060" cy="27054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485414-AD4E-48A3-A6C8-E34C9D5E5322}"/>
              </a:ext>
            </a:extLst>
          </p:cNvPr>
          <p:cNvSpPr txBox="1"/>
          <p:nvPr/>
        </p:nvSpPr>
        <p:spPr>
          <a:xfrm>
            <a:off x="762667" y="1389257"/>
            <a:ext cx="6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 panose="020B0600000101010101"/>
              </a:rPr>
              <a:t>대안</a:t>
            </a:r>
            <a:r>
              <a:rPr lang="en-US" altLang="ko-KR" dirty="0">
                <a:ea typeface="나눔스퀘어 Bold" panose="020B0600000101010101"/>
              </a:rPr>
              <a:t>: </a:t>
            </a:r>
            <a:r>
              <a:rPr lang="ko-KR" altLang="en-US" dirty="0">
                <a:ea typeface="나눔스퀘어 Bold" panose="020B0600000101010101"/>
              </a:rPr>
              <a:t>각각의 </a:t>
            </a:r>
            <a:r>
              <a:rPr lang="en-US" altLang="ko-KR" dirty="0">
                <a:ea typeface="나눔스퀘어 Bold" panose="020B0600000101010101"/>
              </a:rPr>
              <a:t>slice</a:t>
            </a:r>
            <a:r>
              <a:rPr lang="ko-KR" altLang="en-US" dirty="0">
                <a:ea typeface="나눔스퀘어 Bold" panose="020B0600000101010101"/>
              </a:rPr>
              <a:t>에 대한 </a:t>
            </a:r>
            <a:r>
              <a:rPr lang="en-US" altLang="ko-KR" dirty="0" err="1">
                <a:ea typeface="나눔스퀘어 Bold" panose="020B0600000101010101"/>
              </a:rPr>
              <a:t>numpy</a:t>
            </a:r>
            <a:r>
              <a:rPr lang="en-US" altLang="ko-KR" dirty="0">
                <a:ea typeface="나눔스퀘어 Bold" panose="020B0600000101010101"/>
              </a:rPr>
              <a:t> array</a:t>
            </a:r>
            <a:r>
              <a:rPr lang="ko-KR" altLang="en-US" dirty="0">
                <a:ea typeface="나눔스퀘어 Bold" panose="020B0600000101010101"/>
              </a:rPr>
              <a:t>를 </a:t>
            </a:r>
            <a:r>
              <a:rPr lang="en-US" altLang="ko-KR" dirty="0">
                <a:ea typeface="나눔스퀘어 Bold" panose="020B0600000101010101"/>
              </a:rPr>
              <a:t>list</a:t>
            </a:r>
            <a:r>
              <a:rPr lang="ko-KR" altLang="en-US" dirty="0">
                <a:ea typeface="나눔스퀘어 Bold" panose="020B0600000101010101"/>
              </a:rPr>
              <a:t>로 </a:t>
            </a:r>
            <a:r>
              <a:rPr lang="en-US" altLang="ko-KR" dirty="0">
                <a:ea typeface="나눔스퀘어 Bold" panose="020B0600000101010101"/>
              </a:rPr>
              <a:t>append</a:t>
            </a:r>
            <a:r>
              <a:rPr lang="ko-KR" altLang="en-US" dirty="0">
                <a:ea typeface="나눔스퀘어 Bold" panose="020B0600000101010101"/>
              </a:rPr>
              <a:t>하여 저장</a:t>
            </a:r>
            <a:endParaRPr lang="en-US" altLang="ko-KR" dirty="0">
              <a:ea typeface="나눔스퀘어 Bold" panose="020B060000010101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4DF24-055D-473A-A1D0-B2055A672F53}"/>
              </a:ext>
            </a:extLst>
          </p:cNvPr>
          <p:cNvSpPr txBox="1"/>
          <p:nvPr/>
        </p:nvSpPr>
        <p:spPr>
          <a:xfrm>
            <a:off x="6787969" y="3095705"/>
            <a:ext cx="467805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나눔스퀘어 Bold" panose="020B0600000101010101"/>
              </a:rPr>
              <a:t>Volume</a:t>
            </a:r>
            <a:r>
              <a:rPr lang="ko-KR" altLang="en-US" dirty="0">
                <a:ea typeface="나눔스퀘어 Bold" panose="020B0600000101010101"/>
              </a:rPr>
              <a:t> </a:t>
            </a:r>
            <a:r>
              <a:rPr lang="en-US" altLang="ko-KR" dirty="0">
                <a:ea typeface="나눔스퀘어 Bold" panose="020B0600000101010101"/>
              </a:rPr>
              <a:t>data</a:t>
            </a:r>
            <a:r>
              <a:rPr lang="ko-KR" altLang="en-US" dirty="0">
                <a:ea typeface="나눔스퀘어 Bold" panose="020B0600000101010101"/>
              </a:rPr>
              <a:t>에 대해서도 동일하게 적용</a:t>
            </a:r>
            <a:endParaRPr lang="en-US" altLang="ko-KR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ea typeface="나눔스퀘어 Bold" panose="020B0600000101010101"/>
              </a:rPr>
              <a:t>segmetation_list</a:t>
            </a:r>
            <a:r>
              <a:rPr lang="en-US" altLang="ko-KR" dirty="0">
                <a:ea typeface="나눔스퀘어 Bold" panose="020B0600000101010101"/>
              </a:rPr>
              <a:t>, </a:t>
            </a:r>
            <a:r>
              <a:rPr lang="en-US" altLang="ko-KR" dirty="0" err="1">
                <a:ea typeface="나눔스퀘어 Bold" panose="020B0600000101010101"/>
              </a:rPr>
              <a:t>volume_list</a:t>
            </a:r>
            <a:r>
              <a:rPr lang="ko-KR" altLang="en-US" dirty="0">
                <a:ea typeface="나눔스퀘어 Bold" panose="020B0600000101010101"/>
              </a:rPr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58040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765EEC-2D23-415B-8D26-A3AAD6355E91}"/>
              </a:ext>
            </a:extLst>
          </p:cNvPr>
          <p:cNvSpPr txBox="1"/>
          <p:nvPr/>
        </p:nvSpPr>
        <p:spPr>
          <a:xfrm>
            <a:off x="908991" y="135623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Label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26FC51-4C0D-45AF-B018-254627CC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2262024"/>
            <a:ext cx="2448267" cy="2333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C48BBD-E0A9-4F35-A91F-7FE01B7E18CC}"/>
              </a:ext>
            </a:extLst>
          </p:cNvPr>
          <p:cNvSpPr txBox="1"/>
          <p:nvPr/>
        </p:nvSpPr>
        <p:spPr>
          <a:xfrm>
            <a:off x="3685033" y="2389024"/>
            <a:ext cx="7780993" cy="19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/>
              </a:rPr>
              <a:t>Segmentation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data</a:t>
            </a:r>
            <a:r>
              <a:rPr lang="ko-KR" altLang="en-US" dirty="0">
                <a:latin typeface="나눔스퀘어 Bold"/>
              </a:rPr>
              <a:t>의 경우 </a:t>
            </a:r>
            <a:r>
              <a:rPr lang="en-US" altLang="ko-KR" dirty="0">
                <a:latin typeface="나눔스퀘어 Bold"/>
              </a:rPr>
              <a:t>0,1,2 </a:t>
            </a:r>
            <a:r>
              <a:rPr lang="ko-KR" altLang="en-US" dirty="0">
                <a:latin typeface="나눔스퀘어 Bold"/>
              </a:rPr>
              <a:t>총 </a:t>
            </a:r>
            <a:r>
              <a:rPr lang="en-US" altLang="ko-KR" dirty="0">
                <a:latin typeface="나눔스퀘어 Bold"/>
              </a:rPr>
              <a:t>3</a:t>
            </a:r>
            <a:r>
              <a:rPr lang="ko-KR" altLang="en-US" dirty="0">
                <a:latin typeface="나눔스퀘어 Bold"/>
              </a:rPr>
              <a:t>개의 값으로  </a:t>
            </a:r>
            <a:r>
              <a:rPr lang="en-US" altLang="ko-KR" dirty="0">
                <a:latin typeface="나눔스퀘어 Bold"/>
              </a:rPr>
              <a:t>pixel</a:t>
            </a:r>
            <a:r>
              <a:rPr lang="ko-KR" altLang="en-US" dirty="0">
                <a:latin typeface="나눔스퀘어 Bold"/>
              </a:rPr>
              <a:t>이 이루어져 있음</a:t>
            </a:r>
            <a:endParaRPr lang="en-US" altLang="ko-KR" dirty="0">
              <a:latin typeface="나눔스퀘어 Bold"/>
            </a:endParaRPr>
          </a:p>
          <a:p>
            <a:pPr>
              <a:lnSpc>
                <a:spcPct val="200000"/>
              </a:lnSpc>
            </a:pPr>
            <a:r>
              <a:rPr lang="en-US" altLang="ko-KR" b="1" dirty="0"/>
              <a:t>2</a:t>
            </a:r>
            <a:r>
              <a:rPr lang="en-US" altLang="ko-KR" dirty="0"/>
              <a:t>: </a:t>
            </a:r>
            <a:r>
              <a:rPr lang="ko-KR" altLang="en-US" dirty="0"/>
              <a:t>병변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1</a:t>
            </a:r>
            <a:r>
              <a:rPr lang="en-US" altLang="ko-KR" dirty="0"/>
              <a:t>: </a:t>
            </a:r>
            <a:r>
              <a:rPr lang="ko-KR" altLang="en-US" dirty="0"/>
              <a:t>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0</a:t>
            </a:r>
            <a:r>
              <a:rPr lang="en-US" altLang="ko-KR" dirty="0"/>
              <a:t>: </a:t>
            </a:r>
            <a:r>
              <a:rPr lang="ko-KR" altLang="en-US" dirty="0"/>
              <a:t>나머지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2331-9CE3-4D0A-B513-5C2BC120C5F7}"/>
              </a:ext>
            </a:extLst>
          </p:cNvPr>
          <p:cNvSpPr txBox="1"/>
          <p:nvPr/>
        </p:nvSpPr>
        <p:spPr>
          <a:xfrm>
            <a:off x="1140800" y="5329709"/>
            <a:ext cx="94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의 유무를 기준으로 </a:t>
            </a:r>
            <a:r>
              <a:rPr lang="en-US" altLang="ko-KR" dirty="0"/>
              <a:t>Classification Label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56305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991" y="437393"/>
            <a:ext cx="291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Custom_Dataset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6E7EAEE-8553-4F07-B6F1-2981D808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4" y="2138799"/>
            <a:ext cx="2393902" cy="1393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FAD40-7354-4307-BCC3-6C5EE3D76764}"/>
              </a:ext>
            </a:extLst>
          </p:cNvPr>
          <p:cNvSpPr txBox="1"/>
          <p:nvPr/>
        </p:nvSpPr>
        <p:spPr>
          <a:xfrm>
            <a:off x="908991" y="135623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Label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29D144-DE43-4164-B1F4-6E54113F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10" y="4411200"/>
            <a:ext cx="3940389" cy="380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79CD81-3C67-49AF-96BE-079A86E4B51D}"/>
              </a:ext>
            </a:extLst>
          </p:cNvPr>
          <p:cNvSpPr txBox="1"/>
          <p:nvPr/>
        </p:nvSpPr>
        <p:spPr>
          <a:xfrm>
            <a:off x="5465150" y="2037199"/>
            <a:ext cx="514574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/>
              </a:rPr>
              <a:t>각 </a:t>
            </a:r>
            <a:r>
              <a:rPr lang="en-US" altLang="ko-KR" dirty="0">
                <a:latin typeface="나눔스퀘어 Bold"/>
              </a:rPr>
              <a:t>slice</a:t>
            </a:r>
            <a:r>
              <a:rPr lang="ko-KR" altLang="en-US" dirty="0">
                <a:latin typeface="나눔스퀘어 Bold"/>
              </a:rPr>
              <a:t>의 </a:t>
            </a:r>
            <a:r>
              <a:rPr lang="en-US" altLang="ko-KR" dirty="0">
                <a:latin typeface="나눔스퀘어 Bold"/>
              </a:rPr>
              <a:t>array</a:t>
            </a:r>
            <a:r>
              <a:rPr lang="ko-KR" altLang="en-US" dirty="0">
                <a:latin typeface="나눔스퀘어 Bold"/>
              </a:rPr>
              <a:t> </a:t>
            </a:r>
            <a:r>
              <a:rPr lang="en-US" altLang="ko-KR" dirty="0">
                <a:latin typeface="나눔스퀘어 Bold"/>
              </a:rPr>
              <a:t>data</a:t>
            </a:r>
            <a:r>
              <a:rPr lang="ko-KR" altLang="en-US" dirty="0">
                <a:latin typeface="나눔스퀘어 Bold"/>
              </a:rPr>
              <a:t>에 </a:t>
            </a:r>
            <a:endParaRPr lang="en-US" altLang="ko-KR" dirty="0">
              <a:latin typeface="나눔스퀘어 Bold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2</a:t>
            </a:r>
            <a:r>
              <a:rPr lang="ko-KR" altLang="en-US" dirty="0">
                <a:latin typeface="나눔스퀘어 Bold"/>
              </a:rPr>
              <a:t>가 있는 경우 </a:t>
            </a:r>
            <a:r>
              <a:rPr lang="en-US" altLang="ko-KR" dirty="0">
                <a:latin typeface="나눔스퀘어 Bold"/>
              </a:rPr>
              <a:t>1(</a:t>
            </a:r>
            <a:r>
              <a:rPr lang="ko-KR" altLang="en-US" dirty="0">
                <a:latin typeface="나눔스퀘어 Bold"/>
              </a:rPr>
              <a:t>병변 </a:t>
            </a:r>
            <a:r>
              <a:rPr lang="en-US" altLang="ko-KR" dirty="0">
                <a:latin typeface="나눔스퀘어 Bold"/>
              </a:rPr>
              <a:t>‘</a:t>
            </a:r>
            <a:r>
              <a:rPr lang="ko-KR" altLang="en-US" dirty="0">
                <a:latin typeface="나눔스퀘어 Bold"/>
              </a:rPr>
              <a:t>유‘</a:t>
            </a:r>
            <a:r>
              <a:rPr lang="en-US" altLang="ko-KR" dirty="0">
                <a:latin typeface="나눔스퀘어 Bold"/>
              </a:rPr>
              <a:t>) ,</a:t>
            </a:r>
            <a:r>
              <a:rPr lang="ko-KR" altLang="en-US" dirty="0">
                <a:latin typeface="나눔스퀘어 Bold"/>
              </a:rPr>
              <a:t> 없는 경우 </a:t>
            </a:r>
            <a:r>
              <a:rPr lang="en-US" altLang="ko-KR" dirty="0">
                <a:latin typeface="나눔스퀘어 Bold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/>
              </a:rPr>
              <a:t>모든 </a:t>
            </a:r>
            <a:r>
              <a:rPr lang="en-US" altLang="ko-KR" dirty="0">
                <a:latin typeface="나눔스퀘어 Bold"/>
              </a:rPr>
              <a:t>slice</a:t>
            </a:r>
            <a:r>
              <a:rPr lang="ko-KR" altLang="en-US" dirty="0">
                <a:latin typeface="나눔스퀘어 Bold"/>
              </a:rPr>
              <a:t>에 대한 </a:t>
            </a:r>
            <a:r>
              <a:rPr lang="en-US" altLang="ko-KR" dirty="0">
                <a:latin typeface="나눔스퀘어 Bold"/>
              </a:rPr>
              <a:t>label</a:t>
            </a:r>
            <a:r>
              <a:rPr lang="ko-KR" altLang="en-US" dirty="0">
                <a:latin typeface="나눔스퀘어 Bold"/>
              </a:rPr>
              <a:t>을 </a:t>
            </a:r>
            <a:r>
              <a:rPr lang="en-US" altLang="ko-KR" dirty="0">
                <a:latin typeface="나눔스퀘어 Bold"/>
              </a:rPr>
              <a:t>list</a:t>
            </a:r>
            <a:r>
              <a:rPr lang="ko-KR" altLang="en-US" dirty="0">
                <a:latin typeface="나눔스퀘어 Bold"/>
              </a:rPr>
              <a:t>에 </a:t>
            </a:r>
            <a:r>
              <a:rPr lang="en-US" altLang="ko-KR" dirty="0">
                <a:latin typeface="나눔스퀘어 Bold"/>
              </a:rPr>
              <a:t>append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1DFA5-1EFF-481C-BE61-4DC3518A1056}"/>
              </a:ext>
            </a:extLst>
          </p:cNvPr>
          <p:cNvSpPr txBox="1"/>
          <p:nvPr/>
        </p:nvSpPr>
        <p:spPr>
          <a:xfrm>
            <a:off x="5397626" y="4402800"/>
            <a:ext cx="62484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/>
              </a:rPr>
              <a:t>Label</a:t>
            </a:r>
            <a:r>
              <a:rPr lang="ko-KR" altLang="en-US" dirty="0">
                <a:latin typeface="나눔스퀘어 Bold"/>
              </a:rPr>
              <a:t>에 대한 </a:t>
            </a:r>
            <a:r>
              <a:rPr lang="en-US" altLang="ko-KR" dirty="0">
                <a:latin typeface="나눔스퀘어 Bold"/>
              </a:rPr>
              <a:t>list</a:t>
            </a:r>
            <a:r>
              <a:rPr lang="ko-KR" altLang="en-US" dirty="0">
                <a:latin typeface="나눔스퀘어 Bold"/>
              </a:rPr>
              <a:t>를 </a:t>
            </a:r>
            <a:r>
              <a:rPr lang="en-US" altLang="ko-KR" dirty="0">
                <a:latin typeface="나눔스퀘어 Bold"/>
              </a:rPr>
              <a:t>txt</a:t>
            </a:r>
            <a:r>
              <a:rPr lang="ko-KR" altLang="en-US" dirty="0">
                <a:latin typeface="나눔스퀘어 Bold"/>
              </a:rPr>
              <a:t>로 저장해 필요시에 불러와서 사용</a:t>
            </a:r>
          </a:p>
        </p:txBody>
      </p:sp>
    </p:spTree>
    <p:extLst>
      <p:ext uri="{BB962C8B-B14F-4D97-AF65-F5344CB8AC3E}">
        <p14:creationId xmlns:p14="http://schemas.microsoft.com/office/powerpoint/2010/main" val="25219015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842</Words>
  <Application>Microsoft Office PowerPoint</Application>
  <PresentationFormat>와이드스크린</PresentationFormat>
  <Paragraphs>218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NotoSansKR</vt:lpstr>
      <vt:lpstr>나눔스퀘어 Bold</vt:lpstr>
      <vt:lpstr>나눔스퀘어 ExtraBold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dcterms:created xsi:type="dcterms:W3CDTF">2022-07-21T04:13:19Z</dcterms:created>
  <dcterms:modified xsi:type="dcterms:W3CDTF">2022-08-02T07:20:42Z</dcterms:modified>
</cp:coreProperties>
</file>