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4" r:id="rId7"/>
    <p:sldId id="270" r:id="rId8"/>
    <p:sldId id="263" r:id="rId9"/>
    <p:sldId id="273" r:id="rId10"/>
    <p:sldId id="265" r:id="rId11"/>
    <p:sldId id="266" r:id="rId12"/>
    <p:sldId id="274" r:id="rId13"/>
    <p:sldId id="275" r:id="rId14"/>
    <p:sldId id="267" r:id="rId15"/>
    <p:sldId id="272" r:id="rId16"/>
    <p:sldId id="276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CC13E-4DCE-4710-A541-250F0CC4570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A5DFD-A64E-403A-A74E-59A92DDD7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1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A5DFD-A64E-403A-A74E-59A92DDD75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00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76288"/>
            <a:ext cx="8964488" cy="147002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Аналіз ефективності </a:t>
            </a:r>
            <a:br>
              <a:rPr lang="uk-UA" dirty="0" smtClean="0"/>
            </a:br>
            <a:r>
              <a:rPr lang="en-US" dirty="0" err="1" smtClean="0"/>
              <a:t>js</a:t>
            </a:r>
            <a:r>
              <a:rPr lang="en-US" dirty="0" smtClean="0"/>
              <a:t>-</a:t>
            </a:r>
            <a:r>
              <a:rPr lang="ru-RU" dirty="0" err="1" smtClean="0"/>
              <a:t>фреймворк</a:t>
            </a:r>
            <a:r>
              <a:rPr lang="uk-UA" dirty="0" err="1" smtClean="0"/>
              <a:t>ів</a:t>
            </a:r>
            <a:r>
              <a:rPr lang="uk-UA" dirty="0" smtClean="0"/>
              <a:t> для </a:t>
            </a:r>
            <a:r>
              <a:rPr lang="uk-UA" dirty="0" err="1" smtClean="0"/>
              <a:t>Web</a:t>
            </a:r>
            <a:r>
              <a:rPr lang="uk-UA" dirty="0" smtClean="0"/>
              <a:t>-розробки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3068960"/>
            <a:ext cx="8062912" cy="1752600"/>
          </a:xfrm>
        </p:spPr>
        <p:txBody>
          <a:bodyPr/>
          <a:lstStyle/>
          <a:p>
            <a:r>
              <a:rPr lang="uk-UA" dirty="0"/>
              <a:t>Виконав студент групи </a:t>
            </a:r>
            <a:r>
              <a:rPr lang="uk-UA" dirty="0" smtClean="0"/>
              <a:t>ЗПІ-12-1м</a:t>
            </a:r>
            <a:endParaRPr lang="uk-UA" dirty="0"/>
          </a:p>
          <a:p>
            <a:r>
              <a:rPr lang="uk-UA" dirty="0"/>
              <a:t>Гродецький О.Г.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2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008112"/>
          </a:xfrm>
        </p:spPr>
        <p:txBody>
          <a:bodyPr>
            <a:noAutofit/>
          </a:bodyPr>
          <a:lstStyle/>
          <a:p>
            <a:r>
              <a:rPr lang="uk-UA" sz="2400" dirty="0">
                <a:effectLst/>
              </a:rPr>
              <a:t>Статистика часу до </a:t>
            </a:r>
            <a:r>
              <a:rPr lang="uk-UA" sz="2400" dirty="0" err="1">
                <a:effectLst/>
              </a:rPr>
              <a:t>інтерактиву</a:t>
            </a:r>
            <a:r>
              <a:rPr lang="uk-UA" sz="2400" dirty="0">
                <a:effectLst/>
              </a:rPr>
              <a:t> на мобільних пристроях на основі </a:t>
            </a:r>
            <a:r>
              <a:rPr lang="uk-UA" sz="2400" dirty="0" smtClean="0">
                <a:effectLst/>
              </a:rPr>
              <a:t>HTTP-архіву. В середньому 14 </a:t>
            </a:r>
            <a:r>
              <a:rPr lang="uk-UA" sz="2400" dirty="0" err="1" smtClean="0">
                <a:effectLst/>
              </a:rPr>
              <a:t>сек</a:t>
            </a:r>
            <a:r>
              <a:rPr lang="uk-UA" sz="2400" dirty="0" smtClean="0">
                <a:effectLst/>
              </a:rPr>
              <a:t>. А </a:t>
            </a:r>
            <a:r>
              <a:rPr lang="uk-UA" sz="2400" dirty="0" err="1" smtClean="0">
                <a:effectLst/>
              </a:rPr>
              <a:t>парсинг</a:t>
            </a:r>
            <a:r>
              <a:rPr lang="uk-UA" sz="2400" dirty="0" smtClean="0">
                <a:effectLst/>
              </a:rPr>
              <a:t> коду – до 4 </a:t>
            </a:r>
            <a:r>
              <a:rPr lang="uk-UA" sz="2400" dirty="0" err="1" smtClean="0">
                <a:effectLst/>
              </a:rPr>
              <a:t>сек</a:t>
            </a:r>
            <a:r>
              <a:rPr lang="uk-UA" sz="2400" dirty="0" smtClean="0">
                <a:effectLst/>
              </a:rPr>
              <a:t>.</a:t>
            </a:r>
            <a:endParaRPr lang="ru-RU" sz="2400" dirty="0">
              <a:effectLst/>
            </a:endParaRPr>
          </a:p>
        </p:txBody>
      </p:sp>
      <p:pic>
        <p:nvPicPr>
          <p:cNvPr id="3074" name="image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2" y="2292005"/>
            <a:ext cx="7514867" cy="456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4744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Видалення</a:t>
            </a:r>
            <a:r>
              <a:rPr lang="ru-RU" dirty="0"/>
              <a:t> некритичного JavaScript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скоротити</a:t>
            </a:r>
            <a:r>
              <a:rPr lang="ru-RU" dirty="0"/>
              <a:t> час на передачу коду, </a:t>
            </a:r>
            <a:r>
              <a:rPr lang="ru-RU" dirty="0" err="1"/>
              <a:t>парсинг</a:t>
            </a:r>
            <a:r>
              <a:rPr lang="ru-RU" dirty="0"/>
              <a:t> і </a:t>
            </a:r>
            <a:r>
              <a:rPr lang="ru-RU" dirty="0" err="1"/>
              <a:t>компіляцію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98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97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Gatsby.js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077072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Gatsby - це неймовірно швидкий </a:t>
            </a:r>
            <a:r>
              <a:rPr lang="uk-UA" sz="2000" dirty="0" err="1"/>
              <a:t>фреймворк</a:t>
            </a:r>
            <a:r>
              <a:rPr lang="uk-UA" sz="2000" dirty="0"/>
              <a:t> для розробки </a:t>
            </a:r>
            <a:r>
              <a:rPr lang="en-US" sz="2000" dirty="0" smtClean="0"/>
              <a:t>SPA </a:t>
            </a:r>
            <a:r>
              <a:rPr lang="ru-RU" sz="2000" dirty="0" err="1" smtClean="0"/>
              <a:t>додатк</a:t>
            </a:r>
            <a:r>
              <a:rPr lang="uk-UA" sz="2000" dirty="0" err="1" smtClean="0"/>
              <a:t>ів</a:t>
            </a:r>
            <a:r>
              <a:rPr lang="uk-UA" sz="2000" dirty="0" smtClean="0"/>
              <a:t> </a:t>
            </a:r>
            <a:r>
              <a:rPr lang="uk-UA" sz="2000" dirty="0"/>
              <a:t>на </a:t>
            </a:r>
            <a:r>
              <a:rPr lang="uk-UA" sz="2000" dirty="0" smtClean="0"/>
              <a:t>React. </a:t>
            </a:r>
            <a:r>
              <a:rPr lang="uk-UA" sz="2000" dirty="0"/>
              <a:t>Він дозволяє створювати сайти, засновані на React буквально за лічені хвилини. Gatsby підходить для проектів різних масштабів - від блогів до корпоративних веб-сайтів. </a:t>
            </a:r>
            <a:endParaRPr lang="ru-RU" sz="2000" dirty="0"/>
          </a:p>
        </p:txBody>
      </p:sp>
      <p:sp>
        <p:nvSpPr>
          <p:cNvPr id="5" name="AutoShape 2" descr="Картинки по запросу gatsbyjs"/>
          <p:cNvSpPr>
            <a:spLocks noChangeAspect="1" noChangeArrowheads="1"/>
          </p:cNvSpPr>
          <p:nvPr/>
        </p:nvSpPr>
        <p:spPr bwMode="auto">
          <a:xfrm>
            <a:off x="155575" y="-525463"/>
            <a:ext cx="41624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84" y="1399953"/>
            <a:ext cx="2304231" cy="23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69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7522"/>
            <a:ext cx="8229600" cy="497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07707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/>
              <a:t>Vue</a:t>
            </a:r>
            <a:r>
              <a:rPr lang="en-US" sz="2000" b="1" i="1" dirty="0"/>
              <a:t> </a:t>
            </a:r>
            <a:r>
              <a:rPr lang="en-US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прогресивний</a:t>
            </a:r>
            <a:r>
              <a:rPr lang="ru-RU" sz="2000" dirty="0"/>
              <a:t>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. </a:t>
            </a:r>
            <a:r>
              <a:rPr lang="ru-RU" sz="2000" dirty="0"/>
              <a:t>На </a:t>
            </a:r>
            <a:r>
              <a:rPr lang="ru-RU" sz="2000" dirty="0" err="1"/>
              <a:t>відміну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фреймворків-монолітів</a:t>
            </a:r>
            <a:r>
              <a:rPr lang="ru-RU" sz="2000" dirty="0"/>
              <a:t>, </a:t>
            </a:r>
            <a:r>
              <a:rPr lang="en-US" sz="2000" dirty="0" err="1"/>
              <a:t>Vue</a:t>
            </a:r>
            <a:r>
              <a:rPr lang="en-US" sz="2000" dirty="0"/>
              <a:t> </a:t>
            </a:r>
            <a:r>
              <a:rPr lang="ru-RU" sz="2000" dirty="0" err="1"/>
              <a:t>створений</a:t>
            </a:r>
            <a:r>
              <a:rPr lang="ru-RU" sz="2000" dirty="0"/>
              <a:t> </a:t>
            </a:r>
            <a:r>
              <a:rPr lang="ru-RU" sz="2000" dirty="0" err="1"/>
              <a:t>придатним</a:t>
            </a:r>
            <a:r>
              <a:rPr lang="ru-RU" sz="2000" dirty="0"/>
              <a:t> для </a:t>
            </a:r>
            <a:r>
              <a:rPr lang="ru-RU" sz="2000" dirty="0" err="1"/>
              <a:t>поступового</a:t>
            </a:r>
            <a:r>
              <a:rPr lang="ru-RU" sz="2000" dirty="0"/>
              <a:t> </a:t>
            </a:r>
            <a:r>
              <a:rPr lang="ru-RU" sz="2000" dirty="0" err="1"/>
              <a:t>впровадження</a:t>
            </a:r>
            <a:r>
              <a:rPr lang="ru-RU" sz="2000" dirty="0"/>
              <a:t>. </a:t>
            </a:r>
            <a:r>
              <a:rPr lang="en-US" sz="2000" dirty="0" err="1" smtClean="0"/>
              <a:t>Vue</a:t>
            </a:r>
            <a:r>
              <a:rPr lang="en-US" sz="2000" dirty="0" smtClean="0"/>
              <a:t> </a:t>
            </a:r>
            <a:r>
              <a:rPr lang="ru-RU" sz="2000" dirty="0" err="1"/>
              <a:t>повністю</a:t>
            </a:r>
            <a:r>
              <a:rPr lang="ru-RU" sz="2000" dirty="0"/>
              <a:t> </a:t>
            </a:r>
            <a:r>
              <a:rPr lang="ru-RU" sz="2000" dirty="0" err="1" smtClean="0"/>
              <a:t>підходить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складних</a:t>
            </a:r>
            <a:r>
              <a:rPr lang="ru-RU" sz="2000" dirty="0"/>
              <a:t> </a:t>
            </a:r>
            <a:r>
              <a:rPr lang="en-US" sz="2000" dirty="0" smtClean="0"/>
              <a:t>spa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додатків</a:t>
            </a:r>
            <a:r>
              <a:rPr lang="en-US" sz="2000" dirty="0" smtClean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спільно</a:t>
            </a:r>
            <a:r>
              <a:rPr lang="ru-RU" sz="2000" dirty="0"/>
              <a:t> з </a:t>
            </a:r>
            <a:r>
              <a:rPr lang="ru-RU" sz="2000" dirty="0" err="1"/>
              <a:t>сучасними</a:t>
            </a:r>
            <a:r>
              <a:rPr lang="ru-RU" sz="2000" dirty="0"/>
              <a:t> </a:t>
            </a:r>
            <a:r>
              <a:rPr lang="ru-RU" sz="2000" dirty="0" err="1" smtClean="0"/>
              <a:t>інструментами</a:t>
            </a:r>
            <a:r>
              <a:rPr lang="ru-RU" sz="2000" dirty="0" smtClean="0"/>
              <a:t> </a:t>
            </a:r>
            <a:r>
              <a:rPr lang="ru-RU" sz="2000" dirty="0"/>
              <a:t>та </a:t>
            </a:r>
            <a:r>
              <a:rPr lang="ru-RU" sz="2000" dirty="0" err="1"/>
              <a:t>додатковими</a:t>
            </a:r>
            <a:r>
              <a:rPr lang="ru-RU" sz="2000" dirty="0"/>
              <a:t> </a:t>
            </a:r>
            <a:r>
              <a:rPr lang="ru-RU" sz="2000" dirty="0" err="1"/>
              <a:t>бібліотеками</a:t>
            </a:r>
            <a:r>
              <a:rPr lang="ru-RU" sz="2000" dirty="0"/>
              <a:t>. </a:t>
            </a:r>
            <a:endParaRPr lang="ru-RU" sz="2400" dirty="0"/>
          </a:p>
        </p:txBody>
      </p:sp>
      <p:sp>
        <p:nvSpPr>
          <p:cNvPr id="5" name="AutoShape 2" descr="Картинки по запросу gatsbyjs"/>
          <p:cNvSpPr>
            <a:spLocks noChangeAspect="1" noChangeArrowheads="1"/>
          </p:cNvSpPr>
          <p:nvPr/>
        </p:nvSpPr>
        <p:spPr bwMode="auto">
          <a:xfrm>
            <a:off x="155575" y="-525463"/>
            <a:ext cx="41624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ÐÐ°ÑÑÐ¸Ð½ÐºÐ¸ Ð¿Ð¾ Ð·Ð°Ð¿ÑÐ¾ÑÑ 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84" y="1577687"/>
            <a:ext cx="1905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2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та</a:t>
            </a:r>
            <a:r>
              <a:rPr lang="en-US" dirty="0" smtClean="0"/>
              <a:t> React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40050"/>
              </p:ext>
            </p:extLst>
          </p:nvPr>
        </p:nvGraphicFramePr>
        <p:xfrm>
          <a:off x="395537" y="1882775"/>
          <a:ext cx="8291264" cy="4600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4864">
                  <a:extLst>
                    <a:ext uri="{9D8B030D-6E8A-4147-A177-3AD203B41FA5}">
                      <a16:colId xmlns:a16="http://schemas.microsoft.com/office/drawing/2014/main" val="42893980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7100364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5472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Пункти</a:t>
                      </a: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вирішення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59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Стабільність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021351"/>
                  </a:ext>
                </a:extLst>
              </a:tr>
              <a:tr h="51651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Підтримка</a:t>
                      </a:r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сильною </a:t>
                      </a:r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спільнотою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величезна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спільнота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та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підтримує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його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такака величезна, але досить велика, і його підтримують Laravel та Alibaba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5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Хороша </a:t>
                      </a:r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документація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6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Легко </a:t>
                      </a:r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вивчити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Частково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Інтеграція з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85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Розмір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2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Можливість повторно використовувати код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Ні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тільки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28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Швидкість програмування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Нормально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Швидко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8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Реактивність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8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Компонента основа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002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317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25121"/>
            <a:ext cx="8229600" cy="1399032"/>
          </a:xfrm>
        </p:spPr>
        <p:txBody>
          <a:bodyPr/>
          <a:lstStyle/>
          <a:p>
            <a:r>
              <a:rPr lang="uk-UA" dirty="0" smtClean="0"/>
              <a:t>Карта сайту</a:t>
            </a:r>
            <a:endParaRPr lang="ru-RU" dirty="0"/>
          </a:p>
        </p:txBody>
      </p:sp>
      <p:pic>
        <p:nvPicPr>
          <p:cNvPr id="4098" name="image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855" y="1563242"/>
            <a:ext cx="8728289" cy="45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02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229600" cy="792088"/>
          </a:xfrm>
        </p:spPr>
        <p:txBody>
          <a:bodyPr>
            <a:normAutofit/>
          </a:bodyPr>
          <a:lstStyle/>
          <a:p>
            <a:r>
              <a:rPr lang="uk-UA" dirty="0" smtClean="0"/>
              <a:t>Виміри</a:t>
            </a:r>
            <a:r>
              <a:rPr lang="en-US" dirty="0" smtClean="0"/>
              <a:t> Gatsby.js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З</a:t>
            </a:r>
            <a:r>
              <a:rPr lang="uk-UA" dirty="0" err="1" smtClean="0"/>
              <a:t>авантаження</a:t>
            </a:r>
            <a:r>
              <a:rPr lang="uk-UA" dirty="0" smtClean="0"/>
              <a:t> </a:t>
            </a:r>
            <a:r>
              <a:rPr lang="uk-UA" dirty="0"/>
              <a:t>сторінки на повільній швидкості</a:t>
            </a:r>
            <a:r>
              <a:rPr lang="uk-UA" dirty="0" smtClean="0"/>
              <a:t>.</a:t>
            </a:r>
            <a:endParaRPr lang="ru-RU" dirty="0"/>
          </a:p>
          <a:p>
            <a:r>
              <a:rPr lang="uk-UA" dirty="0"/>
              <a:t>Виходячи з проведеного </a:t>
            </a:r>
            <a:r>
              <a:rPr lang="uk-UA" dirty="0" smtClean="0"/>
              <a:t>виміру - час </a:t>
            </a:r>
            <a:r>
              <a:rPr lang="uk-UA" dirty="0" err="1"/>
              <a:t>DOMContentLoaded</a:t>
            </a:r>
            <a:r>
              <a:rPr lang="uk-UA" dirty="0"/>
              <a:t> 9,55 секунд, а повне завантаження 12,67 </a:t>
            </a:r>
            <a:r>
              <a:rPr lang="uk-UA" dirty="0" smtClean="0"/>
              <a:t>секунд.</a:t>
            </a:r>
          </a:p>
          <a:p>
            <a:endParaRPr lang="uk-UA" dirty="0"/>
          </a:p>
          <a:p>
            <a:r>
              <a:rPr lang="uk-UA" dirty="0" smtClean="0"/>
              <a:t>1.1) Завантаження </a:t>
            </a:r>
            <a:r>
              <a:rPr lang="uk-UA" dirty="0"/>
              <a:t>зображень в повному розмірі  </a:t>
            </a:r>
            <a:endParaRPr lang="ru-RU" dirty="0"/>
          </a:p>
          <a:p>
            <a:r>
              <a:rPr lang="uk-UA" dirty="0" err="1" smtClean="0"/>
              <a:t>Дозавантаження</a:t>
            </a:r>
            <a:r>
              <a:rPr lang="uk-UA" dirty="0" smtClean="0"/>
              <a:t> </a:t>
            </a:r>
            <a:r>
              <a:rPr lang="uk-UA" dirty="0"/>
              <a:t>зображень - через 10,64 секунди, які важили спочатку 4 кілобайти. </a:t>
            </a:r>
            <a:r>
              <a:rPr lang="uk-UA" dirty="0" smtClean="0"/>
              <a:t>Повне </a:t>
            </a:r>
            <a:r>
              <a:rPr lang="uk-UA" dirty="0"/>
              <a:t>завантаження </a:t>
            </a:r>
            <a:r>
              <a:rPr lang="uk-UA" dirty="0" smtClean="0"/>
              <a:t>сторінки - 38,86 </a:t>
            </a:r>
            <a:r>
              <a:rPr lang="uk-UA" dirty="0"/>
              <a:t>секунд, що складає 67%, </a:t>
            </a:r>
            <a:r>
              <a:rPr lang="uk-UA" dirty="0" smtClean="0"/>
              <a:t>тобто користувач все міг взаємодіяти зі сторінкою</a:t>
            </a:r>
          </a:p>
          <a:p>
            <a:endParaRPr lang="uk-UA" dirty="0" smtClean="0"/>
          </a:p>
          <a:p>
            <a:r>
              <a:rPr lang="uk-UA" dirty="0" smtClean="0"/>
              <a:t>2) </a:t>
            </a:r>
            <a:r>
              <a:rPr lang="ru-RU" dirty="0"/>
              <a:t>З</a:t>
            </a:r>
            <a:r>
              <a:rPr lang="uk-UA" dirty="0" err="1"/>
              <a:t>авантаження</a:t>
            </a:r>
            <a:r>
              <a:rPr lang="uk-UA" dirty="0"/>
              <a:t> сторінки </a:t>
            </a:r>
            <a:r>
              <a:rPr lang="uk-UA" dirty="0" smtClean="0"/>
              <a:t>на </a:t>
            </a:r>
            <a:r>
              <a:rPr lang="uk-UA" dirty="0"/>
              <a:t>швидкості</a:t>
            </a:r>
            <a:r>
              <a:rPr lang="uk-UA" dirty="0" smtClean="0"/>
              <a:t> </a:t>
            </a:r>
            <a:r>
              <a:rPr lang="uk-UA" dirty="0"/>
              <a:t>~ 16 </a:t>
            </a:r>
            <a:r>
              <a:rPr lang="uk-UA" dirty="0" err="1"/>
              <a:t>мб</a:t>
            </a:r>
            <a:r>
              <a:rPr lang="uk-UA" dirty="0"/>
              <a:t> / </a:t>
            </a:r>
            <a:r>
              <a:rPr lang="uk-UA" dirty="0" smtClean="0"/>
              <a:t>с.</a:t>
            </a:r>
          </a:p>
          <a:p>
            <a:r>
              <a:rPr lang="uk-UA" dirty="0" smtClean="0"/>
              <a:t>Повне завантаження </a:t>
            </a:r>
            <a:r>
              <a:rPr lang="uk-UA" dirty="0"/>
              <a:t>833 </a:t>
            </a:r>
            <a:r>
              <a:rPr lang="uk-UA" dirty="0" err="1" smtClean="0"/>
              <a:t>мілісекунди</a:t>
            </a:r>
            <a:r>
              <a:rPr lang="uk-UA" dirty="0"/>
              <a:t>, </a:t>
            </a:r>
            <a:r>
              <a:rPr lang="uk-UA" dirty="0" smtClean="0"/>
              <a:t> </a:t>
            </a:r>
            <a:r>
              <a:rPr lang="uk-UA" dirty="0"/>
              <a:t>час початку </a:t>
            </a:r>
            <a:r>
              <a:rPr lang="uk-UA" dirty="0" err="1"/>
              <a:t>дозавантаження</a:t>
            </a:r>
            <a:r>
              <a:rPr lang="uk-UA" dirty="0"/>
              <a:t> зображень - через 774 </a:t>
            </a:r>
            <a:r>
              <a:rPr lang="uk-UA" dirty="0" err="1"/>
              <a:t>мілісекунди</a:t>
            </a:r>
            <a:r>
              <a:rPr lang="uk-UA" dirty="0"/>
              <a:t>, які важили спочатку 4 кілобайти. </a:t>
            </a:r>
            <a:endParaRPr lang="ru-RU" dirty="0"/>
          </a:p>
          <a:p>
            <a:r>
              <a:rPr lang="uk-UA" dirty="0"/>
              <a:t>Повне завантаження сторінки з важкими зображеннями сталася через 1,61 секунди, тобто нам вдалося заощадити 777 </a:t>
            </a:r>
            <a:r>
              <a:rPr lang="uk-UA" dirty="0" err="1"/>
              <a:t>мілісекунди</a:t>
            </a:r>
            <a:r>
              <a:rPr lang="uk-UA" dirty="0"/>
              <a:t>, а це майже 50%.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21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229600" cy="792088"/>
          </a:xfrm>
        </p:spPr>
        <p:txBody>
          <a:bodyPr>
            <a:normAutofit/>
          </a:bodyPr>
          <a:lstStyle/>
          <a:p>
            <a:r>
              <a:rPr lang="uk-UA" dirty="0" smtClean="0"/>
              <a:t>Виміри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З</a:t>
            </a:r>
            <a:r>
              <a:rPr lang="uk-UA" dirty="0" err="1" smtClean="0"/>
              <a:t>авантаження</a:t>
            </a:r>
            <a:r>
              <a:rPr lang="uk-UA" dirty="0" smtClean="0"/>
              <a:t> </a:t>
            </a:r>
            <a:r>
              <a:rPr lang="uk-UA" dirty="0"/>
              <a:t>сторінки на повільній швидкості</a:t>
            </a:r>
            <a:r>
              <a:rPr lang="uk-UA" dirty="0" smtClean="0"/>
              <a:t>.</a:t>
            </a:r>
            <a:endParaRPr lang="ru-RU" dirty="0"/>
          </a:p>
          <a:p>
            <a:r>
              <a:rPr lang="uk-UA" dirty="0"/>
              <a:t>Виходячи з проведеного </a:t>
            </a:r>
            <a:r>
              <a:rPr lang="uk-UA" dirty="0" smtClean="0"/>
              <a:t>виміру - час </a:t>
            </a:r>
            <a:r>
              <a:rPr lang="uk-UA" dirty="0" err="1"/>
              <a:t>DOMContentLoaded</a:t>
            </a:r>
            <a:r>
              <a:rPr lang="uk-UA" dirty="0"/>
              <a:t> </a:t>
            </a:r>
            <a:r>
              <a:rPr lang="en-US" dirty="0" smtClean="0"/>
              <a:t>5</a:t>
            </a:r>
            <a:r>
              <a:rPr lang="uk-UA" dirty="0" smtClean="0"/>
              <a:t>,</a:t>
            </a:r>
            <a:r>
              <a:rPr lang="en-US" dirty="0" smtClean="0"/>
              <a:t>74</a:t>
            </a:r>
            <a:r>
              <a:rPr lang="uk-UA" dirty="0" smtClean="0"/>
              <a:t> </a:t>
            </a:r>
            <a:r>
              <a:rPr lang="uk-UA" dirty="0"/>
              <a:t>секунд, а повне завантаження </a:t>
            </a:r>
            <a:r>
              <a:rPr lang="uk-UA" dirty="0" smtClean="0"/>
              <a:t>1</a:t>
            </a:r>
            <a:r>
              <a:rPr lang="en-US" dirty="0" smtClean="0"/>
              <a:t>6</a:t>
            </a:r>
            <a:r>
              <a:rPr lang="uk-UA" dirty="0" smtClean="0"/>
              <a:t>,</a:t>
            </a:r>
            <a:r>
              <a:rPr lang="en-US" dirty="0" smtClean="0"/>
              <a:t>82</a:t>
            </a:r>
            <a:r>
              <a:rPr lang="uk-UA" dirty="0" smtClean="0"/>
              <a:t> секунд.</a:t>
            </a:r>
          </a:p>
          <a:p>
            <a:endParaRPr lang="uk-UA" dirty="0"/>
          </a:p>
          <a:p>
            <a:r>
              <a:rPr lang="uk-UA" dirty="0" smtClean="0"/>
              <a:t>1.1) Завантаження </a:t>
            </a:r>
            <a:r>
              <a:rPr lang="uk-UA" dirty="0"/>
              <a:t>зображень в повному розмірі  </a:t>
            </a:r>
            <a:endParaRPr lang="ru-RU" dirty="0"/>
          </a:p>
          <a:p>
            <a:r>
              <a:rPr lang="uk-UA" dirty="0" err="1" smtClean="0"/>
              <a:t>Дозавантаження</a:t>
            </a:r>
            <a:r>
              <a:rPr lang="uk-UA" dirty="0" smtClean="0"/>
              <a:t> </a:t>
            </a:r>
            <a:r>
              <a:rPr lang="uk-UA" dirty="0"/>
              <a:t>зображень - через </a:t>
            </a:r>
            <a:r>
              <a:rPr lang="en-US" dirty="0" smtClean="0"/>
              <a:t>13</a:t>
            </a:r>
            <a:r>
              <a:rPr lang="uk-UA" dirty="0" smtClean="0"/>
              <a:t>,</a:t>
            </a:r>
            <a:r>
              <a:rPr lang="en-US" dirty="0" smtClean="0"/>
              <a:t>76</a:t>
            </a:r>
            <a:r>
              <a:rPr lang="uk-UA" dirty="0" smtClean="0"/>
              <a:t> секунди</a:t>
            </a:r>
            <a:r>
              <a:rPr lang="en-US" dirty="0" smtClean="0"/>
              <a:t>. </a:t>
            </a:r>
            <a:r>
              <a:rPr lang="uk-UA" dirty="0" smtClean="0"/>
              <a:t>Повне </a:t>
            </a:r>
            <a:r>
              <a:rPr lang="uk-UA" dirty="0"/>
              <a:t>завантаження </a:t>
            </a:r>
            <a:r>
              <a:rPr lang="uk-UA" dirty="0" smtClean="0"/>
              <a:t>сторінки - </a:t>
            </a:r>
            <a:r>
              <a:rPr lang="en-US" dirty="0" smtClean="0"/>
              <a:t>30</a:t>
            </a:r>
            <a:r>
              <a:rPr lang="uk-UA" dirty="0" smtClean="0"/>
              <a:t>,</a:t>
            </a:r>
            <a:r>
              <a:rPr lang="en-US" dirty="0" smtClean="0"/>
              <a:t>58</a:t>
            </a:r>
            <a:r>
              <a:rPr lang="uk-UA" dirty="0" smtClean="0"/>
              <a:t> </a:t>
            </a:r>
            <a:r>
              <a:rPr lang="uk-UA" dirty="0"/>
              <a:t>секунд, що складає </a:t>
            </a:r>
            <a:r>
              <a:rPr lang="uk-UA" dirty="0" smtClean="0"/>
              <a:t>45%, тобто користувач все міг взаємодіяти зі сторінкою</a:t>
            </a:r>
          </a:p>
          <a:p>
            <a:endParaRPr lang="uk-UA" dirty="0" smtClean="0"/>
          </a:p>
          <a:p>
            <a:r>
              <a:rPr lang="uk-UA" dirty="0" smtClean="0"/>
              <a:t>2) </a:t>
            </a:r>
            <a:r>
              <a:rPr lang="ru-RU" dirty="0"/>
              <a:t>З</a:t>
            </a:r>
            <a:r>
              <a:rPr lang="uk-UA" dirty="0" err="1"/>
              <a:t>авантаження</a:t>
            </a:r>
            <a:r>
              <a:rPr lang="uk-UA" dirty="0"/>
              <a:t> сторінки </a:t>
            </a:r>
            <a:r>
              <a:rPr lang="uk-UA" dirty="0" smtClean="0"/>
              <a:t>на </a:t>
            </a:r>
            <a:r>
              <a:rPr lang="uk-UA" dirty="0"/>
              <a:t>швидкості</a:t>
            </a:r>
            <a:r>
              <a:rPr lang="uk-UA" dirty="0" smtClean="0"/>
              <a:t> </a:t>
            </a:r>
            <a:r>
              <a:rPr lang="uk-UA" dirty="0"/>
              <a:t>~ 16 </a:t>
            </a:r>
            <a:r>
              <a:rPr lang="uk-UA" dirty="0" err="1"/>
              <a:t>мб</a:t>
            </a:r>
            <a:r>
              <a:rPr lang="uk-UA" dirty="0"/>
              <a:t> / </a:t>
            </a:r>
            <a:r>
              <a:rPr lang="uk-UA" dirty="0" smtClean="0"/>
              <a:t>с.</a:t>
            </a:r>
          </a:p>
          <a:p>
            <a:r>
              <a:rPr lang="uk-UA" dirty="0" smtClean="0"/>
              <a:t>Повне завантаження 852 </a:t>
            </a:r>
            <a:r>
              <a:rPr lang="uk-UA" dirty="0" err="1" smtClean="0"/>
              <a:t>мілісекунди</a:t>
            </a:r>
            <a:r>
              <a:rPr lang="uk-UA" dirty="0"/>
              <a:t>, </a:t>
            </a:r>
            <a:r>
              <a:rPr lang="uk-UA" dirty="0" smtClean="0"/>
              <a:t> </a:t>
            </a:r>
            <a:r>
              <a:rPr lang="uk-UA" dirty="0"/>
              <a:t>час початку </a:t>
            </a:r>
            <a:r>
              <a:rPr lang="uk-UA" dirty="0" err="1"/>
              <a:t>дозавантаження</a:t>
            </a:r>
            <a:r>
              <a:rPr lang="uk-UA" dirty="0"/>
              <a:t> зображень - через </a:t>
            </a:r>
            <a:r>
              <a:rPr lang="uk-UA" dirty="0" smtClean="0"/>
              <a:t>248 </a:t>
            </a:r>
            <a:r>
              <a:rPr lang="uk-UA" dirty="0" err="1" smtClean="0"/>
              <a:t>мілісекунд</a:t>
            </a:r>
            <a:r>
              <a:rPr lang="uk-UA" dirty="0" smtClean="0"/>
              <a:t>. </a:t>
            </a:r>
            <a:endParaRPr lang="ru-RU" dirty="0"/>
          </a:p>
          <a:p>
            <a:r>
              <a:rPr lang="uk-UA" dirty="0"/>
              <a:t>Повне завантаження сторінки з важкими зображеннями сталася через </a:t>
            </a:r>
            <a:r>
              <a:rPr lang="uk-UA" dirty="0" smtClean="0"/>
              <a:t>1,1 </a:t>
            </a:r>
            <a:r>
              <a:rPr lang="uk-UA" dirty="0"/>
              <a:t>секунди, тобто нам вдалося заощадити 248 </a:t>
            </a:r>
            <a:r>
              <a:rPr lang="uk-UA" dirty="0" err="1" smtClean="0"/>
              <a:t>мілісекунд</a:t>
            </a:r>
            <a:r>
              <a:rPr lang="uk-UA" dirty="0" smtClean="0"/>
              <a:t>, </a:t>
            </a:r>
            <a:r>
              <a:rPr lang="uk-UA" dirty="0"/>
              <a:t>а це майже </a:t>
            </a:r>
            <a:r>
              <a:rPr lang="uk-UA" dirty="0" smtClean="0"/>
              <a:t>23%.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65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399032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53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800" y="692696"/>
            <a:ext cx="8229600" cy="785242"/>
          </a:xfrm>
        </p:spPr>
        <p:txBody>
          <a:bodyPr>
            <a:normAutofit fontScale="90000"/>
          </a:bodyPr>
          <a:lstStyle/>
          <a:p>
            <a:r>
              <a:rPr lang="uk-UA" dirty="0"/>
              <a:t>Постановка задачі</a:t>
            </a:r>
            <a:br>
              <a:rPr lang="uk-UA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7800" y="1499433"/>
            <a:ext cx="7931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dirty="0" smtClean="0"/>
              <a:t>Порівняння аналогів аналітичних систем клієнт-серверної архітектури</a:t>
            </a:r>
          </a:p>
          <a:p>
            <a:pPr marL="342900" indent="-342900">
              <a:buAutoNum type="arabicParenR"/>
            </a:pPr>
            <a:r>
              <a:rPr lang="uk-UA" dirty="0" smtClean="0"/>
              <a:t>Розробка алгоритмів аналізу продуктивності веб-додатків</a:t>
            </a:r>
          </a:p>
          <a:p>
            <a:pPr marL="342900" indent="-342900">
              <a:buAutoNum type="arabicParenR"/>
            </a:pPr>
            <a:r>
              <a:rPr lang="uk-UA" dirty="0"/>
              <a:t>Р</a:t>
            </a:r>
            <a:r>
              <a:rPr lang="uk-UA" dirty="0" smtClean="0"/>
              <a:t>еалізація веб-сервісу</a:t>
            </a:r>
          </a:p>
          <a:p>
            <a:pPr marL="800100" lvl="1" indent="-342900">
              <a:buAutoNum type="arabicParenR"/>
            </a:pPr>
            <a:r>
              <a:rPr lang="uk-UA" dirty="0"/>
              <a:t>Розробка </a:t>
            </a:r>
            <a:r>
              <a:rPr lang="uk-UA" dirty="0" smtClean="0"/>
              <a:t>веб-додатків на </a:t>
            </a:r>
            <a:r>
              <a:rPr lang="en-US" dirty="0" err="1" smtClean="0"/>
              <a:t>Vue</a:t>
            </a:r>
            <a:r>
              <a:rPr lang="ru-RU" dirty="0" smtClean="0"/>
              <a:t> та</a:t>
            </a:r>
            <a:r>
              <a:rPr lang="en-US" dirty="0" smtClean="0"/>
              <a:t> Gatsby(react)</a:t>
            </a:r>
            <a:endParaRPr lang="uk-UA" dirty="0" smtClean="0"/>
          </a:p>
          <a:p>
            <a:pPr marL="800100" lvl="1" indent="-342900">
              <a:buAutoNum type="arabicParenR"/>
            </a:pPr>
            <a:r>
              <a:rPr lang="uk-UA" dirty="0"/>
              <a:t>Проведення </a:t>
            </a:r>
            <a:r>
              <a:rPr lang="uk-UA" dirty="0" smtClean="0"/>
              <a:t>вимірів</a:t>
            </a:r>
          </a:p>
          <a:p>
            <a:pPr marL="800100" lvl="1" indent="-342900">
              <a:buAutoNum type="arabicParenR"/>
            </a:pPr>
            <a:r>
              <a:rPr lang="uk-UA" dirty="0"/>
              <a:t>Результати проведення тестів продуктивності і їх </a:t>
            </a:r>
            <a:r>
              <a:rPr lang="uk-UA" dirty="0" smtClean="0"/>
              <a:t>аналіз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uk-UA" dirty="0"/>
              <a:t>М</a:t>
            </a:r>
            <a:r>
              <a:rPr lang="uk-UA" dirty="0" smtClean="0"/>
              <a:t>етоди для збільшення продуктивності веб-додатків</a:t>
            </a:r>
          </a:p>
        </p:txBody>
      </p:sp>
    </p:spTree>
    <p:extLst>
      <p:ext uri="{BB962C8B-B14F-4D97-AF65-F5344CB8AC3E}">
        <p14:creationId xmlns:p14="http://schemas.microsoft.com/office/powerpoint/2010/main" val="110384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582341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 роботі обґрунтовано вибір </a:t>
            </a:r>
            <a:r>
              <a:rPr lang="uk-UA" dirty="0" smtClean="0"/>
              <a:t>для </a:t>
            </a:r>
            <a:r>
              <a:rPr lang="uk-UA" dirty="0"/>
              <a:t>реалізації </a:t>
            </a:r>
            <a:r>
              <a:rPr lang="ru-RU" dirty="0" err="1" smtClean="0"/>
              <a:t>додатку</a:t>
            </a:r>
            <a:r>
              <a:rPr lang="uk-UA" dirty="0" smtClean="0"/>
              <a:t>: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мову розмітки гіпертекстових документів HTML5</a:t>
            </a:r>
            <a:r>
              <a:rPr lang="ru-RU" dirty="0"/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каскадні таблиці стилів CSS3</a:t>
            </a:r>
            <a:r>
              <a:rPr lang="en-US" dirty="0"/>
              <a:t>;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 err="1"/>
              <a:t>браузерну</a:t>
            </a:r>
            <a:r>
              <a:rPr lang="uk-UA" dirty="0"/>
              <a:t> мову програмування JavaScript </a:t>
            </a:r>
            <a:r>
              <a:rPr lang="uk-UA" dirty="0" smtClean="0"/>
              <a:t>та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uk-UA" dirty="0"/>
              <a:t>ї</a:t>
            </a:r>
            <a:r>
              <a:rPr lang="uk-UA" dirty="0" smtClean="0"/>
              <a:t> </a:t>
            </a:r>
            <a:r>
              <a:rPr lang="uk-UA" dirty="0" err="1" smtClean="0"/>
              <a:t>фреймво</a:t>
            </a:r>
            <a:r>
              <a:rPr lang="ru-RU" dirty="0" smtClean="0"/>
              <a:t>р</a:t>
            </a:r>
            <a:r>
              <a:rPr lang="uk-UA" dirty="0" err="1" smtClean="0"/>
              <a:t>ки</a:t>
            </a:r>
            <a:r>
              <a:rPr lang="uk-UA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err="1" smtClean="0"/>
              <a:t>GatsbyJS</a:t>
            </a:r>
            <a:r>
              <a:rPr lang="en-US" dirty="0" smtClean="0"/>
              <a:t>(React);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err="1" smtClean="0"/>
              <a:t>графічний</a:t>
            </a:r>
            <a:r>
              <a:rPr lang="ru-RU" dirty="0" smtClean="0"/>
              <a:t> </a:t>
            </a:r>
            <a:r>
              <a:rPr lang="ru-RU" dirty="0"/>
              <a:t>редактор </a:t>
            </a:r>
            <a:r>
              <a:rPr lang="en-US" dirty="0"/>
              <a:t>Adobe Photoshop CC </a:t>
            </a:r>
            <a:r>
              <a:rPr lang="en-US" dirty="0" smtClean="0"/>
              <a:t>201</a:t>
            </a:r>
            <a:r>
              <a:rPr lang="uk-UA" dirty="0" smtClean="0"/>
              <a:t>9</a:t>
            </a:r>
            <a:r>
              <a:rPr lang="en-US" dirty="0" smtClean="0"/>
              <a:t>; </a:t>
            </a:r>
            <a:endParaRPr lang="uk-UA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середа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en-US" dirty="0"/>
              <a:t>Visual Studio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3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48" y="1336200"/>
            <a:ext cx="6867847" cy="5219564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2371" y="260648"/>
            <a:ext cx="8214085" cy="864096"/>
          </a:xfrm>
        </p:spPr>
        <p:txBody>
          <a:bodyPr/>
          <a:lstStyle/>
          <a:p>
            <a:r>
              <a:rPr lang="uk-UA" dirty="0" smtClean="0"/>
              <a:t>Веб колись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3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917"/>
            <a:ext cx="9144000" cy="3418166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19256" cy="1001266"/>
          </a:xfrm>
        </p:spPr>
        <p:txBody>
          <a:bodyPr/>
          <a:lstStyle/>
          <a:p>
            <a:r>
              <a:rPr lang="uk-UA" dirty="0" smtClean="0"/>
              <a:t>Веб сьогодні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3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85650"/>
          </a:xfrm>
          <a:prstGeom prst="rect">
            <a:avLst/>
          </a:prstGeom>
        </p:spPr>
      </p:pic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ru-RU" dirty="0" smtClean="0"/>
              <a:t>Статистика </a:t>
            </a:r>
            <a:r>
              <a:rPr lang="uk-UA" dirty="0" smtClean="0"/>
              <a:t>користувачів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6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image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256" y="3126399"/>
            <a:ext cx="9158256" cy="375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0688"/>
            <a:ext cx="9143998" cy="15619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64" y="109012"/>
            <a:ext cx="912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Ч</a:t>
            </a:r>
            <a:r>
              <a:rPr lang="uk-UA" sz="2000" dirty="0" smtClean="0"/>
              <a:t>асовий цикл завантаження веб-додатку при швидкості </a:t>
            </a:r>
            <a:r>
              <a:rPr lang="en-US" sz="2000" dirty="0" smtClean="0"/>
              <a:t>~16mb/s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Методи для збільшення продуктивності на прикладі </a:t>
            </a:r>
            <a:r>
              <a:rPr lang="en-US" sz="2000" dirty="0" smtClean="0"/>
              <a:t>JavaScript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675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026" y="404664"/>
            <a:ext cx="8515893" cy="864096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effectLst/>
              </a:rPr>
              <a:t>Співвідношення завантаження </a:t>
            </a:r>
            <a:r>
              <a:rPr lang="uk-UA" dirty="0">
                <a:effectLst/>
              </a:rPr>
              <a:t>і </a:t>
            </a:r>
            <a:r>
              <a:rPr lang="uk-UA" dirty="0" err="1" smtClean="0">
                <a:effectLst/>
              </a:rPr>
              <a:t>парсинг</a:t>
            </a:r>
            <a:r>
              <a:rPr lang="uk-UA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js</a:t>
            </a:r>
            <a:r>
              <a:rPr lang="uk-UA" dirty="0" smtClean="0">
                <a:effectLst/>
              </a:rPr>
              <a:t> коду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2729497"/>
            <a:ext cx="9144000" cy="170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4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548680"/>
            <a:ext cx="8229600" cy="792088"/>
          </a:xfrm>
        </p:spPr>
        <p:txBody>
          <a:bodyPr>
            <a:noAutofit/>
          </a:bodyPr>
          <a:lstStyle/>
          <a:p>
            <a:r>
              <a:rPr lang="uk-UA" sz="3200" dirty="0">
                <a:effectLst/>
              </a:rPr>
              <a:t>МЕТОДИ ДЛЯ ЗБІЛЬШЕННЯ ПРОДУКТИВНОСТІ ВЕБ-ДОДАТКІВ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err="1" smtClean="0"/>
              <a:t>Потужний</a:t>
            </a:r>
            <a:r>
              <a:rPr lang="ru-RU" dirty="0" smtClean="0"/>
              <a:t> сервер</a:t>
            </a:r>
            <a:r>
              <a:rPr lang="uk-UA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uk-UA" dirty="0" smtClean="0"/>
              <a:t>Прогресивне </a:t>
            </a:r>
            <a:r>
              <a:rPr lang="uk-UA" dirty="0"/>
              <a:t>завантаження (Протокол HTTP / </a:t>
            </a:r>
            <a:r>
              <a:rPr lang="uk-UA" dirty="0" smtClean="0"/>
              <a:t>2, </a:t>
            </a:r>
            <a:r>
              <a:rPr lang="uk-UA" dirty="0"/>
              <a:t>&lt;</a:t>
            </a:r>
            <a:r>
              <a:rPr lang="uk-UA" dirty="0" err="1"/>
              <a:t>link</a:t>
            </a:r>
            <a:r>
              <a:rPr lang="uk-UA" dirty="0"/>
              <a:t> </a:t>
            </a:r>
            <a:r>
              <a:rPr lang="uk-UA" dirty="0" err="1"/>
              <a:t>rel</a:t>
            </a:r>
            <a:r>
              <a:rPr lang="uk-UA" dirty="0"/>
              <a:t> </a:t>
            </a:r>
            <a:r>
              <a:rPr lang="uk-UA" dirty="0" err="1"/>
              <a:t>preload</a:t>
            </a:r>
            <a:r>
              <a:rPr lang="uk-UA" dirty="0" smtClean="0"/>
              <a:t>&gt;)</a:t>
            </a:r>
            <a:endParaRPr lang="ru-RU" dirty="0" smtClean="0"/>
          </a:p>
          <a:p>
            <a:pPr marL="342900" indent="-342900">
              <a:buFontTx/>
              <a:buAutoNum type="arabicParenR"/>
            </a:pPr>
            <a:r>
              <a:rPr lang="uk-UA" dirty="0" smtClean="0"/>
              <a:t>Оптимізація </a:t>
            </a:r>
            <a:r>
              <a:rPr lang="uk-UA" dirty="0"/>
              <a:t>черговості стилів і </a:t>
            </a:r>
            <a:r>
              <a:rPr lang="uk-UA" dirty="0" err="1"/>
              <a:t>скриптів</a:t>
            </a:r>
            <a:r>
              <a:rPr lang="uk-UA" dirty="0" smtClean="0"/>
              <a:t>.</a:t>
            </a:r>
            <a:endParaRPr lang="ru-RU" dirty="0"/>
          </a:p>
          <a:p>
            <a:pPr marL="342900" indent="-342900">
              <a:buFontTx/>
              <a:buAutoNum type="arabicParenR"/>
            </a:pPr>
            <a:r>
              <a:rPr lang="uk-UA" dirty="0"/>
              <a:t>Оптимізація завантажуються зображень</a:t>
            </a:r>
            <a:r>
              <a:rPr lang="uk-UA" dirty="0" smtClean="0"/>
              <a:t>.</a:t>
            </a:r>
            <a:endParaRPr lang="ru-RU" dirty="0"/>
          </a:p>
          <a:p>
            <a:pPr marL="342900" indent="-342900">
              <a:buFontTx/>
              <a:buAutoNum type="arabicParenR"/>
            </a:pPr>
            <a:r>
              <a:rPr lang="uk-UA" dirty="0" err="1"/>
              <a:t>Кешування</a:t>
            </a:r>
            <a:r>
              <a:rPr lang="uk-UA" dirty="0"/>
              <a:t> сторінок</a:t>
            </a:r>
            <a:r>
              <a:rPr lang="uk-UA" dirty="0" smtClean="0"/>
              <a:t>.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ru-RU" dirty="0" err="1" smtClean="0"/>
              <a:t>Чергов</a:t>
            </a:r>
            <a:r>
              <a:rPr lang="uk-UA" dirty="0" err="1" smtClean="0"/>
              <a:t>ість</a:t>
            </a:r>
            <a:r>
              <a:rPr lang="uk-UA" dirty="0" smtClean="0"/>
              <a:t> підключення шрифтів або використання</a:t>
            </a:r>
            <a:r>
              <a:rPr lang="en-US" dirty="0" smtClean="0"/>
              <a:t> </a:t>
            </a:r>
            <a:r>
              <a:rPr lang="en-US" dirty="0"/>
              <a:t>Variable fonts</a:t>
            </a:r>
            <a:r>
              <a:rPr lang="uk-UA" dirty="0" smtClean="0"/>
              <a:t> </a:t>
            </a:r>
            <a:endParaRPr lang="ru-RU" dirty="0"/>
          </a:p>
          <a:p>
            <a:pPr marL="342900" indent="-342900">
              <a:buFontTx/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54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900</TotalTime>
  <Words>420</Words>
  <Application>Microsoft Office PowerPoint</Application>
  <PresentationFormat>Экран (4:3)</PresentationFormat>
  <Paragraphs>98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Verdana</vt:lpstr>
      <vt:lpstr>Wingdings 2</vt:lpstr>
      <vt:lpstr>Яркая</vt:lpstr>
      <vt:lpstr>Аналіз ефективності  js-фреймворків для Web-розробки</vt:lpstr>
      <vt:lpstr>Постановка задачі </vt:lpstr>
      <vt:lpstr>Інструменти</vt:lpstr>
      <vt:lpstr>Веб колись</vt:lpstr>
      <vt:lpstr>Веб сьогодні</vt:lpstr>
      <vt:lpstr>Статистика користувачів</vt:lpstr>
      <vt:lpstr>Презентация PowerPoint</vt:lpstr>
      <vt:lpstr>Співвідношення завантаження і парсинг js коду</vt:lpstr>
      <vt:lpstr>МЕТОДИ ДЛЯ ЗБІЛЬШЕННЯ ПРОДУКТИВНОСТІ ВЕБ-ДОДАТКІВ</vt:lpstr>
      <vt:lpstr>Статистика часу до інтерактиву на мобільних пристроях на основі HTTP-архіву. В середньому 14 сек. А парсинг коду – до 4 сек.</vt:lpstr>
      <vt:lpstr>Gatsby.js</vt:lpstr>
      <vt:lpstr>Vue.js</vt:lpstr>
      <vt:lpstr>Порівняння Vue та React</vt:lpstr>
      <vt:lpstr>Карта сайту</vt:lpstr>
      <vt:lpstr>Виміри Gatsby.js</vt:lpstr>
      <vt:lpstr>Виміри vue.js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Admin</dc:creator>
  <cp:lastModifiedBy>Admin</cp:lastModifiedBy>
  <cp:revision>35</cp:revision>
  <dcterms:created xsi:type="dcterms:W3CDTF">2017-05-13T19:45:56Z</dcterms:created>
  <dcterms:modified xsi:type="dcterms:W3CDTF">2018-12-15T17:38:56Z</dcterms:modified>
</cp:coreProperties>
</file>