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76" r:id="rId2"/>
    <p:sldId id="403" r:id="rId3"/>
    <p:sldId id="404" r:id="rId4"/>
    <p:sldId id="406" r:id="rId5"/>
    <p:sldId id="437" r:id="rId6"/>
    <p:sldId id="441" r:id="rId7"/>
    <p:sldId id="439" r:id="rId8"/>
    <p:sldId id="442" r:id="rId9"/>
    <p:sldId id="443" r:id="rId10"/>
    <p:sldId id="440" r:id="rId11"/>
    <p:sldId id="405" r:id="rId12"/>
    <p:sldId id="445" r:id="rId13"/>
    <p:sldId id="446" r:id="rId14"/>
    <p:sldId id="447" r:id="rId15"/>
    <p:sldId id="444" r:id="rId16"/>
    <p:sldId id="419" r:id="rId17"/>
    <p:sldId id="420" r:id="rId18"/>
    <p:sldId id="448" r:id="rId19"/>
    <p:sldId id="421" r:id="rId20"/>
    <p:sldId id="449" r:id="rId21"/>
    <p:sldId id="450" r:id="rId22"/>
    <p:sldId id="424" r:id="rId23"/>
    <p:sldId id="412" r:id="rId24"/>
    <p:sldId id="426"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F8F"/>
    <a:srgbClr val="FF4747"/>
    <a:srgbClr val="6666FF"/>
    <a:srgbClr val="66FF33"/>
    <a:srgbClr val="33CCCC"/>
    <a:srgbClr val="800000"/>
    <a:srgbClr val="006600"/>
    <a:srgbClr val="F4F7FC"/>
    <a:srgbClr val="F4F6F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autoAdjust="0"/>
    <p:restoredTop sz="94728" autoAdjust="0"/>
  </p:normalViewPr>
  <p:slideViewPr>
    <p:cSldViewPr snapToGrid="0">
      <p:cViewPr varScale="1">
        <p:scale>
          <a:sx n="97" d="100"/>
          <a:sy n="97" d="100"/>
        </p:scale>
        <p:origin x="155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E8A18D-8C0C-4277-81F3-205F5EEA72C6}" type="slidenum">
              <a:rPr lang="en-US" altLang="en-US"/>
              <a:pPr>
                <a:defRPr/>
              </a:pPr>
              <a:t>‹#›</a:t>
            </a:fld>
            <a:endParaRPr lang="en-US" altLang="en-US"/>
          </a:p>
        </p:txBody>
      </p:sp>
    </p:spTree>
    <p:extLst>
      <p:ext uri="{BB962C8B-B14F-4D97-AF65-F5344CB8AC3E}">
        <p14:creationId xmlns:p14="http://schemas.microsoft.com/office/powerpoint/2010/main" val="1461106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6" name="Rectangle 6"/>
          <p:cNvSpPr>
            <a:spLocks noGrp="1" noChangeArrowheads="1"/>
          </p:cNvSpPr>
          <p:nvPr>
            <p:ph type="sldNum" sz="quarter" idx="12"/>
          </p:nvPr>
        </p:nvSpPr>
        <p:spPr>
          <a:ln/>
        </p:spPr>
        <p:txBody>
          <a:bodyPr/>
          <a:lstStyle>
            <a:lvl1pPr>
              <a:defRPr/>
            </a:lvl1pPr>
          </a:lstStyle>
          <a:p>
            <a:pPr>
              <a:defRPr/>
            </a:pPr>
            <a:fld id="{09F22449-9694-4C95-BA94-7D6F083CA89F}" type="slidenum">
              <a:rPr lang="en-US" altLang="en-US"/>
              <a:pPr>
                <a:defRPr/>
              </a:pPr>
              <a:t>‹#›</a:t>
            </a:fld>
            <a:endParaRPr lang="en-US" altLang="en-US"/>
          </a:p>
        </p:txBody>
      </p:sp>
    </p:spTree>
    <p:extLst>
      <p:ext uri="{BB962C8B-B14F-4D97-AF65-F5344CB8AC3E}">
        <p14:creationId xmlns:p14="http://schemas.microsoft.com/office/powerpoint/2010/main" val="26879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6" name="Rectangle 6"/>
          <p:cNvSpPr>
            <a:spLocks noGrp="1" noChangeArrowheads="1"/>
          </p:cNvSpPr>
          <p:nvPr>
            <p:ph type="sldNum" sz="quarter" idx="12"/>
          </p:nvPr>
        </p:nvSpPr>
        <p:spPr>
          <a:ln/>
        </p:spPr>
        <p:txBody>
          <a:bodyPr/>
          <a:lstStyle>
            <a:lvl1pPr>
              <a:defRPr/>
            </a:lvl1pPr>
          </a:lstStyle>
          <a:p>
            <a:pPr>
              <a:defRPr/>
            </a:pPr>
            <a:fld id="{154C8A59-84CF-44C9-9AB0-6B95E456039B}" type="slidenum">
              <a:rPr lang="en-US" altLang="en-US"/>
              <a:pPr>
                <a:defRPr/>
              </a:pPr>
              <a:t>‹#›</a:t>
            </a:fld>
            <a:endParaRPr lang="en-US" altLang="en-US"/>
          </a:p>
        </p:txBody>
      </p:sp>
    </p:spTree>
    <p:extLst>
      <p:ext uri="{BB962C8B-B14F-4D97-AF65-F5344CB8AC3E}">
        <p14:creationId xmlns:p14="http://schemas.microsoft.com/office/powerpoint/2010/main" val="399583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274638"/>
            <a:ext cx="2171700" cy="6069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362700" cy="6069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6" name="Rectangle 6"/>
          <p:cNvSpPr>
            <a:spLocks noGrp="1" noChangeArrowheads="1"/>
          </p:cNvSpPr>
          <p:nvPr>
            <p:ph type="sldNum" sz="quarter" idx="12"/>
          </p:nvPr>
        </p:nvSpPr>
        <p:spPr>
          <a:ln/>
        </p:spPr>
        <p:txBody>
          <a:bodyPr/>
          <a:lstStyle>
            <a:lvl1pPr>
              <a:defRPr/>
            </a:lvl1pPr>
          </a:lstStyle>
          <a:p>
            <a:pPr>
              <a:defRPr/>
            </a:pPr>
            <a:fld id="{57B57D9D-8F83-49B3-A688-5351CB592A13}" type="slidenum">
              <a:rPr lang="en-US" altLang="en-US"/>
              <a:pPr>
                <a:defRPr/>
              </a:pPr>
              <a:t>‹#›</a:t>
            </a:fld>
            <a:endParaRPr lang="en-US" altLang="en-US"/>
          </a:p>
        </p:txBody>
      </p:sp>
    </p:spTree>
    <p:extLst>
      <p:ext uri="{BB962C8B-B14F-4D97-AF65-F5344CB8AC3E}">
        <p14:creationId xmlns:p14="http://schemas.microsoft.com/office/powerpoint/2010/main" val="182895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267200" cy="474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267200" cy="474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7" name="Rectangle 6"/>
          <p:cNvSpPr>
            <a:spLocks noGrp="1" noChangeArrowheads="1"/>
          </p:cNvSpPr>
          <p:nvPr>
            <p:ph type="sldNum" sz="quarter" idx="12"/>
          </p:nvPr>
        </p:nvSpPr>
        <p:spPr>
          <a:ln/>
        </p:spPr>
        <p:txBody>
          <a:bodyPr/>
          <a:lstStyle>
            <a:lvl1pPr>
              <a:defRPr/>
            </a:lvl1pPr>
          </a:lstStyle>
          <a:p>
            <a:pPr>
              <a:defRPr/>
            </a:pPr>
            <a:fld id="{66261294-283C-4C5D-8C39-2D1175CEA124}" type="slidenum">
              <a:rPr lang="en-US" altLang="en-US"/>
              <a:pPr>
                <a:defRPr/>
              </a:pPr>
              <a:t>‹#›</a:t>
            </a:fld>
            <a:endParaRPr lang="en-US" altLang="en-US"/>
          </a:p>
        </p:txBody>
      </p:sp>
    </p:spTree>
    <p:extLst>
      <p:ext uri="{BB962C8B-B14F-4D97-AF65-F5344CB8AC3E}">
        <p14:creationId xmlns:p14="http://schemas.microsoft.com/office/powerpoint/2010/main" val="241593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9086"/>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031966"/>
            <a:ext cx="8686800" cy="5311684"/>
          </a:xfrm>
        </p:spPr>
        <p:txBody>
          <a:bodyPr/>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fld id="{F25DFE36-97C9-446D-8F34-4572A56983DC}" type="slidenum">
              <a:rPr lang="en-US" altLang="en-US"/>
              <a:pPr>
                <a:defRPr/>
              </a:pPr>
              <a:t>‹#›</a:t>
            </a:fld>
            <a:endParaRPr lang="en-US" altLang="en-US"/>
          </a:p>
        </p:txBody>
      </p:sp>
    </p:spTree>
    <p:extLst>
      <p:ext uri="{BB962C8B-B14F-4D97-AF65-F5344CB8AC3E}">
        <p14:creationId xmlns:p14="http://schemas.microsoft.com/office/powerpoint/2010/main" val="195946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6" name="Rectangle 6"/>
          <p:cNvSpPr>
            <a:spLocks noGrp="1" noChangeArrowheads="1"/>
          </p:cNvSpPr>
          <p:nvPr>
            <p:ph type="sldNum" sz="quarter" idx="12"/>
          </p:nvPr>
        </p:nvSpPr>
        <p:spPr>
          <a:ln/>
        </p:spPr>
        <p:txBody>
          <a:bodyPr/>
          <a:lstStyle>
            <a:lvl1pPr>
              <a:defRPr/>
            </a:lvl1pPr>
          </a:lstStyle>
          <a:p>
            <a:pPr>
              <a:defRPr/>
            </a:pPr>
            <a:fld id="{2A215832-4167-46CC-A13A-4E2608D50A00}" type="slidenum">
              <a:rPr lang="en-US" altLang="en-US"/>
              <a:pPr>
                <a:defRPr/>
              </a:pPr>
              <a:t>‹#›</a:t>
            </a:fld>
            <a:endParaRPr lang="en-US" altLang="en-US"/>
          </a:p>
        </p:txBody>
      </p:sp>
    </p:spTree>
    <p:extLst>
      <p:ext uri="{BB962C8B-B14F-4D97-AF65-F5344CB8AC3E}">
        <p14:creationId xmlns:p14="http://schemas.microsoft.com/office/powerpoint/2010/main" val="104160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267200"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267200" cy="4743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7" name="Rectangle 6"/>
          <p:cNvSpPr>
            <a:spLocks noGrp="1" noChangeArrowheads="1"/>
          </p:cNvSpPr>
          <p:nvPr>
            <p:ph type="sldNum" sz="quarter" idx="12"/>
          </p:nvPr>
        </p:nvSpPr>
        <p:spPr>
          <a:ln/>
        </p:spPr>
        <p:txBody>
          <a:bodyPr/>
          <a:lstStyle>
            <a:lvl1pPr>
              <a:defRPr/>
            </a:lvl1pPr>
          </a:lstStyle>
          <a:p>
            <a:pPr>
              <a:defRPr/>
            </a:pPr>
            <a:fld id="{79479E39-1192-4B21-AF10-0CE41444CE73}" type="slidenum">
              <a:rPr lang="en-US" altLang="en-US"/>
              <a:pPr>
                <a:defRPr/>
              </a:pPr>
              <a:t>‹#›</a:t>
            </a:fld>
            <a:endParaRPr lang="en-US" altLang="en-US"/>
          </a:p>
        </p:txBody>
      </p:sp>
    </p:spTree>
    <p:extLst>
      <p:ext uri="{BB962C8B-B14F-4D97-AF65-F5344CB8AC3E}">
        <p14:creationId xmlns:p14="http://schemas.microsoft.com/office/powerpoint/2010/main" val="238120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9" name="Rectangle 6"/>
          <p:cNvSpPr>
            <a:spLocks noGrp="1" noChangeArrowheads="1"/>
          </p:cNvSpPr>
          <p:nvPr>
            <p:ph type="sldNum" sz="quarter" idx="12"/>
          </p:nvPr>
        </p:nvSpPr>
        <p:spPr>
          <a:ln/>
        </p:spPr>
        <p:txBody>
          <a:bodyPr/>
          <a:lstStyle>
            <a:lvl1pPr>
              <a:defRPr/>
            </a:lvl1pPr>
          </a:lstStyle>
          <a:p>
            <a:pPr>
              <a:defRPr/>
            </a:pPr>
            <a:fld id="{71ACB833-1857-4BFB-88EC-F72289EEB89B}" type="slidenum">
              <a:rPr lang="en-US" altLang="en-US"/>
              <a:pPr>
                <a:defRPr/>
              </a:pPr>
              <a:t>‹#›</a:t>
            </a:fld>
            <a:endParaRPr lang="en-US" altLang="en-US"/>
          </a:p>
        </p:txBody>
      </p:sp>
    </p:spTree>
    <p:extLst>
      <p:ext uri="{BB962C8B-B14F-4D97-AF65-F5344CB8AC3E}">
        <p14:creationId xmlns:p14="http://schemas.microsoft.com/office/powerpoint/2010/main" val="165030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5" name="Rectangle 6"/>
          <p:cNvSpPr>
            <a:spLocks noGrp="1" noChangeArrowheads="1"/>
          </p:cNvSpPr>
          <p:nvPr>
            <p:ph type="sldNum" sz="quarter" idx="12"/>
          </p:nvPr>
        </p:nvSpPr>
        <p:spPr>
          <a:ln/>
        </p:spPr>
        <p:txBody>
          <a:bodyPr/>
          <a:lstStyle>
            <a:lvl1pPr>
              <a:defRPr/>
            </a:lvl1pPr>
          </a:lstStyle>
          <a:p>
            <a:pPr>
              <a:defRPr/>
            </a:pPr>
            <a:fld id="{1B039B7F-7F69-417B-A0E0-559434E799DD}" type="slidenum">
              <a:rPr lang="en-US" altLang="en-US"/>
              <a:pPr>
                <a:defRPr/>
              </a:pPr>
              <a:t>‹#›</a:t>
            </a:fld>
            <a:endParaRPr lang="en-US" altLang="en-US"/>
          </a:p>
        </p:txBody>
      </p:sp>
    </p:spTree>
    <p:extLst>
      <p:ext uri="{BB962C8B-B14F-4D97-AF65-F5344CB8AC3E}">
        <p14:creationId xmlns:p14="http://schemas.microsoft.com/office/powerpoint/2010/main" val="108188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4" name="Rectangle 6"/>
          <p:cNvSpPr>
            <a:spLocks noGrp="1" noChangeArrowheads="1"/>
          </p:cNvSpPr>
          <p:nvPr>
            <p:ph type="sldNum" sz="quarter" idx="12"/>
          </p:nvPr>
        </p:nvSpPr>
        <p:spPr>
          <a:ln/>
        </p:spPr>
        <p:txBody>
          <a:bodyPr/>
          <a:lstStyle>
            <a:lvl1pPr>
              <a:defRPr/>
            </a:lvl1pPr>
          </a:lstStyle>
          <a:p>
            <a:pPr>
              <a:defRPr/>
            </a:pPr>
            <a:fld id="{0EA6D70A-BA52-4A25-B068-C98734031511}" type="slidenum">
              <a:rPr lang="en-US" altLang="en-US"/>
              <a:pPr>
                <a:defRPr/>
              </a:pPr>
              <a:t>‹#›</a:t>
            </a:fld>
            <a:endParaRPr lang="en-US" altLang="en-US"/>
          </a:p>
        </p:txBody>
      </p:sp>
    </p:spTree>
    <p:extLst>
      <p:ext uri="{BB962C8B-B14F-4D97-AF65-F5344CB8AC3E}">
        <p14:creationId xmlns:p14="http://schemas.microsoft.com/office/powerpoint/2010/main" val="90988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7" name="Rectangle 6"/>
          <p:cNvSpPr>
            <a:spLocks noGrp="1" noChangeArrowheads="1"/>
          </p:cNvSpPr>
          <p:nvPr>
            <p:ph type="sldNum" sz="quarter" idx="12"/>
          </p:nvPr>
        </p:nvSpPr>
        <p:spPr>
          <a:ln/>
        </p:spPr>
        <p:txBody>
          <a:bodyPr/>
          <a:lstStyle>
            <a:lvl1pPr>
              <a:defRPr/>
            </a:lvl1pPr>
          </a:lstStyle>
          <a:p>
            <a:pPr>
              <a:defRPr/>
            </a:pPr>
            <a:fld id="{A2B47B63-1A6B-4F68-A4DC-9E0CC30AB232}" type="slidenum">
              <a:rPr lang="en-US" altLang="en-US"/>
              <a:pPr>
                <a:defRPr/>
              </a:pPr>
              <a:t>‹#›</a:t>
            </a:fld>
            <a:endParaRPr lang="en-US" altLang="en-US"/>
          </a:p>
        </p:txBody>
      </p:sp>
    </p:spTree>
    <p:extLst>
      <p:ext uri="{BB962C8B-B14F-4D97-AF65-F5344CB8AC3E}">
        <p14:creationId xmlns:p14="http://schemas.microsoft.com/office/powerpoint/2010/main" val="37016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Nyhoff, ADTs, Data Structures and Problem Solving with C++, Second Edition, © 2005 Pearson Education, Inc. All rights reserved. 0-13-140909-3 </a:t>
            </a:r>
          </a:p>
        </p:txBody>
      </p:sp>
      <p:sp>
        <p:nvSpPr>
          <p:cNvPr id="7" name="Rectangle 6"/>
          <p:cNvSpPr>
            <a:spLocks noGrp="1" noChangeArrowheads="1"/>
          </p:cNvSpPr>
          <p:nvPr>
            <p:ph type="sldNum" sz="quarter" idx="12"/>
          </p:nvPr>
        </p:nvSpPr>
        <p:spPr>
          <a:ln/>
        </p:spPr>
        <p:txBody>
          <a:bodyPr/>
          <a:lstStyle>
            <a:lvl1pPr>
              <a:defRPr/>
            </a:lvl1pPr>
          </a:lstStyle>
          <a:p>
            <a:pPr>
              <a:defRPr/>
            </a:pPr>
            <a:fld id="{777379A2-6D80-447A-90CD-4C4E3537EBED}" type="slidenum">
              <a:rPr lang="en-US" altLang="en-US"/>
              <a:pPr>
                <a:defRPr/>
              </a:pPr>
              <a:t>‹#›</a:t>
            </a:fld>
            <a:endParaRPr lang="en-US" altLang="en-US"/>
          </a:p>
        </p:txBody>
      </p:sp>
    </p:spTree>
    <p:extLst>
      <p:ext uri="{BB962C8B-B14F-4D97-AF65-F5344CB8AC3E}">
        <p14:creationId xmlns:p14="http://schemas.microsoft.com/office/powerpoint/2010/main" val="22498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2A8DE"/>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6868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409700" y="6438900"/>
            <a:ext cx="5581650" cy="419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Nyhoff, ADTs, Data Structures and Problem Solving with C++, Second Edition, © 2005 Pearson Education, Inc. All rights reserved. 0-13-140909-3 </a:t>
            </a:r>
          </a:p>
        </p:txBody>
      </p:sp>
      <p:sp>
        <p:nvSpPr>
          <p:cNvPr id="1030" name="Rectangle 6"/>
          <p:cNvSpPr>
            <a:spLocks noGrp="1" noChangeArrowheads="1"/>
          </p:cNvSpPr>
          <p:nvPr>
            <p:ph type="sldNum" sz="quarter" idx="4"/>
          </p:nvPr>
        </p:nvSpPr>
        <p:spPr bwMode="auto">
          <a:xfrm>
            <a:off x="66675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2E3ECF9-6FD2-44D5-B2A0-6D3BB6E64D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61" r:id="rId1"/>
    <p:sldLayoutId id="2147483972"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920507" y="2293938"/>
            <a:ext cx="7315695" cy="1404707"/>
          </a:xfrm>
          <a:noFill/>
          <a:extLst>
            <a:ext uri="{91240B29-F687-4F45-9708-019B960494DF}">
              <a14:hiddenLine xmlns:a14="http://schemas.microsoft.com/office/drawing/2010/main" w="12700">
                <a:solidFill>
                  <a:schemeClr val="tx1"/>
                </a:solidFill>
                <a:miter lim="800000"/>
                <a:headEnd/>
                <a:tailEnd/>
              </a14:hiddenLine>
            </a:ext>
          </a:extLst>
        </p:spPr>
        <p:txBody>
          <a:bodyPr wrap="none" lIns="62503" tIns="25001" rIns="62503" bIns="25001" anchor="t">
            <a:spAutoFit/>
          </a:bodyPr>
          <a:lstStyle/>
          <a:p>
            <a:r>
              <a:rPr lang="en-US" altLang="en-US" sz="4400" b="1" dirty="0"/>
              <a:t>Rescue Remy</a:t>
            </a:r>
            <a:br>
              <a:rPr lang="en-US" altLang="en-US" sz="4400" b="1" dirty="0"/>
            </a:br>
            <a:r>
              <a:rPr lang="en-US" altLang="en-US" sz="4400" b="1" dirty="0">
                <a:solidFill>
                  <a:schemeClr val="bg1">
                    <a:lumMod val="50000"/>
                  </a:schemeClr>
                </a:solidFill>
              </a:rPr>
              <a:t>(</a:t>
            </a:r>
            <a:r>
              <a:rPr lang="en-US" altLang="en-US" b="1" dirty="0">
                <a:solidFill>
                  <a:schemeClr val="bg1">
                    <a:lumMod val="50000"/>
                  </a:schemeClr>
                </a:solidFill>
              </a:rPr>
              <a:t>help Remy escape from a maze)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0"/>
            <a:ext cx="8686800" cy="6727825"/>
          </a:xfrm>
        </p:spPr>
        <p:txBody>
          <a:bodyPr/>
          <a:lstStyle/>
          <a:p>
            <a:pPr marL="0" indent="0" algn="ctr">
              <a:spcBef>
                <a:spcPts val="600"/>
              </a:spcBef>
              <a:spcAft>
                <a:spcPts val="1200"/>
              </a:spcAft>
              <a:buFontTx/>
              <a:buNone/>
            </a:pPr>
            <a:r>
              <a:rPr lang="en-US" altLang="en-US" b="1" dirty="0">
                <a:cs typeface="Courier New" panose="02070309020205020404" pitchFamily="49" charset="0"/>
                <a:sym typeface="Symbol" panose="05050102010706020507" pitchFamily="18" charset="2"/>
              </a:rPr>
              <a:t>Example Input and the Resulting Graph</a:t>
            </a:r>
            <a:endParaRPr lang="en-US" altLang="en-US" sz="1900" b="1" dirty="0">
              <a:cs typeface="Courier New" panose="02070309020205020404" pitchFamily="49" charset="0"/>
              <a:sym typeface="Symbol" panose="05050102010706020507" pitchFamily="18" charset="2"/>
            </a:endParaRPr>
          </a:p>
          <a:p>
            <a:pPr marL="0" indent="0">
              <a:spcBef>
                <a:spcPts val="600"/>
              </a:spcBef>
              <a:spcAft>
                <a:spcPts val="1200"/>
              </a:spcAft>
              <a:buFontTx/>
              <a:buNone/>
            </a:pPr>
            <a:r>
              <a:rPr lang="en-US" altLang="en-US" sz="1900" b="1" dirty="0">
                <a:cs typeface="Courier New" panose="02070309020205020404" pitchFamily="49" charset="0"/>
                <a:sym typeface="Symbol" panose="05050102010706020507" pitchFamily="18" charset="2"/>
              </a:rPr>
              <a:t>Note: The order of the vertices in the Adjacency Lists will be the reverse of the order in which they appear in the input file because they are inserted at the front of the list.</a:t>
            </a:r>
          </a:p>
          <a:p>
            <a:pPr marL="0" indent="0">
              <a:spcBef>
                <a:spcPts val="600"/>
              </a:spcBef>
              <a:spcAft>
                <a:spcPts val="1200"/>
              </a:spcAft>
              <a:buFontTx/>
              <a:buNone/>
            </a:pPr>
            <a:r>
              <a:rPr lang="en-US" altLang="en-US" sz="1900" b="1" dirty="0">
                <a:cs typeface="Courier New" panose="02070309020205020404" pitchFamily="49" charset="0"/>
                <a:sym typeface="Symbol" panose="05050102010706020507" pitchFamily="18" charset="2"/>
              </a:rPr>
              <a:t>Input:</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6</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2 3 5 -1</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5 3 2 4 -1</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0 1 4 5 -1</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0 1 5 -1</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1 2 5 -1</a:t>
            </a:r>
          </a:p>
          <a:p>
            <a:pPr marL="0" indent="0">
              <a:spcBef>
                <a:spcPts val="600"/>
              </a:spcBef>
              <a:spcAft>
                <a:spcPts val="1200"/>
              </a:spcAft>
              <a:buFontTx/>
              <a:buNone/>
            </a:pPr>
            <a:r>
              <a:rPr lang="en-US" altLang="en-US" sz="1900" b="1" dirty="0">
                <a:latin typeface="Courier New" panose="02070309020205020404" pitchFamily="49" charset="0"/>
                <a:cs typeface="Courier New" panose="02070309020205020404" pitchFamily="49" charset="0"/>
                <a:sym typeface="Symbol" panose="05050102010706020507" pitchFamily="18" charset="2"/>
              </a:rPr>
              <a:t>0 1 2 3 4 -1</a:t>
            </a:r>
          </a:p>
        </p:txBody>
      </p:sp>
      <p:sp>
        <p:nvSpPr>
          <p:cNvPr id="163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B2670D-8F22-4DDF-BA8F-21AB13E584F0}" type="slidenum">
              <a:rPr lang="en-US" altLang="en-US" sz="1400" smtClean="0"/>
              <a:pPr>
                <a:spcBef>
                  <a:spcPct val="0"/>
                </a:spcBef>
                <a:buFontTx/>
                <a:buNone/>
              </a:pPr>
              <a:t>10</a:t>
            </a:fld>
            <a:endParaRPr lang="en-US" altLang="en-US" sz="1400"/>
          </a:p>
        </p:txBody>
      </p:sp>
      <p:sp>
        <p:nvSpPr>
          <p:cNvPr id="6" name="TextBox 5"/>
          <p:cNvSpPr txBox="1"/>
          <p:nvPr/>
        </p:nvSpPr>
        <p:spPr>
          <a:xfrm>
            <a:off x="2171234" y="3762540"/>
            <a:ext cx="3031599" cy="923330"/>
          </a:xfrm>
          <a:prstGeom prst="rect">
            <a:avLst/>
          </a:prstGeom>
          <a:noFill/>
        </p:spPr>
        <p:txBody>
          <a:bodyPr wrap="none" rtlCol="0">
            <a:spAutoFit/>
          </a:bodyPr>
          <a:lstStyle/>
          <a:p>
            <a:r>
              <a:rPr lang="en-US" b="1" dirty="0">
                <a:solidFill>
                  <a:srgbClr val="C00000"/>
                </a:solidFill>
              </a:rPr>
              <a:t>Adjacency list of vertex 2:</a:t>
            </a:r>
          </a:p>
          <a:p>
            <a:endParaRPr lang="en-US" b="1" dirty="0">
              <a:solidFill>
                <a:srgbClr val="C00000"/>
              </a:solidFill>
            </a:endParaRPr>
          </a:p>
          <a:p>
            <a:r>
              <a:rPr lang="en-US" b="1" dirty="0">
                <a:solidFill>
                  <a:srgbClr val="C00000"/>
                </a:solidFill>
              </a:rPr>
              <a:t>         5 -&gt; 4 -&gt; 1 -&gt; 0</a:t>
            </a:r>
          </a:p>
        </p:txBody>
      </p:sp>
      <p:graphicFrame>
        <p:nvGraphicFramePr>
          <p:cNvPr id="7" name="Object 1"/>
          <p:cNvGraphicFramePr>
            <a:graphicFrameLocks noChangeAspect="1"/>
          </p:cNvGraphicFramePr>
          <p:nvPr>
            <p:extLst>
              <p:ext uri="{D42A27DB-BD31-4B8C-83A1-F6EECF244321}">
                <p14:modId xmlns:p14="http://schemas.microsoft.com/office/powerpoint/2010/main" val="2819892896"/>
              </p:ext>
            </p:extLst>
          </p:nvPr>
        </p:nvGraphicFramePr>
        <p:xfrm>
          <a:off x="5349081" y="2354003"/>
          <a:ext cx="2636838" cy="2636838"/>
        </p:xfrm>
        <a:graphic>
          <a:graphicData uri="http://schemas.openxmlformats.org/presentationml/2006/ole">
            <mc:AlternateContent xmlns:mc="http://schemas.openxmlformats.org/markup-compatibility/2006">
              <mc:Choice xmlns:v="urn:schemas-microsoft-com:vml" Requires="v">
                <p:oleObj spid="_x0000_s19469" name="EDGE Diagram" r:id="rId3" imgW="1500120" imgH="1500120" progId="Pacestar.Diagram">
                  <p:embed/>
                </p:oleObj>
              </mc:Choice>
              <mc:Fallback>
                <p:oleObj name="EDGE Diagram" r:id="rId3" imgW="1500120" imgH="1500120" progId="Pacestar.Diagram">
                  <p:embed/>
                  <p:pic>
                    <p:nvPicPr>
                      <p:cNvPr id="0" name=""/>
                      <p:cNvPicPr>
                        <a:picLocks noChangeAspect="1" noChangeArrowheads="1"/>
                      </p:cNvPicPr>
                      <p:nvPr/>
                    </p:nvPicPr>
                    <p:blipFill>
                      <a:blip r:embed="rId4"/>
                      <a:srcRect/>
                      <a:stretch>
                        <a:fillRect/>
                      </a:stretch>
                    </p:blipFill>
                    <p:spPr bwMode="auto">
                      <a:xfrm>
                        <a:off x="5349081" y="2354003"/>
                        <a:ext cx="26368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305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49313"/>
          </a:xfrm>
        </p:spPr>
        <p:txBody>
          <a:bodyPr/>
          <a:lstStyle/>
          <a:p>
            <a:r>
              <a:rPr lang="en-US" altLang="en-US"/>
              <a:t>Some Graph Functions</a:t>
            </a:r>
            <a:endParaRPr lang="en-US" altLang="en-US" dirty="0"/>
          </a:p>
        </p:txBody>
      </p:sp>
      <p:sp>
        <p:nvSpPr>
          <p:cNvPr id="8195" name="Content Placeholder 2"/>
          <p:cNvSpPr>
            <a:spLocks noGrp="1"/>
          </p:cNvSpPr>
          <p:nvPr>
            <p:ph idx="1"/>
          </p:nvPr>
        </p:nvSpPr>
        <p:spPr>
          <a:xfrm>
            <a:off x="457200" y="855663"/>
            <a:ext cx="8686800" cy="6002337"/>
          </a:xfrm>
        </p:spPr>
        <p:txBody>
          <a:bodyPr/>
          <a:lstStyle/>
          <a:p>
            <a:pPr>
              <a:spcBef>
                <a:spcPts val="600"/>
              </a:spcBef>
              <a:spcAft>
                <a:spcPts val="1200"/>
              </a:spcAft>
            </a:pPr>
            <a:r>
              <a:rPr lang="en-US" altLang="en-US" dirty="0"/>
              <a:t>We next show some graph functions, which have been gathered together in a module called </a:t>
            </a:r>
            <a:r>
              <a:rPr lang="en-US" altLang="en-US" dirty="0" err="1"/>
              <a:t>graph_functions</a:t>
            </a:r>
            <a:endParaRPr lang="en-US" altLang="en-US" dirty="0"/>
          </a:p>
          <a:p>
            <a:pPr marL="400050" lvl="1" indent="0">
              <a:lnSpc>
                <a:spcPct val="107000"/>
              </a:lnSpc>
              <a:spcBef>
                <a:spcPts val="0"/>
              </a:spcBef>
              <a:spcAft>
                <a:spcPts val="0"/>
              </a:spcAft>
              <a:buNone/>
            </a:pPr>
            <a:r>
              <a:rPr lang="en-US"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graph_functions.h</a:t>
            </a:r>
            <a:br>
              <a:rPr lang="en-US"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r>
              <a:rPr lang="en-US"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#include</a:t>
            </a: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a:t>
            </a:r>
            <a:r>
              <a:rPr lang="en-US"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graph.h</a:t>
            </a:r>
            <a:r>
              <a:rPr lang="en-US"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a:t>
            </a:r>
            <a:br>
              <a:rPr lang="en-US"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b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400050" lvl="1" indent="0">
              <a:lnSpc>
                <a:spcPct val="107000"/>
              </a:lnSpc>
              <a:spcBef>
                <a:spcPts val="0"/>
              </a:spcBef>
              <a:spcAft>
                <a:spcPts val="0"/>
              </a:spcAft>
              <a:buNone/>
            </a:pPr>
            <a:r>
              <a:rPr lang="en-US" dirty="0">
                <a:latin typeface="Courier New" panose="02070309020205020404" pitchFamily="49" charset="0"/>
                <a:ea typeface="Times New Roman" panose="02020603050405020304" pitchFamily="18" charset="0"/>
                <a:cs typeface="Courier New" panose="02070309020205020404" pitchFamily="49" charset="0"/>
              </a:rPr>
              <a:t>vector</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dirty="0">
                <a:latin typeface="Courier New" panose="02070309020205020404" pitchFamily="49" charset="0"/>
                <a:ea typeface="Times New Roman" panose="02020603050405020304" pitchFamily="18" charset="0"/>
                <a:cs typeface="Courier New" panose="02070309020205020404" pitchFamily="49" charset="0"/>
              </a:rPr>
              <a:t> indegrees(graph G);</a:t>
            </a:r>
            <a:br>
              <a:rPr lang="en-US" dirty="0">
                <a:latin typeface="Courier New" panose="02070309020205020404" pitchFamily="49" charset="0"/>
                <a:ea typeface="Times New Roman" panose="02020603050405020304" pitchFamily="18" charset="0"/>
                <a:cs typeface="Courier New" panose="02070309020205020404" pitchFamily="49" charset="0"/>
              </a:rPr>
            </a:b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400050" lvl="1" indent="0">
              <a:lnSpc>
                <a:spcPct val="107000"/>
              </a:lnSpc>
              <a:spcBef>
                <a:spcPts val="0"/>
              </a:spcBef>
              <a:spcAft>
                <a:spcPts val="0"/>
              </a:spcAft>
              <a:buNone/>
            </a:pPr>
            <a:r>
              <a:rPr lang="en-US" dirty="0">
                <a:latin typeface="Courier New" panose="02070309020205020404" pitchFamily="49" charset="0"/>
                <a:ea typeface="Times New Roman" panose="02020603050405020304" pitchFamily="18" charset="0"/>
                <a:cs typeface="Courier New" panose="02070309020205020404" pitchFamily="49" charset="0"/>
              </a:rPr>
              <a:t>vector</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dirty="0">
                <a:latin typeface="Courier New" panose="02070309020205020404" pitchFamily="49" charset="0"/>
                <a:ea typeface="Times New Roman" panose="02020603050405020304" pitchFamily="18" charset="0"/>
                <a:cs typeface="Courier New" panose="02070309020205020404" pitchFamily="49" charset="0"/>
              </a:rPr>
              <a:t> outdegrees(graph G);</a:t>
            </a:r>
            <a:br>
              <a:rPr lang="en-US" dirty="0">
                <a:latin typeface="Courier New" panose="02070309020205020404" pitchFamily="49" charset="0"/>
                <a:ea typeface="Times New Roman" panose="02020603050405020304" pitchFamily="18" charset="0"/>
                <a:cs typeface="Courier New" panose="02070309020205020404" pitchFamily="49" charset="0"/>
              </a:rPr>
            </a:b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400050" lvl="1" indent="0">
              <a:lnSpc>
                <a:spcPct val="107000"/>
              </a:lnSpc>
              <a:spcBef>
                <a:spcPts val="0"/>
              </a:spcBef>
              <a:spcAft>
                <a:spcPts val="0"/>
              </a:spcAft>
              <a:buNone/>
            </a:pPr>
            <a:r>
              <a:rPr lang="en-US" dirty="0">
                <a:latin typeface="Courier New" panose="02070309020205020404" pitchFamily="49" charset="0"/>
                <a:ea typeface="Times New Roman" panose="02020603050405020304" pitchFamily="18" charset="0"/>
                <a:cs typeface="Courier New" panose="02070309020205020404" pitchFamily="49" charset="0"/>
              </a:rPr>
              <a:t>vector</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dirty="0">
                <a:latin typeface="Courier New" panose="02070309020205020404" pitchFamily="49" charset="0"/>
                <a:ea typeface="Times New Roman" panose="02020603050405020304" pitchFamily="18" charset="0"/>
                <a:cs typeface="Courier New" panose="02070309020205020404" pitchFamily="49" charset="0"/>
              </a:rPr>
              <a:t> degrees(graph G);</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11</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16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graph_functions.cpp</a:t>
            </a:r>
            <a:endParaRPr lang="en-US" sz="16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outdegrees(graph G)</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G.getsize</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alist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G.getAdjList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br>
              <a:rPr lang="en-US" sz="1600" dirty="0">
                <a:latin typeface="Courier New" panose="02070309020205020404" pitchFamily="49" charset="0"/>
                <a:ea typeface="Times New Roman" panose="02020603050405020304" pitchFamily="18" charset="0"/>
                <a:cs typeface="Courier New" panose="02070309020205020404" pitchFamily="49" charset="0"/>
              </a:rPr>
            </a:b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1600" dirty="0">
                <a:latin typeface="Courier New" panose="02070309020205020404" pitchFamily="49" charset="0"/>
                <a:ea typeface="Times New Roman" panose="02020603050405020304" pitchFamily="18" charset="0"/>
                <a:cs typeface="Courier New" panose="02070309020205020404" pitchFamily="49" charset="0"/>
              </a:rPr>
              <a:t>(cursor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alist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nullptr</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next)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12</a:t>
            </a:fld>
            <a:endParaRPr lang="en-US" altLang="en-US" sz="1400" dirty="0"/>
          </a:p>
        </p:txBody>
      </p:sp>
    </p:spTree>
    <p:extLst>
      <p:ext uri="{BB962C8B-B14F-4D97-AF65-F5344CB8AC3E}">
        <p14:creationId xmlns:p14="http://schemas.microsoft.com/office/powerpoint/2010/main" val="39503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7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16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graph_functions.cpp</a:t>
            </a:r>
            <a:r>
              <a:rPr lang="en-US" sz="16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continued</a:t>
            </a:r>
          </a:p>
          <a:p>
            <a:pPr marL="0" marR="0" indent="0">
              <a:lnSpc>
                <a:spcPct val="107000"/>
              </a:lnSpc>
              <a:spcBef>
                <a:spcPts val="0"/>
              </a:spcBef>
              <a:spcAft>
                <a:spcPts val="0"/>
              </a:spcAft>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indegrees(graph G)</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G.getsize</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alist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G.getAdjList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br>
              <a:rPr lang="en-US" sz="1600" dirty="0">
                <a:latin typeface="Courier New" panose="02070309020205020404" pitchFamily="49" charset="0"/>
                <a:ea typeface="Times New Roman" panose="02020603050405020304" pitchFamily="18" charset="0"/>
                <a:cs typeface="Courier New" panose="02070309020205020404" pitchFamily="49" charset="0"/>
              </a:rPr>
            </a:b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gsize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1600" dirty="0">
                <a:latin typeface="Courier New" panose="02070309020205020404" pitchFamily="49" charset="0"/>
                <a:ea typeface="Times New Roman" panose="02020603050405020304" pitchFamily="18" charset="0"/>
                <a:cs typeface="Courier New" panose="02070309020205020404" pitchFamily="49" charset="0"/>
              </a:rPr>
              <a:t>(cursor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alist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nullptr</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next)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v]</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deg</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13</a:t>
            </a:fld>
            <a:endParaRPr lang="en-US" altLang="en-US" sz="1400" dirty="0"/>
          </a:p>
        </p:txBody>
      </p:sp>
    </p:spTree>
    <p:extLst>
      <p:ext uri="{BB962C8B-B14F-4D97-AF65-F5344CB8AC3E}">
        <p14:creationId xmlns:p14="http://schemas.microsoft.com/office/powerpoint/2010/main" val="39648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graph_functions.cpp</a:t>
            </a: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continued</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degrees(graph G)</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assert(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G.directed_graph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outdegrees</a:t>
            </a:r>
            <a:r>
              <a:rPr lang="en-US" sz="2000" dirty="0">
                <a:latin typeface="Courier New" panose="02070309020205020404" pitchFamily="49" charset="0"/>
                <a:ea typeface="Times New Roman" panose="02020603050405020304" pitchFamily="18" charset="0"/>
                <a:cs typeface="Courier New" panose="02070309020205020404" pitchFamily="49" charset="0"/>
              </a:rPr>
              <a:t>(G);</a:t>
            </a:r>
          </a:p>
          <a:p>
            <a:pPr marL="0" indent="0">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endParaRPr lang="en-US" altLang="en-US" sz="2000" b="1" dirty="0">
              <a:latin typeface="Courier New" panose="02070309020205020404" pitchFamily="49" charset="0"/>
              <a:cs typeface="Courier New" panose="02070309020205020404" pitchFamily="49" charset="0"/>
            </a:endParaRP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14</a:t>
            </a:fld>
            <a:endParaRPr lang="en-US" altLang="en-US" sz="1400" dirty="0"/>
          </a:p>
        </p:txBody>
      </p:sp>
    </p:spTree>
    <p:extLst>
      <p:ext uri="{BB962C8B-B14F-4D97-AF65-F5344CB8AC3E}">
        <p14:creationId xmlns:p14="http://schemas.microsoft.com/office/powerpoint/2010/main" val="224756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849313"/>
          </a:xfrm>
        </p:spPr>
        <p:txBody>
          <a:bodyPr/>
          <a:lstStyle/>
          <a:p>
            <a:r>
              <a:rPr lang="en-US" altLang="en-US" dirty="0"/>
              <a:t>A Graph Based Maze Class</a:t>
            </a:r>
          </a:p>
        </p:txBody>
      </p:sp>
      <p:sp>
        <p:nvSpPr>
          <p:cNvPr id="8195" name="Content Placeholder 2"/>
          <p:cNvSpPr>
            <a:spLocks noGrp="1"/>
          </p:cNvSpPr>
          <p:nvPr>
            <p:ph idx="1"/>
          </p:nvPr>
        </p:nvSpPr>
        <p:spPr>
          <a:xfrm>
            <a:off x="457200" y="855663"/>
            <a:ext cx="8686800" cy="6002337"/>
          </a:xfrm>
        </p:spPr>
        <p:txBody>
          <a:bodyPr/>
          <a:lstStyle/>
          <a:p>
            <a:pPr marL="0" indent="0">
              <a:spcBef>
                <a:spcPts val="600"/>
              </a:spcBef>
              <a:spcAft>
                <a:spcPts val="1200"/>
              </a:spcAft>
              <a:buNone/>
            </a:pPr>
            <a:r>
              <a:rPr lang="en-US" altLang="en-US" dirty="0"/>
              <a:t>You will be provided the declaration and implementation of the </a:t>
            </a:r>
            <a:r>
              <a:rPr lang="en-US" altLang="en-US" b="1" dirty="0">
                <a:latin typeface="Courier New" panose="02070309020205020404" pitchFamily="49" charset="0"/>
                <a:cs typeface="Courier New" panose="02070309020205020404" pitchFamily="49" charset="0"/>
              </a:rPr>
              <a:t>mazegraph</a:t>
            </a:r>
            <a:r>
              <a:rPr lang="en-US" altLang="en-US" dirty="0"/>
              <a:t> class (which we show on the next few slides).</a:t>
            </a:r>
          </a:p>
          <a:p>
            <a:pPr marL="0" indent="0">
              <a:spcBef>
                <a:spcPts val="600"/>
              </a:spcBef>
              <a:spcAft>
                <a:spcPts val="1200"/>
              </a:spcAft>
              <a:buNone/>
            </a:pPr>
            <a:r>
              <a:rPr lang="en-US" altLang="en-US" dirty="0"/>
              <a:t>It will be implemented as a subclass of the </a:t>
            </a:r>
            <a:r>
              <a:rPr lang="en-US" altLang="en-US" b="1" dirty="0">
                <a:latin typeface="Courier New" panose="02070309020205020404" pitchFamily="49" charset="0"/>
                <a:cs typeface="Courier New" panose="02070309020205020404" pitchFamily="49" charset="0"/>
              </a:rPr>
              <a:t>graph</a:t>
            </a:r>
            <a:r>
              <a:rPr lang="en-US" altLang="en-US" dirty="0"/>
              <a:t> class.</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15</a:t>
            </a:fld>
            <a:endParaRPr lang="en-US" altLang="en-US" sz="1400"/>
          </a:p>
        </p:txBody>
      </p:sp>
    </p:spTree>
    <p:extLst>
      <p:ext uri="{BB962C8B-B14F-4D97-AF65-F5344CB8AC3E}">
        <p14:creationId xmlns:p14="http://schemas.microsoft.com/office/powerpoint/2010/main" val="28516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indent="0">
              <a:lnSpc>
                <a:spcPct val="107000"/>
              </a:lnSpc>
              <a:spcBef>
                <a:spcPts val="0"/>
              </a:spcBef>
              <a:spcAft>
                <a:spcPts val="0"/>
              </a:spcAft>
              <a:buNone/>
            </a:pPr>
            <a:r>
              <a:rPr lang="en-US" sz="18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mazegraph.h</a:t>
            </a:r>
            <a:endParaRPr lang="en-US" sz="18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class </a:t>
            </a:r>
            <a:r>
              <a:rPr lang="en-US" sz="1800" dirty="0">
                <a:solidFill>
                  <a:srgbClr val="A0A000"/>
                </a:solidFill>
                <a:latin typeface="Courier New" panose="02070309020205020404" pitchFamily="49" charset="0"/>
                <a:ea typeface="Times New Roman" panose="02020603050405020304" pitchFamily="18" charset="0"/>
                <a:cs typeface="Courier New" panose="02070309020205020404" pitchFamily="49" charset="0"/>
              </a:rPr>
              <a:t>maze </a:t>
            </a:r>
            <a:r>
              <a:rPr lang="en-US" sz="1800" dirty="0">
                <a:latin typeface="Courier New" panose="02070309020205020404" pitchFamily="49" charset="0"/>
                <a:ea typeface="Times New Roman" panose="02020603050405020304" pitchFamily="18" charset="0"/>
                <a:cs typeface="Courier New" panose="02070309020205020404" pitchFamily="49" charset="0"/>
              </a:rPr>
              <a:t>: public graph {</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A0A000"/>
                </a:solidFill>
                <a:latin typeface="Courier New" panose="02070309020205020404" pitchFamily="49" charset="0"/>
                <a:ea typeface="Times New Roman" panose="02020603050405020304" pitchFamily="18" charset="0"/>
                <a:cs typeface="Courier New" panose="02070309020205020404" pitchFamily="49" charset="0"/>
              </a:rPr>
              <a:t>public</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maze();</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dfs</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latin typeface="Courier New" panose="02070309020205020404" pitchFamily="49" charset="0"/>
                <a:ea typeface="Times New Roman" panose="02020603050405020304" pitchFamily="18" charset="0"/>
                <a:cs typeface="Courier New" panose="02070309020205020404" pitchFamily="49" charset="0"/>
              </a:rPr>
              <a:t> w, 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800" dirty="0">
                <a:latin typeface="Courier New" panose="02070309020205020404" pitchFamily="49" charset="0"/>
                <a:ea typeface="Times New Roman" panose="02020603050405020304" pitchFamily="18" charset="0"/>
                <a:cs typeface="Courier New" panose="02070309020205020404" pitchFamily="49" charset="0"/>
              </a:rPr>
              <a:t>, 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a:latin typeface="Courier New" panose="02070309020205020404" pitchFamily="49" charset="0"/>
                <a:ea typeface="Times New Roman" panose="02020603050405020304" pitchFamily="18" charset="0"/>
                <a:cs typeface="Courier New" panose="02070309020205020404" pitchFamily="49" charset="0"/>
              </a:rPr>
              <a:t>visited);</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print_dfs_exitpath</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bfs</a:t>
            </a:r>
            <a:r>
              <a:rPr lang="en-US" sz="1800" dirty="0">
                <a:latin typeface="Courier New" panose="02070309020205020404" pitchFamily="49" charset="0"/>
                <a:ea typeface="Times New Roman" panose="02020603050405020304" pitchFamily="18" charset="0"/>
                <a:cs typeface="Courier New" panose="02070309020205020404" pitchFamily="49" charset="0"/>
              </a:rPr>
              <a:t>(vector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800" dirty="0">
                <a:latin typeface="Courier New" panose="02070309020205020404" pitchFamily="49" charset="0"/>
                <a:ea typeface="Times New Roman" panose="02020603050405020304" pitchFamily="18" charset="0"/>
                <a:cs typeface="Courier New" panose="02070309020205020404" pitchFamily="49" charset="0"/>
              </a:rPr>
              <a:t>, 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a:latin typeface="Courier New" panose="02070309020205020404" pitchFamily="49" charset="0"/>
                <a:ea typeface="Times New Roman" panose="02020603050405020304" pitchFamily="18" charset="0"/>
                <a:cs typeface="Courier New" panose="02070309020205020404" pitchFamily="49" charset="0"/>
              </a:rPr>
              <a:t>visited);</a:t>
            </a:r>
          </a:p>
          <a:p>
            <a:pPr marL="0" marR="0" indent="0">
              <a:lnSpc>
                <a:spcPct val="107000"/>
              </a:lnSpc>
              <a:spcBef>
                <a:spcPts val="0"/>
              </a:spcBef>
              <a:spcAft>
                <a:spcPts val="0"/>
              </a:spcAft>
              <a:buNone/>
            </a:pP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  void</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print_bfs_exitpath</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solidFill>
                  <a:srgbClr val="A0A000"/>
                </a:solidFill>
                <a:latin typeface="Courier New" panose="02070309020205020404" pitchFamily="49" charset="0"/>
                <a:ea typeface="Times New Roman" panose="02020603050405020304" pitchFamily="18" charset="0"/>
                <a:cs typeface="Courier New" panose="02070309020205020404" pitchFamily="49" charset="0"/>
              </a:rPr>
              <a:t> private</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latin typeface="Courier New" panose="02070309020205020404" pitchFamily="49" charset="0"/>
                <a:ea typeface="Times New Roman" panose="02020603050405020304" pitchFamily="18" charset="0"/>
                <a:cs typeface="Courier New" panose="02070309020205020404" pitchFamily="49" charset="0"/>
              </a:rPr>
              <a:t> start;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latin typeface="Courier New" panose="02070309020205020404" pitchFamily="49" charset="0"/>
                <a:ea typeface="Times New Roman" panose="02020603050405020304" pitchFamily="18" charset="0"/>
                <a:cs typeface="Courier New" panose="02070309020205020404" pitchFamily="49" charset="0"/>
              </a:rPr>
              <a:t> exit;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p>
            <a:pPr marL="0" lvl="0" indent="0">
              <a:lnSpc>
                <a:spcPct val="107000"/>
              </a:lnSpc>
              <a:spcBef>
                <a:spcPts val="0"/>
              </a:spcBef>
              <a:spcAft>
                <a:spcPts val="0"/>
              </a:spcAft>
              <a:buNone/>
            </a:pP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printPath</a:t>
            </a:r>
            <a:r>
              <a:rPr lang="en-US"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u, 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pred</a:t>
            </a:r>
            <a:r>
              <a:rPr lang="en-US" sz="18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16</a:t>
            </a:fld>
            <a:endParaRPr lang="en-US" altLang="en-US" sz="1400"/>
          </a:p>
        </p:txBody>
      </p:sp>
    </p:spTree>
    <p:extLst>
      <p:ext uri="{BB962C8B-B14F-4D97-AF65-F5344CB8AC3E}">
        <p14:creationId xmlns:p14="http://schemas.microsoft.com/office/powerpoint/2010/main" val="212881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9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maze.cpp</a:t>
            </a: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b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printPath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u,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[u]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-1</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u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else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printPath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[u],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u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maze</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maze()</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graph()</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cin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&gt;&gt;</a:t>
            </a:r>
            <a:r>
              <a:rPr lang="en-US" sz="2000" dirty="0">
                <a:latin typeface="Courier New" panose="02070309020205020404" pitchFamily="49" charset="0"/>
                <a:ea typeface="Times New Roman" panose="02020603050405020304" pitchFamily="18" charset="0"/>
                <a:cs typeface="Courier New" panose="02070309020205020404" pitchFamily="49" charset="0"/>
              </a:rPr>
              <a:t> start;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cin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&gt;&gt;</a:t>
            </a:r>
            <a:r>
              <a:rPr lang="en-US" sz="2000" dirty="0">
                <a:latin typeface="Courier New" panose="02070309020205020404" pitchFamily="49" charset="0"/>
                <a:ea typeface="Times New Roman" panose="02020603050405020304" pitchFamily="18" charset="0"/>
                <a:cs typeface="Courier New" panose="02070309020205020404" pitchFamily="49" charset="0"/>
              </a:rPr>
              <a:t> exit;</a:t>
            </a:r>
          </a:p>
          <a:p>
            <a:pPr marL="0" indent="0">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17</a:t>
            </a:fld>
            <a:endParaRPr lang="en-US" altLang="en-US" sz="1400"/>
          </a:p>
        </p:txBody>
      </p:sp>
    </p:spTree>
    <p:extLst>
      <p:ext uri="{BB962C8B-B14F-4D97-AF65-F5344CB8AC3E}">
        <p14:creationId xmlns:p14="http://schemas.microsoft.com/office/powerpoint/2010/main" val="7694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16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maze.cpp</a:t>
            </a:r>
            <a:r>
              <a:rPr lang="en-US" sz="16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br>
              <a:rPr lang="en-US" sz="16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r>
              <a:rPr lang="en-US" sz="16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600" dirty="0">
                <a:latin typeface="Courier New" panose="02070309020205020404" pitchFamily="49" charset="0"/>
                <a:ea typeface="Times New Roman" panose="02020603050405020304" pitchFamily="18" charset="0"/>
                <a:cs typeface="Courier New" panose="02070309020205020404" pitchFamily="49" charset="0"/>
              </a:rPr>
              <a:t> maze</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dfs</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w,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6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600" dirty="0">
                <a:latin typeface="Courier New" panose="02070309020205020404" pitchFamily="49" charset="0"/>
                <a:ea typeface="Times New Roman" panose="02020603050405020304" pitchFamily="18" charset="0"/>
                <a:cs typeface="Courier New" panose="02070309020205020404" pitchFamily="49" charset="0"/>
              </a:rPr>
              <a:t>, vector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6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600" dirty="0">
                <a:latin typeface="Courier New" panose="02070309020205020404" pitchFamily="49" charset="0"/>
                <a:ea typeface="Times New Roman" panose="02020603050405020304" pitchFamily="18" charset="0"/>
                <a:cs typeface="Courier New" panose="02070309020205020404" pitchFamily="49" charset="0"/>
              </a:rPr>
              <a:t>visited)</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rier New" panose="02070309020205020404" pitchFamily="49" charset="0"/>
                <a:ea typeface="Times New Roman" panose="02020603050405020304" pitchFamily="18" charset="0"/>
                <a:cs typeface="Courier New" panose="02070309020205020404" pitchFamily="49" charset="0"/>
              </a:rPr>
              <a:t>(w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exit)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1600" dirty="0">
                <a:latin typeface="Courier New" panose="02070309020205020404" pitchFamily="49" charset="0"/>
                <a:ea typeface="Times New Roman" panose="02020603050405020304" pitchFamily="18" charset="0"/>
                <a:cs typeface="Courier New" panose="02070309020205020404" pitchFamily="49" charset="0"/>
              </a:rPr>
              <a:t>[w];</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while</a:t>
            </a:r>
            <a:r>
              <a:rPr lang="en-US" sz="1600" dirty="0">
                <a:latin typeface="Courier New" panose="02070309020205020404" pitchFamily="49" charset="0"/>
                <a:ea typeface="Times New Roman" panose="02020603050405020304" pitchFamily="18" charset="0"/>
                <a:cs typeface="Courier New" panose="02070309020205020404" pitchFamily="49" charset="0"/>
              </a:rPr>
              <a:t>(cursor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nullptr</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&amp;&amp;</a:t>
            </a:r>
            <a:r>
              <a:rPr lang="en-US" sz="1600" dirty="0">
                <a:latin typeface="Courier New" panose="02070309020205020404" pitchFamily="49" charset="0"/>
                <a:ea typeface="Times New Roman" panose="02020603050405020304" pitchFamily="18" charset="0"/>
                <a:cs typeface="Courier New" panose="02070309020205020404" pitchFamily="49" charset="0"/>
              </a:rPr>
              <a:t> visited[cursor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v])</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next;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rier New" panose="02070309020205020404" pitchFamily="49" charset="0"/>
                <a:ea typeface="Times New Roman" panose="02020603050405020304" pitchFamily="18" charset="0"/>
                <a:cs typeface="Courier New" panose="02070309020205020404" pitchFamily="49" charset="0"/>
              </a:rPr>
              <a:t>(cursor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nullptr</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u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cursor</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600" dirty="0">
                <a:latin typeface="Courier New" panose="02070309020205020404" pitchFamily="49" charset="0"/>
                <a:ea typeface="Times New Roman" panose="02020603050405020304" pitchFamily="18" charset="0"/>
                <a:cs typeface="Courier New" panose="02070309020205020404" pitchFamily="49" charset="0"/>
              </a:rPr>
              <a:t>v;</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600" dirty="0">
                <a:latin typeface="Courier New" panose="02070309020205020404" pitchFamily="49" charset="0"/>
                <a:ea typeface="Times New Roman" panose="02020603050405020304" pitchFamily="18" charset="0"/>
                <a:cs typeface="Courier New" panose="02070309020205020404" pitchFamily="49" charset="0"/>
              </a:rPr>
              <a:t>[u]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w;</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visited[u] </a:t>
            </a:r>
            <a:r>
              <a:rPr lang="en-US" sz="16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dfs</a:t>
            </a:r>
            <a:r>
              <a:rPr lang="en-US" sz="1600" dirty="0">
                <a:latin typeface="Courier New" panose="02070309020205020404" pitchFamily="49" charset="0"/>
                <a:ea typeface="Times New Roman" panose="02020603050405020304" pitchFamily="18" charset="0"/>
                <a:cs typeface="Courier New" panose="02070309020205020404" pitchFamily="49" charset="0"/>
              </a:rPr>
              <a:t>(u, </a:t>
            </a:r>
            <a:r>
              <a:rPr lang="en-US" sz="16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600" dirty="0">
                <a:latin typeface="Courier New" panose="02070309020205020404" pitchFamily="49" charset="0"/>
                <a:ea typeface="Times New Roman" panose="02020603050405020304" pitchFamily="18" charset="0"/>
                <a:cs typeface="Courier New" panose="02070309020205020404" pitchFamily="49" charset="0"/>
              </a:rPr>
              <a:t>, visited);</a:t>
            </a:r>
          </a:p>
          <a:p>
            <a:pPr marL="0" marR="0" indent="0">
              <a:lnSpc>
                <a:spcPct val="107000"/>
              </a:lnSpc>
              <a:spcBef>
                <a:spcPts val="0"/>
              </a:spcBef>
              <a:spcAft>
                <a:spcPts val="0"/>
              </a:spcAft>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US" sz="16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18</a:t>
            </a:fld>
            <a:endParaRPr lang="en-US" altLang="en-US" sz="1400"/>
          </a:p>
        </p:txBody>
      </p:sp>
    </p:spTree>
    <p:extLst>
      <p:ext uri="{BB962C8B-B14F-4D97-AF65-F5344CB8AC3E}">
        <p14:creationId xmlns:p14="http://schemas.microsoft.com/office/powerpoint/2010/main" val="33626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9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maze.cpp</a:t>
            </a: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b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endPar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2000" dirty="0">
                <a:latin typeface="Courier New" panose="02070309020205020404" pitchFamily="49" charset="0"/>
                <a:ea typeface="Times New Roman" panose="02020603050405020304" pitchFamily="18" charset="0"/>
                <a:cs typeface="Courier New" panose="02070309020205020404" pitchFamily="49" charset="0"/>
              </a:rPr>
              <a:t> maze</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print_dfs_exitpath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(size,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-1</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visited(size,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false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br>
              <a:rPr lang="en-US" sz="2000" dirty="0">
                <a:latin typeface="Courier New" panose="02070309020205020404" pitchFamily="49" charset="0"/>
                <a:ea typeface="Times New Roman" panose="02020603050405020304" pitchFamily="18" charset="0"/>
                <a:cs typeface="Courier New" panose="02070309020205020404" pitchFamily="49" charset="0"/>
              </a:rPr>
            </a:b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visited[start]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dfs</a:t>
            </a:r>
            <a:r>
              <a:rPr lang="en-US" sz="2000" dirty="0">
                <a:latin typeface="Courier New" panose="02070309020205020404" pitchFamily="49" charset="0"/>
                <a:ea typeface="Times New Roman" panose="02020603050405020304" pitchFamily="18" charset="0"/>
                <a:cs typeface="Courier New" panose="02070309020205020404" pitchFamily="49" charset="0"/>
              </a:rPr>
              <a:t>(start,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 visited);</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visited[exit])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"No way 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endl</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else</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printPath</a:t>
            </a:r>
            <a:r>
              <a:rPr lang="en-US" sz="2000" dirty="0">
                <a:latin typeface="Courier New" panose="02070309020205020404" pitchFamily="49" charset="0"/>
                <a:ea typeface="Times New Roman" panose="02020603050405020304" pitchFamily="18" charset="0"/>
                <a:cs typeface="Courier New" panose="02070309020205020404" pitchFamily="49" charset="0"/>
              </a:rPr>
              <a:t>(exit,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19</a:t>
            </a:fld>
            <a:endParaRPr lang="en-US" altLang="en-US" sz="1400"/>
          </a:p>
        </p:txBody>
      </p:sp>
    </p:spTree>
    <p:extLst>
      <p:ext uri="{BB962C8B-B14F-4D97-AF65-F5344CB8AC3E}">
        <p14:creationId xmlns:p14="http://schemas.microsoft.com/office/powerpoint/2010/main" val="247545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849313"/>
          </a:xfrm>
        </p:spPr>
        <p:txBody>
          <a:bodyPr/>
          <a:lstStyle/>
          <a:p>
            <a:r>
              <a:rPr lang="en-US" altLang="en-US" dirty="0"/>
              <a:t>A Model for General Mazes</a:t>
            </a:r>
          </a:p>
        </p:txBody>
      </p:sp>
      <p:sp>
        <p:nvSpPr>
          <p:cNvPr id="5123" name="Content Placeholder 2"/>
          <p:cNvSpPr>
            <a:spLocks noGrp="1"/>
          </p:cNvSpPr>
          <p:nvPr>
            <p:ph idx="1"/>
          </p:nvPr>
        </p:nvSpPr>
        <p:spPr>
          <a:xfrm>
            <a:off x="457200" y="855662"/>
            <a:ext cx="8686800" cy="5745860"/>
          </a:xfrm>
        </p:spPr>
        <p:txBody>
          <a:bodyPr/>
          <a:lstStyle/>
          <a:p>
            <a:pPr marL="0" indent="0">
              <a:spcBef>
                <a:spcPts val="600"/>
              </a:spcBef>
              <a:spcAft>
                <a:spcPts val="1200"/>
              </a:spcAft>
              <a:buNone/>
            </a:pPr>
            <a:r>
              <a:rPr lang="en-US" altLang="en-US" dirty="0"/>
              <a:t>A general maze will have halls (or corridors) connecting rooms.</a:t>
            </a:r>
          </a:p>
          <a:p>
            <a:pPr marL="0" indent="0">
              <a:spcBef>
                <a:spcPts val="600"/>
              </a:spcBef>
              <a:spcAft>
                <a:spcPts val="1200"/>
              </a:spcAft>
              <a:buNone/>
            </a:pPr>
            <a:r>
              <a:rPr lang="en-US" altLang="en-US" dirty="0"/>
              <a:t>There can be any number of halls emanating from a room.</a:t>
            </a:r>
          </a:p>
          <a:p>
            <a:pPr marL="0" indent="0">
              <a:spcBef>
                <a:spcPts val="600"/>
              </a:spcBef>
              <a:spcAft>
                <a:spcPts val="1200"/>
              </a:spcAft>
              <a:buNone/>
            </a:pPr>
            <a:r>
              <a:rPr lang="en-US" altLang="en-US" dirty="0"/>
              <a:t>One of the rooms has a one-way door from the outside.</a:t>
            </a:r>
          </a:p>
          <a:p>
            <a:pPr marL="0" indent="0">
              <a:spcBef>
                <a:spcPts val="600"/>
              </a:spcBef>
              <a:spcAft>
                <a:spcPts val="1200"/>
              </a:spcAft>
              <a:buNone/>
            </a:pPr>
            <a:r>
              <a:rPr lang="en-US" altLang="en-US" dirty="0"/>
              <a:t>You can enter through this door but may not be able to leave from the door.</a:t>
            </a:r>
          </a:p>
          <a:p>
            <a:pPr marL="0" indent="0">
              <a:spcBef>
                <a:spcPts val="600"/>
              </a:spcBef>
              <a:spcAft>
                <a:spcPts val="1200"/>
              </a:spcAft>
              <a:buNone/>
            </a:pPr>
            <a:r>
              <a:rPr lang="en-US" altLang="en-US" dirty="0"/>
              <a:t>This room is the </a:t>
            </a:r>
            <a:r>
              <a:rPr lang="en-US" altLang="en-US" b="1" i="1" dirty="0"/>
              <a:t>start</a:t>
            </a:r>
            <a:r>
              <a:rPr lang="en-US" altLang="en-US" dirty="0"/>
              <a:t> of the maze.</a:t>
            </a:r>
          </a:p>
          <a:p>
            <a:pPr marL="0" indent="0">
              <a:spcBef>
                <a:spcPts val="600"/>
              </a:spcBef>
              <a:spcAft>
                <a:spcPts val="1200"/>
              </a:spcAft>
              <a:buNone/>
            </a:pPr>
            <a:r>
              <a:rPr lang="en-US" altLang="en-US" dirty="0"/>
              <a:t>Another room somewhere in the maze has a door to the outside.</a:t>
            </a:r>
          </a:p>
          <a:p>
            <a:pPr marL="0" indent="0">
              <a:spcBef>
                <a:spcPts val="600"/>
              </a:spcBef>
              <a:spcAft>
                <a:spcPts val="1200"/>
              </a:spcAft>
              <a:buNone/>
            </a:pPr>
            <a:r>
              <a:rPr lang="en-US" altLang="en-US" dirty="0"/>
              <a:t>It is the </a:t>
            </a:r>
            <a:r>
              <a:rPr lang="en-US" altLang="en-US" b="1" i="1" dirty="0"/>
              <a:t>exit</a:t>
            </a:r>
            <a:r>
              <a:rPr lang="en-US" altLang="en-US" dirty="0"/>
              <a:t> of the maze.</a:t>
            </a:r>
          </a:p>
          <a:p>
            <a:pPr marL="0" indent="0">
              <a:spcBef>
                <a:spcPts val="600"/>
              </a:spcBef>
              <a:spcAft>
                <a:spcPts val="1200"/>
              </a:spcAft>
              <a:buNone/>
            </a:pPr>
            <a:r>
              <a:rPr lang="en-US" altLang="en-US" dirty="0"/>
              <a:t>Note: The start and exit could be the same (two doors).</a:t>
            </a:r>
          </a:p>
        </p:txBody>
      </p:sp>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03D881-4FC5-42FD-94D7-84A114C1F71A}" type="slidenum">
              <a:rPr lang="en-US" altLang="en-US" sz="1400" smtClean="0"/>
              <a:pPr>
                <a:spcBef>
                  <a:spcPct val="0"/>
                </a:spcBef>
                <a:buFontTx/>
                <a:buNone/>
              </a:pPr>
              <a:t>2</a:t>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18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maze.cpp</a:t>
            </a:r>
            <a:r>
              <a:rPr lang="en-US" sz="18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br>
              <a:rPr lang="en-US" sz="18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endParaRPr lang="en-US" sz="18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1800" dirty="0">
                <a:latin typeface="Courier New" panose="02070309020205020404" pitchFamily="49" charset="0"/>
                <a:ea typeface="Times New Roman" panose="02020603050405020304" pitchFamily="18" charset="0"/>
                <a:cs typeface="Courier New" panose="02070309020205020404" pitchFamily="49" charset="0"/>
              </a:rPr>
              <a:t> maze</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err="1">
                <a:latin typeface="Courier New" panose="02070309020205020404" pitchFamily="49" charset="0"/>
                <a:ea typeface="Times New Roman" panose="02020603050405020304" pitchFamily="18" charset="0"/>
                <a:cs typeface="Courier New" panose="02070309020205020404" pitchFamily="49" charset="0"/>
              </a:rPr>
              <a:t>bfs</a:t>
            </a:r>
            <a:r>
              <a:rPr lang="en-US" sz="1800" dirty="0">
                <a:latin typeface="Courier New" panose="02070309020205020404" pitchFamily="49" charset="0"/>
                <a:ea typeface="Times New Roman" panose="02020603050405020304" pitchFamily="18" charset="0"/>
                <a:cs typeface="Courier New" panose="02070309020205020404" pitchFamily="49" charset="0"/>
              </a:rPr>
              <a:t>(vector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1800" dirty="0">
                <a:latin typeface="Courier New" panose="02070309020205020404" pitchFamily="49" charset="0"/>
                <a:ea typeface="Times New Roman" panose="02020603050405020304" pitchFamily="18" charset="0"/>
                <a:cs typeface="Courier New" panose="02070309020205020404" pitchFamily="49" charset="0"/>
              </a:rPr>
              <a:t>, vector</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t>
            </a:r>
            <a:r>
              <a:rPr lang="en-US" sz="1800" dirty="0">
                <a:latin typeface="Courier New" panose="02070309020205020404" pitchFamily="49" charset="0"/>
                <a:ea typeface="Times New Roman" panose="02020603050405020304" pitchFamily="18" charset="0"/>
                <a:cs typeface="Courier New" panose="02070309020205020404" pitchFamily="49" charset="0"/>
              </a:rPr>
              <a:t>visited)</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latin typeface="Courier New" panose="02070309020205020404" pitchFamily="49" charset="0"/>
                <a:ea typeface="Times New Roman" panose="02020603050405020304" pitchFamily="18" charset="0"/>
                <a:cs typeface="Courier New" panose="02070309020205020404" pitchFamily="49" charset="0"/>
              </a:rPr>
              <a:t>nbr</a:t>
            </a:r>
            <a:r>
              <a:rPr lang="en-US" sz="1800" dirty="0">
                <a:latin typeface="Courier New" panose="02070309020205020404" pitchFamily="49" charset="0"/>
                <a:ea typeface="Times New Roman" panose="02020603050405020304" pitchFamily="18" charset="0"/>
                <a:cs typeface="Courier New" panose="02070309020205020404" pitchFamily="49" charset="0"/>
              </a:rPr>
              <a:t>, current;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1800" dirty="0">
                <a:latin typeface="Courier New" panose="02070309020205020404" pitchFamily="49" charset="0"/>
                <a:ea typeface="Times New Roman" panose="02020603050405020304" pitchFamily="18" charset="0"/>
                <a:cs typeface="Courier New" panose="02070309020205020404" pitchFamily="49" charset="0"/>
              </a:rPr>
              <a:t> cursor;</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visited[start] </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18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queue</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18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18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1800" dirty="0">
                <a:latin typeface="Courier New" panose="02070309020205020404" pitchFamily="49" charset="0"/>
                <a:ea typeface="Times New Roman" panose="02020603050405020304" pitchFamily="18" charset="0"/>
                <a:cs typeface="Courier New" panose="02070309020205020404" pitchFamily="49" charset="0"/>
              </a:rPr>
              <a:t> Q;</a:t>
            </a: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dirty="0" err="1">
                <a:latin typeface="Courier New" panose="02070309020205020404" pitchFamily="49" charset="0"/>
                <a:ea typeface="Times New Roman" panose="02020603050405020304" pitchFamily="18" charset="0"/>
                <a:cs typeface="Courier New" panose="02070309020205020404" pitchFamily="49" charset="0"/>
              </a:rPr>
              <a:t>Q.push</a:t>
            </a:r>
            <a:r>
              <a:rPr lang="en-US" sz="1800" dirty="0">
                <a:latin typeface="Courier New" panose="02070309020205020404" pitchFamily="49" charset="0"/>
                <a:ea typeface="Times New Roman" panose="02020603050405020304" pitchFamily="18" charset="0"/>
                <a:cs typeface="Courier New" panose="02070309020205020404" pitchFamily="49" charset="0"/>
              </a:rPr>
              <a:t>(start);</a:t>
            </a:r>
          </a:p>
          <a:p>
            <a:pPr marL="0" marR="0" indent="0">
              <a:lnSpc>
                <a:spcPct val="107000"/>
              </a:lnSpc>
              <a:spcBef>
                <a:spcPts val="0"/>
              </a:spcBef>
              <a:spcAft>
                <a:spcPts val="0"/>
              </a:spcAft>
              <a:buNone/>
            </a:pPr>
            <a:endParaRPr lang="en-US" sz="18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      </a:t>
            </a:r>
            <a:r>
              <a:rPr lang="en-US" sz="18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Complete the code for this function</a:t>
            </a:r>
            <a:endParaRPr lang="en-US" sz="18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1800" dirty="0">
                <a:latin typeface="Courier New" panose="02070309020205020404" pitchFamily="49" charset="0"/>
                <a:ea typeface="Times New Roman" panose="02020603050405020304" pitchFamily="18"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20</a:t>
            </a:fld>
            <a:endParaRPr lang="en-US" altLang="en-US" sz="1400"/>
          </a:p>
        </p:txBody>
      </p:sp>
    </p:spTree>
    <p:extLst>
      <p:ext uri="{BB962C8B-B14F-4D97-AF65-F5344CB8AC3E}">
        <p14:creationId xmlns:p14="http://schemas.microsoft.com/office/powerpoint/2010/main" val="17834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maze.cpp</a:t>
            </a: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b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endPar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void</a:t>
            </a:r>
            <a:r>
              <a:rPr lang="en-US" sz="2000" dirty="0">
                <a:latin typeface="Courier New" panose="02070309020205020404" pitchFamily="49" charset="0"/>
                <a:ea typeface="Times New Roman" panose="02020603050405020304" pitchFamily="18" charset="0"/>
                <a:cs typeface="Courier New" panose="02070309020205020404" pitchFamily="49" charset="0"/>
              </a:rPr>
              <a:t> maze</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print_bfs_exitpath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(size,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-1</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visited(size,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false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visited[start]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bfs</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 visited);</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visited[exit])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"No way 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endl</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else</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printPath</a:t>
            </a:r>
            <a:r>
              <a:rPr lang="en-US" sz="2000" dirty="0">
                <a:latin typeface="Courier New" panose="02070309020205020404" pitchFamily="49" charset="0"/>
                <a:ea typeface="Times New Roman" panose="02020603050405020304" pitchFamily="18" charset="0"/>
                <a:cs typeface="Courier New" panose="02070309020205020404" pitchFamily="49" charset="0"/>
              </a:rPr>
              <a:t>(exit,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pred</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21</a:t>
            </a:fld>
            <a:endParaRPr lang="en-US" altLang="en-US" sz="1400"/>
          </a:p>
        </p:txBody>
      </p:sp>
    </p:spTree>
    <p:extLst>
      <p:ext uri="{BB962C8B-B14F-4D97-AF65-F5344CB8AC3E}">
        <p14:creationId xmlns:p14="http://schemas.microsoft.com/office/powerpoint/2010/main" val="348324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49291"/>
            <a:ext cx="8686800" cy="6708710"/>
          </a:xfrm>
        </p:spPr>
        <p:txBody>
          <a:bodyPr/>
          <a:lstStyle/>
          <a:p>
            <a:pPr marL="0" marR="0" indent="0">
              <a:lnSpc>
                <a:spcPct val="107000"/>
              </a:lnSpc>
              <a:spcBef>
                <a:spcPts val="0"/>
              </a:spcBef>
              <a:spcAft>
                <a:spcPts val="0"/>
              </a:spcAft>
              <a:buNone/>
            </a:pP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RescueRemy.cpp</a:t>
            </a: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-This program should always be run with input redirected to a file-</a:t>
            </a:r>
          </a:p>
          <a:p>
            <a:pPr marL="0" marR="0" indent="0">
              <a:lnSpc>
                <a:spcPct val="107000"/>
              </a:lnSpc>
              <a:spcBef>
                <a:spcPts val="0"/>
              </a:spcBef>
              <a:spcAft>
                <a:spcPts val="0"/>
              </a:spcAft>
              <a:buNone/>
            </a:pPr>
            <a:endPar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main</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mazegraph</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RatHaus</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RatHaus.print_dfs_exitpath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&lt;&lt;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a:t>
            </a:r>
            <a:r>
              <a:rPr lang="en-US" sz="2000" b="1" dirty="0">
                <a:solidFill>
                  <a:srgbClr val="BB6622"/>
                </a:solidFill>
                <a:latin typeface="Courier New" panose="02070309020205020404" pitchFamily="49" charset="0"/>
                <a:ea typeface="Times New Roman" panose="02020603050405020304" pitchFamily="18" charset="0"/>
                <a:cs typeface="Courier New" panose="02070309020205020404" pitchFamily="49" charset="0"/>
              </a:rPr>
              <a:t>\n\n</a:t>
            </a:r>
            <a:r>
              <a:rPr lang="en-US" sz="2000" dirty="0">
                <a:solidFill>
                  <a:srgbClr val="BA2121"/>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15293F-9F72-4312-B90D-AA37DB976C1B}" type="slidenum">
              <a:rPr lang="en-US" altLang="en-US" sz="1400" smtClean="0"/>
              <a:pPr>
                <a:spcBef>
                  <a:spcPct val="0"/>
                </a:spcBef>
                <a:buFontTx/>
                <a:buNone/>
              </a:pPr>
              <a:t>22</a:t>
            </a:fld>
            <a:endParaRPr lang="en-US" altLang="en-US" sz="1400"/>
          </a:p>
        </p:txBody>
      </p:sp>
    </p:spTree>
    <p:extLst>
      <p:ext uri="{BB962C8B-B14F-4D97-AF65-F5344CB8AC3E}">
        <p14:creationId xmlns:p14="http://schemas.microsoft.com/office/powerpoint/2010/main" val="391041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B2670D-8F22-4DDF-BA8F-21AB13E584F0}" type="slidenum">
              <a:rPr lang="en-US" altLang="en-US" sz="1400" smtClean="0"/>
              <a:pPr>
                <a:spcBef>
                  <a:spcPct val="0"/>
                </a:spcBef>
                <a:buFontTx/>
                <a:buNone/>
              </a:pPr>
              <a:t>23</a:t>
            </a:fld>
            <a:endParaRPr lang="en-US" altLang="en-US" sz="1400"/>
          </a:p>
        </p:txBody>
      </p:sp>
      <p:sp>
        <p:nvSpPr>
          <p:cNvPr id="2" name="TextBox 1"/>
          <p:cNvSpPr txBox="1"/>
          <p:nvPr/>
        </p:nvSpPr>
        <p:spPr>
          <a:xfrm>
            <a:off x="2006057" y="149290"/>
            <a:ext cx="5134739" cy="369332"/>
          </a:xfrm>
          <a:prstGeom prst="rect">
            <a:avLst/>
          </a:prstGeom>
          <a:noFill/>
        </p:spPr>
        <p:txBody>
          <a:bodyPr wrap="none" rtlCol="0">
            <a:spAutoFit/>
          </a:bodyPr>
          <a:lstStyle/>
          <a:p>
            <a:r>
              <a:rPr lang="en-US" altLang="en-US" b="1">
                <a:cs typeface="Courier New" panose="02070309020205020404" pitchFamily="49" charset="0"/>
                <a:sym typeface="Symbol" panose="05050102010706020507" pitchFamily="18" charset="2"/>
              </a:rPr>
              <a:t>Graph Input File Format for Input Redirection</a:t>
            </a:r>
          </a:p>
        </p:txBody>
      </p:sp>
      <p:sp>
        <p:nvSpPr>
          <p:cNvPr id="7" name="Content Placeholder 2"/>
          <p:cNvSpPr txBox="1">
            <a:spLocks/>
          </p:cNvSpPr>
          <p:nvPr/>
        </p:nvSpPr>
        <p:spPr bwMode="auto">
          <a:xfrm>
            <a:off x="134650" y="738662"/>
            <a:ext cx="6396779" cy="354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8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600"/>
              </a:spcBef>
              <a:spcAft>
                <a:spcPts val="600"/>
              </a:spcAft>
              <a:buFontTx/>
              <a:buNone/>
            </a:pPr>
            <a:r>
              <a:rPr lang="en-US" altLang="en-US" sz="1900" b="1" kern="0">
                <a:latin typeface="Courier New" panose="02070309020205020404" pitchFamily="49" charset="0"/>
                <a:cs typeface="Courier New" panose="02070309020205020404" pitchFamily="49" charset="0"/>
                <a:sym typeface="Symbol" panose="05050102010706020507" pitchFamily="18" charset="2"/>
              </a:rPr>
              <a:t>number of vertices</a:t>
            </a:r>
          </a:p>
          <a:p>
            <a:pPr marL="0" indent="0">
              <a:spcBef>
                <a:spcPts val="600"/>
              </a:spcBef>
              <a:spcAft>
                <a:spcPts val="600"/>
              </a:spcAft>
              <a:buFontTx/>
              <a:buNone/>
            </a:pP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0 (-1 to end) </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1 (-1 to end)</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2 (-1 to end)</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3 (-1 to end)</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4 (-1 to end)</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list of vertices adjacent to 5 (-1 to end)</a:t>
            </a:r>
          </a:p>
          <a:p>
            <a:pPr marL="0" indent="0">
              <a:spcBef>
                <a:spcPts val="600"/>
              </a:spcBef>
              <a:spcAft>
                <a:spcPts val="600"/>
              </a:spcAft>
              <a:buFontTx/>
              <a:buNone/>
            </a:pPr>
            <a:r>
              <a:rPr lang="en-US" altLang="en-US" sz="1900" b="1" kern="0">
                <a:latin typeface="Courier New" panose="02070309020205020404" pitchFamily="49" charset="0"/>
                <a:cs typeface="Courier New" panose="02070309020205020404" pitchFamily="49" charset="0"/>
                <a:sym typeface="Symbol" panose="05050102010706020507" pitchFamily="18" charset="2"/>
              </a:rPr>
              <a:t>start vertex</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r>
              <a:rPr lang="en-US" altLang="en-US" sz="1900" b="1" kern="0">
                <a:latin typeface="Courier New" panose="02070309020205020404" pitchFamily="49" charset="0"/>
                <a:cs typeface="Courier New" panose="02070309020205020404" pitchFamily="49" charset="0"/>
                <a:sym typeface="Symbol" panose="05050102010706020507" pitchFamily="18" charset="2"/>
              </a:rPr>
              <a:t>exit vertex</a:t>
            </a:r>
            <a:br>
              <a:rPr lang="en-US" altLang="en-US" sz="1900" b="1" kern="0">
                <a:latin typeface="Courier New" panose="02070309020205020404" pitchFamily="49" charset="0"/>
                <a:cs typeface="Courier New" panose="02070309020205020404" pitchFamily="49" charset="0"/>
                <a:sym typeface="Symbol" panose="05050102010706020507" pitchFamily="18" charset="2"/>
              </a:rPr>
            </a:br>
            <a:endParaRPr lang="en-US" altLang="en-US" sz="1900" b="1" kern="0">
              <a:latin typeface="Courier New" panose="02070309020205020404" pitchFamily="49" charset="0"/>
              <a:cs typeface="Courier New" panose="02070309020205020404" pitchFamily="49" charset="0"/>
              <a:sym typeface="Symbol" panose="05050102010706020507" pitchFamily="18" charset="2"/>
            </a:endParaRPr>
          </a:p>
        </p:txBody>
      </p:sp>
      <p:sp>
        <p:nvSpPr>
          <p:cNvPr id="6" name="TextBox 5"/>
          <p:cNvSpPr txBox="1"/>
          <p:nvPr/>
        </p:nvSpPr>
        <p:spPr>
          <a:xfrm>
            <a:off x="2988860" y="736977"/>
            <a:ext cx="2198038" cy="369332"/>
          </a:xfrm>
          <a:prstGeom prst="rect">
            <a:avLst/>
          </a:prstGeom>
          <a:noFill/>
        </p:spPr>
        <p:txBody>
          <a:bodyPr wrap="none" rtlCol="0">
            <a:spAutoFit/>
          </a:bodyPr>
          <a:lstStyle/>
          <a:p>
            <a:r>
              <a:rPr lang="en-US" b="1" i="1">
                <a:solidFill>
                  <a:srgbClr val="C00000"/>
                </a:solidFill>
              </a:rPr>
              <a:t>Assume 6 is given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0"/>
            <a:ext cx="8686800" cy="6727825"/>
          </a:xfrm>
        </p:spPr>
        <p:txBody>
          <a:bodyPr/>
          <a:lstStyle/>
          <a:p>
            <a:pPr marL="0" indent="0" algn="ctr">
              <a:spcBef>
                <a:spcPts val="600"/>
              </a:spcBef>
              <a:spcAft>
                <a:spcPts val="1200"/>
              </a:spcAft>
              <a:buFontTx/>
              <a:buNone/>
            </a:pPr>
            <a:r>
              <a:rPr lang="en-US" altLang="en-US" b="1">
                <a:cs typeface="Courier New" panose="02070309020205020404" pitchFamily="49" charset="0"/>
                <a:sym typeface="Symbol" panose="05050102010706020507" pitchFamily="18" charset="2"/>
              </a:rPr>
              <a:t>DFS Test Input and Correct Output</a:t>
            </a:r>
            <a:endParaRPr lang="en-US" altLang="en-US" sz="1900" b="1">
              <a:cs typeface="Courier New" panose="02070309020205020404" pitchFamily="49" charset="0"/>
              <a:sym typeface="Symbol" panose="05050102010706020507" pitchFamily="18" charset="2"/>
            </a:endParaRPr>
          </a:p>
          <a:p>
            <a:pPr marL="0" indent="0">
              <a:spcBef>
                <a:spcPts val="600"/>
              </a:spcBef>
              <a:spcAft>
                <a:spcPts val="1200"/>
              </a:spcAft>
              <a:buFontTx/>
              <a:buNone/>
            </a:pPr>
            <a:r>
              <a:rPr lang="en-US" altLang="en-US" sz="1900" b="1">
                <a:cs typeface="Courier New" panose="02070309020205020404" pitchFamily="49" charset="0"/>
                <a:sym typeface="Symbol" panose="05050102010706020507" pitchFamily="18" charset="2"/>
              </a:rPr>
              <a:t>Note: the order of the vertices in the adjacency lists will be the reverse of the order in which they appear in the input file because they are inserted at the front of the list.</a:t>
            </a:r>
          </a:p>
          <a:p>
            <a:pPr marL="0" indent="0">
              <a:spcBef>
                <a:spcPts val="600"/>
              </a:spcBef>
              <a:spcAft>
                <a:spcPts val="1200"/>
              </a:spcAft>
              <a:buFontTx/>
              <a:buNone/>
            </a:pPr>
            <a:r>
              <a:rPr lang="en-US" altLang="en-US" sz="1900" b="1">
                <a:cs typeface="Courier New" panose="02070309020205020404" pitchFamily="49" charset="0"/>
                <a:sym typeface="Symbol" panose="05050102010706020507" pitchFamily="18" charset="2"/>
              </a:rPr>
              <a:t>Input:</a:t>
            </a: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endParaRPr lang="en-US" altLang="en-US" sz="1900" b="1">
              <a:solidFill>
                <a:srgbClr val="006600"/>
              </a:solidFill>
              <a:cs typeface="Courier New" panose="02070309020205020404" pitchFamily="49" charset="0"/>
              <a:sym typeface="Symbol" panose="05050102010706020507" pitchFamily="18" charset="2"/>
            </a:endParaRPr>
          </a:p>
          <a:p>
            <a:pPr marL="0" indent="0">
              <a:spcBef>
                <a:spcPts val="600"/>
              </a:spcBef>
              <a:spcAft>
                <a:spcPts val="1200"/>
              </a:spcAft>
              <a:buFontTx/>
              <a:buNone/>
            </a:pPr>
            <a:r>
              <a:rPr lang="en-US" altLang="en-US" sz="1900" b="1">
                <a:solidFill>
                  <a:srgbClr val="006600"/>
                </a:solidFill>
                <a:cs typeface="Courier New" panose="02070309020205020404" pitchFamily="49" charset="0"/>
                <a:sym typeface="Symbol" panose="05050102010706020507" pitchFamily="18" charset="2"/>
              </a:rPr>
              <a:t>Correct Output:    </a:t>
            </a:r>
            <a:r>
              <a:rPr lang="en-US" altLang="en-US" sz="1900" b="1">
                <a:solidFill>
                  <a:srgbClr val="006600"/>
                </a:solidFill>
                <a:latin typeface="Courier New" panose="02070309020205020404" pitchFamily="49" charset="0"/>
                <a:cs typeface="Courier New" panose="02070309020205020404" pitchFamily="49" charset="0"/>
                <a:sym typeface="Symbol" panose="05050102010706020507" pitchFamily="18" charset="2"/>
              </a:rPr>
              <a:t>2-&gt;5-&gt;4-&gt;1-&gt;3</a:t>
            </a:r>
          </a:p>
        </p:txBody>
      </p:sp>
      <p:sp>
        <p:nvSpPr>
          <p:cNvPr id="163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B2670D-8F22-4DDF-BA8F-21AB13E584F0}" type="slidenum">
              <a:rPr lang="en-US" altLang="en-US" sz="1400" smtClean="0"/>
              <a:pPr>
                <a:spcBef>
                  <a:spcPct val="0"/>
                </a:spcBef>
                <a:buFontTx/>
                <a:buNone/>
              </a:pPr>
              <a:t>24</a:t>
            </a:fld>
            <a:endParaRPr lang="en-US" altLang="en-US" sz="1400"/>
          </a:p>
        </p:txBody>
      </p:sp>
      <p:graphicFrame>
        <p:nvGraphicFramePr>
          <p:cNvPr id="5" name="Object 1"/>
          <p:cNvGraphicFramePr>
            <a:graphicFrameLocks noChangeAspect="1"/>
          </p:cNvGraphicFramePr>
          <p:nvPr>
            <p:extLst>
              <p:ext uri="{D42A27DB-BD31-4B8C-83A1-F6EECF244321}">
                <p14:modId xmlns:p14="http://schemas.microsoft.com/office/powerpoint/2010/main" val="3302149327"/>
              </p:ext>
            </p:extLst>
          </p:nvPr>
        </p:nvGraphicFramePr>
        <p:xfrm>
          <a:off x="5449888" y="3233607"/>
          <a:ext cx="2636838" cy="2636838"/>
        </p:xfrm>
        <a:graphic>
          <a:graphicData uri="http://schemas.openxmlformats.org/presentationml/2006/ole">
            <mc:AlternateContent xmlns:mc="http://schemas.openxmlformats.org/markup-compatibility/2006">
              <mc:Choice xmlns:v="urn:schemas-microsoft-com:vml" Requires="v">
                <p:oleObj spid="_x0000_s18500" name="EDGE Diagram" r:id="rId3" imgW="1500120" imgH="1500120" progId="Pacestar.Diagram">
                  <p:embed/>
                </p:oleObj>
              </mc:Choice>
              <mc:Fallback>
                <p:oleObj name="EDGE Diagram" r:id="rId3" imgW="1500120" imgH="1500120" progId="Pacestar.Diagram">
                  <p:embed/>
                  <p:pic>
                    <p:nvPicPr>
                      <p:cNvPr id="0" name=""/>
                      <p:cNvPicPr>
                        <a:picLocks noChangeAspect="1" noChangeArrowheads="1"/>
                      </p:cNvPicPr>
                      <p:nvPr/>
                    </p:nvPicPr>
                    <p:blipFill>
                      <a:blip r:embed="rId4"/>
                      <a:srcRect/>
                      <a:stretch>
                        <a:fillRect/>
                      </a:stretch>
                    </p:blipFill>
                    <p:spPr bwMode="auto">
                      <a:xfrm>
                        <a:off x="5449888" y="3233607"/>
                        <a:ext cx="26368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4115289032"/>
              </p:ext>
            </p:extLst>
          </p:nvPr>
        </p:nvGraphicFramePr>
        <p:xfrm>
          <a:off x="5449888" y="3233607"/>
          <a:ext cx="2636838" cy="2636838"/>
        </p:xfrm>
        <a:graphic>
          <a:graphicData uri="http://schemas.openxmlformats.org/presentationml/2006/ole">
            <mc:AlternateContent xmlns:mc="http://schemas.openxmlformats.org/markup-compatibility/2006">
              <mc:Choice xmlns:v="urn:schemas-microsoft-com:vml" Requires="v">
                <p:oleObj spid="_x0000_s18501" name="EDGE Diagram" r:id="rId5" imgW="1500120" imgH="1500120" progId="Pacestar.Diagram">
                  <p:embed/>
                </p:oleObj>
              </mc:Choice>
              <mc:Fallback>
                <p:oleObj name="EDGE Diagram" r:id="rId5" imgW="1500120" imgH="1500120" progId="Pacestar.Diagram">
                  <p:embed/>
                  <p:pic>
                    <p:nvPicPr>
                      <p:cNvPr id="0" name=""/>
                      <p:cNvPicPr>
                        <a:picLocks noChangeAspect="1" noChangeArrowheads="1"/>
                      </p:cNvPicPr>
                      <p:nvPr/>
                    </p:nvPicPr>
                    <p:blipFill>
                      <a:blip r:embed="rId6"/>
                      <a:srcRect/>
                      <a:stretch>
                        <a:fillRect/>
                      </a:stretch>
                    </p:blipFill>
                    <p:spPr bwMode="auto">
                      <a:xfrm>
                        <a:off x="5449888" y="3233607"/>
                        <a:ext cx="26368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3"/>
          <p:cNvSpPr txBox="1">
            <a:spLocks/>
          </p:cNvSpPr>
          <p:nvPr/>
        </p:nvSpPr>
        <p:spPr bwMode="auto">
          <a:xfrm>
            <a:off x="488688" y="2249856"/>
            <a:ext cx="4599176" cy="3592281"/>
          </a:xfrm>
          <a:prstGeom prst="rect">
            <a:avLst/>
          </a:prstGeom>
          <a:solidFill>
            <a:schemeClr val="bg2">
              <a:lumMod val="75000"/>
            </a:schemeClr>
          </a:solidFill>
          <a:ln w="9525">
            <a:noFill/>
            <a:miter lim="800000"/>
            <a:headEnd/>
            <a:tailEnd/>
          </a:ln>
          <a:effectLs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20000"/>
              </a:spcBef>
              <a:spcAft>
                <a:spcPct val="0"/>
              </a:spcAft>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9pPr>
          </a:lstStyle>
          <a:p>
            <a:pPr lvl="0" algn="l" eaLnBrk="0" hangingPunct="0">
              <a:spcBef>
                <a:spcPts val="600"/>
              </a:spcBef>
              <a:spcAft>
                <a:spcPts val="1200"/>
              </a:spcAft>
              <a:buNone/>
            </a:pP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6</a:t>
            </a:r>
            <a:b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br>
            <a:br>
              <a:rPr lang="en-US" altLang="en-US" sz="800" b="1" kern="0">
                <a:solidFill>
                  <a:schemeClr val="bg1"/>
                </a:solidFill>
                <a:latin typeface="Courier New" panose="02070309020205020404" pitchFamily="49" charset="0"/>
                <a:cs typeface="Courier New" panose="02070309020205020404" pitchFamily="49" charset="0"/>
                <a:sym typeface="Symbol" panose="05050102010706020507" pitchFamily="18" charset="2"/>
              </a:rPr>
            </a:b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2 3 5 -1</a:t>
            </a:r>
            <a:b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b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5 3 2 4 -1</a:t>
            </a:r>
          </a:p>
          <a:p>
            <a:pPr lvl="0" algn="l" eaLnBrk="0" hangingPunct="0">
              <a:spcBef>
                <a:spcPts val="600"/>
              </a:spcBef>
              <a:spcAft>
                <a:spcPts val="1200"/>
              </a:spcAft>
              <a:buNone/>
            </a:pP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0 1 4 5 -1</a:t>
            </a:r>
          </a:p>
          <a:p>
            <a:pPr lvl="0" algn="l" eaLnBrk="0" hangingPunct="0">
              <a:spcBef>
                <a:spcPts val="600"/>
              </a:spcBef>
              <a:spcAft>
                <a:spcPts val="1200"/>
              </a:spcAft>
              <a:buNone/>
            </a:pP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0 1 5 -1</a:t>
            </a:r>
            <a:b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b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1 2 5 -1</a:t>
            </a:r>
            <a:b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br>
            <a:r>
              <a:rPr lang="en-US" altLang="en-US" sz="1900" b="1" kern="0">
                <a:solidFill>
                  <a:schemeClr val="bg1"/>
                </a:solidFill>
                <a:latin typeface="Courier New" panose="02070309020205020404" pitchFamily="49" charset="0"/>
                <a:cs typeface="Courier New" panose="02070309020205020404" pitchFamily="49" charset="0"/>
                <a:sym typeface="Symbol" panose="05050102010706020507" pitchFamily="18" charset="2"/>
              </a:rPr>
              <a:t>0 1 2 3 4 -1</a:t>
            </a:r>
          </a:p>
          <a:p>
            <a:pPr lvl="0" algn="l" eaLnBrk="0" hangingPunct="0">
              <a:spcBef>
                <a:spcPts val="600"/>
              </a:spcBef>
              <a:spcAft>
                <a:spcPts val="1200"/>
              </a:spcAft>
              <a:buNone/>
            </a:pPr>
            <a:r>
              <a:rPr lang="en-US" altLang="en-US" sz="1900" b="1" kern="0">
                <a:solidFill>
                  <a:srgbClr val="33CCCC"/>
                </a:solidFill>
                <a:latin typeface="Courier New" panose="02070309020205020404" pitchFamily="49" charset="0"/>
                <a:cs typeface="Courier New" panose="02070309020205020404" pitchFamily="49" charset="0"/>
                <a:sym typeface="Symbol" panose="05050102010706020507" pitchFamily="18" charset="2"/>
              </a:rPr>
              <a:t>2</a:t>
            </a:r>
            <a:br>
              <a:rPr lang="en-US" altLang="en-US" sz="1900" b="1" kern="0">
                <a:solidFill>
                  <a:srgbClr val="000000"/>
                </a:solidFill>
                <a:latin typeface="Courier New" panose="02070309020205020404" pitchFamily="49" charset="0"/>
                <a:cs typeface="Courier New" panose="02070309020205020404" pitchFamily="49" charset="0"/>
                <a:sym typeface="Symbol" panose="05050102010706020507" pitchFamily="18" charset="2"/>
              </a:rPr>
            </a:br>
            <a:r>
              <a:rPr lang="en-US" altLang="en-US" sz="1900" b="1" kern="0">
                <a:solidFill>
                  <a:srgbClr val="66FF33"/>
                </a:solidFill>
                <a:latin typeface="Courier New" panose="02070309020205020404" pitchFamily="49" charset="0"/>
                <a:cs typeface="Courier New" panose="02070309020205020404" pitchFamily="49" charset="0"/>
                <a:sym typeface="Symbol" panose="05050102010706020507" pitchFamily="18" charset="2"/>
              </a:rPr>
              <a:t>3</a:t>
            </a:r>
          </a:p>
        </p:txBody>
      </p:sp>
      <p:sp>
        <p:nvSpPr>
          <p:cNvPr id="6" name="TextBox 5"/>
          <p:cNvSpPr txBox="1"/>
          <p:nvPr/>
        </p:nvSpPr>
        <p:spPr>
          <a:xfrm>
            <a:off x="2087753" y="3473094"/>
            <a:ext cx="3031599" cy="923330"/>
          </a:xfrm>
          <a:prstGeom prst="rect">
            <a:avLst/>
          </a:prstGeom>
          <a:noFill/>
        </p:spPr>
        <p:txBody>
          <a:bodyPr wrap="none" rtlCol="0">
            <a:spAutoFit/>
          </a:bodyPr>
          <a:lstStyle/>
          <a:p>
            <a:r>
              <a:rPr lang="en-US" b="1">
                <a:solidFill>
                  <a:srgbClr val="FF8F8F"/>
                </a:solidFill>
              </a:rPr>
              <a:t>Adjacency list of vertex 2:</a:t>
            </a:r>
          </a:p>
          <a:p>
            <a:endParaRPr lang="en-US" b="1">
              <a:solidFill>
                <a:srgbClr val="FF8F8F"/>
              </a:solidFill>
            </a:endParaRPr>
          </a:p>
          <a:p>
            <a:r>
              <a:rPr lang="en-US" b="1">
                <a:solidFill>
                  <a:srgbClr val="FF8F8F"/>
                </a:solidFill>
              </a:rPr>
              <a:t>         5 -&gt; 4 -&gt; 1 -&gt; 0</a:t>
            </a:r>
          </a:p>
        </p:txBody>
      </p:sp>
    </p:spTree>
    <p:extLst>
      <p:ext uri="{BB962C8B-B14F-4D97-AF65-F5344CB8AC3E}">
        <p14:creationId xmlns:p14="http://schemas.microsoft.com/office/powerpoint/2010/main" val="366453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849313"/>
          </a:xfrm>
        </p:spPr>
        <p:txBody>
          <a:bodyPr/>
          <a:lstStyle/>
          <a:p>
            <a:r>
              <a:rPr lang="en-US" altLang="en-US"/>
              <a:t>Graphs and </a:t>
            </a:r>
            <a:r>
              <a:rPr lang="en-US" altLang="en-US" dirty="0"/>
              <a:t>General Mazes</a:t>
            </a:r>
          </a:p>
        </p:txBody>
      </p:sp>
      <p:sp>
        <p:nvSpPr>
          <p:cNvPr id="3" name="Content Placeholder 2"/>
          <p:cNvSpPr>
            <a:spLocks noGrp="1"/>
          </p:cNvSpPr>
          <p:nvPr>
            <p:ph idx="1"/>
          </p:nvPr>
        </p:nvSpPr>
        <p:spPr>
          <a:xfrm>
            <a:off x="457200" y="1031874"/>
            <a:ext cx="8686800" cy="5826125"/>
          </a:xfrm>
        </p:spPr>
        <p:txBody>
          <a:bodyPr/>
          <a:lstStyle/>
          <a:p>
            <a:pPr marL="0" indent="0">
              <a:spcBef>
                <a:spcPts val="600"/>
              </a:spcBef>
              <a:spcAft>
                <a:spcPts val="600"/>
              </a:spcAft>
              <a:buNone/>
              <a:defRPr/>
            </a:pPr>
            <a:r>
              <a:rPr lang="en-US" dirty="0"/>
              <a:t>The appropriate mathematical model for a general maze:</a:t>
            </a:r>
          </a:p>
          <a:p>
            <a:pPr marL="0" indent="0">
              <a:spcBef>
                <a:spcPts val="600"/>
              </a:spcBef>
              <a:spcAft>
                <a:spcPts val="600"/>
              </a:spcAft>
              <a:buFontTx/>
              <a:buNone/>
              <a:defRPr/>
            </a:pPr>
            <a:r>
              <a:rPr lang="en-US" b="1" i="1" dirty="0"/>
              <a:t>    	</a:t>
            </a:r>
            <a:r>
              <a:rPr lang="en-US" b="1" i="1" dirty="0">
                <a:solidFill>
                  <a:srgbClr val="006600"/>
                </a:solidFill>
              </a:rPr>
              <a:t>A graph with a start node and an exit node</a:t>
            </a:r>
          </a:p>
          <a:p>
            <a:pPr marL="0" indent="0">
              <a:spcBef>
                <a:spcPts val="600"/>
              </a:spcBef>
              <a:spcAft>
                <a:spcPts val="600"/>
              </a:spcAft>
              <a:buNone/>
              <a:defRPr/>
            </a:pPr>
            <a:r>
              <a:rPr lang="en-US" dirty="0"/>
              <a:t>To that end, we will first develop a general </a:t>
            </a:r>
            <a:r>
              <a:rPr lang="en-US" b="1" i="1" dirty="0"/>
              <a:t>graph</a:t>
            </a:r>
            <a:r>
              <a:rPr lang="en-US" dirty="0"/>
              <a:t> class and explore some graph-related functions.</a:t>
            </a:r>
          </a:p>
          <a:p>
            <a:pPr marL="0" indent="0">
              <a:spcBef>
                <a:spcPts val="600"/>
              </a:spcBef>
              <a:spcAft>
                <a:spcPts val="600"/>
              </a:spcAft>
              <a:buNone/>
              <a:defRPr/>
            </a:pPr>
            <a:r>
              <a:rPr lang="en-US" dirty="0"/>
              <a:t>Then we will define a </a:t>
            </a:r>
            <a:r>
              <a:rPr lang="en-US" b="1" i="1" dirty="0">
                <a:solidFill>
                  <a:srgbClr val="6666FF"/>
                </a:solidFill>
              </a:rPr>
              <a:t>maze</a:t>
            </a:r>
            <a:r>
              <a:rPr lang="en-US" dirty="0">
                <a:solidFill>
                  <a:srgbClr val="6666FF"/>
                </a:solidFill>
              </a:rPr>
              <a:t> </a:t>
            </a:r>
            <a:r>
              <a:rPr lang="en-US" dirty="0"/>
              <a:t>class as a subclass of the graph class with two additional attributes: </a:t>
            </a:r>
          </a:p>
          <a:p>
            <a:pPr lvl="1">
              <a:spcBef>
                <a:spcPts val="600"/>
              </a:spcBef>
              <a:spcAft>
                <a:spcPts val="600"/>
              </a:spcAft>
              <a:defRPr/>
            </a:pPr>
            <a:r>
              <a:rPr lang="en-US" dirty="0"/>
              <a:t>vertices </a:t>
            </a:r>
            <a:r>
              <a:rPr lang="en-US" b="1" i="1" dirty="0">
                <a:solidFill>
                  <a:srgbClr val="800000"/>
                </a:solidFill>
              </a:rPr>
              <a:t>start</a:t>
            </a:r>
            <a:r>
              <a:rPr lang="en-US" dirty="0">
                <a:solidFill>
                  <a:srgbClr val="800000"/>
                </a:solidFill>
              </a:rPr>
              <a:t> </a:t>
            </a:r>
            <a:r>
              <a:rPr lang="en-US" dirty="0"/>
              <a:t>and </a:t>
            </a:r>
            <a:r>
              <a:rPr lang="en-US" b="1" i="1" dirty="0">
                <a:solidFill>
                  <a:srgbClr val="800000"/>
                </a:solidFill>
              </a:rPr>
              <a:t>exit</a:t>
            </a:r>
            <a:r>
              <a:rPr lang="en-US" dirty="0"/>
              <a:t>; and </a:t>
            </a:r>
          </a:p>
          <a:p>
            <a:pPr lvl="1">
              <a:spcBef>
                <a:spcPts val="600"/>
              </a:spcBef>
              <a:spcAft>
                <a:spcPts val="600"/>
              </a:spcAft>
              <a:defRPr/>
            </a:pPr>
            <a:r>
              <a:rPr lang="en-US" dirty="0"/>
              <a:t>two methods for finding a path from the start to the exit</a:t>
            </a:r>
          </a:p>
          <a:p>
            <a:pPr marL="0" indent="0">
              <a:spcBef>
                <a:spcPts val="600"/>
              </a:spcBef>
              <a:spcAft>
                <a:spcPts val="600"/>
              </a:spcAft>
              <a:buNone/>
              <a:defRPr/>
            </a:pPr>
            <a:r>
              <a:rPr lang="en-US" dirty="0"/>
              <a:t>One will use Depth First Search, and will be completely specified.</a:t>
            </a:r>
          </a:p>
          <a:p>
            <a:pPr marL="0" indent="0">
              <a:spcBef>
                <a:spcPts val="600"/>
              </a:spcBef>
              <a:spcAft>
                <a:spcPts val="600"/>
              </a:spcAft>
              <a:buNone/>
              <a:defRPr/>
            </a:pPr>
            <a:r>
              <a:rPr lang="en-US" dirty="0"/>
              <a:t>The second will use Breadth First Search and you will complete its definition as your final programming project.</a:t>
            </a:r>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B1E8E1-3177-4C5A-985A-7AC70D5CFD60}" type="slidenum">
              <a:rPr lang="en-US" altLang="en-US" sz="1400" smtClean="0"/>
              <a:pPr>
                <a:spcBef>
                  <a:spcPct val="0"/>
                </a:spcBef>
                <a:buFontTx/>
                <a:buNone/>
              </a:pPr>
              <a:t>3</a:t>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849313"/>
          </a:xfrm>
        </p:spPr>
        <p:txBody>
          <a:bodyPr/>
          <a:lstStyle/>
          <a:p>
            <a:r>
              <a:rPr lang="en-US" altLang="en-US"/>
              <a:t>The graph Class</a:t>
            </a:r>
            <a:endParaRPr lang="en-US" altLang="en-US" dirty="0"/>
          </a:p>
        </p:txBody>
      </p:sp>
      <p:sp>
        <p:nvSpPr>
          <p:cNvPr id="7171" name="Content Placeholder 2"/>
          <p:cNvSpPr>
            <a:spLocks noGrp="1"/>
          </p:cNvSpPr>
          <p:nvPr>
            <p:ph idx="1"/>
          </p:nvPr>
        </p:nvSpPr>
        <p:spPr>
          <a:xfrm>
            <a:off x="457200" y="1031875"/>
            <a:ext cx="8686800" cy="5526088"/>
          </a:xfrm>
        </p:spPr>
        <p:txBody>
          <a:bodyPr/>
          <a:lstStyle/>
          <a:p>
            <a:pPr marL="0" indent="0">
              <a:spcBef>
                <a:spcPts val="600"/>
              </a:spcBef>
              <a:spcAft>
                <a:spcPts val="1200"/>
              </a:spcAft>
              <a:buNone/>
            </a:pPr>
            <a:r>
              <a:rPr lang="en-US" altLang="en-US" dirty="0"/>
              <a:t>We will use the Adjacency List representation for graphs.</a:t>
            </a:r>
          </a:p>
          <a:p>
            <a:pPr marL="0" indent="0">
              <a:spcBef>
                <a:spcPts val="600"/>
              </a:spcBef>
              <a:spcAft>
                <a:spcPts val="1200"/>
              </a:spcAft>
              <a:buNone/>
            </a:pPr>
            <a:r>
              <a:rPr lang="en-US" altLang="en-US" dirty="0"/>
              <a:t>The </a:t>
            </a:r>
            <a:r>
              <a:rPr lang="en-US" altLang="en-US" b="1" dirty="0">
                <a:latin typeface="Courier New" panose="02070309020205020404" pitchFamily="49" charset="0"/>
                <a:cs typeface="Courier New" panose="02070309020205020404" pitchFamily="49" charset="0"/>
              </a:rPr>
              <a:t>size</a:t>
            </a:r>
            <a:r>
              <a:rPr lang="en-US" altLang="en-US" dirty="0"/>
              <a:t> attribute of the class holds the number of vertices.</a:t>
            </a:r>
          </a:p>
          <a:p>
            <a:pPr marL="0" indent="0">
              <a:spcBef>
                <a:spcPts val="600"/>
              </a:spcBef>
              <a:spcAft>
                <a:spcPts val="1200"/>
              </a:spcAft>
              <a:buNone/>
            </a:pPr>
            <a:r>
              <a:rPr lang="en-US" altLang="en-US" dirty="0"/>
              <a:t>The vertices are then the integers </a:t>
            </a:r>
            <a:r>
              <a:rPr lang="en-US" altLang="en-US" b="1" dirty="0">
                <a:latin typeface="Courier New" panose="02070309020205020404" pitchFamily="49" charset="0"/>
                <a:cs typeface="Courier New" panose="02070309020205020404" pitchFamily="49" charset="0"/>
              </a:rPr>
              <a:t>0, 1, …, size-1</a:t>
            </a:r>
            <a:r>
              <a:rPr lang="en-US" altLang="en-US" dirty="0"/>
              <a:t>.</a:t>
            </a:r>
          </a:p>
          <a:p>
            <a:pPr marL="0" indent="0">
              <a:spcBef>
                <a:spcPts val="600"/>
              </a:spcBef>
              <a:spcAft>
                <a:spcPts val="1200"/>
              </a:spcAft>
              <a:buNone/>
            </a:pPr>
            <a:r>
              <a:rPr lang="en-US" altLang="en-US" dirty="0"/>
              <a:t>We define a node type – </a:t>
            </a:r>
            <a:r>
              <a:rPr lang="en-US" altLang="en-US" b="1" dirty="0">
                <a:latin typeface="Courier New" panose="02070309020205020404" pitchFamily="49" charset="0"/>
                <a:cs typeface="Courier New" panose="02070309020205020404" pitchFamily="49" charset="0"/>
              </a:rPr>
              <a:t>vnode</a:t>
            </a:r>
            <a:r>
              <a:rPr lang="en-US" altLang="en-US" dirty="0"/>
              <a:t> – that holds a vertex and a next pointer.</a:t>
            </a:r>
          </a:p>
          <a:p>
            <a:pPr marL="0" indent="0">
              <a:spcBef>
                <a:spcPts val="600"/>
              </a:spcBef>
              <a:spcAft>
                <a:spcPts val="1200"/>
              </a:spcAft>
              <a:buNone/>
            </a:pPr>
            <a:r>
              <a:rPr lang="en-US" altLang="en-US" dirty="0"/>
              <a:t>We will use a </a:t>
            </a:r>
            <a:r>
              <a:rPr lang="en-US" altLang="en-US" b="1" dirty="0">
                <a:latin typeface="Courier New" panose="02070309020205020404" pitchFamily="49" charset="0"/>
                <a:cs typeface="Courier New" panose="02070309020205020404" pitchFamily="49" charset="0"/>
              </a:rPr>
              <a:t>vector&lt;vnode *&gt;</a:t>
            </a:r>
            <a:r>
              <a:rPr lang="en-US" altLang="en-US" dirty="0"/>
              <a:t> to hold the Adjacency Lists.</a:t>
            </a:r>
          </a:p>
          <a:p>
            <a:pPr marL="0" indent="0">
              <a:spcBef>
                <a:spcPts val="600"/>
              </a:spcBef>
              <a:spcAft>
                <a:spcPts val="1200"/>
              </a:spcAft>
              <a:buNone/>
            </a:pPr>
            <a:r>
              <a:rPr lang="en-US" altLang="en-US" dirty="0"/>
              <a:t>Thus, </a:t>
            </a:r>
            <a:r>
              <a:rPr lang="en-US" altLang="en-US" b="1" dirty="0">
                <a:latin typeface="Courier New" panose="02070309020205020404" pitchFamily="49" charset="0"/>
                <a:cs typeface="Courier New" panose="02070309020205020404" pitchFamily="49" charset="0"/>
              </a:rPr>
              <a:t>adjList[i]</a:t>
            </a:r>
            <a:r>
              <a:rPr lang="en-US" altLang="en-US" dirty="0"/>
              <a:t> will be a pointer to the first node of the Adjacency List for vertex </a:t>
            </a:r>
            <a:r>
              <a:rPr lang="en-US" altLang="en-US" b="1" dirty="0" err="1">
                <a:latin typeface="Courier New" panose="02070309020205020404" pitchFamily="49" charset="0"/>
                <a:cs typeface="Courier New" panose="02070309020205020404" pitchFamily="49" charset="0"/>
              </a:rPr>
              <a:t>i</a:t>
            </a:r>
            <a:r>
              <a:rPr lang="en-US" altLang="en-US" dirty="0"/>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4</a:t>
            </a:fld>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graph.h</a:t>
            </a:r>
            <a:b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br>
            <a:endPar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struct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v; </a:t>
            </a: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vertex</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next;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u,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n) {v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a:latin typeface="Courier New" panose="02070309020205020404" pitchFamily="49" charset="0"/>
                <a:ea typeface="Times New Roman" panose="02020603050405020304" pitchFamily="18" charset="0"/>
                <a:cs typeface="Courier New" panose="02070309020205020404" pitchFamily="49" charset="0"/>
              </a:rPr>
              <a:t>u; next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a:latin typeface="Courier New" panose="02070309020205020404" pitchFamily="49" charset="0"/>
                <a:ea typeface="Times New Roman" panose="02020603050405020304" pitchFamily="18" charset="0"/>
                <a:cs typeface="Courier New" panose="02070309020205020404" pitchFamily="49" charset="0"/>
              </a:rPr>
              <a:t>n;}</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typedef</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5</a:t>
            </a:fld>
            <a:endParaRPr lang="en-US" altLang="en-US" sz="1400" dirty="0"/>
          </a:p>
        </p:txBody>
      </p:sp>
    </p:spTree>
    <p:extLst>
      <p:ext uri="{BB962C8B-B14F-4D97-AF65-F5344CB8AC3E}">
        <p14:creationId xmlns:p14="http://schemas.microsoft.com/office/powerpoint/2010/main" val="392597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graph.h</a:t>
            </a: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continued</a:t>
            </a: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class graph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A0A000"/>
                </a:solidFill>
                <a:latin typeface="Courier New" panose="02070309020205020404" pitchFamily="49" charset="0"/>
                <a:ea typeface="Times New Roman" panose="02020603050405020304" pitchFamily="18" charset="0"/>
                <a:cs typeface="Courier New" panose="02070309020205020404" pitchFamily="49" charset="0"/>
              </a:rPr>
              <a:t>public</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graph(); </a:t>
            </a: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interactive constructor using </a:t>
            </a:r>
            <a:r>
              <a:rPr lang="en-US" sz="2000"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cin</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getsize</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size;}</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getAdjList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directed_graph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A0A000"/>
                </a:solidFill>
                <a:latin typeface="Courier New" panose="02070309020205020404" pitchFamily="49" charset="0"/>
                <a:ea typeface="Times New Roman" panose="02020603050405020304" pitchFamily="18" charset="0"/>
                <a:cs typeface="Courier New" panose="02070309020205020404" pitchFamily="49" charset="0"/>
              </a:rPr>
              <a:t>protected</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size;</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vector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adjacent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j);</a:t>
            </a:r>
          </a:p>
          <a:p>
            <a:pPr marL="0" indent="0">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endParaRPr lang="en-US" altLang="en-US" sz="2000" b="1" dirty="0">
              <a:latin typeface="Courier New" panose="02070309020205020404" pitchFamily="49" charset="0"/>
              <a:cs typeface="Courier New" panose="02070309020205020404" pitchFamily="49" charset="0"/>
            </a:endParaRP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6</a:t>
            </a:fld>
            <a:endParaRPr lang="en-US" altLang="en-US" sz="1400" dirty="0"/>
          </a:p>
        </p:txBody>
      </p:sp>
    </p:spTree>
    <p:extLst>
      <p:ext uri="{BB962C8B-B14F-4D97-AF65-F5344CB8AC3E}">
        <p14:creationId xmlns:p14="http://schemas.microsoft.com/office/powerpoint/2010/main" val="16579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graph.cpp</a:t>
            </a:r>
            <a:endPar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graph</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graph()</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vertex;</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cin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&gt;&gt;</a:t>
            </a:r>
            <a:r>
              <a:rPr lang="en-US" sz="2000" dirty="0">
                <a:latin typeface="Courier New" panose="02070309020205020404" pitchFamily="49" charset="0"/>
                <a:ea typeface="Times New Roman" panose="02020603050405020304" pitchFamily="18" charset="0"/>
                <a:cs typeface="Courier New" panose="02070309020205020404" pitchFamily="49" charset="0"/>
              </a:rPr>
              <a:t> size;</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adjList.resize</a:t>
            </a:r>
            <a:r>
              <a:rPr lang="en-US" sz="2000" dirty="0">
                <a:latin typeface="Courier New" panose="02070309020205020404" pitchFamily="49" charset="0"/>
                <a:ea typeface="Times New Roman" panose="02020603050405020304" pitchFamily="18" charset="0"/>
                <a:cs typeface="Courier New" panose="02070309020205020404" pitchFamily="49" charset="0"/>
              </a:rPr>
              <a:t>(size,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a:latin typeface="Courier New" panose="02070309020205020404" pitchFamily="49" charset="0"/>
                <a:ea typeface="Times New Roman" panose="02020603050405020304" pitchFamily="18" charset="0"/>
                <a:cs typeface="Courier New" panose="02070309020205020404" pitchFamily="49" charset="0"/>
              </a:rPr>
              <a:t> size;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cin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&gt;&gt;</a:t>
            </a:r>
            <a:r>
              <a:rPr lang="en-US" sz="2000" dirty="0">
                <a:latin typeface="Courier New" panose="02070309020205020404" pitchFamily="49" charset="0"/>
                <a:ea typeface="Times New Roman" panose="02020603050405020304" pitchFamily="18" charset="0"/>
                <a:cs typeface="Courier New" panose="02070309020205020404" pitchFamily="49" charset="0"/>
              </a:rPr>
              <a:t> vertex;</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while</a:t>
            </a:r>
            <a:r>
              <a:rPr lang="en-US" sz="2000" dirty="0">
                <a:latin typeface="Courier New" panose="02070309020205020404" pitchFamily="49" charset="0"/>
                <a:ea typeface="Times New Roman" panose="02020603050405020304" pitchFamily="18" charset="0"/>
                <a:cs typeface="Courier New" panose="02070309020205020404" pitchFamily="49" charset="0"/>
              </a:rPr>
              <a:t>(vertex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-1</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 insert at </a:t>
            </a:r>
            <a:r>
              <a:rPr lang="en-US" sz="2000"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begining</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new</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a:t>
            </a:r>
            <a:r>
              <a:rPr lang="en-US" sz="2000" dirty="0">
                <a:latin typeface="Courier New" panose="02070309020205020404" pitchFamily="49" charset="0"/>
                <a:ea typeface="Times New Roman" panose="02020603050405020304" pitchFamily="18" charset="0"/>
                <a:cs typeface="Courier New" panose="02070309020205020404" pitchFamily="49" charset="0"/>
              </a:rPr>
              <a:t>(vertex,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cin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&gt;&gt;</a:t>
            </a:r>
            <a:r>
              <a:rPr lang="en-US" sz="2000" dirty="0">
                <a:latin typeface="Courier New" panose="02070309020205020404" pitchFamily="49" charset="0"/>
                <a:ea typeface="Times New Roman" panose="02020603050405020304" pitchFamily="18" charset="0"/>
                <a:cs typeface="Courier New" panose="02070309020205020404" pitchFamily="49" charset="0"/>
              </a:rPr>
              <a:t> vertex;</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7</a:t>
            </a:fld>
            <a:endParaRPr lang="en-US" altLang="en-US" sz="1400" dirty="0"/>
          </a:p>
        </p:txBody>
      </p:sp>
    </p:spTree>
    <p:extLst>
      <p:ext uri="{BB962C8B-B14F-4D97-AF65-F5344CB8AC3E}">
        <p14:creationId xmlns:p14="http://schemas.microsoft.com/office/powerpoint/2010/main" val="368762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graph.cpp</a:t>
            </a:r>
            <a:endPar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latin typeface="Courier New" panose="02070309020205020404" pitchFamily="49" charset="0"/>
                <a:ea typeface="Times New Roman" panose="02020603050405020304" pitchFamily="18" charset="0"/>
                <a:cs typeface="Courier New" panose="02070309020205020404" pitchFamily="49" charset="0"/>
              </a:rPr>
              <a:t> graph</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adjacent(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j)</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vnodeptr</a:t>
            </a:r>
            <a:r>
              <a:rPr lang="en-US" sz="2000" dirty="0">
                <a:latin typeface="Courier New" panose="02070309020205020404" pitchFamily="49" charset="0"/>
                <a:ea typeface="Times New Roman" panose="02020603050405020304" pitchFamily="18" charset="0"/>
                <a:cs typeface="Courier New" panose="02070309020205020404" pitchFamily="49" charset="0"/>
              </a:rPr>
              <a:t> cursor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adjList</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2000" dirty="0">
                <a:latin typeface="Courier New" panose="02070309020205020404" pitchFamily="49" charset="0"/>
                <a:ea typeface="Times New Roman" panose="02020603050405020304" pitchFamily="18" charset="0"/>
                <a:cs typeface="Courier New" panose="02070309020205020404" pitchFamily="49" charset="0"/>
              </a:rPr>
              <a:t>(;cursor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008000"/>
                </a:solidFill>
                <a:latin typeface="Courier New" panose="02070309020205020404" pitchFamily="49" charset="0"/>
                <a:ea typeface="Times New Roman" panose="02020603050405020304" pitchFamily="18" charset="0"/>
                <a:cs typeface="Courier New" panose="02070309020205020404" pitchFamily="49" charset="0"/>
              </a:rPr>
              <a:t>nullptr</a:t>
            </a:r>
            <a:r>
              <a:rPr lang="en-US" sz="2000" dirty="0">
                <a:latin typeface="Courier New" panose="02070309020205020404" pitchFamily="49" charset="0"/>
                <a:ea typeface="Times New Roman" panose="02020603050405020304" pitchFamily="18" charset="0"/>
                <a:cs typeface="Courier New" panose="02070309020205020404" pitchFamily="49" charset="0"/>
              </a:rPr>
              <a:t>; cursor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cursor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next)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latin typeface="Courier New" panose="02070309020205020404" pitchFamily="49" charset="0"/>
                <a:ea typeface="Times New Roman" panose="02020603050405020304" pitchFamily="18" charset="0"/>
                <a:cs typeface="Courier New" panose="02070309020205020404" pitchFamily="49" charset="0"/>
              </a:rPr>
              <a:t>(cursor</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-&gt;</a:t>
            </a:r>
            <a:r>
              <a:rPr lang="en-US" sz="2000" dirty="0">
                <a:latin typeface="Courier New" panose="02070309020205020404" pitchFamily="49" charset="0"/>
                <a:ea typeface="Times New Roman" panose="02020603050405020304" pitchFamily="18" charset="0"/>
                <a:cs typeface="Courier New" panose="02070309020205020404" pitchFamily="49" charset="0"/>
              </a:rPr>
              <a:t>v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j)</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false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8</a:t>
            </a:fld>
            <a:endParaRPr lang="en-US" altLang="en-US" sz="1400" dirty="0"/>
          </a:p>
        </p:txBody>
      </p:sp>
    </p:spTree>
    <p:extLst>
      <p:ext uri="{BB962C8B-B14F-4D97-AF65-F5344CB8AC3E}">
        <p14:creationId xmlns:p14="http://schemas.microsoft.com/office/powerpoint/2010/main" val="54519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259307"/>
            <a:ext cx="8686800" cy="6298656"/>
          </a:xfrm>
        </p:spPr>
        <p:txBody>
          <a:bodyPr/>
          <a:lstStyle/>
          <a:p>
            <a:pPr marL="0" indent="0">
              <a:lnSpc>
                <a:spcPct val="107000"/>
              </a:lnSpc>
              <a:spcBef>
                <a:spcPts val="0"/>
              </a:spcBef>
              <a:spcAft>
                <a:spcPts val="0"/>
              </a:spcAft>
              <a:buNone/>
            </a:pPr>
            <a:r>
              <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b="1" dirty="0" err="1">
                <a:solidFill>
                  <a:srgbClr val="BC7A00"/>
                </a:solidFill>
                <a:latin typeface="Courier New" panose="02070309020205020404" pitchFamily="49" charset="0"/>
                <a:ea typeface="Times New Roman" panose="02020603050405020304" pitchFamily="18" charset="0"/>
                <a:cs typeface="Courier New" panose="02070309020205020404" pitchFamily="49" charset="0"/>
              </a:rPr>
              <a:t>graph.cpp</a:t>
            </a:r>
            <a:endParaRPr lang="en-US" sz="2000" b="1" dirty="0">
              <a:solidFill>
                <a:srgbClr val="BC7A00"/>
              </a:solidFill>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latin typeface="Courier New" panose="02070309020205020404" pitchFamily="49" charset="0"/>
                <a:ea typeface="Times New Roman" panose="02020603050405020304" pitchFamily="18" charset="0"/>
                <a:cs typeface="Courier New" panose="02070309020205020404" pitchFamily="49" charset="0"/>
              </a:rPr>
              <a:t>bool</a:t>
            </a:r>
            <a:r>
              <a:rPr lang="en-US" sz="2000" dirty="0">
                <a:latin typeface="Courier New" panose="02070309020205020404" pitchFamily="49" charset="0"/>
                <a:ea typeface="Times New Roman" panose="02020603050405020304" pitchFamily="18" charset="0"/>
                <a:cs typeface="Courier New" panose="02070309020205020404" pitchFamily="49" charset="0"/>
              </a:rPr>
              <a:t> graph</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directed_graph</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returns true if the graph is not symmetric;</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that is, if there are vertices </a:t>
            </a:r>
            <a:r>
              <a:rPr lang="en-US" sz="2000"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i</a:t>
            </a: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and j</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with </a:t>
            </a:r>
            <a:r>
              <a:rPr lang="en-US" sz="2000"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i</a:t>
            </a:r>
            <a:r>
              <a:rPr lang="en-US" sz="2000" i="1" dirty="0">
                <a:solidFill>
                  <a:srgbClr val="408080"/>
                </a:solidFill>
                <a:latin typeface="Courier New" panose="02070309020205020404" pitchFamily="49" charset="0"/>
                <a:ea typeface="Times New Roman" panose="02020603050405020304" pitchFamily="18" charset="0"/>
                <a:cs typeface="Courier New" panose="02070309020205020404" pitchFamily="49" charset="0"/>
              </a:rPr>
              <a:t> adjacent to j and j not adjacent to </a:t>
            </a:r>
            <a:r>
              <a:rPr lang="en-US" sz="2000" i="1" dirty="0" err="1">
                <a:solidFill>
                  <a:srgbClr val="408080"/>
                </a:solidFill>
                <a:latin typeface="Courier New" panose="02070309020205020404" pitchFamily="49" charset="0"/>
                <a:ea typeface="Times New Roman" panose="02020603050405020304" pitchFamily="18" charset="0"/>
                <a:cs typeface="Courier New" panose="02070309020205020404" pitchFamily="49" charset="0"/>
              </a:rPr>
              <a:t>i</a:t>
            </a:r>
            <a:endParaRPr lang="en-US" sz="2000" dirty="0">
              <a:latin typeface="Courier New" panose="02070309020205020404" pitchFamily="49"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a:latin typeface="Courier New" panose="02070309020205020404" pitchFamily="49" charset="0"/>
                <a:ea typeface="Times New Roman" panose="02020603050405020304" pitchFamily="18" charset="0"/>
                <a:cs typeface="Courier New" panose="02070309020205020404" pitchFamily="49" charset="0"/>
              </a:rPr>
              <a:t> size;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for</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r>
              <a:rPr lang="en-US" sz="2000" dirty="0" err="1">
                <a:solidFill>
                  <a:srgbClr val="B00040"/>
                </a:solidFill>
                <a:latin typeface="Courier New" panose="02070309020205020404" pitchFamily="49" charset="0"/>
                <a:ea typeface="Times New Roman" panose="02020603050405020304" pitchFamily="18" charset="0"/>
                <a:cs typeface="Courier New" panose="02070309020205020404" pitchFamily="49" charset="0"/>
              </a:rPr>
              <a:t>int</a:t>
            </a:r>
            <a:r>
              <a:rPr lang="en-US" sz="2000" dirty="0">
                <a:latin typeface="Courier New" panose="02070309020205020404" pitchFamily="49" charset="0"/>
                <a:ea typeface="Times New Roman" panose="02020603050405020304" pitchFamily="18" charset="0"/>
                <a:cs typeface="Courier New" panose="02070309020205020404" pitchFamily="49" charset="0"/>
              </a:rPr>
              <a:t> j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0</a:t>
            </a:r>
            <a:r>
              <a:rPr lang="en-US" sz="2000" dirty="0">
                <a:latin typeface="Courier New" panose="02070309020205020404" pitchFamily="49" charset="0"/>
                <a:ea typeface="Times New Roman" panose="02020603050405020304" pitchFamily="18" charset="0"/>
                <a:cs typeface="Courier New" panose="02070309020205020404" pitchFamily="49" charset="0"/>
              </a:rPr>
              <a:t>; j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&lt;</a:t>
            </a:r>
            <a:r>
              <a:rPr lang="en-US" sz="2000" dirty="0">
                <a:latin typeface="Courier New" panose="02070309020205020404" pitchFamily="49" charset="0"/>
                <a:ea typeface="Times New Roman" panose="02020603050405020304" pitchFamily="18" charset="0"/>
                <a:cs typeface="Courier New" panose="02070309020205020404" pitchFamily="49" charset="0"/>
              </a:rPr>
              <a:t> size;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j)</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if</a:t>
            </a:r>
            <a:r>
              <a:rPr lang="en-US" sz="2000" dirty="0">
                <a:latin typeface="Courier New" panose="02070309020205020404" pitchFamily="49" charset="0"/>
                <a:ea typeface="Times New Roman" panose="02020603050405020304" pitchFamily="18" charset="0"/>
                <a:cs typeface="Courier New" panose="02070309020205020404" pitchFamily="49" charset="0"/>
              </a:rPr>
              <a:t>(adjacent(</a:t>
            </a:r>
            <a:r>
              <a:rPr lang="en-US" sz="2000" dirty="0" err="1">
                <a:latin typeface="Courier New" panose="02070309020205020404" pitchFamily="49" charset="0"/>
                <a:ea typeface="Times New Roman" panose="02020603050405020304" pitchFamily="18" charset="0"/>
                <a:cs typeface="Courier New" panose="02070309020205020404" pitchFamily="49" charset="0"/>
              </a:rPr>
              <a:t>i,j</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&amp;&amp;</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666666"/>
                </a:solidFill>
                <a:latin typeface="Courier New" panose="02070309020205020404" pitchFamily="49" charset="0"/>
                <a:ea typeface="Times New Roman" panose="02020603050405020304" pitchFamily="18" charset="0"/>
                <a:cs typeface="Courier New" panose="02070309020205020404" pitchFamily="49" charset="0"/>
              </a:rPr>
              <a:t>!</a:t>
            </a:r>
            <a:r>
              <a:rPr lang="en-US" sz="2000" dirty="0">
                <a:latin typeface="Courier New" panose="02070309020205020404" pitchFamily="49" charset="0"/>
                <a:ea typeface="Times New Roman" panose="02020603050405020304" pitchFamily="18" charset="0"/>
                <a:cs typeface="Courier New" panose="02070309020205020404" pitchFamily="49" charset="0"/>
              </a:rPr>
              <a:t>adjacent(</a:t>
            </a:r>
            <a:r>
              <a:rPr lang="en-US" sz="2000" dirty="0" err="1">
                <a:latin typeface="Courier New" panose="02070309020205020404" pitchFamily="49" charset="0"/>
                <a:ea typeface="Times New Roman" panose="02020603050405020304" pitchFamily="18" charset="0"/>
                <a:cs typeface="Courier New" panose="02070309020205020404" pitchFamily="49" charset="0"/>
              </a:rPr>
              <a:t>j,i</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b="1"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false</a:t>
            </a:r>
            <a:r>
              <a:rPr lang="en-US" sz="2000" dirty="0">
                <a:latin typeface="Courier New" panose="02070309020205020404" pitchFamily="49" charset="0"/>
                <a:ea typeface="Times New Roman" panose="02020603050405020304" pitchFamily="18" charset="0"/>
                <a:cs typeface="Courier New" panose="02070309020205020404" pitchFamily="49" charset="0"/>
              </a:rPr>
              <a:t>;</a:t>
            </a:r>
          </a:p>
          <a:p>
            <a:pPr marL="0" marR="0" indent="0">
              <a:lnSpc>
                <a:spcPct val="107000"/>
              </a:lnSpc>
              <a:spcBef>
                <a:spcPts val="0"/>
              </a:spcBef>
              <a:spcAft>
                <a:spcPts val="0"/>
              </a:spcAft>
              <a:buNone/>
            </a:pPr>
            <a:r>
              <a:rPr lang="en-US" sz="2000" dirty="0">
                <a:latin typeface="Courier New" panose="02070309020205020404" pitchFamily="49" charset="0"/>
                <a:ea typeface="Times New Roman" panose="02020603050405020304" pitchFamily="18"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207372-EE9A-48D7-A212-4FBE750EC5FA}" type="slidenum">
              <a:rPr lang="en-US" altLang="en-US" sz="1400" smtClean="0"/>
              <a:pPr>
                <a:spcBef>
                  <a:spcPct val="0"/>
                </a:spcBef>
                <a:buFontTx/>
                <a:buNone/>
              </a:pPr>
              <a:t>9</a:t>
            </a:fld>
            <a:endParaRPr lang="en-US" altLang="en-US" sz="1400" dirty="0"/>
          </a:p>
        </p:txBody>
      </p:sp>
    </p:spTree>
    <p:extLst>
      <p:ext uri="{BB962C8B-B14F-4D97-AF65-F5344CB8AC3E}">
        <p14:creationId xmlns:p14="http://schemas.microsoft.com/office/powerpoint/2010/main" val="4237002089"/>
      </p:ext>
    </p:extLst>
  </p:cSld>
  <p:clrMapOvr>
    <a:masterClrMapping/>
  </p:clrMapOvr>
</p:sld>
</file>

<file path=ppt/theme/theme1.xml><?xml version="1.0" encoding="utf-8"?>
<a:theme xmlns:a="http://schemas.openxmlformats.org/drawingml/2006/main" name="Nyhoffds2ec">
  <a:themeElements>
    <a:clrScheme name="Nyhoffds2e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yhoffds2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yhoffds2e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yhoffds2e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yhoffds2e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yhoffds2e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yhoffds2e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yhoffds2e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yhoffds2ec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yhoffds2e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yhoffds2e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yhoffds2e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yhoffds2e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yhoffds2e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Nyhoffds2ec</Template>
  <TotalTime>60241</TotalTime>
  <Words>1094</Words>
  <Application>Microsoft Macintosh PowerPoint</Application>
  <PresentationFormat>On-screen Show (4:3)</PresentationFormat>
  <Paragraphs>282</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Courier New</vt:lpstr>
      <vt:lpstr>Symbol</vt:lpstr>
      <vt:lpstr>Times New Roman</vt:lpstr>
      <vt:lpstr>Nyhoffds2ec</vt:lpstr>
      <vt:lpstr>EDGE Diagram</vt:lpstr>
      <vt:lpstr>Rescue Remy (help Remy escape from a maze)</vt:lpstr>
      <vt:lpstr>A Model for General Mazes</vt:lpstr>
      <vt:lpstr>Graphs and General Mazes</vt:lpstr>
      <vt:lpstr>The graph Class</vt:lpstr>
      <vt:lpstr>PowerPoint Presentation</vt:lpstr>
      <vt:lpstr>PowerPoint Presentation</vt:lpstr>
      <vt:lpstr>PowerPoint Presentation</vt:lpstr>
      <vt:lpstr>PowerPoint Presentation</vt:lpstr>
      <vt:lpstr>PowerPoint Presentation</vt:lpstr>
      <vt:lpstr>PowerPoint Presentation</vt:lpstr>
      <vt:lpstr>Some Graph Functions</vt:lpstr>
      <vt:lpstr>PowerPoint Presentation</vt:lpstr>
      <vt:lpstr>PowerPoint Presentation</vt:lpstr>
      <vt:lpstr>PowerPoint Presentation</vt:lpstr>
      <vt:lpstr>A Graph Based Maze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and Digraphs</dc:title>
  <dc:creator>Steve Armstrong</dc:creator>
  <cp:lastModifiedBy>Steven Smail</cp:lastModifiedBy>
  <cp:revision>179</cp:revision>
  <dcterms:created xsi:type="dcterms:W3CDTF">2004-06-03T14:22:30Z</dcterms:created>
  <dcterms:modified xsi:type="dcterms:W3CDTF">2018-04-17T13:27:44Z</dcterms:modified>
</cp:coreProperties>
</file>