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2"/>
  </p:notesMasterIdLst>
  <p:sldIdLst>
    <p:sldId id="256" r:id="rId2"/>
    <p:sldId id="258" r:id="rId3"/>
    <p:sldId id="259" r:id="rId4"/>
    <p:sldId id="260" r:id="rId5"/>
    <p:sldId id="261" r:id="rId6"/>
    <p:sldId id="264" r:id="rId7"/>
    <p:sldId id="270" r:id="rId8"/>
    <p:sldId id="268" r:id="rId9"/>
    <p:sldId id="269" r:id="rId10"/>
    <p:sldId id="273" r:id="rId11"/>
    <p:sldId id="265" r:id="rId12"/>
    <p:sldId id="267" r:id="rId13"/>
    <p:sldId id="274" r:id="rId14"/>
    <p:sldId id="277" r:id="rId15"/>
    <p:sldId id="282" r:id="rId16"/>
    <p:sldId id="278" r:id="rId17"/>
    <p:sldId id="289" r:id="rId18"/>
    <p:sldId id="276" r:id="rId19"/>
    <p:sldId id="284" r:id="rId20"/>
    <p:sldId id="28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14"/>
    <p:restoredTop sz="94521"/>
  </p:normalViewPr>
  <p:slideViewPr>
    <p:cSldViewPr snapToGrid="0">
      <p:cViewPr varScale="1">
        <p:scale>
          <a:sx n="101" d="100"/>
          <a:sy n="101" d="100"/>
        </p:scale>
        <p:origin x="200" y="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AF954C-1B11-4547-AE6A-8600264CF42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8A4ACF-E4DA-44CC-A8B3-1AE2D362CA2C}">
      <dgm:prSet/>
      <dgm:spPr/>
      <dgm:t>
        <a:bodyPr/>
        <a:lstStyle/>
        <a:p>
          <a:pPr>
            <a:lnSpc>
              <a:spcPct val="100000"/>
            </a:lnSpc>
          </a:pPr>
          <a:r>
            <a:rPr lang="en-US" dirty="0"/>
            <a:t>Rockbuster Stealth LLC is a movie rental company that used to have stores around the world. The management team is planning to use its existing movie licenses to launch an online video rental service to stay competitive with other streaming giants such as Netflix and Amazon Prime. </a:t>
          </a:r>
        </a:p>
      </dgm:t>
    </dgm:pt>
    <dgm:pt modelId="{4281F833-D382-4757-BB88-26B234F49111}" type="parTrans" cxnId="{ACF8BA0E-1599-4F95-9572-355ACBE7DCCD}">
      <dgm:prSet/>
      <dgm:spPr/>
      <dgm:t>
        <a:bodyPr/>
        <a:lstStyle/>
        <a:p>
          <a:endParaRPr lang="en-US"/>
        </a:p>
      </dgm:t>
    </dgm:pt>
    <dgm:pt modelId="{14A48E54-DCA6-4060-91D2-2C13E0EE02AF}" type="sibTrans" cxnId="{ACF8BA0E-1599-4F95-9572-355ACBE7DCCD}">
      <dgm:prSet/>
      <dgm:spPr/>
      <dgm:t>
        <a:bodyPr/>
        <a:lstStyle/>
        <a:p>
          <a:pPr>
            <a:lnSpc>
              <a:spcPct val="100000"/>
            </a:lnSpc>
          </a:pPr>
          <a:endParaRPr lang="en-US"/>
        </a:p>
      </dgm:t>
    </dgm:pt>
    <dgm:pt modelId="{5FB0B6D9-659F-4C09-9DB9-7678A35B60C2}">
      <dgm:prSet custT="1"/>
      <dgm:spPr/>
      <dgm:t>
        <a:bodyPr/>
        <a:lstStyle/>
        <a:p>
          <a:pPr>
            <a:lnSpc>
              <a:spcPct val="100000"/>
            </a:lnSpc>
          </a:pPr>
          <a:r>
            <a:rPr lang="en-US" sz="1400" dirty="0"/>
            <a:t>Objective: Use data insights to </a:t>
          </a:r>
          <a:r>
            <a:rPr lang="en-US" sz="1400" b="1" dirty="0"/>
            <a:t>d</a:t>
          </a:r>
          <a:r>
            <a:rPr lang="en-US" sz="1400" b="1" i="0" dirty="0"/>
            <a:t>evelop a launch strategy for an online video rental platform</a:t>
          </a:r>
          <a:r>
            <a:rPr lang="en-US" sz="1400" b="0" i="0" dirty="0"/>
            <a:t> that leverages Rockbuster's extensive movie licenses in 108 countries to offer a diverse content library and  personalized user experience.</a:t>
          </a:r>
          <a:endParaRPr lang="en-US" sz="1400" dirty="0"/>
        </a:p>
      </dgm:t>
    </dgm:pt>
    <dgm:pt modelId="{D9D6FE28-5C05-45E2-B07C-E713BDD9B32D}" type="parTrans" cxnId="{8042DCFE-E096-4C1B-A7FF-4F331E81D058}">
      <dgm:prSet/>
      <dgm:spPr/>
      <dgm:t>
        <a:bodyPr/>
        <a:lstStyle/>
        <a:p>
          <a:endParaRPr lang="en-US"/>
        </a:p>
      </dgm:t>
    </dgm:pt>
    <dgm:pt modelId="{5645AEBB-41A9-42DE-8672-2001BBA1BB21}" type="sibTrans" cxnId="{8042DCFE-E096-4C1B-A7FF-4F331E81D058}">
      <dgm:prSet/>
      <dgm:spPr/>
      <dgm:t>
        <a:bodyPr/>
        <a:lstStyle/>
        <a:p>
          <a:endParaRPr lang="en-US"/>
        </a:p>
      </dgm:t>
    </dgm:pt>
    <dgm:pt modelId="{FA6D4386-3712-4198-9E29-25F41509F045}" type="pres">
      <dgm:prSet presAssocID="{F0AF954C-1B11-4547-AE6A-8600264CF420}" presName="root" presStyleCnt="0">
        <dgm:presLayoutVars>
          <dgm:dir/>
          <dgm:resizeHandles val="exact"/>
        </dgm:presLayoutVars>
      </dgm:prSet>
      <dgm:spPr/>
    </dgm:pt>
    <dgm:pt modelId="{F22B37BA-A044-465D-8D2F-E0991F45B652}" type="pres">
      <dgm:prSet presAssocID="{FE8A4ACF-E4DA-44CC-A8B3-1AE2D362CA2C}" presName="compNode" presStyleCnt="0"/>
      <dgm:spPr/>
    </dgm:pt>
    <dgm:pt modelId="{F8DF4DD6-A5F3-43F7-A5C0-A2530CD0387E}" type="pres">
      <dgm:prSet presAssocID="{FE8A4ACF-E4DA-44CC-A8B3-1AE2D362CA2C}" presName="bgRect" presStyleLbl="bgShp" presStyleIdx="0" presStyleCnt="2"/>
      <dgm:spPr/>
    </dgm:pt>
    <dgm:pt modelId="{B4C24E78-D723-4C74-9F7E-667E89D85478}" type="pres">
      <dgm:prSet presAssocID="{FE8A4ACF-E4DA-44CC-A8B3-1AE2D362CA2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deo camera"/>
        </a:ext>
      </dgm:extLst>
    </dgm:pt>
    <dgm:pt modelId="{2CED4DCB-F1BA-436A-8024-D3D9BFE4F5B5}" type="pres">
      <dgm:prSet presAssocID="{FE8A4ACF-E4DA-44CC-A8B3-1AE2D362CA2C}" presName="spaceRect" presStyleCnt="0"/>
      <dgm:spPr/>
    </dgm:pt>
    <dgm:pt modelId="{81A4957C-C06E-4DE5-9DFA-D8BAB00A8BCE}" type="pres">
      <dgm:prSet presAssocID="{FE8A4ACF-E4DA-44CC-A8B3-1AE2D362CA2C}" presName="parTx" presStyleLbl="revTx" presStyleIdx="0" presStyleCnt="2">
        <dgm:presLayoutVars>
          <dgm:chMax val="0"/>
          <dgm:chPref val="0"/>
        </dgm:presLayoutVars>
      </dgm:prSet>
      <dgm:spPr/>
    </dgm:pt>
    <dgm:pt modelId="{15419B84-B0BD-48D8-AA7E-3ED6E2BC4003}" type="pres">
      <dgm:prSet presAssocID="{14A48E54-DCA6-4060-91D2-2C13E0EE02AF}" presName="sibTrans" presStyleCnt="0"/>
      <dgm:spPr/>
    </dgm:pt>
    <dgm:pt modelId="{3EECD1F0-CC0B-412C-BC36-69C380B4DAEF}" type="pres">
      <dgm:prSet presAssocID="{5FB0B6D9-659F-4C09-9DB9-7678A35B60C2}" presName="compNode" presStyleCnt="0"/>
      <dgm:spPr/>
    </dgm:pt>
    <dgm:pt modelId="{A26858AF-86F6-4DF8-9AC9-5B8F51C5ED4A}" type="pres">
      <dgm:prSet presAssocID="{5FB0B6D9-659F-4C09-9DB9-7678A35B60C2}" presName="bgRect" presStyleLbl="bgShp" presStyleIdx="1" presStyleCnt="2"/>
      <dgm:spPr/>
    </dgm:pt>
    <dgm:pt modelId="{72C678CE-5A1D-4169-A14B-00F1CFA7BAF3}" type="pres">
      <dgm:prSet presAssocID="{5FB0B6D9-659F-4C09-9DB9-7678A35B60C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pper board"/>
        </a:ext>
      </dgm:extLst>
    </dgm:pt>
    <dgm:pt modelId="{5C65E136-FAC2-4209-9E8C-1CE3710ED2A6}" type="pres">
      <dgm:prSet presAssocID="{5FB0B6D9-659F-4C09-9DB9-7678A35B60C2}" presName="spaceRect" presStyleCnt="0"/>
      <dgm:spPr/>
    </dgm:pt>
    <dgm:pt modelId="{80B2C309-519A-4A41-93AD-FE864A58A3A2}" type="pres">
      <dgm:prSet presAssocID="{5FB0B6D9-659F-4C09-9DB9-7678A35B60C2}" presName="parTx" presStyleLbl="revTx" presStyleIdx="1" presStyleCnt="2" custScaleY="130512">
        <dgm:presLayoutVars>
          <dgm:chMax val="0"/>
          <dgm:chPref val="0"/>
        </dgm:presLayoutVars>
      </dgm:prSet>
      <dgm:spPr/>
    </dgm:pt>
  </dgm:ptLst>
  <dgm:cxnLst>
    <dgm:cxn modelId="{ACF8BA0E-1599-4F95-9572-355ACBE7DCCD}" srcId="{F0AF954C-1B11-4547-AE6A-8600264CF420}" destId="{FE8A4ACF-E4DA-44CC-A8B3-1AE2D362CA2C}" srcOrd="0" destOrd="0" parTransId="{4281F833-D382-4757-BB88-26B234F49111}" sibTransId="{14A48E54-DCA6-4060-91D2-2C13E0EE02AF}"/>
    <dgm:cxn modelId="{6D893E7A-C836-6C48-BF39-F0D6F85C54A8}" type="presOf" srcId="{FE8A4ACF-E4DA-44CC-A8B3-1AE2D362CA2C}" destId="{81A4957C-C06E-4DE5-9DFA-D8BAB00A8BCE}" srcOrd="0" destOrd="0" presId="urn:microsoft.com/office/officeart/2018/2/layout/IconVerticalSolidList"/>
    <dgm:cxn modelId="{222E2795-A234-3A48-8523-6A0C97729EB4}" type="presOf" srcId="{5FB0B6D9-659F-4C09-9DB9-7678A35B60C2}" destId="{80B2C309-519A-4A41-93AD-FE864A58A3A2}" srcOrd="0" destOrd="0" presId="urn:microsoft.com/office/officeart/2018/2/layout/IconVerticalSolidList"/>
    <dgm:cxn modelId="{06BCC2CA-007C-0E45-BE6A-8B7C7043893A}" type="presOf" srcId="{F0AF954C-1B11-4547-AE6A-8600264CF420}" destId="{FA6D4386-3712-4198-9E29-25F41509F045}" srcOrd="0" destOrd="0" presId="urn:microsoft.com/office/officeart/2018/2/layout/IconVerticalSolidList"/>
    <dgm:cxn modelId="{8042DCFE-E096-4C1B-A7FF-4F331E81D058}" srcId="{F0AF954C-1B11-4547-AE6A-8600264CF420}" destId="{5FB0B6D9-659F-4C09-9DB9-7678A35B60C2}" srcOrd="1" destOrd="0" parTransId="{D9D6FE28-5C05-45E2-B07C-E713BDD9B32D}" sibTransId="{5645AEBB-41A9-42DE-8672-2001BBA1BB21}"/>
    <dgm:cxn modelId="{EA6A53F9-725E-1F47-8F09-9A176C7ACE62}" type="presParOf" srcId="{FA6D4386-3712-4198-9E29-25F41509F045}" destId="{F22B37BA-A044-465D-8D2F-E0991F45B652}" srcOrd="0" destOrd="0" presId="urn:microsoft.com/office/officeart/2018/2/layout/IconVerticalSolidList"/>
    <dgm:cxn modelId="{C67016CA-B422-654E-A788-CFF034E8CCAD}" type="presParOf" srcId="{F22B37BA-A044-465D-8D2F-E0991F45B652}" destId="{F8DF4DD6-A5F3-43F7-A5C0-A2530CD0387E}" srcOrd="0" destOrd="0" presId="urn:microsoft.com/office/officeart/2018/2/layout/IconVerticalSolidList"/>
    <dgm:cxn modelId="{E5FB10E4-18ED-8047-A101-71F7210D0729}" type="presParOf" srcId="{F22B37BA-A044-465D-8D2F-E0991F45B652}" destId="{B4C24E78-D723-4C74-9F7E-667E89D85478}" srcOrd="1" destOrd="0" presId="urn:microsoft.com/office/officeart/2018/2/layout/IconVerticalSolidList"/>
    <dgm:cxn modelId="{B13C0A24-7B97-AE40-8D12-AE4A99B120A3}" type="presParOf" srcId="{F22B37BA-A044-465D-8D2F-E0991F45B652}" destId="{2CED4DCB-F1BA-436A-8024-D3D9BFE4F5B5}" srcOrd="2" destOrd="0" presId="urn:microsoft.com/office/officeart/2018/2/layout/IconVerticalSolidList"/>
    <dgm:cxn modelId="{53543AF7-301F-A743-8329-1FB8423CE924}" type="presParOf" srcId="{F22B37BA-A044-465D-8D2F-E0991F45B652}" destId="{81A4957C-C06E-4DE5-9DFA-D8BAB00A8BCE}" srcOrd="3" destOrd="0" presId="urn:microsoft.com/office/officeart/2018/2/layout/IconVerticalSolidList"/>
    <dgm:cxn modelId="{51FE9C15-7F91-544E-8028-8FEB59E4858C}" type="presParOf" srcId="{FA6D4386-3712-4198-9E29-25F41509F045}" destId="{15419B84-B0BD-48D8-AA7E-3ED6E2BC4003}" srcOrd="1" destOrd="0" presId="urn:microsoft.com/office/officeart/2018/2/layout/IconVerticalSolidList"/>
    <dgm:cxn modelId="{7FDC2C1A-F6CB-8642-B346-CCD3837E625A}" type="presParOf" srcId="{FA6D4386-3712-4198-9E29-25F41509F045}" destId="{3EECD1F0-CC0B-412C-BC36-69C380B4DAEF}" srcOrd="2" destOrd="0" presId="urn:microsoft.com/office/officeart/2018/2/layout/IconVerticalSolidList"/>
    <dgm:cxn modelId="{1A601D6E-7FE9-774A-BFEC-559075497C67}" type="presParOf" srcId="{3EECD1F0-CC0B-412C-BC36-69C380B4DAEF}" destId="{A26858AF-86F6-4DF8-9AC9-5B8F51C5ED4A}" srcOrd="0" destOrd="0" presId="urn:microsoft.com/office/officeart/2018/2/layout/IconVerticalSolidList"/>
    <dgm:cxn modelId="{8D7C06F1-6ED4-9B41-9C6A-DF9A3BFF577A}" type="presParOf" srcId="{3EECD1F0-CC0B-412C-BC36-69C380B4DAEF}" destId="{72C678CE-5A1D-4169-A14B-00F1CFA7BAF3}" srcOrd="1" destOrd="0" presId="urn:microsoft.com/office/officeart/2018/2/layout/IconVerticalSolidList"/>
    <dgm:cxn modelId="{EC85FF36-6C34-BE4C-ABC5-E40E0EAE8B58}" type="presParOf" srcId="{3EECD1F0-CC0B-412C-BC36-69C380B4DAEF}" destId="{5C65E136-FAC2-4209-9E8C-1CE3710ED2A6}" srcOrd="2" destOrd="0" presId="urn:microsoft.com/office/officeart/2018/2/layout/IconVerticalSolidList"/>
    <dgm:cxn modelId="{6C0EC90C-B4C8-6748-A342-D5EDDFFDBA55}" type="presParOf" srcId="{3EECD1F0-CC0B-412C-BC36-69C380B4DAEF}" destId="{80B2C309-519A-4A41-93AD-FE864A58A3A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D3DE92-4B45-4F5B-BCA0-45674F1D627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C449F0C-C02B-4D4D-B26D-9DF1583469ED}">
      <dgm:prSet/>
      <dgm:spPr/>
      <dgm:t>
        <a:bodyPr/>
        <a:lstStyle/>
        <a:p>
          <a:pPr>
            <a:lnSpc>
              <a:spcPct val="100000"/>
            </a:lnSpc>
          </a:pPr>
          <a:r>
            <a:rPr lang="en-US"/>
            <a:t>Which movies contributed the most/least to revenue gain?</a:t>
          </a:r>
        </a:p>
      </dgm:t>
    </dgm:pt>
    <dgm:pt modelId="{774F151E-9CD8-4747-A631-3A99A4D97121}" type="parTrans" cxnId="{F75D91BB-4FEE-4811-A2DB-6506D3C1CE51}">
      <dgm:prSet/>
      <dgm:spPr/>
      <dgm:t>
        <a:bodyPr/>
        <a:lstStyle/>
        <a:p>
          <a:endParaRPr lang="en-US"/>
        </a:p>
      </dgm:t>
    </dgm:pt>
    <dgm:pt modelId="{8375F2A8-C9FD-41D2-86BB-D45C89F824AE}" type="sibTrans" cxnId="{F75D91BB-4FEE-4811-A2DB-6506D3C1CE51}">
      <dgm:prSet/>
      <dgm:spPr/>
      <dgm:t>
        <a:bodyPr/>
        <a:lstStyle/>
        <a:p>
          <a:endParaRPr lang="en-US"/>
        </a:p>
      </dgm:t>
    </dgm:pt>
    <dgm:pt modelId="{9A894939-5C6E-40D0-8DB2-E1FB512621C3}">
      <dgm:prSet/>
      <dgm:spPr/>
      <dgm:t>
        <a:bodyPr/>
        <a:lstStyle/>
        <a:p>
          <a:pPr>
            <a:lnSpc>
              <a:spcPct val="100000"/>
            </a:lnSpc>
          </a:pPr>
          <a:r>
            <a:rPr lang="en-US"/>
            <a:t>What was the average rental duration for all videos?</a:t>
          </a:r>
        </a:p>
      </dgm:t>
    </dgm:pt>
    <dgm:pt modelId="{8518BAC1-73D2-4488-A71F-5DF1FE414E98}" type="parTrans" cxnId="{62264ED0-5607-41D3-B053-C15C07A7A88F}">
      <dgm:prSet/>
      <dgm:spPr/>
      <dgm:t>
        <a:bodyPr/>
        <a:lstStyle/>
        <a:p>
          <a:endParaRPr lang="en-US"/>
        </a:p>
      </dgm:t>
    </dgm:pt>
    <dgm:pt modelId="{F6A8C0D3-FDEE-4C7D-A0AF-F97B855A107F}" type="sibTrans" cxnId="{62264ED0-5607-41D3-B053-C15C07A7A88F}">
      <dgm:prSet/>
      <dgm:spPr/>
      <dgm:t>
        <a:bodyPr/>
        <a:lstStyle/>
        <a:p>
          <a:endParaRPr lang="en-US"/>
        </a:p>
      </dgm:t>
    </dgm:pt>
    <dgm:pt modelId="{D62735BA-8D08-4319-9960-0FDE2F033214}">
      <dgm:prSet/>
      <dgm:spPr/>
      <dgm:t>
        <a:bodyPr/>
        <a:lstStyle/>
        <a:p>
          <a:pPr>
            <a:lnSpc>
              <a:spcPct val="100000"/>
            </a:lnSpc>
          </a:pPr>
          <a:r>
            <a:rPr lang="en-US"/>
            <a:t>Do sales figures vary between geographic regions?</a:t>
          </a:r>
        </a:p>
      </dgm:t>
    </dgm:pt>
    <dgm:pt modelId="{FB26A1AF-8B6D-4805-8593-6D8C0834AAC9}" type="parTrans" cxnId="{62E762FA-B608-4D90-85D8-63A8954262D0}">
      <dgm:prSet/>
      <dgm:spPr/>
      <dgm:t>
        <a:bodyPr/>
        <a:lstStyle/>
        <a:p>
          <a:endParaRPr lang="en-US"/>
        </a:p>
      </dgm:t>
    </dgm:pt>
    <dgm:pt modelId="{5A16838C-D1D9-4080-847E-0A4B5E29553F}" type="sibTrans" cxnId="{62E762FA-B608-4D90-85D8-63A8954262D0}">
      <dgm:prSet/>
      <dgm:spPr/>
      <dgm:t>
        <a:bodyPr/>
        <a:lstStyle/>
        <a:p>
          <a:endParaRPr lang="en-US"/>
        </a:p>
      </dgm:t>
    </dgm:pt>
    <dgm:pt modelId="{330BAC87-0B39-884E-B509-927AF3FA24FB}">
      <dgm:prSet/>
      <dgm:spPr/>
      <dgm:t>
        <a:bodyPr/>
        <a:lstStyle/>
        <a:p>
          <a:pPr>
            <a:lnSpc>
              <a:spcPct val="100000"/>
            </a:lnSpc>
          </a:pPr>
          <a:r>
            <a:rPr lang="en-US"/>
            <a:t>Which countries are Rockbuster customers based in?</a:t>
          </a:r>
        </a:p>
      </dgm:t>
    </dgm:pt>
    <dgm:pt modelId="{4A841982-EFDD-1142-9749-A944EA80C30F}" type="parTrans" cxnId="{E1ED73E8-8368-104D-9A5A-C4D3CB6EDAA6}">
      <dgm:prSet/>
      <dgm:spPr/>
      <dgm:t>
        <a:bodyPr/>
        <a:lstStyle/>
        <a:p>
          <a:endParaRPr lang="en-US"/>
        </a:p>
      </dgm:t>
    </dgm:pt>
    <dgm:pt modelId="{93628A68-C0A1-8F40-8953-8E38A7AAD73F}" type="sibTrans" cxnId="{E1ED73E8-8368-104D-9A5A-C4D3CB6EDAA6}">
      <dgm:prSet/>
      <dgm:spPr/>
      <dgm:t>
        <a:bodyPr/>
        <a:lstStyle/>
        <a:p>
          <a:endParaRPr lang="en-US"/>
        </a:p>
      </dgm:t>
    </dgm:pt>
    <dgm:pt modelId="{E45F0474-26E1-BA4D-9464-4F44CAA9073F}">
      <dgm:prSet/>
      <dgm:spPr/>
      <dgm:t>
        <a:bodyPr/>
        <a:lstStyle/>
        <a:p>
          <a:pPr>
            <a:lnSpc>
              <a:spcPct val="100000"/>
            </a:lnSpc>
          </a:pPr>
          <a:r>
            <a:rPr lang="en-US"/>
            <a:t>Where are customers with a high lifetime value based? </a:t>
          </a:r>
        </a:p>
      </dgm:t>
    </dgm:pt>
    <dgm:pt modelId="{9BB6380C-35DA-6847-A393-E5B9FF22854B}" type="parTrans" cxnId="{C88A2F72-A17B-B84A-83CB-AB4105490149}">
      <dgm:prSet/>
      <dgm:spPr/>
      <dgm:t>
        <a:bodyPr/>
        <a:lstStyle/>
        <a:p>
          <a:endParaRPr lang="en-US"/>
        </a:p>
      </dgm:t>
    </dgm:pt>
    <dgm:pt modelId="{22328B4B-C33D-9049-BDA6-68D615DF6273}" type="sibTrans" cxnId="{C88A2F72-A17B-B84A-83CB-AB4105490149}">
      <dgm:prSet/>
      <dgm:spPr/>
      <dgm:t>
        <a:bodyPr/>
        <a:lstStyle/>
        <a:p>
          <a:endParaRPr lang="en-US"/>
        </a:p>
      </dgm:t>
    </dgm:pt>
    <dgm:pt modelId="{B480BE17-64DC-4C1A-B2AD-4DF7EE72E828}" type="pres">
      <dgm:prSet presAssocID="{3DD3DE92-4B45-4F5B-BCA0-45674F1D627C}" presName="root" presStyleCnt="0">
        <dgm:presLayoutVars>
          <dgm:dir/>
          <dgm:resizeHandles val="exact"/>
        </dgm:presLayoutVars>
      </dgm:prSet>
      <dgm:spPr/>
    </dgm:pt>
    <dgm:pt modelId="{9D8942A3-7A98-4065-ADB2-168AE6A6BEF3}" type="pres">
      <dgm:prSet presAssocID="{EC449F0C-C02B-4D4D-B26D-9DF1583469ED}" presName="compNode" presStyleCnt="0"/>
      <dgm:spPr/>
    </dgm:pt>
    <dgm:pt modelId="{014B04B8-A088-4FC6-BE8E-ED4ED4CAA890}" type="pres">
      <dgm:prSet presAssocID="{EC449F0C-C02B-4D4D-B26D-9DF1583469ED}" presName="bgRect" presStyleLbl="bgShp" presStyleIdx="0" presStyleCnt="5"/>
      <dgm:spPr/>
    </dgm:pt>
    <dgm:pt modelId="{8C564139-8EEF-4ECC-81BF-62D6BA5CE572}" type="pres">
      <dgm:prSet presAssocID="{EC449F0C-C02B-4D4D-B26D-9DF1583469E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deo camera"/>
        </a:ext>
      </dgm:extLst>
    </dgm:pt>
    <dgm:pt modelId="{6913ABF9-172C-4087-962D-B1A7222710EB}" type="pres">
      <dgm:prSet presAssocID="{EC449F0C-C02B-4D4D-B26D-9DF1583469ED}" presName="spaceRect" presStyleCnt="0"/>
      <dgm:spPr/>
    </dgm:pt>
    <dgm:pt modelId="{8DFF613E-B01A-4C15-9416-3B4579FB504B}" type="pres">
      <dgm:prSet presAssocID="{EC449F0C-C02B-4D4D-B26D-9DF1583469ED}" presName="parTx" presStyleLbl="revTx" presStyleIdx="0" presStyleCnt="5">
        <dgm:presLayoutVars>
          <dgm:chMax val="0"/>
          <dgm:chPref val="0"/>
        </dgm:presLayoutVars>
      </dgm:prSet>
      <dgm:spPr/>
    </dgm:pt>
    <dgm:pt modelId="{0FD990AE-1563-4038-88A2-EAD87A8D010A}" type="pres">
      <dgm:prSet presAssocID="{8375F2A8-C9FD-41D2-86BB-D45C89F824AE}" presName="sibTrans" presStyleCnt="0"/>
      <dgm:spPr/>
    </dgm:pt>
    <dgm:pt modelId="{565542C2-99F4-4CDA-A3F2-CC6189079A84}" type="pres">
      <dgm:prSet presAssocID="{9A894939-5C6E-40D0-8DB2-E1FB512621C3}" presName="compNode" presStyleCnt="0"/>
      <dgm:spPr/>
    </dgm:pt>
    <dgm:pt modelId="{AAD37D58-A5D6-411C-A648-6709FEF76AB7}" type="pres">
      <dgm:prSet presAssocID="{9A894939-5C6E-40D0-8DB2-E1FB512621C3}" presName="bgRect" presStyleLbl="bgShp" presStyleIdx="1" presStyleCnt="5"/>
      <dgm:spPr/>
    </dgm:pt>
    <dgm:pt modelId="{5837B5C0-9971-488D-9FB1-5A0AF19D6E9C}" type="pres">
      <dgm:prSet presAssocID="{9A894939-5C6E-40D0-8DB2-E1FB512621C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
        </a:ext>
      </dgm:extLst>
    </dgm:pt>
    <dgm:pt modelId="{61C799E5-E435-42BE-A64E-BB4D63FAAA35}" type="pres">
      <dgm:prSet presAssocID="{9A894939-5C6E-40D0-8DB2-E1FB512621C3}" presName="spaceRect" presStyleCnt="0"/>
      <dgm:spPr/>
    </dgm:pt>
    <dgm:pt modelId="{412EA810-0D35-41FE-91E2-85E572487264}" type="pres">
      <dgm:prSet presAssocID="{9A894939-5C6E-40D0-8DB2-E1FB512621C3}" presName="parTx" presStyleLbl="revTx" presStyleIdx="1" presStyleCnt="5">
        <dgm:presLayoutVars>
          <dgm:chMax val="0"/>
          <dgm:chPref val="0"/>
        </dgm:presLayoutVars>
      </dgm:prSet>
      <dgm:spPr/>
    </dgm:pt>
    <dgm:pt modelId="{9687EFD1-B57B-4BFF-9E72-FC5FD3702379}" type="pres">
      <dgm:prSet presAssocID="{F6A8C0D3-FDEE-4C7D-A0AF-F97B855A107F}" presName="sibTrans" presStyleCnt="0"/>
      <dgm:spPr/>
    </dgm:pt>
    <dgm:pt modelId="{D20B0598-B8F4-4953-BFF6-4BD446950F18}" type="pres">
      <dgm:prSet presAssocID="{D62735BA-8D08-4319-9960-0FDE2F033214}" presName="compNode" presStyleCnt="0"/>
      <dgm:spPr/>
    </dgm:pt>
    <dgm:pt modelId="{BD628D1E-AF67-47F6-92DD-FCE26DFB4377}" type="pres">
      <dgm:prSet presAssocID="{D62735BA-8D08-4319-9960-0FDE2F033214}" presName="bgRect" presStyleLbl="bgShp" presStyleIdx="2" presStyleCnt="5"/>
      <dgm:spPr/>
    </dgm:pt>
    <dgm:pt modelId="{839B55BC-9F42-4079-9236-EE55262B31AE}" type="pres">
      <dgm:prSet presAssocID="{D62735BA-8D08-4319-9960-0FDE2F03321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2AD65A7C-F5C8-4EE8-984E-DB3DD84605F2}" type="pres">
      <dgm:prSet presAssocID="{D62735BA-8D08-4319-9960-0FDE2F033214}" presName="spaceRect" presStyleCnt="0"/>
      <dgm:spPr/>
    </dgm:pt>
    <dgm:pt modelId="{03A8FFEE-C6B5-4A26-9729-06E41DED6E09}" type="pres">
      <dgm:prSet presAssocID="{D62735BA-8D08-4319-9960-0FDE2F033214}" presName="parTx" presStyleLbl="revTx" presStyleIdx="2" presStyleCnt="5">
        <dgm:presLayoutVars>
          <dgm:chMax val="0"/>
          <dgm:chPref val="0"/>
        </dgm:presLayoutVars>
      </dgm:prSet>
      <dgm:spPr/>
    </dgm:pt>
    <dgm:pt modelId="{CAE478AD-8FF1-4062-A8F5-4D358AC1A4C5}" type="pres">
      <dgm:prSet presAssocID="{5A16838C-D1D9-4080-847E-0A4B5E29553F}" presName="sibTrans" presStyleCnt="0"/>
      <dgm:spPr/>
    </dgm:pt>
    <dgm:pt modelId="{880E1B79-F59B-44F1-9427-1064E14A876B}" type="pres">
      <dgm:prSet presAssocID="{330BAC87-0B39-884E-B509-927AF3FA24FB}" presName="compNode" presStyleCnt="0"/>
      <dgm:spPr/>
    </dgm:pt>
    <dgm:pt modelId="{A0B58773-DCBA-4857-B660-CA2520D6FC0E}" type="pres">
      <dgm:prSet presAssocID="{330BAC87-0B39-884E-B509-927AF3FA24FB}" presName="bgRect" presStyleLbl="bgShp" presStyleIdx="3" presStyleCnt="5"/>
      <dgm:spPr/>
    </dgm:pt>
    <dgm:pt modelId="{43832F5F-8EAF-4E94-916D-DB2CF851C45F}" type="pres">
      <dgm:prSet presAssocID="{330BAC87-0B39-884E-B509-927AF3FA24F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arth Globe Americas"/>
        </a:ext>
      </dgm:extLst>
    </dgm:pt>
    <dgm:pt modelId="{DB2D5307-ABFF-4C37-8596-6D7CD696150A}" type="pres">
      <dgm:prSet presAssocID="{330BAC87-0B39-884E-B509-927AF3FA24FB}" presName="spaceRect" presStyleCnt="0"/>
      <dgm:spPr/>
    </dgm:pt>
    <dgm:pt modelId="{0DD9B684-F67B-4A7C-8590-E6B2C1700BF8}" type="pres">
      <dgm:prSet presAssocID="{330BAC87-0B39-884E-B509-927AF3FA24FB}" presName="parTx" presStyleLbl="revTx" presStyleIdx="3" presStyleCnt="5">
        <dgm:presLayoutVars>
          <dgm:chMax val="0"/>
          <dgm:chPref val="0"/>
        </dgm:presLayoutVars>
      </dgm:prSet>
      <dgm:spPr/>
    </dgm:pt>
    <dgm:pt modelId="{D0C957D0-17C8-4078-B0F0-47652C0AE0BF}" type="pres">
      <dgm:prSet presAssocID="{93628A68-C0A1-8F40-8953-8E38A7AAD73F}" presName="sibTrans" presStyleCnt="0"/>
      <dgm:spPr/>
    </dgm:pt>
    <dgm:pt modelId="{3AB30B59-907B-4E73-8638-EC902D16E4E5}" type="pres">
      <dgm:prSet presAssocID="{E45F0474-26E1-BA4D-9464-4F44CAA9073F}" presName="compNode" presStyleCnt="0"/>
      <dgm:spPr/>
    </dgm:pt>
    <dgm:pt modelId="{7EDDC4C6-7D34-4C40-A8CB-E2D8508FCE43}" type="pres">
      <dgm:prSet presAssocID="{E45F0474-26E1-BA4D-9464-4F44CAA9073F}" presName="bgRect" presStyleLbl="bgShp" presStyleIdx="4" presStyleCnt="5"/>
      <dgm:spPr/>
    </dgm:pt>
    <dgm:pt modelId="{4CC3379F-F4A1-45EF-80DB-A1179DED648F}" type="pres">
      <dgm:prSet presAssocID="{E45F0474-26E1-BA4D-9464-4F44CAA9073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Yuan"/>
        </a:ext>
      </dgm:extLst>
    </dgm:pt>
    <dgm:pt modelId="{DEBABF26-FD0C-4CBB-BBCA-9CC1E8503996}" type="pres">
      <dgm:prSet presAssocID="{E45F0474-26E1-BA4D-9464-4F44CAA9073F}" presName="spaceRect" presStyleCnt="0"/>
      <dgm:spPr/>
    </dgm:pt>
    <dgm:pt modelId="{271275A0-7364-44CB-922D-2DC5E88FAD9F}" type="pres">
      <dgm:prSet presAssocID="{E45F0474-26E1-BA4D-9464-4F44CAA9073F}" presName="parTx" presStyleLbl="revTx" presStyleIdx="4" presStyleCnt="5">
        <dgm:presLayoutVars>
          <dgm:chMax val="0"/>
          <dgm:chPref val="0"/>
        </dgm:presLayoutVars>
      </dgm:prSet>
      <dgm:spPr/>
    </dgm:pt>
  </dgm:ptLst>
  <dgm:cxnLst>
    <dgm:cxn modelId="{6B2B1429-E5A4-1C48-90B5-52E7A07551C4}" type="presOf" srcId="{D62735BA-8D08-4319-9960-0FDE2F033214}" destId="{03A8FFEE-C6B5-4A26-9729-06E41DED6E09}" srcOrd="0" destOrd="0" presId="urn:microsoft.com/office/officeart/2018/2/layout/IconVerticalSolidList"/>
    <dgm:cxn modelId="{F83B8961-A30C-6E4A-BA10-D41AA3ACC4E9}" type="presOf" srcId="{3DD3DE92-4B45-4F5B-BCA0-45674F1D627C}" destId="{B480BE17-64DC-4C1A-B2AD-4DF7EE72E828}" srcOrd="0" destOrd="0" presId="urn:microsoft.com/office/officeart/2018/2/layout/IconVerticalSolidList"/>
    <dgm:cxn modelId="{C88A2F72-A17B-B84A-83CB-AB4105490149}" srcId="{3DD3DE92-4B45-4F5B-BCA0-45674F1D627C}" destId="{E45F0474-26E1-BA4D-9464-4F44CAA9073F}" srcOrd="4" destOrd="0" parTransId="{9BB6380C-35DA-6847-A393-E5B9FF22854B}" sibTransId="{22328B4B-C33D-9049-BDA6-68D615DF6273}"/>
    <dgm:cxn modelId="{D473DB8B-FECA-BC44-894D-CC3F49F113E0}" type="presOf" srcId="{9A894939-5C6E-40D0-8DB2-E1FB512621C3}" destId="{412EA810-0D35-41FE-91E2-85E572487264}" srcOrd="0" destOrd="0" presId="urn:microsoft.com/office/officeart/2018/2/layout/IconVerticalSolidList"/>
    <dgm:cxn modelId="{52AD6A8E-EF49-AA41-9CF2-4FB1F44FC784}" type="presOf" srcId="{330BAC87-0B39-884E-B509-927AF3FA24FB}" destId="{0DD9B684-F67B-4A7C-8590-E6B2C1700BF8}" srcOrd="0" destOrd="0" presId="urn:microsoft.com/office/officeart/2018/2/layout/IconVerticalSolidList"/>
    <dgm:cxn modelId="{F75D91BB-4FEE-4811-A2DB-6506D3C1CE51}" srcId="{3DD3DE92-4B45-4F5B-BCA0-45674F1D627C}" destId="{EC449F0C-C02B-4D4D-B26D-9DF1583469ED}" srcOrd="0" destOrd="0" parTransId="{774F151E-9CD8-4747-A631-3A99A4D97121}" sibTransId="{8375F2A8-C9FD-41D2-86BB-D45C89F824AE}"/>
    <dgm:cxn modelId="{62264ED0-5607-41D3-B053-C15C07A7A88F}" srcId="{3DD3DE92-4B45-4F5B-BCA0-45674F1D627C}" destId="{9A894939-5C6E-40D0-8DB2-E1FB512621C3}" srcOrd="1" destOrd="0" parTransId="{8518BAC1-73D2-4488-A71F-5DF1FE414E98}" sibTransId="{F6A8C0D3-FDEE-4C7D-A0AF-F97B855A107F}"/>
    <dgm:cxn modelId="{A2DFA3D7-B85F-CC40-859D-D493476496C0}" type="presOf" srcId="{E45F0474-26E1-BA4D-9464-4F44CAA9073F}" destId="{271275A0-7364-44CB-922D-2DC5E88FAD9F}" srcOrd="0" destOrd="0" presId="urn:microsoft.com/office/officeart/2018/2/layout/IconVerticalSolidList"/>
    <dgm:cxn modelId="{E1ED73E8-8368-104D-9A5A-C4D3CB6EDAA6}" srcId="{3DD3DE92-4B45-4F5B-BCA0-45674F1D627C}" destId="{330BAC87-0B39-884E-B509-927AF3FA24FB}" srcOrd="3" destOrd="0" parTransId="{4A841982-EFDD-1142-9749-A944EA80C30F}" sibTransId="{93628A68-C0A1-8F40-8953-8E38A7AAD73F}"/>
    <dgm:cxn modelId="{62E762FA-B608-4D90-85D8-63A8954262D0}" srcId="{3DD3DE92-4B45-4F5B-BCA0-45674F1D627C}" destId="{D62735BA-8D08-4319-9960-0FDE2F033214}" srcOrd="2" destOrd="0" parTransId="{FB26A1AF-8B6D-4805-8593-6D8C0834AAC9}" sibTransId="{5A16838C-D1D9-4080-847E-0A4B5E29553F}"/>
    <dgm:cxn modelId="{4F0559FE-B477-3C42-8341-2987BEC39BB3}" type="presOf" srcId="{EC449F0C-C02B-4D4D-B26D-9DF1583469ED}" destId="{8DFF613E-B01A-4C15-9416-3B4579FB504B}" srcOrd="0" destOrd="0" presId="urn:microsoft.com/office/officeart/2018/2/layout/IconVerticalSolidList"/>
    <dgm:cxn modelId="{1F5AA09A-AB00-A348-91CE-AE50605AF694}" type="presParOf" srcId="{B480BE17-64DC-4C1A-B2AD-4DF7EE72E828}" destId="{9D8942A3-7A98-4065-ADB2-168AE6A6BEF3}" srcOrd="0" destOrd="0" presId="urn:microsoft.com/office/officeart/2018/2/layout/IconVerticalSolidList"/>
    <dgm:cxn modelId="{29BC3AC8-33D9-284C-8B9E-4429F92B2046}" type="presParOf" srcId="{9D8942A3-7A98-4065-ADB2-168AE6A6BEF3}" destId="{014B04B8-A088-4FC6-BE8E-ED4ED4CAA890}" srcOrd="0" destOrd="0" presId="urn:microsoft.com/office/officeart/2018/2/layout/IconVerticalSolidList"/>
    <dgm:cxn modelId="{3B5227CD-9CFA-AF4D-B0ED-0731FF21C143}" type="presParOf" srcId="{9D8942A3-7A98-4065-ADB2-168AE6A6BEF3}" destId="{8C564139-8EEF-4ECC-81BF-62D6BA5CE572}" srcOrd="1" destOrd="0" presId="urn:microsoft.com/office/officeart/2018/2/layout/IconVerticalSolidList"/>
    <dgm:cxn modelId="{A1D86204-97DE-0E46-9652-1C794DE16425}" type="presParOf" srcId="{9D8942A3-7A98-4065-ADB2-168AE6A6BEF3}" destId="{6913ABF9-172C-4087-962D-B1A7222710EB}" srcOrd="2" destOrd="0" presId="urn:microsoft.com/office/officeart/2018/2/layout/IconVerticalSolidList"/>
    <dgm:cxn modelId="{19227A00-C927-2D40-85BA-D5214F7AD954}" type="presParOf" srcId="{9D8942A3-7A98-4065-ADB2-168AE6A6BEF3}" destId="{8DFF613E-B01A-4C15-9416-3B4579FB504B}" srcOrd="3" destOrd="0" presId="urn:microsoft.com/office/officeart/2018/2/layout/IconVerticalSolidList"/>
    <dgm:cxn modelId="{1795ECF3-EBB2-A548-A452-98405D1BB883}" type="presParOf" srcId="{B480BE17-64DC-4C1A-B2AD-4DF7EE72E828}" destId="{0FD990AE-1563-4038-88A2-EAD87A8D010A}" srcOrd="1" destOrd="0" presId="urn:microsoft.com/office/officeart/2018/2/layout/IconVerticalSolidList"/>
    <dgm:cxn modelId="{8387E601-665A-1049-8B11-4F4EA164DEED}" type="presParOf" srcId="{B480BE17-64DC-4C1A-B2AD-4DF7EE72E828}" destId="{565542C2-99F4-4CDA-A3F2-CC6189079A84}" srcOrd="2" destOrd="0" presId="urn:microsoft.com/office/officeart/2018/2/layout/IconVerticalSolidList"/>
    <dgm:cxn modelId="{5D049235-5C54-5245-A9E3-06B25398E3BB}" type="presParOf" srcId="{565542C2-99F4-4CDA-A3F2-CC6189079A84}" destId="{AAD37D58-A5D6-411C-A648-6709FEF76AB7}" srcOrd="0" destOrd="0" presId="urn:microsoft.com/office/officeart/2018/2/layout/IconVerticalSolidList"/>
    <dgm:cxn modelId="{7AA408D7-D649-EF4A-A5BC-3982EBCDB7FC}" type="presParOf" srcId="{565542C2-99F4-4CDA-A3F2-CC6189079A84}" destId="{5837B5C0-9971-488D-9FB1-5A0AF19D6E9C}" srcOrd="1" destOrd="0" presId="urn:microsoft.com/office/officeart/2018/2/layout/IconVerticalSolidList"/>
    <dgm:cxn modelId="{B9FE58C1-4C17-3E41-8F42-5882DC0A7F51}" type="presParOf" srcId="{565542C2-99F4-4CDA-A3F2-CC6189079A84}" destId="{61C799E5-E435-42BE-A64E-BB4D63FAAA35}" srcOrd="2" destOrd="0" presId="urn:microsoft.com/office/officeart/2018/2/layout/IconVerticalSolidList"/>
    <dgm:cxn modelId="{92D3011C-8F95-3641-BB0C-A0CD65BCD037}" type="presParOf" srcId="{565542C2-99F4-4CDA-A3F2-CC6189079A84}" destId="{412EA810-0D35-41FE-91E2-85E572487264}" srcOrd="3" destOrd="0" presId="urn:microsoft.com/office/officeart/2018/2/layout/IconVerticalSolidList"/>
    <dgm:cxn modelId="{622B8D43-8C25-B642-B7D3-5F1F32A37AD1}" type="presParOf" srcId="{B480BE17-64DC-4C1A-B2AD-4DF7EE72E828}" destId="{9687EFD1-B57B-4BFF-9E72-FC5FD3702379}" srcOrd="3" destOrd="0" presId="urn:microsoft.com/office/officeart/2018/2/layout/IconVerticalSolidList"/>
    <dgm:cxn modelId="{936D6988-A917-EA4A-90FF-06FEE4056346}" type="presParOf" srcId="{B480BE17-64DC-4C1A-B2AD-4DF7EE72E828}" destId="{D20B0598-B8F4-4953-BFF6-4BD446950F18}" srcOrd="4" destOrd="0" presId="urn:microsoft.com/office/officeart/2018/2/layout/IconVerticalSolidList"/>
    <dgm:cxn modelId="{A40399FD-C5CA-7A45-AC23-2E29C0B38BE1}" type="presParOf" srcId="{D20B0598-B8F4-4953-BFF6-4BD446950F18}" destId="{BD628D1E-AF67-47F6-92DD-FCE26DFB4377}" srcOrd="0" destOrd="0" presId="urn:microsoft.com/office/officeart/2018/2/layout/IconVerticalSolidList"/>
    <dgm:cxn modelId="{7EBEA9F6-DDD8-2A47-ABA5-CD4C59D44C6C}" type="presParOf" srcId="{D20B0598-B8F4-4953-BFF6-4BD446950F18}" destId="{839B55BC-9F42-4079-9236-EE55262B31AE}" srcOrd="1" destOrd="0" presId="urn:microsoft.com/office/officeart/2018/2/layout/IconVerticalSolidList"/>
    <dgm:cxn modelId="{FD4F98E0-401C-1D47-A64B-6D1CA46AFC23}" type="presParOf" srcId="{D20B0598-B8F4-4953-BFF6-4BD446950F18}" destId="{2AD65A7C-F5C8-4EE8-984E-DB3DD84605F2}" srcOrd="2" destOrd="0" presId="urn:microsoft.com/office/officeart/2018/2/layout/IconVerticalSolidList"/>
    <dgm:cxn modelId="{9DCDA7F8-EEF0-264D-B567-13D49FD4D822}" type="presParOf" srcId="{D20B0598-B8F4-4953-BFF6-4BD446950F18}" destId="{03A8FFEE-C6B5-4A26-9729-06E41DED6E09}" srcOrd="3" destOrd="0" presId="urn:microsoft.com/office/officeart/2018/2/layout/IconVerticalSolidList"/>
    <dgm:cxn modelId="{CB6E26E7-E833-8F4A-B8E4-66A1EFF0A392}" type="presParOf" srcId="{B480BE17-64DC-4C1A-B2AD-4DF7EE72E828}" destId="{CAE478AD-8FF1-4062-A8F5-4D358AC1A4C5}" srcOrd="5" destOrd="0" presId="urn:microsoft.com/office/officeart/2018/2/layout/IconVerticalSolidList"/>
    <dgm:cxn modelId="{AA0C28A0-989B-484E-8825-D9EBF78ABC5C}" type="presParOf" srcId="{B480BE17-64DC-4C1A-B2AD-4DF7EE72E828}" destId="{880E1B79-F59B-44F1-9427-1064E14A876B}" srcOrd="6" destOrd="0" presId="urn:microsoft.com/office/officeart/2018/2/layout/IconVerticalSolidList"/>
    <dgm:cxn modelId="{2EB38987-4B4C-B449-BE14-7BC93C9FDAAC}" type="presParOf" srcId="{880E1B79-F59B-44F1-9427-1064E14A876B}" destId="{A0B58773-DCBA-4857-B660-CA2520D6FC0E}" srcOrd="0" destOrd="0" presId="urn:microsoft.com/office/officeart/2018/2/layout/IconVerticalSolidList"/>
    <dgm:cxn modelId="{4887655A-EDAF-AE48-8DA2-8267CF5147B2}" type="presParOf" srcId="{880E1B79-F59B-44F1-9427-1064E14A876B}" destId="{43832F5F-8EAF-4E94-916D-DB2CF851C45F}" srcOrd="1" destOrd="0" presId="urn:microsoft.com/office/officeart/2018/2/layout/IconVerticalSolidList"/>
    <dgm:cxn modelId="{21F3969E-D84E-434B-B15F-5DDB5059DD4F}" type="presParOf" srcId="{880E1B79-F59B-44F1-9427-1064E14A876B}" destId="{DB2D5307-ABFF-4C37-8596-6D7CD696150A}" srcOrd="2" destOrd="0" presId="urn:microsoft.com/office/officeart/2018/2/layout/IconVerticalSolidList"/>
    <dgm:cxn modelId="{68BA86C9-CCFB-D94B-9497-247B089B66F6}" type="presParOf" srcId="{880E1B79-F59B-44F1-9427-1064E14A876B}" destId="{0DD9B684-F67B-4A7C-8590-E6B2C1700BF8}" srcOrd="3" destOrd="0" presId="urn:microsoft.com/office/officeart/2018/2/layout/IconVerticalSolidList"/>
    <dgm:cxn modelId="{AF683BE2-6E22-A145-8182-7B71F60C6170}" type="presParOf" srcId="{B480BE17-64DC-4C1A-B2AD-4DF7EE72E828}" destId="{D0C957D0-17C8-4078-B0F0-47652C0AE0BF}" srcOrd="7" destOrd="0" presId="urn:microsoft.com/office/officeart/2018/2/layout/IconVerticalSolidList"/>
    <dgm:cxn modelId="{547E74D9-FF1D-D346-A7D1-E2BAA78A79AB}" type="presParOf" srcId="{B480BE17-64DC-4C1A-B2AD-4DF7EE72E828}" destId="{3AB30B59-907B-4E73-8638-EC902D16E4E5}" srcOrd="8" destOrd="0" presId="urn:microsoft.com/office/officeart/2018/2/layout/IconVerticalSolidList"/>
    <dgm:cxn modelId="{451151C5-1F79-1346-91F4-8AC5BC46D78C}" type="presParOf" srcId="{3AB30B59-907B-4E73-8638-EC902D16E4E5}" destId="{7EDDC4C6-7D34-4C40-A8CB-E2D8508FCE43}" srcOrd="0" destOrd="0" presId="urn:microsoft.com/office/officeart/2018/2/layout/IconVerticalSolidList"/>
    <dgm:cxn modelId="{92DD5C68-4D29-A84C-BB83-DEB64C0B09F6}" type="presParOf" srcId="{3AB30B59-907B-4E73-8638-EC902D16E4E5}" destId="{4CC3379F-F4A1-45EF-80DB-A1179DED648F}" srcOrd="1" destOrd="0" presId="urn:microsoft.com/office/officeart/2018/2/layout/IconVerticalSolidList"/>
    <dgm:cxn modelId="{E3CA2217-2654-0643-BE89-8037AFCDD474}" type="presParOf" srcId="{3AB30B59-907B-4E73-8638-EC902D16E4E5}" destId="{DEBABF26-FD0C-4CBB-BBCA-9CC1E8503996}" srcOrd="2" destOrd="0" presId="urn:microsoft.com/office/officeart/2018/2/layout/IconVerticalSolidList"/>
    <dgm:cxn modelId="{1066B318-8EA6-0349-93D2-214CE19ED6C7}" type="presParOf" srcId="{3AB30B59-907B-4E73-8638-EC902D16E4E5}" destId="{271275A0-7364-44CB-922D-2DC5E88FAD9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41E02F-598A-4C30-AE63-D26FE034B848}"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9764377B-08A3-4401-970F-32E2C2FBA2A8}">
      <dgm:prSet/>
      <dgm:spPr/>
      <dgm:t>
        <a:bodyPr/>
        <a:lstStyle/>
        <a:p>
          <a:r>
            <a:rPr lang="en-US"/>
            <a:t>1000 films </a:t>
          </a:r>
        </a:p>
      </dgm:t>
    </dgm:pt>
    <dgm:pt modelId="{FB7352B7-8971-4E92-9C38-FF01CD3C8025}" type="parTrans" cxnId="{6D52D0F1-4F8E-4D84-9C4A-06ACFEF88FBC}">
      <dgm:prSet/>
      <dgm:spPr/>
      <dgm:t>
        <a:bodyPr/>
        <a:lstStyle/>
        <a:p>
          <a:endParaRPr lang="en-US"/>
        </a:p>
      </dgm:t>
    </dgm:pt>
    <dgm:pt modelId="{242A409F-3344-4B5A-8A2E-4A0E54166279}" type="sibTrans" cxnId="{6D52D0F1-4F8E-4D84-9C4A-06ACFEF88FBC}">
      <dgm:prSet/>
      <dgm:spPr/>
      <dgm:t>
        <a:bodyPr/>
        <a:lstStyle/>
        <a:p>
          <a:endParaRPr lang="en-US"/>
        </a:p>
      </dgm:t>
    </dgm:pt>
    <dgm:pt modelId="{5D76007A-9737-4E82-8CC8-104CD196FA02}">
      <dgm:prSet/>
      <dgm:spPr/>
      <dgm:t>
        <a:bodyPr/>
        <a:lstStyle/>
        <a:p>
          <a:r>
            <a:rPr lang="en-US"/>
            <a:t>4581 movie inventory </a:t>
          </a:r>
        </a:p>
      </dgm:t>
    </dgm:pt>
    <dgm:pt modelId="{C203B0E6-A2CB-4D9E-9065-F69B70B420BB}" type="parTrans" cxnId="{4CEE9690-E782-48D6-9F5F-C2A37A2F7E95}">
      <dgm:prSet/>
      <dgm:spPr/>
      <dgm:t>
        <a:bodyPr/>
        <a:lstStyle/>
        <a:p>
          <a:endParaRPr lang="en-US"/>
        </a:p>
      </dgm:t>
    </dgm:pt>
    <dgm:pt modelId="{909683B5-611A-49B6-B8A7-C206F8F6BD52}" type="sibTrans" cxnId="{4CEE9690-E782-48D6-9F5F-C2A37A2F7E95}">
      <dgm:prSet/>
      <dgm:spPr/>
      <dgm:t>
        <a:bodyPr/>
        <a:lstStyle/>
        <a:p>
          <a:endParaRPr lang="en-US"/>
        </a:p>
      </dgm:t>
    </dgm:pt>
    <dgm:pt modelId="{810F1DB0-C635-4372-995E-C120E8D94F36}">
      <dgm:prSet/>
      <dgm:spPr/>
      <dgm:t>
        <a:bodyPr/>
        <a:lstStyle/>
        <a:p>
          <a:r>
            <a:rPr lang="en-US"/>
            <a:t>108 countries </a:t>
          </a:r>
        </a:p>
      </dgm:t>
    </dgm:pt>
    <dgm:pt modelId="{40B205E0-6A71-4A3B-9817-9D700687CE2D}" type="parTrans" cxnId="{34ED85BC-5827-4386-8C00-481FACFE7C69}">
      <dgm:prSet/>
      <dgm:spPr/>
      <dgm:t>
        <a:bodyPr/>
        <a:lstStyle/>
        <a:p>
          <a:endParaRPr lang="en-US"/>
        </a:p>
      </dgm:t>
    </dgm:pt>
    <dgm:pt modelId="{9A442D83-8AFE-44D7-B971-E29F24454276}" type="sibTrans" cxnId="{34ED85BC-5827-4386-8C00-481FACFE7C69}">
      <dgm:prSet/>
      <dgm:spPr/>
      <dgm:t>
        <a:bodyPr/>
        <a:lstStyle/>
        <a:p>
          <a:endParaRPr lang="en-US"/>
        </a:p>
      </dgm:t>
    </dgm:pt>
    <dgm:pt modelId="{F129B515-5FFC-44F3-9344-35F1A4341E46}">
      <dgm:prSet/>
      <dgm:spPr/>
      <dgm:t>
        <a:bodyPr/>
        <a:lstStyle/>
        <a:p>
          <a:r>
            <a:rPr lang="en-US"/>
            <a:t>599 customers</a:t>
          </a:r>
        </a:p>
      </dgm:t>
    </dgm:pt>
    <dgm:pt modelId="{80A72154-254A-45A1-A6E9-67546809CD84}" type="parTrans" cxnId="{A6CA167A-8DCB-4883-8D73-5217466D8640}">
      <dgm:prSet/>
      <dgm:spPr/>
      <dgm:t>
        <a:bodyPr/>
        <a:lstStyle/>
        <a:p>
          <a:endParaRPr lang="en-US"/>
        </a:p>
      </dgm:t>
    </dgm:pt>
    <dgm:pt modelId="{03384CC3-EA1C-4735-927B-CE1365952E47}" type="sibTrans" cxnId="{A6CA167A-8DCB-4883-8D73-5217466D8640}">
      <dgm:prSet/>
      <dgm:spPr/>
      <dgm:t>
        <a:bodyPr/>
        <a:lstStyle/>
        <a:p>
          <a:endParaRPr lang="en-US"/>
        </a:p>
      </dgm:t>
    </dgm:pt>
    <dgm:pt modelId="{29EEADF6-B339-4973-9C34-A52963A6073B}">
      <dgm:prSet/>
      <dgm:spPr/>
      <dgm:t>
        <a:bodyPr/>
        <a:lstStyle/>
        <a:p>
          <a:r>
            <a:rPr lang="en-US"/>
            <a:t>16044 movie rentals </a:t>
          </a:r>
        </a:p>
      </dgm:t>
    </dgm:pt>
    <dgm:pt modelId="{B0F56E35-B27E-4BA5-B24A-BA45FC77E46B}" type="parTrans" cxnId="{BC5E0F8D-F13D-42D2-BD46-D8899AACB251}">
      <dgm:prSet/>
      <dgm:spPr/>
      <dgm:t>
        <a:bodyPr/>
        <a:lstStyle/>
        <a:p>
          <a:endParaRPr lang="en-US"/>
        </a:p>
      </dgm:t>
    </dgm:pt>
    <dgm:pt modelId="{D7A864C8-DB01-4248-A23D-87B905B87E1E}" type="sibTrans" cxnId="{BC5E0F8D-F13D-42D2-BD46-D8899AACB251}">
      <dgm:prSet/>
      <dgm:spPr/>
      <dgm:t>
        <a:bodyPr/>
        <a:lstStyle/>
        <a:p>
          <a:endParaRPr lang="en-US"/>
        </a:p>
      </dgm:t>
    </dgm:pt>
    <dgm:pt modelId="{9547FBC2-3116-43E7-9DA4-A19987C2ECE5}">
      <dgm:prSet/>
      <dgm:spPr/>
      <dgm:t>
        <a:bodyPr/>
        <a:lstStyle/>
        <a:p>
          <a:r>
            <a:rPr lang="en-US"/>
            <a:t>5 mpaa rating categories</a:t>
          </a:r>
        </a:p>
      </dgm:t>
    </dgm:pt>
    <dgm:pt modelId="{B690C42C-B481-49CF-9678-85EBCE804835}" type="parTrans" cxnId="{FCAC55EA-57AC-4446-B44B-C6E227143F2E}">
      <dgm:prSet/>
      <dgm:spPr/>
      <dgm:t>
        <a:bodyPr/>
        <a:lstStyle/>
        <a:p>
          <a:endParaRPr lang="en-US"/>
        </a:p>
      </dgm:t>
    </dgm:pt>
    <dgm:pt modelId="{76D9A222-E0BF-47E6-84FA-178EFDA10E7C}" type="sibTrans" cxnId="{FCAC55EA-57AC-4446-B44B-C6E227143F2E}">
      <dgm:prSet/>
      <dgm:spPr/>
      <dgm:t>
        <a:bodyPr/>
        <a:lstStyle/>
        <a:p>
          <a:endParaRPr lang="en-US"/>
        </a:p>
      </dgm:t>
    </dgm:pt>
    <dgm:pt modelId="{95DF1091-C313-4F86-8EB7-9F671C10613E}">
      <dgm:prSet/>
      <dgm:spPr/>
      <dgm:t>
        <a:bodyPr/>
        <a:lstStyle/>
        <a:p>
          <a:r>
            <a:rPr lang="en-US"/>
            <a:t>20 genres </a:t>
          </a:r>
        </a:p>
      </dgm:t>
    </dgm:pt>
    <dgm:pt modelId="{55F74B7B-373A-4A7B-AE66-EDD83CB5E275}" type="parTrans" cxnId="{A753E981-5B29-4F00-A57F-7864211EC86C}">
      <dgm:prSet/>
      <dgm:spPr/>
      <dgm:t>
        <a:bodyPr/>
        <a:lstStyle/>
        <a:p>
          <a:endParaRPr lang="en-US"/>
        </a:p>
      </dgm:t>
    </dgm:pt>
    <dgm:pt modelId="{2ED9D007-35C0-4E5B-B175-425FA04A81BD}" type="sibTrans" cxnId="{A753E981-5B29-4F00-A57F-7864211EC86C}">
      <dgm:prSet/>
      <dgm:spPr/>
      <dgm:t>
        <a:bodyPr/>
        <a:lstStyle/>
        <a:p>
          <a:endParaRPr lang="en-US"/>
        </a:p>
      </dgm:t>
    </dgm:pt>
    <dgm:pt modelId="{FE1C9696-9D71-42D5-8244-300C7AE590F2}">
      <dgm:prSet/>
      <dgm:spPr/>
      <dgm:t>
        <a:bodyPr/>
        <a:lstStyle/>
        <a:p>
          <a:r>
            <a:rPr lang="en-US"/>
            <a:t>5 days (average rental duration) </a:t>
          </a:r>
        </a:p>
      </dgm:t>
    </dgm:pt>
    <dgm:pt modelId="{0E39664C-80DC-4143-90F2-593BFA27E0CF}" type="parTrans" cxnId="{9FAE8DF2-0A94-444C-A3E5-A64F37E21AA5}">
      <dgm:prSet/>
      <dgm:spPr/>
      <dgm:t>
        <a:bodyPr/>
        <a:lstStyle/>
        <a:p>
          <a:endParaRPr lang="en-US"/>
        </a:p>
      </dgm:t>
    </dgm:pt>
    <dgm:pt modelId="{6DBED4E2-0EA9-452A-9AD7-CD4FD363EF18}" type="sibTrans" cxnId="{9FAE8DF2-0A94-444C-A3E5-A64F37E21AA5}">
      <dgm:prSet/>
      <dgm:spPr/>
      <dgm:t>
        <a:bodyPr/>
        <a:lstStyle/>
        <a:p>
          <a:endParaRPr lang="en-US"/>
        </a:p>
      </dgm:t>
    </dgm:pt>
    <dgm:pt modelId="{A2A7A304-DC79-42C0-A03D-70DD4A8FF2C9}">
      <dgm:prSet/>
      <dgm:spPr/>
      <dgm:t>
        <a:bodyPr/>
        <a:lstStyle/>
        <a:p>
          <a:r>
            <a:rPr lang="en-US"/>
            <a:t>$2.98 (average rental rate)</a:t>
          </a:r>
        </a:p>
      </dgm:t>
    </dgm:pt>
    <dgm:pt modelId="{4A5E2EAC-0F8A-46F9-89DE-6B735282FFD1}" type="parTrans" cxnId="{C303D19E-E59E-4762-A6C0-C90366A5021D}">
      <dgm:prSet/>
      <dgm:spPr/>
      <dgm:t>
        <a:bodyPr/>
        <a:lstStyle/>
        <a:p>
          <a:endParaRPr lang="en-US"/>
        </a:p>
      </dgm:t>
    </dgm:pt>
    <dgm:pt modelId="{B3FA678C-7126-42CB-93C0-948F46F62820}" type="sibTrans" cxnId="{C303D19E-E59E-4762-A6C0-C90366A5021D}">
      <dgm:prSet/>
      <dgm:spPr/>
      <dgm:t>
        <a:bodyPr/>
        <a:lstStyle/>
        <a:p>
          <a:endParaRPr lang="en-US"/>
        </a:p>
      </dgm:t>
    </dgm:pt>
    <dgm:pt modelId="{B8C24409-3644-4498-9407-7D5D9791D203}">
      <dgm:prSet/>
      <dgm:spPr/>
      <dgm:t>
        <a:bodyPr/>
        <a:lstStyle/>
        <a:p>
          <a:r>
            <a:rPr lang="en-US"/>
            <a:t>$19.99 (average replacement cost) </a:t>
          </a:r>
        </a:p>
      </dgm:t>
    </dgm:pt>
    <dgm:pt modelId="{42C8FCC4-EC04-4718-B12C-50EF06F1E791}" type="parTrans" cxnId="{21F286A9-2B8E-455E-8A41-88C347A62463}">
      <dgm:prSet/>
      <dgm:spPr/>
      <dgm:t>
        <a:bodyPr/>
        <a:lstStyle/>
        <a:p>
          <a:endParaRPr lang="en-US"/>
        </a:p>
      </dgm:t>
    </dgm:pt>
    <dgm:pt modelId="{44391E8E-8877-4450-A0BB-421FAD87502D}" type="sibTrans" cxnId="{21F286A9-2B8E-455E-8A41-88C347A62463}">
      <dgm:prSet/>
      <dgm:spPr/>
      <dgm:t>
        <a:bodyPr/>
        <a:lstStyle/>
        <a:p>
          <a:endParaRPr lang="en-US"/>
        </a:p>
      </dgm:t>
    </dgm:pt>
    <dgm:pt modelId="{A099E625-B8AB-7748-9A04-A00C2FFC47F7}" type="pres">
      <dgm:prSet presAssocID="{A441E02F-598A-4C30-AE63-D26FE034B848}" presName="diagram" presStyleCnt="0">
        <dgm:presLayoutVars>
          <dgm:dir/>
          <dgm:resizeHandles val="exact"/>
        </dgm:presLayoutVars>
      </dgm:prSet>
      <dgm:spPr/>
    </dgm:pt>
    <dgm:pt modelId="{5B9FB803-4999-A64E-B39F-A4026EEDA104}" type="pres">
      <dgm:prSet presAssocID="{9764377B-08A3-4401-970F-32E2C2FBA2A8}" presName="node" presStyleLbl="node1" presStyleIdx="0" presStyleCnt="10">
        <dgm:presLayoutVars>
          <dgm:bulletEnabled val="1"/>
        </dgm:presLayoutVars>
      </dgm:prSet>
      <dgm:spPr/>
    </dgm:pt>
    <dgm:pt modelId="{80B42148-A050-CA48-9340-6A8F4CC48FAA}" type="pres">
      <dgm:prSet presAssocID="{242A409F-3344-4B5A-8A2E-4A0E54166279}" presName="sibTrans" presStyleCnt="0"/>
      <dgm:spPr/>
    </dgm:pt>
    <dgm:pt modelId="{6A85E7FD-798F-1246-8C0E-D869214C068D}" type="pres">
      <dgm:prSet presAssocID="{5D76007A-9737-4E82-8CC8-104CD196FA02}" presName="node" presStyleLbl="node1" presStyleIdx="1" presStyleCnt="10">
        <dgm:presLayoutVars>
          <dgm:bulletEnabled val="1"/>
        </dgm:presLayoutVars>
      </dgm:prSet>
      <dgm:spPr/>
    </dgm:pt>
    <dgm:pt modelId="{A8C6BAB9-3557-8B4E-A158-08D69F762C7F}" type="pres">
      <dgm:prSet presAssocID="{909683B5-611A-49B6-B8A7-C206F8F6BD52}" presName="sibTrans" presStyleCnt="0"/>
      <dgm:spPr/>
    </dgm:pt>
    <dgm:pt modelId="{B26B6C07-B4CB-DE42-8A4A-BFB721493763}" type="pres">
      <dgm:prSet presAssocID="{810F1DB0-C635-4372-995E-C120E8D94F36}" presName="node" presStyleLbl="node1" presStyleIdx="2" presStyleCnt="10">
        <dgm:presLayoutVars>
          <dgm:bulletEnabled val="1"/>
        </dgm:presLayoutVars>
      </dgm:prSet>
      <dgm:spPr/>
    </dgm:pt>
    <dgm:pt modelId="{AB979589-135F-004D-9D56-663FAC20D025}" type="pres">
      <dgm:prSet presAssocID="{9A442D83-8AFE-44D7-B971-E29F24454276}" presName="sibTrans" presStyleCnt="0"/>
      <dgm:spPr/>
    </dgm:pt>
    <dgm:pt modelId="{34562B99-276F-5E41-8C24-24B7C50EB574}" type="pres">
      <dgm:prSet presAssocID="{F129B515-5FFC-44F3-9344-35F1A4341E46}" presName="node" presStyleLbl="node1" presStyleIdx="3" presStyleCnt="10">
        <dgm:presLayoutVars>
          <dgm:bulletEnabled val="1"/>
        </dgm:presLayoutVars>
      </dgm:prSet>
      <dgm:spPr/>
    </dgm:pt>
    <dgm:pt modelId="{2EE9D883-52F4-5C45-96C1-DA3B19013076}" type="pres">
      <dgm:prSet presAssocID="{03384CC3-EA1C-4735-927B-CE1365952E47}" presName="sibTrans" presStyleCnt="0"/>
      <dgm:spPr/>
    </dgm:pt>
    <dgm:pt modelId="{77E83D83-E6A6-4B4E-A3A1-3A98A3885247}" type="pres">
      <dgm:prSet presAssocID="{29EEADF6-B339-4973-9C34-A52963A6073B}" presName="node" presStyleLbl="node1" presStyleIdx="4" presStyleCnt="10">
        <dgm:presLayoutVars>
          <dgm:bulletEnabled val="1"/>
        </dgm:presLayoutVars>
      </dgm:prSet>
      <dgm:spPr/>
    </dgm:pt>
    <dgm:pt modelId="{D5EC3CAD-B425-6645-A293-D8EDC96958C9}" type="pres">
      <dgm:prSet presAssocID="{D7A864C8-DB01-4248-A23D-87B905B87E1E}" presName="sibTrans" presStyleCnt="0"/>
      <dgm:spPr/>
    </dgm:pt>
    <dgm:pt modelId="{DDEEC3C6-5311-E249-9770-7293643ECD56}" type="pres">
      <dgm:prSet presAssocID="{9547FBC2-3116-43E7-9DA4-A19987C2ECE5}" presName="node" presStyleLbl="node1" presStyleIdx="5" presStyleCnt="10">
        <dgm:presLayoutVars>
          <dgm:bulletEnabled val="1"/>
        </dgm:presLayoutVars>
      </dgm:prSet>
      <dgm:spPr/>
    </dgm:pt>
    <dgm:pt modelId="{0328E2D4-8862-214F-8C3B-617263959929}" type="pres">
      <dgm:prSet presAssocID="{76D9A222-E0BF-47E6-84FA-178EFDA10E7C}" presName="sibTrans" presStyleCnt="0"/>
      <dgm:spPr/>
    </dgm:pt>
    <dgm:pt modelId="{22B7DFF1-7CE5-5041-87DE-FE7E0E45A985}" type="pres">
      <dgm:prSet presAssocID="{95DF1091-C313-4F86-8EB7-9F671C10613E}" presName="node" presStyleLbl="node1" presStyleIdx="6" presStyleCnt="10">
        <dgm:presLayoutVars>
          <dgm:bulletEnabled val="1"/>
        </dgm:presLayoutVars>
      </dgm:prSet>
      <dgm:spPr/>
    </dgm:pt>
    <dgm:pt modelId="{3318F923-8B08-F245-AFD3-DC2E93A3A530}" type="pres">
      <dgm:prSet presAssocID="{2ED9D007-35C0-4E5B-B175-425FA04A81BD}" presName="sibTrans" presStyleCnt="0"/>
      <dgm:spPr/>
    </dgm:pt>
    <dgm:pt modelId="{3595FCF2-1EAF-CB48-8702-CAA3AFF4F9DF}" type="pres">
      <dgm:prSet presAssocID="{FE1C9696-9D71-42D5-8244-300C7AE590F2}" presName="node" presStyleLbl="node1" presStyleIdx="7" presStyleCnt="10">
        <dgm:presLayoutVars>
          <dgm:bulletEnabled val="1"/>
        </dgm:presLayoutVars>
      </dgm:prSet>
      <dgm:spPr/>
    </dgm:pt>
    <dgm:pt modelId="{83B73CF4-9C0F-444C-A0EE-B40AADDBEFA0}" type="pres">
      <dgm:prSet presAssocID="{6DBED4E2-0EA9-452A-9AD7-CD4FD363EF18}" presName="sibTrans" presStyleCnt="0"/>
      <dgm:spPr/>
    </dgm:pt>
    <dgm:pt modelId="{61FE81FA-13D3-624E-BC3C-736F70C80CE5}" type="pres">
      <dgm:prSet presAssocID="{A2A7A304-DC79-42C0-A03D-70DD4A8FF2C9}" presName="node" presStyleLbl="node1" presStyleIdx="8" presStyleCnt="10">
        <dgm:presLayoutVars>
          <dgm:bulletEnabled val="1"/>
        </dgm:presLayoutVars>
      </dgm:prSet>
      <dgm:spPr/>
    </dgm:pt>
    <dgm:pt modelId="{2548325B-9B36-5B4C-B889-C77E33FC9238}" type="pres">
      <dgm:prSet presAssocID="{B3FA678C-7126-42CB-93C0-948F46F62820}" presName="sibTrans" presStyleCnt="0"/>
      <dgm:spPr/>
    </dgm:pt>
    <dgm:pt modelId="{EB001C84-9967-D542-9FED-34620A32AC8E}" type="pres">
      <dgm:prSet presAssocID="{B8C24409-3644-4498-9407-7D5D9791D203}" presName="node" presStyleLbl="node1" presStyleIdx="9" presStyleCnt="10">
        <dgm:presLayoutVars>
          <dgm:bulletEnabled val="1"/>
        </dgm:presLayoutVars>
      </dgm:prSet>
      <dgm:spPr/>
    </dgm:pt>
  </dgm:ptLst>
  <dgm:cxnLst>
    <dgm:cxn modelId="{97F44B0B-0E04-8049-9406-B7771FC29EFC}" type="presOf" srcId="{5D76007A-9737-4E82-8CC8-104CD196FA02}" destId="{6A85E7FD-798F-1246-8C0E-D869214C068D}" srcOrd="0" destOrd="0" presId="urn:microsoft.com/office/officeart/2005/8/layout/default"/>
    <dgm:cxn modelId="{F6A08244-EAE9-EA49-BCE9-CA734E3B3D95}" type="presOf" srcId="{95DF1091-C313-4F86-8EB7-9F671C10613E}" destId="{22B7DFF1-7CE5-5041-87DE-FE7E0E45A985}" srcOrd="0" destOrd="0" presId="urn:microsoft.com/office/officeart/2005/8/layout/default"/>
    <dgm:cxn modelId="{D4758D56-5157-1749-B4F9-16ABB6FA5641}" type="presOf" srcId="{810F1DB0-C635-4372-995E-C120E8D94F36}" destId="{B26B6C07-B4CB-DE42-8A4A-BFB721493763}" srcOrd="0" destOrd="0" presId="urn:microsoft.com/office/officeart/2005/8/layout/default"/>
    <dgm:cxn modelId="{BE72425B-1052-9C45-8174-36C0A1EA3823}" type="presOf" srcId="{F129B515-5FFC-44F3-9344-35F1A4341E46}" destId="{34562B99-276F-5E41-8C24-24B7C50EB574}" srcOrd="0" destOrd="0" presId="urn:microsoft.com/office/officeart/2005/8/layout/default"/>
    <dgm:cxn modelId="{52C9F961-5D80-814A-B387-1C4A2680B5D4}" type="presOf" srcId="{9764377B-08A3-4401-970F-32E2C2FBA2A8}" destId="{5B9FB803-4999-A64E-B39F-A4026EEDA104}" srcOrd="0" destOrd="0" presId="urn:microsoft.com/office/officeart/2005/8/layout/default"/>
    <dgm:cxn modelId="{A6CA167A-8DCB-4883-8D73-5217466D8640}" srcId="{A441E02F-598A-4C30-AE63-D26FE034B848}" destId="{F129B515-5FFC-44F3-9344-35F1A4341E46}" srcOrd="3" destOrd="0" parTransId="{80A72154-254A-45A1-A6E9-67546809CD84}" sibTransId="{03384CC3-EA1C-4735-927B-CE1365952E47}"/>
    <dgm:cxn modelId="{A753E981-5B29-4F00-A57F-7864211EC86C}" srcId="{A441E02F-598A-4C30-AE63-D26FE034B848}" destId="{95DF1091-C313-4F86-8EB7-9F671C10613E}" srcOrd="6" destOrd="0" parTransId="{55F74B7B-373A-4A7B-AE66-EDD83CB5E275}" sibTransId="{2ED9D007-35C0-4E5B-B175-425FA04A81BD}"/>
    <dgm:cxn modelId="{47979083-AE48-4E4C-A57C-150DF93A48B2}" type="presOf" srcId="{A2A7A304-DC79-42C0-A03D-70DD4A8FF2C9}" destId="{61FE81FA-13D3-624E-BC3C-736F70C80CE5}" srcOrd="0" destOrd="0" presId="urn:microsoft.com/office/officeart/2005/8/layout/default"/>
    <dgm:cxn modelId="{AFA6418A-5DB3-A948-98A8-225C1E1DA584}" type="presOf" srcId="{FE1C9696-9D71-42D5-8244-300C7AE590F2}" destId="{3595FCF2-1EAF-CB48-8702-CAA3AFF4F9DF}" srcOrd="0" destOrd="0" presId="urn:microsoft.com/office/officeart/2005/8/layout/default"/>
    <dgm:cxn modelId="{BC5E0F8D-F13D-42D2-BD46-D8899AACB251}" srcId="{A441E02F-598A-4C30-AE63-D26FE034B848}" destId="{29EEADF6-B339-4973-9C34-A52963A6073B}" srcOrd="4" destOrd="0" parTransId="{B0F56E35-B27E-4BA5-B24A-BA45FC77E46B}" sibTransId="{D7A864C8-DB01-4248-A23D-87B905B87E1E}"/>
    <dgm:cxn modelId="{4CEE9690-E782-48D6-9F5F-C2A37A2F7E95}" srcId="{A441E02F-598A-4C30-AE63-D26FE034B848}" destId="{5D76007A-9737-4E82-8CC8-104CD196FA02}" srcOrd="1" destOrd="0" parTransId="{C203B0E6-A2CB-4D9E-9065-F69B70B420BB}" sibTransId="{909683B5-611A-49B6-B8A7-C206F8F6BD52}"/>
    <dgm:cxn modelId="{C303D19E-E59E-4762-A6C0-C90366A5021D}" srcId="{A441E02F-598A-4C30-AE63-D26FE034B848}" destId="{A2A7A304-DC79-42C0-A03D-70DD4A8FF2C9}" srcOrd="8" destOrd="0" parTransId="{4A5E2EAC-0F8A-46F9-89DE-6B735282FFD1}" sibTransId="{B3FA678C-7126-42CB-93C0-948F46F62820}"/>
    <dgm:cxn modelId="{21F286A9-2B8E-455E-8A41-88C347A62463}" srcId="{A441E02F-598A-4C30-AE63-D26FE034B848}" destId="{B8C24409-3644-4498-9407-7D5D9791D203}" srcOrd="9" destOrd="0" parTransId="{42C8FCC4-EC04-4718-B12C-50EF06F1E791}" sibTransId="{44391E8E-8877-4450-A0BB-421FAD87502D}"/>
    <dgm:cxn modelId="{8C406EAC-2021-CA44-AF72-6F3F4F98125F}" type="presOf" srcId="{29EEADF6-B339-4973-9C34-A52963A6073B}" destId="{77E83D83-E6A6-4B4E-A3A1-3A98A3885247}" srcOrd="0" destOrd="0" presId="urn:microsoft.com/office/officeart/2005/8/layout/default"/>
    <dgm:cxn modelId="{34ED85BC-5827-4386-8C00-481FACFE7C69}" srcId="{A441E02F-598A-4C30-AE63-D26FE034B848}" destId="{810F1DB0-C635-4372-995E-C120E8D94F36}" srcOrd="2" destOrd="0" parTransId="{40B205E0-6A71-4A3B-9817-9D700687CE2D}" sibTransId="{9A442D83-8AFE-44D7-B971-E29F24454276}"/>
    <dgm:cxn modelId="{F25E2AC5-8795-7949-A159-FB5A2EB9F4F8}" type="presOf" srcId="{9547FBC2-3116-43E7-9DA4-A19987C2ECE5}" destId="{DDEEC3C6-5311-E249-9770-7293643ECD56}" srcOrd="0" destOrd="0" presId="urn:microsoft.com/office/officeart/2005/8/layout/default"/>
    <dgm:cxn modelId="{F5651CD1-4F5D-0C4D-B83E-F7A6B1AEAB22}" type="presOf" srcId="{B8C24409-3644-4498-9407-7D5D9791D203}" destId="{EB001C84-9967-D542-9FED-34620A32AC8E}" srcOrd="0" destOrd="0" presId="urn:microsoft.com/office/officeart/2005/8/layout/default"/>
    <dgm:cxn modelId="{7EE892D6-9E6F-6946-89DB-3D26E641D5A8}" type="presOf" srcId="{A441E02F-598A-4C30-AE63-D26FE034B848}" destId="{A099E625-B8AB-7748-9A04-A00C2FFC47F7}" srcOrd="0" destOrd="0" presId="urn:microsoft.com/office/officeart/2005/8/layout/default"/>
    <dgm:cxn modelId="{FCAC55EA-57AC-4446-B44B-C6E227143F2E}" srcId="{A441E02F-598A-4C30-AE63-D26FE034B848}" destId="{9547FBC2-3116-43E7-9DA4-A19987C2ECE5}" srcOrd="5" destOrd="0" parTransId="{B690C42C-B481-49CF-9678-85EBCE804835}" sibTransId="{76D9A222-E0BF-47E6-84FA-178EFDA10E7C}"/>
    <dgm:cxn modelId="{6D52D0F1-4F8E-4D84-9C4A-06ACFEF88FBC}" srcId="{A441E02F-598A-4C30-AE63-D26FE034B848}" destId="{9764377B-08A3-4401-970F-32E2C2FBA2A8}" srcOrd="0" destOrd="0" parTransId="{FB7352B7-8971-4E92-9C38-FF01CD3C8025}" sibTransId="{242A409F-3344-4B5A-8A2E-4A0E54166279}"/>
    <dgm:cxn modelId="{9FAE8DF2-0A94-444C-A3E5-A64F37E21AA5}" srcId="{A441E02F-598A-4C30-AE63-D26FE034B848}" destId="{FE1C9696-9D71-42D5-8244-300C7AE590F2}" srcOrd="7" destOrd="0" parTransId="{0E39664C-80DC-4143-90F2-593BFA27E0CF}" sibTransId="{6DBED4E2-0EA9-452A-9AD7-CD4FD363EF18}"/>
    <dgm:cxn modelId="{34F661B3-AD2C-454A-9CEF-922F7FB53B65}" type="presParOf" srcId="{A099E625-B8AB-7748-9A04-A00C2FFC47F7}" destId="{5B9FB803-4999-A64E-B39F-A4026EEDA104}" srcOrd="0" destOrd="0" presId="urn:microsoft.com/office/officeart/2005/8/layout/default"/>
    <dgm:cxn modelId="{56A464AA-BAD3-6E4D-ACAC-96281D15F9C6}" type="presParOf" srcId="{A099E625-B8AB-7748-9A04-A00C2FFC47F7}" destId="{80B42148-A050-CA48-9340-6A8F4CC48FAA}" srcOrd="1" destOrd="0" presId="urn:microsoft.com/office/officeart/2005/8/layout/default"/>
    <dgm:cxn modelId="{9366C761-462C-E34A-AC42-55BFEDB50DAE}" type="presParOf" srcId="{A099E625-B8AB-7748-9A04-A00C2FFC47F7}" destId="{6A85E7FD-798F-1246-8C0E-D869214C068D}" srcOrd="2" destOrd="0" presId="urn:microsoft.com/office/officeart/2005/8/layout/default"/>
    <dgm:cxn modelId="{9E911F54-5E45-D84D-9F2F-7A0042CC8E3D}" type="presParOf" srcId="{A099E625-B8AB-7748-9A04-A00C2FFC47F7}" destId="{A8C6BAB9-3557-8B4E-A158-08D69F762C7F}" srcOrd="3" destOrd="0" presId="urn:microsoft.com/office/officeart/2005/8/layout/default"/>
    <dgm:cxn modelId="{FFD88EC3-EB38-E344-B010-53CFA94E0784}" type="presParOf" srcId="{A099E625-B8AB-7748-9A04-A00C2FFC47F7}" destId="{B26B6C07-B4CB-DE42-8A4A-BFB721493763}" srcOrd="4" destOrd="0" presId="urn:microsoft.com/office/officeart/2005/8/layout/default"/>
    <dgm:cxn modelId="{C301F7A3-45EE-B145-A313-C90884555F4F}" type="presParOf" srcId="{A099E625-B8AB-7748-9A04-A00C2FFC47F7}" destId="{AB979589-135F-004D-9D56-663FAC20D025}" srcOrd="5" destOrd="0" presId="urn:microsoft.com/office/officeart/2005/8/layout/default"/>
    <dgm:cxn modelId="{2FE42939-2939-FA4B-9261-27086B80D9E7}" type="presParOf" srcId="{A099E625-B8AB-7748-9A04-A00C2FFC47F7}" destId="{34562B99-276F-5E41-8C24-24B7C50EB574}" srcOrd="6" destOrd="0" presId="urn:microsoft.com/office/officeart/2005/8/layout/default"/>
    <dgm:cxn modelId="{6A8B13AD-5A16-3348-AA0E-D37369D1A9F2}" type="presParOf" srcId="{A099E625-B8AB-7748-9A04-A00C2FFC47F7}" destId="{2EE9D883-52F4-5C45-96C1-DA3B19013076}" srcOrd="7" destOrd="0" presId="urn:microsoft.com/office/officeart/2005/8/layout/default"/>
    <dgm:cxn modelId="{D87FA193-7AEC-8748-9AD6-155C284FAA85}" type="presParOf" srcId="{A099E625-B8AB-7748-9A04-A00C2FFC47F7}" destId="{77E83D83-E6A6-4B4E-A3A1-3A98A3885247}" srcOrd="8" destOrd="0" presId="urn:microsoft.com/office/officeart/2005/8/layout/default"/>
    <dgm:cxn modelId="{9146346C-D16C-004D-A6D7-2C38C8081D5C}" type="presParOf" srcId="{A099E625-B8AB-7748-9A04-A00C2FFC47F7}" destId="{D5EC3CAD-B425-6645-A293-D8EDC96958C9}" srcOrd="9" destOrd="0" presId="urn:microsoft.com/office/officeart/2005/8/layout/default"/>
    <dgm:cxn modelId="{EC6A0566-E05C-8D4B-BEFD-6C3876272092}" type="presParOf" srcId="{A099E625-B8AB-7748-9A04-A00C2FFC47F7}" destId="{DDEEC3C6-5311-E249-9770-7293643ECD56}" srcOrd="10" destOrd="0" presId="urn:microsoft.com/office/officeart/2005/8/layout/default"/>
    <dgm:cxn modelId="{2CACC966-61A7-C442-BF5A-8F87BBFAAC7F}" type="presParOf" srcId="{A099E625-B8AB-7748-9A04-A00C2FFC47F7}" destId="{0328E2D4-8862-214F-8C3B-617263959929}" srcOrd="11" destOrd="0" presId="urn:microsoft.com/office/officeart/2005/8/layout/default"/>
    <dgm:cxn modelId="{79A3DBFB-159D-2D4B-B8E8-09C3A32D376F}" type="presParOf" srcId="{A099E625-B8AB-7748-9A04-A00C2FFC47F7}" destId="{22B7DFF1-7CE5-5041-87DE-FE7E0E45A985}" srcOrd="12" destOrd="0" presId="urn:microsoft.com/office/officeart/2005/8/layout/default"/>
    <dgm:cxn modelId="{8CEAC4AE-8C0D-354A-BF10-6841ABDD1982}" type="presParOf" srcId="{A099E625-B8AB-7748-9A04-A00C2FFC47F7}" destId="{3318F923-8B08-F245-AFD3-DC2E93A3A530}" srcOrd="13" destOrd="0" presId="urn:microsoft.com/office/officeart/2005/8/layout/default"/>
    <dgm:cxn modelId="{BE5F2F64-53D0-4340-93CF-9C8430647550}" type="presParOf" srcId="{A099E625-B8AB-7748-9A04-A00C2FFC47F7}" destId="{3595FCF2-1EAF-CB48-8702-CAA3AFF4F9DF}" srcOrd="14" destOrd="0" presId="urn:microsoft.com/office/officeart/2005/8/layout/default"/>
    <dgm:cxn modelId="{846CE915-6CD0-9047-ADFE-3C009F11A8FC}" type="presParOf" srcId="{A099E625-B8AB-7748-9A04-A00C2FFC47F7}" destId="{83B73CF4-9C0F-444C-A0EE-B40AADDBEFA0}" srcOrd="15" destOrd="0" presId="urn:microsoft.com/office/officeart/2005/8/layout/default"/>
    <dgm:cxn modelId="{AA704198-5CAF-E244-B144-79B9E83EEEB3}" type="presParOf" srcId="{A099E625-B8AB-7748-9A04-A00C2FFC47F7}" destId="{61FE81FA-13D3-624E-BC3C-736F70C80CE5}" srcOrd="16" destOrd="0" presId="urn:microsoft.com/office/officeart/2005/8/layout/default"/>
    <dgm:cxn modelId="{21A4A027-A627-3D49-AD51-A8AF8F2EEC65}" type="presParOf" srcId="{A099E625-B8AB-7748-9A04-A00C2FFC47F7}" destId="{2548325B-9B36-5B4C-B889-C77E33FC9238}" srcOrd="17" destOrd="0" presId="urn:microsoft.com/office/officeart/2005/8/layout/default"/>
    <dgm:cxn modelId="{70F8DA78-E077-1D45-AA21-11553FE83667}" type="presParOf" srcId="{A099E625-B8AB-7748-9A04-A00C2FFC47F7}" destId="{EB001C84-9967-D542-9FED-34620A32AC8E}"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F4DD6-A5F3-43F7-A5C0-A2530CD0387E}">
      <dsp:nvSpPr>
        <dsp:cNvPr id="0" name=""/>
        <dsp:cNvSpPr/>
      </dsp:nvSpPr>
      <dsp:spPr>
        <a:xfrm>
          <a:off x="0" y="181887"/>
          <a:ext cx="5651500" cy="18361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C24E78-D723-4C74-9F7E-667E89D85478}">
      <dsp:nvSpPr>
        <dsp:cNvPr id="0" name=""/>
        <dsp:cNvSpPr/>
      </dsp:nvSpPr>
      <dsp:spPr>
        <a:xfrm>
          <a:off x="555420" y="595010"/>
          <a:ext cx="1009855" cy="1009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A4957C-C06E-4DE5-9DFA-D8BAB00A8BCE}">
      <dsp:nvSpPr>
        <dsp:cNvPr id="0" name=""/>
        <dsp:cNvSpPr/>
      </dsp:nvSpPr>
      <dsp:spPr>
        <a:xfrm>
          <a:off x="2120697" y="181887"/>
          <a:ext cx="3499356" cy="1836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21" tIns="194321" rIns="194321" bIns="194321" numCol="1" spcCol="1270" anchor="ctr" anchorCtr="0">
          <a:noAutofit/>
        </a:bodyPr>
        <a:lstStyle/>
        <a:p>
          <a:pPr marL="0" lvl="0" indent="0" algn="l" defTabSz="622300">
            <a:lnSpc>
              <a:spcPct val="100000"/>
            </a:lnSpc>
            <a:spcBef>
              <a:spcPct val="0"/>
            </a:spcBef>
            <a:spcAft>
              <a:spcPct val="35000"/>
            </a:spcAft>
            <a:buNone/>
          </a:pPr>
          <a:r>
            <a:rPr lang="en-US" sz="1400" kern="1200" dirty="0"/>
            <a:t>Rockbuster Stealth LLC is a movie rental company that used to have stores around the world. The management team is planning to use its existing movie licenses to launch an online video rental service to stay competitive with other streaming giants such as Netflix and Amazon Prime. </a:t>
          </a:r>
        </a:p>
      </dsp:txBody>
      <dsp:txXfrm>
        <a:off x="2120697" y="181887"/>
        <a:ext cx="3499356" cy="1836101"/>
      </dsp:txXfrm>
    </dsp:sp>
    <dsp:sp modelId="{A26858AF-86F6-4DF8-9AC9-5B8F51C5ED4A}">
      <dsp:nvSpPr>
        <dsp:cNvPr id="0" name=""/>
        <dsp:cNvSpPr/>
      </dsp:nvSpPr>
      <dsp:spPr>
        <a:xfrm>
          <a:off x="0" y="2670770"/>
          <a:ext cx="5651500" cy="18361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C678CE-5A1D-4169-A14B-00F1CFA7BAF3}">
      <dsp:nvSpPr>
        <dsp:cNvPr id="0" name=""/>
        <dsp:cNvSpPr/>
      </dsp:nvSpPr>
      <dsp:spPr>
        <a:xfrm>
          <a:off x="555420" y="3083893"/>
          <a:ext cx="1009855" cy="1009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B2C309-519A-4A41-93AD-FE864A58A3A2}">
      <dsp:nvSpPr>
        <dsp:cNvPr id="0" name=""/>
        <dsp:cNvSpPr/>
      </dsp:nvSpPr>
      <dsp:spPr>
        <a:xfrm>
          <a:off x="2120697" y="2390654"/>
          <a:ext cx="3499356" cy="2396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4321" tIns="194321" rIns="194321" bIns="194321" numCol="1" spcCol="1270" anchor="ctr" anchorCtr="0">
          <a:noAutofit/>
        </a:bodyPr>
        <a:lstStyle/>
        <a:p>
          <a:pPr marL="0" lvl="0" indent="0" algn="l" defTabSz="622300">
            <a:lnSpc>
              <a:spcPct val="100000"/>
            </a:lnSpc>
            <a:spcBef>
              <a:spcPct val="0"/>
            </a:spcBef>
            <a:spcAft>
              <a:spcPct val="35000"/>
            </a:spcAft>
            <a:buNone/>
          </a:pPr>
          <a:r>
            <a:rPr lang="en-US" sz="1400" kern="1200" dirty="0"/>
            <a:t>Objective: Use data insights to </a:t>
          </a:r>
          <a:r>
            <a:rPr lang="en-US" sz="1400" b="1" kern="1200" dirty="0"/>
            <a:t>d</a:t>
          </a:r>
          <a:r>
            <a:rPr lang="en-US" sz="1400" b="1" i="0" kern="1200" dirty="0"/>
            <a:t>evelop a launch strategy for an online video rental platform</a:t>
          </a:r>
          <a:r>
            <a:rPr lang="en-US" sz="1400" b="0" i="0" kern="1200" dirty="0"/>
            <a:t> that leverages Rockbuster's extensive movie licenses in 108 countries to offer a diverse content library and  personalized user experience.</a:t>
          </a:r>
          <a:endParaRPr lang="en-US" sz="1400" kern="1200" dirty="0"/>
        </a:p>
      </dsp:txBody>
      <dsp:txXfrm>
        <a:off x="2120697" y="2390654"/>
        <a:ext cx="3499356" cy="23963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4B04B8-A088-4FC6-BE8E-ED4ED4CAA890}">
      <dsp:nvSpPr>
        <dsp:cNvPr id="0" name=""/>
        <dsp:cNvSpPr/>
      </dsp:nvSpPr>
      <dsp:spPr>
        <a:xfrm>
          <a:off x="0" y="3881"/>
          <a:ext cx="5651500" cy="8268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564139-8EEF-4ECC-81BF-62D6BA5CE572}">
      <dsp:nvSpPr>
        <dsp:cNvPr id="0" name=""/>
        <dsp:cNvSpPr/>
      </dsp:nvSpPr>
      <dsp:spPr>
        <a:xfrm>
          <a:off x="250122" y="189923"/>
          <a:ext cx="454768" cy="4547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FF613E-B01A-4C15-9416-3B4579FB504B}">
      <dsp:nvSpPr>
        <dsp:cNvPr id="0" name=""/>
        <dsp:cNvSpPr/>
      </dsp:nvSpPr>
      <dsp:spPr>
        <a:xfrm>
          <a:off x="955013" y="3881"/>
          <a:ext cx="4696486" cy="826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508" tIns="87508" rIns="87508" bIns="87508" numCol="1" spcCol="1270" anchor="ctr" anchorCtr="0">
          <a:noAutofit/>
        </a:bodyPr>
        <a:lstStyle/>
        <a:p>
          <a:pPr marL="0" lvl="0" indent="0" algn="l" defTabSz="844550">
            <a:lnSpc>
              <a:spcPct val="100000"/>
            </a:lnSpc>
            <a:spcBef>
              <a:spcPct val="0"/>
            </a:spcBef>
            <a:spcAft>
              <a:spcPct val="35000"/>
            </a:spcAft>
            <a:buNone/>
          </a:pPr>
          <a:r>
            <a:rPr lang="en-US" sz="1900" kern="1200"/>
            <a:t>Which movies contributed the most/least to revenue gain?</a:t>
          </a:r>
        </a:p>
      </dsp:txBody>
      <dsp:txXfrm>
        <a:off x="955013" y="3881"/>
        <a:ext cx="4696486" cy="826851"/>
      </dsp:txXfrm>
    </dsp:sp>
    <dsp:sp modelId="{AAD37D58-A5D6-411C-A648-6709FEF76AB7}">
      <dsp:nvSpPr>
        <dsp:cNvPr id="0" name=""/>
        <dsp:cNvSpPr/>
      </dsp:nvSpPr>
      <dsp:spPr>
        <a:xfrm>
          <a:off x="0" y="1037446"/>
          <a:ext cx="5651500" cy="8268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37B5C0-9971-488D-9FB1-5A0AF19D6E9C}">
      <dsp:nvSpPr>
        <dsp:cNvPr id="0" name=""/>
        <dsp:cNvSpPr/>
      </dsp:nvSpPr>
      <dsp:spPr>
        <a:xfrm>
          <a:off x="250122" y="1223488"/>
          <a:ext cx="454768" cy="4547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2EA810-0D35-41FE-91E2-85E572487264}">
      <dsp:nvSpPr>
        <dsp:cNvPr id="0" name=""/>
        <dsp:cNvSpPr/>
      </dsp:nvSpPr>
      <dsp:spPr>
        <a:xfrm>
          <a:off x="955013" y="1037446"/>
          <a:ext cx="4696486" cy="826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508" tIns="87508" rIns="87508" bIns="87508" numCol="1" spcCol="1270" anchor="ctr" anchorCtr="0">
          <a:noAutofit/>
        </a:bodyPr>
        <a:lstStyle/>
        <a:p>
          <a:pPr marL="0" lvl="0" indent="0" algn="l" defTabSz="844550">
            <a:lnSpc>
              <a:spcPct val="100000"/>
            </a:lnSpc>
            <a:spcBef>
              <a:spcPct val="0"/>
            </a:spcBef>
            <a:spcAft>
              <a:spcPct val="35000"/>
            </a:spcAft>
            <a:buNone/>
          </a:pPr>
          <a:r>
            <a:rPr lang="en-US" sz="1900" kern="1200"/>
            <a:t>What was the average rental duration for all videos?</a:t>
          </a:r>
        </a:p>
      </dsp:txBody>
      <dsp:txXfrm>
        <a:off x="955013" y="1037446"/>
        <a:ext cx="4696486" cy="826851"/>
      </dsp:txXfrm>
    </dsp:sp>
    <dsp:sp modelId="{BD628D1E-AF67-47F6-92DD-FCE26DFB4377}">
      <dsp:nvSpPr>
        <dsp:cNvPr id="0" name=""/>
        <dsp:cNvSpPr/>
      </dsp:nvSpPr>
      <dsp:spPr>
        <a:xfrm>
          <a:off x="0" y="2071011"/>
          <a:ext cx="5651500" cy="8268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9B55BC-9F42-4079-9236-EE55262B31AE}">
      <dsp:nvSpPr>
        <dsp:cNvPr id="0" name=""/>
        <dsp:cNvSpPr/>
      </dsp:nvSpPr>
      <dsp:spPr>
        <a:xfrm>
          <a:off x="250122" y="2257053"/>
          <a:ext cx="454768" cy="4547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A8FFEE-C6B5-4A26-9729-06E41DED6E09}">
      <dsp:nvSpPr>
        <dsp:cNvPr id="0" name=""/>
        <dsp:cNvSpPr/>
      </dsp:nvSpPr>
      <dsp:spPr>
        <a:xfrm>
          <a:off x="955013" y="2071011"/>
          <a:ext cx="4696486" cy="826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508" tIns="87508" rIns="87508" bIns="87508" numCol="1" spcCol="1270" anchor="ctr" anchorCtr="0">
          <a:noAutofit/>
        </a:bodyPr>
        <a:lstStyle/>
        <a:p>
          <a:pPr marL="0" lvl="0" indent="0" algn="l" defTabSz="844550">
            <a:lnSpc>
              <a:spcPct val="100000"/>
            </a:lnSpc>
            <a:spcBef>
              <a:spcPct val="0"/>
            </a:spcBef>
            <a:spcAft>
              <a:spcPct val="35000"/>
            </a:spcAft>
            <a:buNone/>
          </a:pPr>
          <a:r>
            <a:rPr lang="en-US" sz="1900" kern="1200"/>
            <a:t>Do sales figures vary between geographic regions?</a:t>
          </a:r>
        </a:p>
      </dsp:txBody>
      <dsp:txXfrm>
        <a:off x="955013" y="2071011"/>
        <a:ext cx="4696486" cy="826851"/>
      </dsp:txXfrm>
    </dsp:sp>
    <dsp:sp modelId="{A0B58773-DCBA-4857-B660-CA2520D6FC0E}">
      <dsp:nvSpPr>
        <dsp:cNvPr id="0" name=""/>
        <dsp:cNvSpPr/>
      </dsp:nvSpPr>
      <dsp:spPr>
        <a:xfrm>
          <a:off x="0" y="3104576"/>
          <a:ext cx="5651500" cy="8268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832F5F-8EAF-4E94-916D-DB2CF851C45F}">
      <dsp:nvSpPr>
        <dsp:cNvPr id="0" name=""/>
        <dsp:cNvSpPr/>
      </dsp:nvSpPr>
      <dsp:spPr>
        <a:xfrm>
          <a:off x="250122" y="3290618"/>
          <a:ext cx="454768" cy="4547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D9B684-F67B-4A7C-8590-E6B2C1700BF8}">
      <dsp:nvSpPr>
        <dsp:cNvPr id="0" name=""/>
        <dsp:cNvSpPr/>
      </dsp:nvSpPr>
      <dsp:spPr>
        <a:xfrm>
          <a:off x="955013" y="3104576"/>
          <a:ext cx="4696486" cy="826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508" tIns="87508" rIns="87508" bIns="87508" numCol="1" spcCol="1270" anchor="ctr" anchorCtr="0">
          <a:noAutofit/>
        </a:bodyPr>
        <a:lstStyle/>
        <a:p>
          <a:pPr marL="0" lvl="0" indent="0" algn="l" defTabSz="844550">
            <a:lnSpc>
              <a:spcPct val="100000"/>
            </a:lnSpc>
            <a:spcBef>
              <a:spcPct val="0"/>
            </a:spcBef>
            <a:spcAft>
              <a:spcPct val="35000"/>
            </a:spcAft>
            <a:buNone/>
          </a:pPr>
          <a:r>
            <a:rPr lang="en-US" sz="1900" kern="1200"/>
            <a:t>Which countries are Rockbuster customers based in?</a:t>
          </a:r>
        </a:p>
      </dsp:txBody>
      <dsp:txXfrm>
        <a:off x="955013" y="3104576"/>
        <a:ext cx="4696486" cy="826851"/>
      </dsp:txXfrm>
    </dsp:sp>
    <dsp:sp modelId="{7EDDC4C6-7D34-4C40-A8CB-E2D8508FCE43}">
      <dsp:nvSpPr>
        <dsp:cNvPr id="0" name=""/>
        <dsp:cNvSpPr/>
      </dsp:nvSpPr>
      <dsp:spPr>
        <a:xfrm>
          <a:off x="0" y="4138141"/>
          <a:ext cx="5651500" cy="8268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C3379F-F4A1-45EF-80DB-A1179DED648F}">
      <dsp:nvSpPr>
        <dsp:cNvPr id="0" name=""/>
        <dsp:cNvSpPr/>
      </dsp:nvSpPr>
      <dsp:spPr>
        <a:xfrm>
          <a:off x="250122" y="4324182"/>
          <a:ext cx="454768" cy="45476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1275A0-7364-44CB-922D-2DC5E88FAD9F}">
      <dsp:nvSpPr>
        <dsp:cNvPr id="0" name=""/>
        <dsp:cNvSpPr/>
      </dsp:nvSpPr>
      <dsp:spPr>
        <a:xfrm>
          <a:off x="955013" y="4138141"/>
          <a:ext cx="4696486" cy="826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508" tIns="87508" rIns="87508" bIns="87508" numCol="1" spcCol="1270" anchor="ctr" anchorCtr="0">
          <a:noAutofit/>
        </a:bodyPr>
        <a:lstStyle/>
        <a:p>
          <a:pPr marL="0" lvl="0" indent="0" algn="l" defTabSz="844550">
            <a:lnSpc>
              <a:spcPct val="100000"/>
            </a:lnSpc>
            <a:spcBef>
              <a:spcPct val="0"/>
            </a:spcBef>
            <a:spcAft>
              <a:spcPct val="35000"/>
            </a:spcAft>
            <a:buNone/>
          </a:pPr>
          <a:r>
            <a:rPr lang="en-US" sz="1900" kern="1200"/>
            <a:t>Where are customers with a high lifetime value based? </a:t>
          </a:r>
        </a:p>
      </dsp:txBody>
      <dsp:txXfrm>
        <a:off x="955013" y="4138141"/>
        <a:ext cx="4696486" cy="8268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9FB803-4999-A64E-B39F-A4026EEDA104}">
      <dsp:nvSpPr>
        <dsp:cNvPr id="0" name=""/>
        <dsp:cNvSpPr/>
      </dsp:nvSpPr>
      <dsp:spPr>
        <a:xfrm>
          <a:off x="0" y="100210"/>
          <a:ext cx="1766093" cy="1059656"/>
        </a:xfrm>
        <a:prstGeom prst="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1000 films </a:t>
          </a:r>
        </a:p>
      </dsp:txBody>
      <dsp:txXfrm>
        <a:off x="0" y="100210"/>
        <a:ext cx="1766093" cy="1059656"/>
      </dsp:txXfrm>
    </dsp:sp>
    <dsp:sp modelId="{6A85E7FD-798F-1246-8C0E-D869214C068D}">
      <dsp:nvSpPr>
        <dsp:cNvPr id="0" name=""/>
        <dsp:cNvSpPr/>
      </dsp:nvSpPr>
      <dsp:spPr>
        <a:xfrm>
          <a:off x="1942703" y="100210"/>
          <a:ext cx="1766093" cy="1059656"/>
        </a:xfrm>
        <a:prstGeom prst="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4581 movie inventory </a:t>
          </a:r>
        </a:p>
      </dsp:txBody>
      <dsp:txXfrm>
        <a:off x="1942703" y="100210"/>
        <a:ext cx="1766093" cy="1059656"/>
      </dsp:txXfrm>
    </dsp:sp>
    <dsp:sp modelId="{B26B6C07-B4CB-DE42-8A4A-BFB721493763}">
      <dsp:nvSpPr>
        <dsp:cNvPr id="0" name=""/>
        <dsp:cNvSpPr/>
      </dsp:nvSpPr>
      <dsp:spPr>
        <a:xfrm>
          <a:off x="3885406" y="100210"/>
          <a:ext cx="1766093" cy="1059656"/>
        </a:xfrm>
        <a:prstGeom prst="rect">
          <a:avLst/>
        </a:prstGeom>
        <a:gradFill rotWithShape="0">
          <a:gsLst>
            <a:gs pos="0">
              <a:schemeClr val="accent4">
                <a:hueOff val="0"/>
                <a:satOff val="0"/>
                <a:lumOff val="0"/>
                <a:alphaOff val="0"/>
                <a:tint val="97000"/>
                <a:satMod val="100000"/>
                <a:lumMod val="102000"/>
              </a:schemeClr>
            </a:gs>
            <a:gs pos="50000">
              <a:schemeClr val="accent4">
                <a:hueOff val="0"/>
                <a:satOff val="0"/>
                <a:lumOff val="0"/>
                <a:alphaOff val="0"/>
                <a:shade val="100000"/>
                <a:satMod val="103000"/>
                <a:lumMod val="100000"/>
              </a:schemeClr>
            </a:gs>
            <a:gs pos="100000">
              <a:schemeClr val="accent4">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108 countries </a:t>
          </a:r>
        </a:p>
      </dsp:txBody>
      <dsp:txXfrm>
        <a:off x="3885406" y="100210"/>
        <a:ext cx="1766093" cy="1059656"/>
      </dsp:txXfrm>
    </dsp:sp>
    <dsp:sp modelId="{34562B99-276F-5E41-8C24-24B7C50EB574}">
      <dsp:nvSpPr>
        <dsp:cNvPr id="0" name=""/>
        <dsp:cNvSpPr/>
      </dsp:nvSpPr>
      <dsp:spPr>
        <a:xfrm>
          <a:off x="0" y="1336476"/>
          <a:ext cx="1766093" cy="1059656"/>
        </a:xfrm>
        <a:prstGeom prst="rect">
          <a:avLst/>
        </a:prstGeom>
        <a:gradFill rotWithShape="0">
          <a:gsLst>
            <a:gs pos="0">
              <a:schemeClr val="accent5">
                <a:hueOff val="0"/>
                <a:satOff val="0"/>
                <a:lumOff val="0"/>
                <a:alphaOff val="0"/>
                <a:tint val="97000"/>
                <a:satMod val="100000"/>
                <a:lumMod val="102000"/>
              </a:schemeClr>
            </a:gs>
            <a:gs pos="50000">
              <a:schemeClr val="accent5">
                <a:hueOff val="0"/>
                <a:satOff val="0"/>
                <a:lumOff val="0"/>
                <a:alphaOff val="0"/>
                <a:shade val="100000"/>
                <a:satMod val="103000"/>
                <a:lumMod val="100000"/>
              </a:schemeClr>
            </a:gs>
            <a:gs pos="100000">
              <a:schemeClr val="accent5">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599 customers</a:t>
          </a:r>
        </a:p>
      </dsp:txBody>
      <dsp:txXfrm>
        <a:off x="0" y="1336476"/>
        <a:ext cx="1766093" cy="1059656"/>
      </dsp:txXfrm>
    </dsp:sp>
    <dsp:sp modelId="{77E83D83-E6A6-4B4E-A3A1-3A98A3885247}">
      <dsp:nvSpPr>
        <dsp:cNvPr id="0" name=""/>
        <dsp:cNvSpPr/>
      </dsp:nvSpPr>
      <dsp:spPr>
        <a:xfrm>
          <a:off x="1942703" y="1336476"/>
          <a:ext cx="1766093" cy="1059656"/>
        </a:xfrm>
        <a:prstGeom prst="rect">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16044 movie rentals </a:t>
          </a:r>
        </a:p>
      </dsp:txBody>
      <dsp:txXfrm>
        <a:off x="1942703" y="1336476"/>
        <a:ext cx="1766093" cy="1059656"/>
      </dsp:txXfrm>
    </dsp:sp>
    <dsp:sp modelId="{DDEEC3C6-5311-E249-9770-7293643ECD56}">
      <dsp:nvSpPr>
        <dsp:cNvPr id="0" name=""/>
        <dsp:cNvSpPr/>
      </dsp:nvSpPr>
      <dsp:spPr>
        <a:xfrm>
          <a:off x="3885406" y="1336476"/>
          <a:ext cx="1766093" cy="1059656"/>
        </a:xfrm>
        <a:prstGeom prst="rect">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5 mpaa rating categories</a:t>
          </a:r>
        </a:p>
      </dsp:txBody>
      <dsp:txXfrm>
        <a:off x="3885406" y="1336476"/>
        <a:ext cx="1766093" cy="1059656"/>
      </dsp:txXfrm>
    </dsp:sp>
    <dsp:sp modelId="{22B7DFF1-7CE5-5041-87DE-FE7E0E45A985}">
      <dsp:nvSpPr>
        <dsp:cNvPr id="0" name=""/>
        <dsp:cNvSpPr/>
      </dsp:nvSpPr>
      <dsp:spPr>
        <a:xfrm>
          <a:off x="0" y="2572742"/>
          <a:ext cx="1766093" cy="1059656"/>
        </a:xfrm>
        <a:prstGeom prst="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20 genres </a:t>
          </a:r>
        </a:p>
      </dsp:txBody>
      <dsp:txXfrm>
        <a:off x="0" y="2572742"/>
        <a:ext cx="1766093" cy="1059656"/>
      </dsp:txXfrm>
    </dsp:sp>
    <dsp:sp modelId="{3595FCF2-1EAF-CB48-8702-CAA3AFF4F9DF}">
      <dsp:nvSpPr>
        <dsp:cNvPr id="0" name=""/>
        <dsp:cNvSpPr/>
      </dsp:nvSpPr>
      <dsp:spPr>
        <a:xfrm>
          <a:off x="1942703" y="2572742"/>
          <a:ext cx="1766093" cy="1059656"/>
        </a:xfrm>
        <a:prstGeom prst="rect">
          <a:avLst/>
        </a:prstGeom>
        <a:gradFill rotWithShape="0">
          <a:gsLst>
            <a:gs pos="0">
              <a:schemeClr val="accent4">
                <a:hueOff val="0"/>
                <a:satOff val="0"/>
                <a:lumOff val="0"/>
                <a:alphaOff val="0"/>
                <a:tint val="97000"/>
                <a:satMod val="100000"/>
                <a:lumMod val="102000"/>
              </a:schemeClr>
            </a:gs>
            <a:gs pos="50000">
              <a:schemeClr val="accent4">
                <a:hueOff val="0"/>
                <a:satOff val="0"/>
                <a:lumOff val="0"/>
                <a:alphaOff val="0"/>
                <a:shade val="100000"/>
                <a:satMod val="103000"/>
                <a:lumMod val="100000"/>
              </a:schemeClr>
            </a:gs>
            <a:gs pos="100000">
              <a:schemeClr val="accent4">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5 days (average rental duration) </a:t>
          </a:r>
        </a:p>
      </dsp:txBody>
      <dsp:txXfrm>
        <a:off x="1942703" y="2572742"/>
        <a:ext cx="1766093" cy="1059656"/>
      </dsp:txXfrm>
    </dsp:sp>
    <dsp:sp modelId="{61FE81FA-13D3-624E-BC3C-736F70C80CE5}">
      <dsp:nvSpPr>
        <dsp:cNvPr id="0" name=""/>
        <dsp:cNvSpPr/>
      </dsp:nvSpPr>
      <dsp:spPr>
        <a:xfrm>
          <a:off x="3885406" y="2572742"/>
          <a:ext cx="1766093" cy="1059656"/>
        </a:xfrm>
        <a:prstGeom prst="rect">
          <a:avLst/>
        </a:prstGeom>
        <a:gradFill rotWithShape="0">
          <a:gsLst>
            <a:gs pos="0">
              <a:schemeClr val="accent5">
                <a:hueOff val="0"/>
                <a:satOff val="0"/>
                <a:lumOff val="0"/>
                <a:alphaOff val="0"/>
                <a:tint val="97000"/>
                <a:satMod val="100000"/>
                <a:lumMod val="102000"/>
              </a:schemeClr>
            </a:gs>
            <a:gs pos="50000">
              <a:schemeClr val="accent5">
                <a:hueOff val="0"/>
                <a:satOff val="0"/>
                <a:lumOff val="0"/>
                <a:alphaOff val="0"/>
                <a:shade val="100000"/>
                <a:satMod val="103000"/>
                <a:lumMod val="100000"/>
              </a:schemeClr>
            </a:gs>
            <a:gs pos="100000">
              <a:schemeClr val="accent5">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$2.98 (average rental rate)</a:t>
          </a:r>
        </a:p>
      </dsp:txBody>
      <dsp:txXfrm>
        <a:off x="3885406" y="2572742"/>
        <a:ext cx="1766093" cy="1059656"/>
      </dsp:txXfrm>
    </dsp:sp>
    <dsp:sp modelId="{EB001C84-9967-D542-9FED-34620A32AC8E}">
      <dsp:nvSpPr>
        <dsp:cNvPr id="0" name=""/>
        <dsp:cNvSpPr/>
      </dsp:nvSpPr>
      <dsp:spPr>
        <a:xfrm>
          <a:off x="1942703" y="3809007"/>
          <a:ext cx="1766093" cy="1059656"/>
        </a:xfrm>
        <a:prstGeom prst="rect">
          <a:avLst/>
        </a:prstGeom>
        <a:gradFill rotWithShape="0">
          <a:gsLst>
            <a:gs pos="0">
              <a:schemeClr val="accent6">
                <a:hueOff val="0"/>
                <a:satOff val="0"/>
                <a:lumOff val="0"/>
                <a:alphaOff val="0"/>
                <a:tint val="97000"/>
                <a:satMod val="100000"/>
                <a:lumMod val="102000"/>
              </a:schemeClr>
            </a:gs>
            <a:gs pos="50000">
              <a:schemeClr val="accent6">
                <a:hueOff val="0"/>
                <a:satOff val="0"/>
                <a:lumOff val="0"/>
                <a:alphaOff val="0"/>
                <a:shade val="100000"/>
                <a:satMod val="103000"/>
                <a:lumMod val="100000"/>
              </a:schemeClr>
            </a:gs>
            <a:gs pos="100000">
              <a:schemeClr val="accent6">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$19.99 (average replacement cost) </a:t>
          </a:r>
        </a:p>
      </dsp:txBody>
      <dsp:txXfrm>
        <a:off x="1942703" y="3809007"/>
        <a:ext cx="1766093" cy="105965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892E02-83FD-3A4B-8CF0-33D2EF8D1ADD}" type="datetimeFigureOut">
              <a:rPr lang="en-US" smtClean="0"/>
              <a:t>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069A54-BBAC-D045-B784-52B1A0ADDDCC}" type="slidenum">
              <a:rPr lang="en-US" smtClean="0"/>
              <a:t>‹#›</a:t>
            </a:fld>
            <a:endParaRPr lang="en-US"/>
          </a:p>
        </p:txBody>
      </p:sp>
    </p:spTree>
    <p:extLst>
      <p:ext uri="{BB962C8B-B14F-4D97-AF65-F5344CB8AC3E}">
        <p14:creationId xmlns:p14="http://schemas.microsoft.com/office/powerpoint/2010/main" val="3200377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069A54-BBAC-D045-B784-52B1A0ADDDCC}" type="slidenum">
              <a:rPr lang="en-US" smtClean="0"/>
              <a:t>12</a:t>
            </a:fld>
            <a:endParaRPr lang="en-US"/>
          </a:p>
        </p:txBody>
      </p:sp>
    </p:spTree>
    <p:extLst>
      <p:ext uri="{BB962C8B-B14F-4D97-AF65-F5344CB8AC3E}">
        <p14:creationId xmlns:p14="http://schemas.microsoft.com/office/powerpoint/2010/main" val="794405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069A54-BBAC-D045-B784-52B1A0ADDDCC}" type="slidenum">
              <a:rPr lang="en-US" smtClean="0"/>
              <a:t>13</a:t>
            </a:fld>
            <a:endParaRPr lang="en-US"/>
          </a:p>
        </p:txBody>
      </p:sp>
    </p:spTree>
    <p:extLst>
      <p:ext uri="{BB962C8B-B14F-4D97-AF65-F5344CB8AC3E}">
        <p14:creationId xmlns:p14="http://schemas.microsoft.com/office/powerpoint/2010/main" val="338530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6/20/25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6/20/25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6/20/25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6/20/25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filmstrip-video-camera-film-roll-195860/"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17" name="Content Placeholder 16" descr="A film strip in a room&#10;&#10;Description automatically generated">
            <a:extLst>
              <a:ext uri="{FF2B5EF4-FFF2-40B4-BE49-F238E27FC236}">
                <a16:creationId xmlns:a16="http://schemas.microsoft.com/office/drawing/2014/main" id="{B374892B-5EAC-8219-7784-66DB20FA51B5}"/>
              </a:ext>
            </a:extLst>
          </p:cNvPr>
          <p:cNvPicPr>
            <a:picLocks noGrp="1" noChangeAspect="1"/>
          </p:cNvPicPr>
          <p:nvPr>
            <p:ph idx="1"/>
          </p:nvPr>
        </p:nvPicPr>
        <p:blipFill>
          <a:blip r:embed="rId2">
            <a:duotone>
              <a:schemeClr val="accent2">
                <a:shade val="45000"/>
                <a:satMod val="135000"/>
              </a:schemeClr>
              <a:prstClr val="white"/>
            </a:duotone>
            <a:alphaModFix amt="50000"/>
            <a:extLst>
              <a:ext uri="{837473B0-CC2E-450A-ABE3-18F120FF3D39}">
                <a1611:picAttrSrcUrl xmlns:a1611="http://schemas.microsoft.com/office/drawing/2016/11/main" r:id="rId3"/>
              </a:ext>
            </a:extLst>
          </a:blip>
          <a:srcRect t="11865" b="8630"/>
          <a:stretch>
            <a:fillRect/>
          </a:stretch>
        </p:blipFill>
        <p:spPr>
          <a:xfrm>
            <a:off x="20" y="10"/>
            <a:ext cx="12191980" cy="6857990"/>
          </a:xfrm>
          <a:prstGeom prst="rect">
            <a:avLst/>
          </a:prstGeom>
        </p:spPr>
      </p:pic>
      <p:sp>
        <p:nvSpPr>
          <p:cNvPr id="23" name="Title 22">
            <a:extLst>
              <a:ext uri="{FF2B5EF4-FFF2-40B4-BE49-F238E27FC236}">
                <a16:creationId xmlns:a16="http://schemas.microsoft.com/office/drawing/2014/main" id="{2E022C93-C4D2-AD65-F0FE-C0C3B87F57F0}"/>
              </a:ext>
            </a:extLst>
          </p:cNvPr>
          <p:cNvSpPr>
            <a:spLocks noGrp="1"/>
          </p:cNvSpPr>
          <p:nvPr>
            <p:ph type="title"/>
          </p:nvPr>
        </p:nvSpPr>
        <p:spPr>
          <a:xfrm>
            <a:off x="1600200" y="2386744"/>
            <a:ext cx="8991600" cy="1645920"/>
          </a:xfrm>
          <a:prstGeom prst="flowChartDocument">
            <a:avLst/>
          </a:prstGeom>
        </p:spPr>
        <p:txBody>
          <a:bodyPr vert="horz" lIns="274320" tIns="182880" rIns="274320" bIns="182880" rtlCol="0" anchor="ctr" anchorCtr="1">
            <a:normAutofit/>
          </a:bodyPr>
          <a:lstStyle/>
          <a:p>
            <a:r>
              <a:rPr lang="en-US" sz="2100" b="1" dirty="0">
                <a:solidFill>
                  <a:schemeClr val="accent3"/>
                </a:solidFill>
              </a:rPr>
              <a:t>Rockbuster STEALTH- Online Video Streaming Launch strategy</a:t>
            </a:r>
          </a:p>
        </p:txBody>
      </p:sp>
      <p:sp>
        <p:nvSpPr>
          <p:cNvPr id="25" name="TextBox 24">
            <a:extLst>
              <a:ext uri="{FF2B5EF4-FFF2-40B4-BE49-F238E27FC236}">
                <a16:creationId xmlns:a16="http://schemas.microsoft.com/office/drawing/2014/main" id="{D8B8B2EF-345A-B0A4-90AD-A27D70A30B0C}"/>
              </a:ext>
            </a:extLst>
          </p:cNvPr>
          <p:cNvSpPr txBox="1"/>
          <p:nvPr/>
        </p:nvSpPr>
        <p:spPr>
          <a:xfrm>
            <a:off x="8373373" y="5456725"/>
            <a:ext cx="3400806" cy="788799"/>
          </a:xfrm>
          <a:prstGeom prst="rect">
            <a:avLst/>
          </a:prstGeom>
        </p:spPr>
        <p:txBody>
          <a:bodyPr vert="horz" lIns="91440" tIns="45720" rIns="91440" bIns="45720" rtlCol="0">
            <a:normAutofit/>
          </a:bodyPr>
          <a:lstStyle/>
          <a:p>
            <a:pPr algn="ctr" defTabSz="914400">
              <a:spcBef>
                <a:spcPts val="1000"/>
              </a:spcBef>
              <a:buClr>
                <a:schemeClr val="accent2"/>
              </a:buClr>
            </a:pPr>
            <a:r>
              <a:rPr lang="en-US" sz="2000" b="1" dirty="0">
                <a:solidFill>
                  <a:schemeClr val="accent3"/>
                </a:solidFill>
              </a:rPr>
              <a:t>Shanta Maraj</a:t>
            </a:r>
            <a:br>
              <a:rPr lang="en-US" sz="2000" b="1" dirty="0">
                <a:solidFill>
                  <a:schemeClr val="accent3"/>
                </a:solidFill>
              </a:rPr>
            </a:br>
            <a:r>
              <a:rPr lang="en-US" sz="2000" b="1" dirty="0">
                <a:solidFill>
                  <a:schemeClr val="accent3"/>
                </a:solidFill>
              </a:rPr>
              <a:t>June 2025</a:t>
            </a:r>
          </a:p>
        </p:txBody>
      </p:sp>
    </p:spTree>
    <p:extLst>
      <p:ext uri="{BB962C8B-B14F-4D97-AF65-F5344CB8AC3E}">
        <p14:creationId xmlns:p14="http://schemas.microsoft.com/office/powerpoint/2010/main" val="3442199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625333-7795-2191-7F40-22C97A61346E}"/>
            </a:ext>
          </a:extLst>
        </p:cNvPr>
        <p:cNvGrpSpPr/>
        <p:nvPr/>
      </p:nvGrpSpPr>
      <p:grpSpPr>
        <a:xfrm>
          <a:off x="0" y="0"/>
          <a:ext cx="0" cy="0"/>
          <a:chOff x="0" y="0"/>
          <a:chExt cx="0" cy="0"/>
        </a:xfrm>
      </p:grpSpPr>
      <p:sp>
        <p:nvSpPr>
          <p:cNvPr id="50" name="Rectangle 49">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2" name="Rectangle 51">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D5C44A-7639-85A6-233D-9EB89AB01C5C}"/>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400" dirty="0">
                <a:solidFill>
                  <a:srgbClr val="FFFFFF"/>
                </a:solidFill>
              </a:rPr>
              <a:t>Category Performance</a:t>
            </a:r>
            <a:br>
              <a:rPr lang="en-US" sz="1400" dirty="0">
                <a:solidFill>
                  <a:srgbClr val="FFFFFF"/>
                </a:solidFill>
              </a:rPr>
            </a:br>
            <a:br>
              <a:rPr lang="en-US" sz="1400" dirty="0">
                <a:solidFill>
                  <a:srgbClr val="FFFFFF"/>
                </a:solidFill>
              </a:rPr>
            </a:br>
            <a:r>
              <a:rPr lang="en-US" sz="1400" dirty="0">
                <a:solidFill>
                  <a:srgbClr val="FFFFFF"/>
                </a:solidFill>
              </a:rPr>
              <a:t> Insights &amp; Recommendations </a:t>
            </a:r>
          </a:p>
        </p:txBody>
      </p:sp>
      <p:sp>
        <p:nvSpPr>
          <p:cNvPr id="27" name="Content Placeholder 4">
            <a:extLst>
              <a:ext uri="{FF2B5EF4-FFF2-40B4-BE49-F238E27FC236}">
                <a16:creationId xmlns:a16="http://schemas.microsoft.com/office/drawing/2014/main" id="{4CC7C2DA-7D8F-F6B4-BD21-30F2432C99FA}"/>
              </a:ext>
            </a:extLst>
          </p:cNvPr>
          <p:cNvSpPr>
            <a:spLocks noGrp="1"/>
          </p:cNvSpPr>
          <p:nvPr>
            <p:ph idx="1"/>
          </p:nvPr>
        </p:nvSpPr>
        <p:spPr>
          <a:xfrm>
            <a:off x="5200165" y="689113"/>
            <a:ext cx="6760412" cy="5923722"/>
          </a:xfrm>
        </p:spPr>
        <p:txBody>
          <a:bodyPr anchor="ctr">
            <a:normAutofit fontScale="92500" lnSpcReduction="10000"/>
          </a:bodyPr>
          <a:lstStyle/>
          <a:p>
            <a:pPr marL="0" indent="0">
              <a:lnSpc>
                <a:spcPct val="90000"/>
              </a:lnSpc>
              <a:buNone/>
            </a:pPr>
            <a:r>
              <a:rPr lang="en-US" sz="1900" b="1" dirty="0">
                <a:solidFill>
                  <a:srgbClr val="7030A0"/>
                </a:solidFill>
                <a:latin typeface="Gill Sans MT" panose="020B0502020104020203" pitchFamily="34" charset="77"/>
              </a:rPr>
              <a:t>Key Insights</a:t>
            </a:r>
          </a:p>
          <a:p>
            <a:pPr>
              <a:lnSpc>
                <a:spcPct val="90000"/>
              </a:lnSpc>
            </a:pPr>
            <a:r>
              <a:rPr lang="en-US" sz="1900" dirty="0">
                <a:effectLst/>
                <a:latin typeface="Gill Sans MT" panose="020B0502020104020203" pitchFamily="34" charset="77"/>
              </a:rPr>
              <a:t>The top 5 revenue-generating categories—</a:t>
            </a:r>
            <a:r>
              <a:rPr lang="en-US" sz="1900" b="1" dirty="0">
                <a:effectLst/>
                <a:latin typeface="Gill Sans MT" panose="020B0502020104020203" pitchFamily="34" charset="77"/>
              </a:rPr>
              <a:t>Sports, Animation, Action, Family, and Sci-Fi</a:t>
            </a:r>
          </a:p>
          <a:p>
            <a:pPr>
              <a:lnSpc>
                <a:spcPct val="90000"/>
              </a:lnSpc>
            </a:pPr>
            <a:r>
              <a:rPr lang="en-US" sz="1900" b="1" dirty="0">
                <a:effectLst/>
                <a:latin typeface="Gill Sans MT" panose="020B0502020104020203" pitchFamily="34" charset="77"/>
              </a:rPr>
              <a:t>A broad middle tier </a:t>
            </a:r>
            <a:r>
              <a:rPr lang="en-US" sz="1900" dirty="0">
                <a:effectLst/>
                <a:latin typeface="Gill Sans MT" panose="020B0502020104020203" pitchFamily="34" charset="77"/>
              </a:rPr>
              <a:t>includes genres like Drama, Documentary, Foreign, Games, New, Comedy, Classics, Children, Horror, Travel, and Music</a:t>
            </a:r>
          </a:p>
          <a:p>
            <a:pPr>
              <a:lnSpc>
                <a:spcPct val="90000"/>
              </a:lnSpc>
            </a:pPr>
            <a:r>
              <a:rPr lang="en-US" sz="1900" b="1" dirty="0">
                <a:effectLst/>
                <a:latin typeface="Gill Sans MT" panose="020B0502020104020203" pitchFamily="34" charset="77"/>
              </a:rPr>
              <a:t>Thriller</a:t>
            </a:r>
            <a:r>
              <a:rPr lang="en-US" sz="1900" dirty="0">
                <a:effectLst/>
                <a:latin typeface="Gill Sans MT" panose="020B0502020104020203" pitchFamily="34" charset="77"/>
              </a:rPr>
              <a:t> movies only grossed $1,381, with further investigation revealing that </a:t>
            </a:r>
            <a:r>
              <a:rPr lang="en-US" sz="1900" b="1" dirty="0">
                <a:effectLst/>
                <a:latin typeface="Gill Sans MT" panose="020B0502020104020203" pitchFamily="34" charset="77"/>
              </a:rPr>
              <a:t>Rockbuster has only one film in this category, limiting revenue potential.</a:t>
            </a:r>
          </a:p>
          <a:p>
            <a:pPr>
              <a:lnSpc>
                <a:spcPct val="90000"/>
              </a:lnSpc>
            </a:pPr>
            <a:r>
              <a:rPr lang="en-US" sz="1900" b="1" dirty="0">
                <a:effectLst/>
                <a:latin typeface="Gill Sans MT" panose="020B0502020104020203" pitchFamily="34" charset="77"/>
              </a:rPr>
              <a:t>No revenue </a:t>
            </a:r>
            <a:r>
              <a:rPr lang="en-US" sz="1900" dirty="0">
                <a:effectLst/>
                <a:latin typeface="Gill Sans MT" panose="020B0502020104020203" pitchFamily="34" charset="77"/>
              </a:rPr>
              <a:t>was recorded from </a:t>
            </a:r>
            <a:r>
              <a:rPr lang="en-US" sz="1900" b="1" dirty="0">
                <a:effectLst/>
                <a:latin typeface="Gill Sans MT" panose="020B0502020104020203" pitchFamily="34" charset="77"/>
              </a:rPr>
              <a:t>Crime, Romance, and War </a:t>
            </a:r>
            <a:r>
              <a:rPr lang="en-US" sz="1900" dirty="0">
                <a:effectLst/>
                <a:latin typeface="Gill Sans MT" panose="020B0502020104020203" pitchFamily="34" charset="77"/>
              </a:rPr>
              <a:t>genres, indicating a lack of content investment or audience engagement in these areas.</a:t>
            </a:r>
          </a:p>
          <a:p>
            <a:pPr marL="0" indent="0">
              <a:lnSpc>
                <a:spcPct val="90000"/>
              </a:lnSpc>
              <a:buNone/>
            </a:pPr>
            <a:r>
              <a:rPr lang="en-US" sz="1900" b="1" dirty="0">
                <a:solidFill>
                  <a:srgbClr val="7030A0"/>
                </a:solidFill>
                <a:latin typeface="Gill Sans MT" panose="020B0502020104020203" pitchFamily="34" charset="77"/>
              </a:rPr>
              <a:t>Recommendations</a:t>
            </a:r>
          </a:p>
          <a:p>
            <a:pPr>
              <a:lnSpc>
                <a:spcPct val="90000"/>
              </a:lnSpc>
            </a:pPr>
            <a:r>
              <a:rPr lang="en-US" sz="1900" dirty="0">
                <a:effectLst/>
                <a:latin typeface="Gill Sans MT" panose="020B0502020104020203" pitchFamily="34" charset="77"/>
              </a:rPr>
              <a:t>Focus on expanding successful genres like Sports, Animation, Action, and Family to maximize revenue.</a:t>
            </a:r>
          </a:p>
          <a:p>
            <a:pPr>
              <a:lnSpc>
                <a:spcPct val="90000"/>
              </a:lnSpc>
            </a:pPr>
            <a:r>
              <a:rPr lang="en-US" sz="1900" dirty="0">
                <a:latin typeface="Gill Sans MT" panose="020B0502020104020203" pitchFamily="34" charset="77"/>
              </a:rPr>
              <a:t>Add more Thriller movies to inventory to increase revenue in this category </a:t>
            </a:r>
            <a:endParaRPr lang="en-US" sz="1900" dirty="0">
              <a:effectLst/>
              <a:latin typeface="Gill Sans MT" panose="020B0502020104020203" pitchFamily="34" charset="77"/>
            </a:endParaRPr>
          </a:p>
          <a:p>
            <a:pPr>
              <a:lnSpc>
                <a:spcPct val="90000"/>
              </a:lnSpc>
            </a:pPr>
            <a:r>
              <a:rPr lang="en-US" sz="1900" dirty="0">
                <a:effectLst/>
                <a:latin typeface="Gill Sans MT" panose="020B0502020104020203" pitchFamily="34" charset="77"/>
              </a:rPr>
              <a:t>Investigate why Crime, Romance and War movies are not generating revenue and then decide whether to develop or remove these categories fr</a:t>
            </a:r>
            <a:r>
              <a:rPr lang="en-US" sz="1900" dirty="0">
                <a:latin typeface="Gill Sans MT" panose="020B0502020104020203" pitchFamily="34" charset="77"/>
              </a:rPr>
              <a:t>om inventory</a:t>
            </a:r>
            <a:endParaRPr lang="en-US" sz="1900" dirty="0">
              <a:effectLst/>
              <a:latin typeface="Gill Sans MT" panose="020B0502020104020203" pitchFamily="34" charset="77"/>
            </a:endParaRPr>
          </a:p>
          <a:p>
            <a:pPr>
              <a:lnSpc>
                <a:spcPct val="90000"/>
              </a:lnSpc>
            </a:pPr>
            <a:endParaRPr lang="en-US" sz="1100" dirty="0"/>
          </a:p>
        </p:txBody>
      </p:sp>
    </p:spTree>
    <p:extLst>
      <p:ext uri="{BB962C8B-B14F-4D97-AF65-F5344CB8AC3E}">
        <p14:creationId xmlns:p14="http://schemas.microsoft.com/office/powerpoint/2010/main" val="100191692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966A4D4-049A-4389-B407-0E7091A0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CFA514-BFEE-8C29-CC5D-5AE76D8311FE}"/>
              </a:ext>
            </a:extLst>
          </p:cNvPr>
          <p:cNvSpPr>
            <a:spLocks noGrp="1"/>
          </p:cNvSpPr>
          <p:nvPr>
            <p:ph type="title"/>
          </p:nvPr>
        </p:nvSpPr>
        <p:spPr>
          <a:xfrm>
            <a:off x="640080" y="211997"/>
            <a:ext cx="4475892" cy="1188720"/>
          </a:xfrm>
          <a:solidFill>
            <a:srgbClr val="FFFFFF"/>
          </a:solidFill>
          <a:ln>
            <a:solidFill>
              <a:srgbClr val="404040"/>
            </a:solidFill>
          </a:ln>
        </p:spPr>
        <p:txBody>
          <a:bodyPr vert="horz" lIns="274320" tIns="182880" rIns="274320" bIns="182880" rtlCol="0" anchorCtr="1">
            <a:normAutofit/>
          </a:bodyPr>
          <a:lstStyle/>
          <a:p>
            <a:r>
              <a:rPr lang="en-US" b="1" dirty="0"/>
              <a:t>Film rating &amp; Revenue</a:t>
            </a:r>
          </a:p>
        </p:txBody>
      </p:sp>
      <p:sp>
        <p:nvSpPr>
          <p:cNvPr id="25" name="Content Placeholder 15">
            <a:extLst>
              <a:ext uri="{FF2B5EF4-FFF2-40B4-BE49-F238E27FC236}">
                <a16:creationId xmlns:a16="http://schemas.microsoft.com/office/drawing/2014/main" id="{67F67777-08B3-3397-1973-CEECEBD87E12}"/>
              </a:ext>
            </a:extLst>
          </p:cNvPr>
          <p:cNvSpPr>
            <a:spLocks noGrp="1"/>
          </p:cNvSpPr>
          <p:nvPr>
            <p:ph idx="1"/>
          </p:nvPr>
        </p:nvSpPr>
        <p:spPr>
          <a:xfrm>
            <a:off x="640079" y="1749391"/>
            <a:ext cx="5179209" cy="4777533"/>
          </a:xfrm>
        </p:spPr>
        <p:txBody>
          <a:bodyPr>
            <a:normAutofit/>
          </a:bodyPr>
          <a:lstStyle/>
          <a:p>
            <a:r>
              <a:rPr lang="en-US" b="1" dirty="0">
                <a:solidFill>
                  <a:srgbClr val="7030A0"/>
                </a:solidFill>
              </a:rPr>
              <a:t>Key Insights</a:t>
            </a:r>
          </a:p>
          <a:p>
            <a:r>
              <a:rPr lang="en-US" dirty="0">
                <a:solidFill>
                  <a:schemeClr val="tx1"/>
                </a:solidFill>
              </a:rPr>
              <a:t>Revenue from all 5 rating groups are high varying between $10k-$14k.</a:t>
            </a:r>
          </a:p>
          <a:p>
            <a:r>
              <a:rPr lang="en-US" b="1" dirty="0">
                <a:solidFill>
                  <a:srgbClr val="C00000"/>
                </a:solidFill>
              </a:rPr>
              <a:t>PG-13</a:t>
            </a:r>
            <a:r>
              <a:rPr lang="en-US" dirty="0">
                <a:solidFill>
                  <a:srgbClr val="FFFFFF"/>
                </a:solidFill>
              </a:rPr>
              <a:t> </a:t>
            </a:r>
            <a:r>
              <a:rPr lang="en-US" dirty="0">
                <a:solidFill>
                  <a:schemeClr val="tx1"/>
                </a:solidFill>
              </a:rPr>
              <a:t>films generated the most revenue suggesting a strong audience for this rating. </a:t>
            </a:r>
          </a:p>
          <a:p>
            <a:br>
              <a:rPr lang="en-US" dirty="0">
                <a:solidFill>
                  <a:srgbClr val="FFFFFF"/>
                </a:solidFill>
              </a:rPr>
            </a:br>
            <a:r>
              <a:rPr lang="en-US" b="1" dirty="0">
                <a:solidFill>
                  <a:srgbClr val="7030A0"/>
                </a:solidFill>
              </a:rPr>
              <a:t>Recommendations</a:t>
            </a:r>
          </a:p>
          <a:p>
            <a:pPr>
              <a:buFont typeface="Wingdings" pitchFamily="2" charset="2"/>
              <a:buChar char="§"/>
            </a:pPr>
            <a:r>
              <a:rPr lang="en-US" dirty="0">
                <a:solidFill>
                  <a:schemeClr val="tx1"/>
                </a:solidFill>
              </a:rPr>
              <a:t>Focus on marketing PG-13 &amp; NC-17 movies more to attract larger audiences and increase profits </a:t>
            </a:r>
          </a:p>
          <a:p>
            <a:pPr>
              <a:buFont typeface="Wingdings" pitchFamily="2" charset="2"/>
              <a:buChar char="§"/>
            </a:pPr>
            <a:r>
              <a:rPr lang="en-US" dirty="0">
                <a:solidFill>
                  <a:schemeClr val="tx1"/>
                </a:solidFill>
              </a:rPr>
              <a:t>Further analyze G and R- rated films. Are they fewer in inventory number or less promoted? </a:t>
            </a:r>
          </a:p>
          <a:p>
            <a:endParaRPr lang="en-US" dirty="0">
              <a:solidFill>
                <a:srgbClr val="FFFFFF"/>
              </a:solidFill>
            </a:endParaRPr>
          </a:p>
        </p:txBody>
      </p:sp>
      <p:sp>
        <p:nvSpPr>
          <p:cNvPr id="26" name="Rectangle 25">
            <a:extLst>
              <a:ext uri="{FF2B5EF4-FFF2-40B4-BE49-F238E27FC236}">
                <a16:creationId xmlns:a16="http://schemas.microsoft.com/office/drawing/2014/main" id="{B5899359-8523-4D4D-B568-3FDFAF982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2E9C9585-DA89-4D7E-BCDF-576461A1A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7586"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blue bars&#10;&#10;Description automatically generated">
            <a:extLst>
              <a:ext uri="{FF2B5EF4-FFF2-40B4-BE49-F238E27FC236}">
                <a16:creationId xmlns:a16="http://schemas.microsoft.com/office/drawing/2014/main" id="{6E986971-6E72-1ACD-E8A2-12C37309B061}"/>
              </a:ext>
            </a:extLst>
          </p:cNvPr>
          <p:cNvPicPr>
            <a:picLocks noChangeAspect="1"/>
          </p:cNvPicPr>
          <p:nvPr/>
        </p:nvPicPr>
        <p:blipFill>
          <a:blip r:embed="rId2"/>
          <a:stretch>
            <a:fillRect/>
          </a:stretch>
        </p:blipFill>
        <p:spPr>
          <a:xfrm>
            <a:off x="6119085" y="640080"/>
            <a:ext cx="6072915" cy="5886844"/>
          </a:xfrm>
          <a:prstGeom prst="rect">
            <a:avLst/>
          </a:prstGeom>
        </p:spPr>
      </p:pic>
    </p:spTree>
    <p:extLst>
      <p:ext uri="{BB962C8B-B14F-4D97-AF65-F5344CB8AC3E}">
        <p14:creationId xmlns:p14="http://schemas.microsoft.com/office/powerpoint/2010/main" val="3776491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1" name="Oval 40">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ABB2F342-8DD6-F878-0C05-39ECADAE7180}"/>
              </a:ext>
            </a:extLst>
          </p:cNvPr>
          <p:cNvSpPr>
            <a:spLocks noGrp="1"/>
          </p:cNvSpPr>
          <p:nvPr>
            <p:ph type="title"/>
          </p:nvPr>
        </p:nvSpPr>
        <p:spPr>
          <a:xfrm>
            <a:off x="1121344" y="1586484"/>
            <a:ext cx="3685032" cy="3685032"/>
          </a:xfrm>
          <a:prstGeom prst="ellipse">
            <a:avLst/>
          </a:prstGeom>
          <a:solidFill>
            <a:schemeClr val="accent2"/>
          </a:solidFill>
          <a:ln>
            <a:noFill/>
          </a:ln>
        </p:spPr>
        <p:txBody>
          <a:bodyPr>
            <a:normAutofit/>
          </a:bodyPr>
          <a:lstStyle/>
          <a:p>
            <a:r>
              <a:rPr lang="en-US" b="1" dirty="0">
                <a:solidFill>
                  <a:srgbClr val="FFFFFF"/>
                </a:solidFill>
              </a:rPr>
              <a:t>Rental Behavior</a:t>
            </a:r>
            <a:br>
              <a:rPr lang="en-US" sz="3000" dirty="0">
                <a:solidFill>
                  <a:srgbClr val="FFFFFF"/>
                </a:solidFill>
              </a:rPr>
            </a:br>
            <a:endParaRPr lang="en-US" sz="3000" dirty="0">
              <a:solidFill>
                <a:srgbClr val="FFFFFF"/>
              </a:solidFill>
            </a:endParaRPr>
          </a:p>
        </p:txBody>
      </p:sp>
      <p:sp>
        <p:nvSpPr>
          <p:cNvPr id="43" name="Rectangle 42">
            <a:extLst>
              <a:ext uri="{FF2B5EF4-FFF2-40B4-BE49-F238E27FC236}">
                <a16:creationId xmlns:a16="http://schemas.microsoft.com/office/drawing/2014/main" id="{5E5436DB-4E8B-43A5-AE55-1C527B62E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17">
            <a:extLst>
              <a:ext uri="{FF2B5EF4-FFF2-40B4-BE49-F238E27FC236}">
                <a16:creationId xmlns:a16="http://schemas.microsoft.com/office/drawing/2014/main" id="{7AF97933-98EF-D02E-1900-F5A44862DB27}"/>
              </a:ext>
            </a:extLst>
          </p:cNvPr>
          <p:cNvSpPr>
            <a:spLocks noGrp="1"/>
          </p:cNvSpPr>
          <p:nvPr>
            <p:ph idx="1"/>
          </p:nvPr>
        </p:nvSpPr>
        <p:spPr>
          <a:xfrm>
            <a:off x="6403213" y="2052325"/>
            <a:ext cx="4334463" cy="3629791"/>
          </a:xfrm>
        </p:spPr>
        <p:txBody>
          <a:bodyPr anchor="ctr">
            <a:normAutofit lnSpcReduction="10000"/>
          </a:bodyPr>
          <a:lstStyle/>
          <a:p>
            <a:pPr marL="0" indent="0">
              <a:buNone/>
            </a:pPr>
            <a:r>
              <a:rPr lang="en-US" sz="2400" dirty="0">
                <a:solidFill>
                  <a:srgbClr val="404040"/>
                </a:solidFill>
              </a:rPr>
              <a:t>Minimum Rental Duration: 3 days</a:t>
            </a:r>
            <a:br>
              <a:rPr lang="en-US" sz="2400" dirty="0">
                <a:solidFill>
                  <a:srgbClr val="404040"/>
                </a:solidFill>
              </a:rPr>
            </a:br>
            <a:r>
              <a:rPr lang="en-US" sz="2400" dirty="0">
                <a:solidFill>
                  <a:srgbClr val="404040"/>
                </a:solidFill>
              </a:rPr>
              <a:t>Maximum Rental Duration: 7 days</a:t>
            </a:r>
            <a:br>
              <a:rPr lang="en-US" sz="2400" dirty="0">
                <a:solidFill>
                  <a:srgbClr val="404040"/>
                </a:solidFill>
              </a:rPr>
            </a:br>
            <a:r>
              <a:rPr lang="en-US" sz="2400" b="1" dirty="0">
                <a:solidFill>
                  <a:srgbClr val="C00000"/>
                </a:solidFill>
              </a:rPr>
              <a:t>Average Rental Duration: 5 days </a:t>
            </a:r>
            <a:br>
              <a:rPr lang="en-US" sz="2400" dirty="0">
                <a:solidFill>
                  <a:srgbClr val="C00000"/>
                </a:solidFill>
              </a:rPr>
            </a:br>
            <a:br>
              <a:rPr lang="en-US" sz="2400" dirty="0">
                <a:solidFill>
                  <a:srgbClr val="404040"/>
                </a:solidFill>
              </a:rPr>
            </a:br>
            <a:r>
              <a:rPr lang="en-US" sz="2400" dirty="0">
                <a:solidFill>
                  <a:srgbClr val="404040"/>
                </a:solidFill>
              </a:rPr>
              <a:t>Minimum Rental Rate: $0.99</a:t>
            </a:r>
            <a:br>
              <a:rPr lang="en-US" sz="2400" dirty="0">
                <a:solidFill>
                  <a:srgbClr val="404040"/>
                </a:solidFill>
              </a:rPr>
            </a:br>
            <a:r>
              <a:rPr lang="en-US" sz="2400" dirty="0">
                <a:solidFill>
                  <a:srgbClr val="404040"/>
                </a:solidFill>
              </a:rPr>
              <a:t>Maximum Rental Rate: $4.99</a:t>
            </a:r>
            <a:br>
              <a:rPr lang="en-US" sz="2400" dirty="0">
                <a:solidFill>
                  <a:srgbClr val="404040"/>
                </a:solidFill>
              </a:rPr>
            </a:br>
            <a:r>
              <a:rPr lang="en-US" sz="2400" b="1" dirty="0">
                <a:solidFill>
                  <a:srgbClr val="C00000"/>
                </a:solidFill>
              </a:rPr>
              <a:t>Average Rental Rate: $2.98</a:t>
            </a:r>
            <a:br>
              <a:rPr lang="en-US" sz="2400" dirty="0">
                <a:solidFill>
                  <a:srgbClr val="C00000"/>
                </a:solidFill>
              </a:rPr>
            </a:br>
            <a:endParaRPr lang="en-US" sz="2400" dirty="0">
              <a:solidFill>
                <a:srgbClr val="C00000"/>
              </a:solidFill>
            </a:endParaRPr>
          </a:p>
          <a:p>
            <a:endParaRPr lang="en-US" dirty="0">
              <a:solidFill>
                <a:srgbClr val="404040"/>
              </a:solidFill>
            </a:endParaRPr>
          </a:p>
        </p:txBody>
      </p:sp>
      <p:sp>
        <p:nvSpPr>
          <p:cNvPr id="2" name="TextBox 1">
            <a:extLst>
              <a:ext uri="{FF2B5EF4-FFF2-40B4-BE49-F238E27FC236}">
                <a16:creationId xmlns:a16="http://schemas.microsoft.com/office/drawing/2014/main" id="{B307CDFE-398B-CBD2-CA16-16827C101A3B}"/>
              </a:ext>
            </a:extLst>
          </p:cNvPr>
          <p:cNvSpPr txBox="1"/>
          <p:nvPr/>
        </p:nvSpPr>
        <p:spPr>
          <a:xfrm>
            <a:off x="2017986" y="6353503"/>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1D22860A-3EA9-F51D-EF4D-655C388F5098}"/>
              </a:ext>
            </a:extLst>
          </p:cNvPr>
          <p:cNvSpPr txBox="1"/>
          <p:nvPr/>
        </p:nvSpPr>
        <p:spPr>
          <a:xfrm>
            <a:off x="5926785" y="1067440"/>
            <a:ext cx="5287321" cy="984885"/>
          </a:xfrm>
          <a:prstGeom prst="rect">
            <a:avLst/>
          </a:prstGeom>
          <a:noFill/>
        </p:spPr>
        <p:txBody>
          <a:bodyPr wrap="square" rtlCol="0">
            <a:spAutoFit/>
          </a:bodyPr>
          <a:lstStyle/>
          <a:p>
            <a:r>
              <a:rPr lang="en-US" sz="2000" b="1" dirty="0">
                <a:solidFill>
                  <a:srgbClr val="C00000"/>
                </a:solidFill>
              </a:rPr>
              <a:t>2. What was the average rental duration for all videos?</a:t>
            </a:r>
          </a:p>
          <a:p>
            <a:pPr lvl="0"/>
            <a:endParaRPr lang="en-US" b="1" dirty="0">
              <a:solidFill>
                <a:srgbClr val="C00000"/>
              </a:solidFill>
            </a:endParaRPr>
          </a:p>
        </p:txBody>
      </p:sp>
    </p:spTree>
    <p:extLst>
      <p:ext uri="{BB962C8B-B14F-4D97-AF65-F5344CB8AC3E}">
        <p14:creationId xmlns:p14="http://schemas.microsoft.com/office/powerpoint/2010/main" val="3259452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 name="Rectangle 83">
            <a:extLst>
              <a:ext uri="{FF2B5EF4-FFF2-40B4-BE49-F238E27FC236}">
                <a16:creationId xmlns:a16="http://schemas.microsoft.com/office/drawing/2014/main" id="{23D9B6CF-87DD-47C7-B38D-7C5353D4D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92F0B8-722A-191F-2238-FE276B14D879}"/>
              </a:ext>
            </a:extLst>
          </p:cNvPr>
          <p:cNvSpPr>
            <a:spLocks noGrp="1"/>
          </p:cNvSpPr>
          <p:nvPr>
            <p:ph type="title"/>
          </p:nvPr>
        </p:nvSpPr>
        <p:spPr>
          <a:xfrm>
            <a:off x="70092" y="138803"/>
            <a:ext cx="3740869" cy="734405"/>
          </a:xfrm>
        </p:spPr>
        <p:txBody>
          <a:bodyPr vert="horz" lIns="274320" tIns="182880" rIns="274320" bIns="182880" rtlCol="0" anchor="ctr" anchorCtr="1">
            <a:normAutofit fontScale="90000"/>
          </a:bodyPr>
          <a:lstStyle/>
          <a:p>
            <a:r>
              <a:rPr lang="en-US" b="1" dirty="0"/>
              <a:t>Global Reach</a:t>
            </a:r>
          </a:p>
        </p:txBody>
      </p:sp>
      <p:sp>
        <p:nvSpPr>
          <p:cNvPr id="85" name="Rectangle 84">
            <a:extLst>
              <a:ext uri="{FF2B5EF4-FFF2-40B4-BE49-F238E27FC236}">
                <a16:creationId xmlns:a16="http://schemas.microsoft.com/office/drawing/2014/main" id="{EFE2328B-DA12-4B90-BD82-3CCF13AF6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640080"/>
            <a:ext cx="689762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ectangle 82">
            <a:extLst>
              <a:ext uri="{FF2B5EF4-FFF2-40B4-BE49-F238E27FC236}">
                <a16:creationId xmlns:a16="http://schemas.microsoft.com/office/drawing/2014/main" id="{F77FF0B6-332F-4842-A5F8-EA360BD5F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0412" y="802767"/>
            <a:ext cx="656539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6" descr="A map of the world with different colored dots&#10;&#10;Description automatically generated">
            <a:extLst>
              <a:ext uri="{FF2B5EF4-FFF2-40B4-BE49-F238E27FC236}">
                <a16:creationId xmlns:a16="http://schemas.microsoft.com/office/drawing/2014/main" id="{C3821CA5-DAD7-24C6-FFE4-40B0E99BCD31}"/>
              </a:ext>
            </a:extLst>
          </p:cNvPr>
          <p:cNvPicPr>
            <a:picLocks noChangeAspect="1"/>
          </p:cNvPicPr>
          <p:nvPr/>
        </p:nvPicPr>
        <p:blipFill>
          <a:blip r:embed="rId3"/>
          <a:stretch>
            <a:fillRect/>
          </a:stretch>
        </p:blipFill>
        <p:spPr>
          <a:xfrm>
            <a:off x="3918402" y="535405"/>
            <a:ext cx="8186855" cy="6007891"/>
          </a:xfrm>
          <a:prstGeom prst="rect">
            <a:avLst/>
          </a:prstGeom>
        </p:spPr>
      </p:pic>
      <p:sp>
        <p:nvSpPr>
          <p:cNvPr id="4" name="TextBox 3">
            <a:extLst>
              <a:ext uri="{FF2B5EF4-FFF2-40B4-BE49-F238E27FC236}">
                <a16:creationId xmlns:a16="http://schemas.microsoft.com/office/drawing/2014/main" id="{14DA0431-6D91-3E7A-5E5F-D71CDC53EFF7}"/>
              </a:ext>
            </a:extLst>
          </p:cNvPr>
          <p:cNvSpPr txBox="1"/>
          <p:nvPr/>
        </p:nvSpPr>
        <p:spPr>
          <a:xfrm>
            <a:off x="32343" y="1309997"/>
            <a:ext cx="3671177" cy="5275126"/>
          </a:xfrm>
          <a:prstGeom prst="rect">
            <a:avLst/>
          </a:prstGeom>
        </p:spPr>
        <p:txBody>
          <a:bodyPr vert="horz" lIns="91440" tIns="45720" rIns="91440" bIns="45720" rtlCol="0">
            <a:normAutofit/>
          </a:bodyPr>
          <a:lstStyle/>
          <a:p>
            <a:pPr indent="-228600" defTabSz="914400">
              <a:spcBef>
                <a:spcPts val="1000"/>
              </a:spcBef>
              <a:buClr>
                <a:schemeClr val="accent2"/>
              </a:buClr>
              <a:buFont typeface="Arial" panose="020B0604020202020204" pitchFamily="34" charset="0"/>
              <a:buChar char="•"/>
            </a:pPr>
            <a:endParaRPr lang="en-US" dirty="0">
              <a:solidFill>
                <a:srgbClr val="C00000"/>
              </a:solidFill>
            </a:endParaRPr>
          </a:p>
        </p:txBody>
      </p:sp>
      <p:sp>
        <p:nvSpPr>
          <p:cNvPr id="10" name="TextBox 9">
            <a:extLst>
              <a:ext uri="{FF2B5EF4-FFF2-40B4-BE49-F238E27FC236}">
                <a16:creationId xmlns:a16="http://schemas.microsoft.com/office/drawing/2014/main" id="{7DDB36C4-6F2C-560E-0262-55FEE9102381}"/>
              </a:ext>
            </a:extLst>
          </p:cNvPr>
          <p:cNvSpPr txBox="1"/>
          <p:nvPr/>
        </p:nvSpPr>
        <p:spPr>
          <a:xfrm>
            <a:off x="373080" y="1681067"/>
            <a:ext cx="3204584" cy="1446550"/>
          </a:xfrm>
          <a:prstGeom prst="rect">
            <a:avLst/>
          </a:prstGeom>
          <a:noFill/>
        </p:spPr>
        <p:txBody>
          <a:bodyPr wrap="square">
            <a:spAutoFit/>
          </a:bodyPr>
          <a:lstStyle/>
          <a:p>
            <a:pPr marL="285750" lvl="0" indent="-285750">
              <a:buFont typeface="Arial" panose="020B0604020202020204" pitchFamily="34" charset="0"/>
              <a:buChar char="•"/>
            </a:pPr>
            <a:r>
              <a:rPr lang="en-US" sz="2200" dirty="0"/>
              <a:t>Rockbuster’s customers are spread out among </a:t>
            </a:r>
            <a:r>
              <a:rPr lang="en-US" sz="2200" b="1" dirty="0">
                <a:solidFill>
                  <a:srgbClr val="C00000"/>
                </a:solidFill>
              </a:rPr>
              <a:t>108 countries</a:t>
            </a:r>
            <a:r>
              <a:rPr lang="en-US" sz="2200" b="1" dirty="0"/>
              <a:t> </a:t>
            </a:r>
            <a:r>
              <a:rPr lang="en-US" sz="2200" dirty="0"/>
              <a:t>across the globe</a:t>
            </a:r>
          </a:p>
        </p:txBody>
      </p:sp>
      <p:sp>
        <p:nvSpPr>
          <p:cNvPr id="17" name="TextBox 16">
            <a:extLst>
              <a:ext uri="{FF2B5EF4-FFF2-40B4-BE49-F238E27FC236}">
                <a16:creationId xmlns:a16="http://schemas.microsoft.com/office/drawing/2014/main" id="{BA190D25-40F1-772E-3B12-E9C395632226}"/>
              </a:ext>
            </a:extLst>
          </p:cNvPr>
          <p:cNvSpPr txBox="1"/>
          <p:nvPr/>
        </p:nvSpPr>
        <p:spPr>
          <a:xfrm>
            <a:off x="160482" y="1130525"/>
            <a:ext cx="7325405" cy="369332"/>
          </a:xfrm>
          <a:prstGeom prst="rect">
            <a:avLst/>
          </a:prstGeom>
          <a:noFill/>
        </p:spPr>
        <p:txBody>
          <a:bodyPr wrap="square">
            <a:spAutoFit/>
          </a:bodyPr>
          <a:lstStyle/>
          <a:p>
            <a:pPr lvl="0">
              <a:defRPr cap="all"/>
            </a:pPr>
            <a:r>
              <a:rPr lang="en-US" b="1" dirty="0">
                <a:solidFill>
                  <a:srgbClr val="C00000"/>
                </a:solidFill>
              </a:rPr>
              <a:t>3. </a:t>
            </a:r>
            <a:r>
              <a:rPr lang="en-US" sz="1600" b="1" dirty="0">
                <a:solidFill>
                  <a:srgbClr val="C00000"/>
                </a:solidFill>
              </a:rPr>
              <a:t>Which countries are Rockbuster customers based in?</a:t>
            </a:r>
          </a:p>
        </p:txBody>
      </p:sp>
      <p:sp>
        <p:nvSpPr>
          <p:cNvPr id="19" name="TextBox 18">
            <a:extLst>
              <a:ext uri="{FF2B5EF4-FFF2-40B4-BE49-F238E27FC236}">
                <a16:creationId xmlns:a16="http://schemas.microsoft.com/office/drawing/2014/main" id="{48956738-0188-0851-31E1-EFE42CC515B8}"/>
              </a:ext>
            </a:extLst>
          </p:cNvPr>
          <p:cNvSpPr txBox="1"/>
          <p:nvPr/>
        </p:nvSpPr>
        <p:spPr>
          <a:xfrm>
            <a:off x="214902" y="3511695"/>
            <a:ext cx="3537384" cy="2954655"/>
          </a:xfrm>
          <a:prstGeom prst="rect">
            <a:avLst/>
          </a:prstGeom>
          <a:noFill/>
        </p:spPr>
        <p:txBody>
          <a:bodyPr wrap="square" rtlCol="0">
            <a:spAutoFit/>
          </a:bodyPr>
          <a:lstStyle/>
          <a:p>
            <a:pPr algn="just"/>
            <a:r>
              <a:rPr lang="en-US" sz="1600" b="1" dirty="0">
                <a:solidFill>
                  <a:srgbClr val="C00000"/>
                </a:solidFill>
              </a:rPr>
              <a:t>Countries With Largest Customer Base</a:t>
            </a:r>
            <a:r>
              <a:rPr lang="en-US" sz="1400" b="1" dirty="0">
                <a:solidFill>
                  <a:srgbClr val="C00000"/>
                </a:solidFill>
              </a:rPr>
              <a:t>:</a:t>
            </a:r>
            <a:br>
              <a:rPr lang="en-US" sz="1400" b="1" dirty="0">
                <a:solidFill>
                  <a:srgbClr val="C00000"/>
                </a:solidFill>
              </a:rPr>
            </a:br>
            <a:r>
              <a:rPr lang="en-US" sz="1400" b="1" dirty="0">
                <a:solidFill>
                  <a:srgbClr val="C00000"/>
                </a:solidFill>
              </a:rPr>
              <a:t> </a:t>
            </a:r>
          </a:p>
          <a:p>
            <a:r>
              <a:rPr lang="en-US" sz="1400" b="1" dirty="0"/>
              <a:t>India 				</a:t>
            </a:r>
            <a:r>
              <a:rPr lang="en-US" sz="1400" b="1" dirty="0">
                <a:solidFill>
                  <a:srgbClr val="C00000"/>
                </a:solidFill>
              </a:rPr>
              <a:t>60</a:t>
            </a:r>
            <a:br>
              <a:rPr lang="en-US" sz="1400" b="1" dirty="0">
                <a:solidFill>
                  <a:srgbClr val="C00000"/>
                </a:solidFill>
              </a:rPr>
            </a:br>
            <a:r>
              <a:rPr lang="en-US" sz="1400" b="1" dirty="0"/>
              <a:t>China 			</a:t>
            </a:r>
            <a:r>
              <a:rPr lang="en-US" sz="1400" b="1" dirty="0">
                <a:solidFill>
                  <a:srgbClr val="C00000"/>
                </a:solidFill>
              </a:rPr>
              <a:t>53</a:t>
            </a:r>
          </a:p>
          <a:p>
            <a:r>
              <a:rPr lang="en-US" sz="1400" b="1" dirty="0"/>
              <a:t>United States 		</a:t>
            </a:r>
            <a:r>
              <a:rPr lang="en-US" sz="1400" b="1" dirty="0">
                <a:solidFill>
                  <a:srgbClr val="C00000"/>
                </a:solidFill>
              </a:rPr>
              <a:t>36</a:t>
            </a:r>
          </a:p>
          <a:p>
            <a:r>
              <a:rPr lang="en-US" sz="1400" b="1" dirty="0"/>
              <a:t>Japan</a:t>
            </a:r>
            <a:r>
              <a:rPr lang="en-US" sz="1400" b="1" dirty="0">
                <a:solidFill>
                  <a:srgbClr val="C00000"/>
                </a:solidFill>
              </a:rPr>
              <a:t> 			31</a:t>
            </a:r>
          </a:p>
          <a:p>
            <a:r>
              <a:rPr lang="en-US" sz="1400" b="1" dirty="0"/>
              <a:t>Mexico 			</a:t>
            </a:r>
            <a:r>
              <a:rPr lang="en-US" sz="1400" b="1" dirty="0">
                <a:solidFill>
                  <a:srgbClr val="C00000"/>
                </a:solidFill>
              </a:rPr>
              <a:t>30</a:t>
            </a:r>
          </a:p>
          <a:p>
            <a:r>
              <a:rPr lang="en-US" sz="1400" b="1" dirty="0"/>
              <a:t>Brazil 			</a:t>
            </a:r>
            <a:r>
              <a:rPr lang="en-US" sz="1400" b="1" dirty="0">
                <a:solidFill>
                  <a:srgbClr val="C00000"/>
                </a:solidFill>
              </a:rPr>
              <a:t>28</a:t>
            </a:r>
          </a:p>
          <a:p>
            <a:r>
              <a:rPr lang="en-US" sz="1400" b="1" dirty="0"/>
              <a:t>Russian Federation 	</a:t>
            </a:r>
            <a:r>
              <a:rPr lang="en-US" sz="1400" b="1" dirty="0">
                <a:solidFill>
                  <a:srgbClr val="C00000"/>
                </a:solidFill>
              </a:rPr>
              <a:t>28</a:t>
            </a:r>
          </a:p>
          <a:p>
            <a:r>
              <a:rPr lang="en-US" sz="1400" b="1" dirty="0"/>
              <a:t>Philippines 		</a:t>
            </a:r>
            <a:r>
              <a:rPr lang="en-US" sz="1400" b="1" dirty="0">
                <a:solidFill>
                  <a:srgbClr val="C00000"/>
                </a:solidFill>
              </a:rPr>
              <a:t>20</a:t>
            </a:r>
          </a:p>
          <a:p>
            <a:r>
              <a:rPr lang="en-US" sz="1400" b="1" dirty="0"/>
              <a:t>Turkey 			</a:t>
            </a:r>
            <a:r>
              <a:rPr lang="en-US" sz="1400" b="1" dirty="0">
                <a:solidFill>
                  <a:srgbClr val="C00000"/>
                </a:solidFill>
              </a:rPr>
              <a:t>15</a:t>
            </a:r>
          </a:p>
          <a:p>
            <a:r>
              <a:rPr lang="en-US" sz="1400" b="1" dirty="0"/>
              <a:t>Indonesia 			</a:t>
            </a:r>
            <a:r>
              <a:rPr lang="en-US" sz="1400" b="1" dirty="0">
                <a:solidFill>
                  <a:srgbClr val="C00000"/>
                </a:solidFill>
              </a:rPr>
              <a:t>14</a:t>
            </a:r>
          </a:p>
        </p:txBody>
      </p:sp>
    </p:spTree>
    <p:extLst>
      <p:ext uri="{BB962C8B-B14F-4D97-AF65-F5344CB8AC3E}">
        <p14:creationId xmlns:p14="http://schemas.microsoft.com/office/powerpoint/2010/main" val="3716723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32FF7C-64B6-FFE8-6F7B-8FDFE6B51756}"/>
              </a:ext>
            </a:extLst>
          </p:cNvPr>
          <p:cNvSpPr>
            <a:spLocks noGrp="1"/>
          </p:cNvSpPr>
          <p:nvPr>
            <p:ph type="title"/>
          </p:nvPr>
        </p:nvSpPr>
        <p:spPr>
          <a:xfrm>
            <a:off x="154698" y="88890"/>
            <a:ext cx="3293568" cy="1005960"/>
          </a:xfrm>
        </p:spPr>
        <p:txBody>
          <a:bodyPr vert="horz" lIns="274320" tIns="182880" rIns="274320" bIns="182880" rtlCol="0" anchor="ctr" anchorCtr="1">
            <a:normAutofit fontScale="90000"/>
          </a:bodyPr>
          <a:lstStyle/>
          <a:p>
            <a:r>
              <a:rPr lang="en-US" b="1" dirty="0"/>
              <a:t>Regional Comparison</a:t>
            </a:r>
          </a:p>
        </p:txBody>
      </p:sp>
      <p:pic>
        <p:nvPicPr>
          <p:cNvPr id="5" name="Content Placeholder 4" descr="A graph of blue bars&#10;&#10;Description automatically generated">
            <a:extLst>
              <a:ext uri="{FF2B5EF4-FFF2-40B4-BE49-F238E27FC236}">
                <a16:creationId xmlns:a16="http://schemas.microsoft.com/office/drawing/2014/main" id="{A58369BA-B742-3C4C-7AB7-AA09D3243C34}"/>
              </a:ext>
            </a:extLst>
          </p:cNvPr>
          <p:cNvPicPr>
            <a:picLocks noGrp="1" noChangeAspect="1"/>
          </p:cNvPicPr>
          <p:nvPr>
            <p:ph idx="1"/>
          </p:nvPr>
        </p:nvPicPr>
        <p:blipFill>
          <a:blip r:embed="rId2"/>
          <a:stretch>
            <a:fillRect/>
          </a:stretch>
        </p:blipFill>
        <p:spPr>
          <a:xfrm>
            <a:off x="4808995" y="1008993"/>
            <a:ext cx="7383004" cy="5225541"/>
          </a:xfrm>
          <a:prstGeom prst="rect">
            <a:avLst/>
          </a:prstGeom>
        </p:spPr>
      </p:pic>
      <p:sp>
        <p:nvSpPr>
          <p:cNvPr id="6" name="TextBox 5">
            <a:extLst>
              <a:ext uri="{FF2B5EF4-FFF2-40B4-BE49-F238E27FC236}">
                <a16:creationId xmlns:a16="http://schemas.microsoft.com/office/drawing/2014/main" id="{517210A7-FD89-6150-3EE4-08F3CC5A2F48}"/>
              </a:ext>
            </a:extLst>
          </p:cNvPr>
          <p:cNvSpPr txBox="1"/>
          <p:nvPr/>
        </p:nvSpPr>
        <p:spPr>
          <a:xfrm>
            <a:off x="4898135" y="222538"/>
            <a:ext cx="4088118" cy="369332"/>
          </a:xfrm>
          <a:prstGeom prst="rect">
            <a:avLst/>
          </a:prstGeom>
          <a:noFill/>
        </p:spPr>
        <p:txBody>
          <a:bodyPr wrap="square" rtlCol="0">
            <a:spAutoFit/>
          </a:bodyPr>
          <a:lstStyle/>
          <a:p>
            <a:r>
              <a:rPr lang="en-US" b="1" dirty="0">
                <a:solidFill>
                  <a:srgbClr val="C00000"/>
                </a:solidFill>
              </a:rPr>
              <a:t>4. Do sales figures vary by regions?</a:t>
            </a:r>
          </a:p>
        </p:txBody>
      </p:sp>
      <p:sp>
        <p:nvSpPr>
          <p:cNvPr id="15" name="TextBox 14">
            <a:extLst>
              <a:ext uri="{FF2B5EF4-FFF2-40B4-BE49-F238E27FC236}">
                <a16:creationId xmlns:a16="http://schemas.microsoft.com/office/drawing/2014/main" id="{4B703D08-1809-5ABB-3796-C887D283FFCB}"/>
              </a:ext>
            </a:extLst>
          </p:cNvPr>
          <p:cNvSpPr txBox="1"/>
          <p:nvPr/>
        </p:nvSpPr>
        <p:spPr>
          <a:xfrm>
            <a:off x="121920" y="1690797"/>
            <a:ext cx="4654296" cy="5570756"/>
          </a:xfrm>
          <a:prstGeom prst="rect">
            <a:avLst/>
          </a:prstGeom>
          <a:noFill/>
        </p:spPr>
        <p:txBody>
          <a:bodyPr wrap="square">
            <a:spAutoFit/>
          </a:bodyPr>
          <a:lstStyle/>
          <a:p>
            <a:pPr marL="285750" indent="-285750">
              <a:buFont typeface="Arial" panose="020B0604020202020204" pitchFamily="34" charset="0"/>
              <a:buChar char="•"/>
            </a:pPr>
            <a:r>
              <a:rPr lang="en-US" b="1" dirty="0"/>
              <a:t>Total Revenue: </a:t>
            </a:r>
            <a:r>
              <a:rPr lang="en-US" sz="1800" b="1" dirty="0">
                <a:solidFill>
                  <a:srgbClr val="C00000"/>
                </a:solidFill>
              </a:rPr>
              <a:t>$61,312.04</a:t>
            </a:r>
            <a:br>
              <a:rPr lang="en-US" sz="1800" b="1" dirty="0">
                <a:solidFill>
                  <a:srgbClr val="C00000"/>
                </a:solidFill>
              </a:rPr>
            </a:br>
            <a:r>
              <a:rPr lang="en-US" sz="1800" b="1" dirty="0"/>
              <a:t>Revenue Top 10 Countries</a:t>
            </a:r>
            <a:r>
              <a:rPr lang="en-US" sz="1600" b="1" dirty="0"/>
              <a:t>:</a:t>
            </a:r>
            <a:r>
              <a:rPr lang="en-US" sz="1600" b="1" dirty="0">
                <a:solidFill>
                  <a:srgbClr val="C00000"/>
                </a:solidFill>
              </a:rPr>
              <a:t> $31,834.14</a:t>
            </a:r>
            <a:br>
              <a:rPr lang="en-US" sz="1600" b="1" dirty="0">
                <a:solidFill>
                  <a:srgbClr val="C00000"/>
                </a:solidFill>
              </a:rPr>
            </a:br>
            <a:r>
              <a:rPr lang="en-US" sz="1600" b="1" dirty="0"/>
              <a:t>Revenue Other Countries: </a:t>
            </a:r>
            <a:r>
              <a:rPr lang="en-US" sz="1600" b="1" dirty="0">
                <a:solidFill>
                  <a:srgbClr val="C00000"/>
                </a:solidFill>
              </a:rPr>
              <a:t>$29,477.90</a:t>
            </a:r>
          </a:p>
          <a:p>
            <a:br>
              <a:rPr lang="en-US" sz="1600" b="1" dirty="0">
                <a:solidFill>
                  <a:srgbClr val="C00000"/>
                </a:solidFill>
              </a:rPr>
            </a:br>
            <a:r>
              <a:rPr lang="en-US" sz="1600" dirty="0"/>
              <a:t>Countries have between </a:t>
            </a:r>
            <a:r>
              <a:rPr lang="en-US" sz="1600" b="1" dirty="0"/>
              <a:t>1 and 60 customers. And there is a positive correlation between the number of customers in a country and the amount of revenue from that country </a:t>
            </a:r>
            <a:r>
              <a:rPr lang="en-US" sz="1600" dirty="0"/>
              <a:t>(The 10 countries with the most customers are also the 10 countries with the highest total revenue)</a:t>
            </a:r>
          </a:p>
          <a:p>
            <a:br>
              <a:rPr lang="en-US" sz="1600" b="1" dirty="0">
                <a:solidFill>
                  <a:srgbClr val="C00000"/>
                </a:solidFill>
              </a:rPr>
            </a:br>
            <a:r>
              <a:rPr lang="en-US" sz="1600" dirty="0"/>
              <a:t>There is a significant disparity between the number of customers and the revenue generated across countries. Despite Rockbuster having a large global presence in 108 countries,  </a:t>
            </a:r>
            <a:r>
              <a:rPr lang="en-US" sz="1600" b="1" dirty="0">
                <a:solidFill>
                  <a:srgbClr val="C00000"/>
                </a:solidFill>
              </a:rPr>
              <a:t>52% of total revenue comes from the top 10 countries </a:t>
            </a:r>
            <a:r>
              <a:rPr lang="en-US" sz="1600" dirty="0"/>
              <a:t>suggesting a large revenue concentration in a small subset of countries </a:t>
            </a:r>
          </a:p>
          <a:p>
            <a:endParaRPr lang="en-US" sz="1600" dirty="0"/>
          </a:p>
          <a:p>
            <a:br>
              <a:rPr lang="en-US" sz="1600" dirty="0"/>
            </a:br>
            <a:br>
              <a:rPr lang="en-US" sz="1600" dirty="0"/>
            </a:br>
            <a:endParaRPr lang="en-US" sz="1600" dirty="0"/>
          </a:p>
        </p:txBody>
      </p:sp>
      <p:sp>
        <p:nvSpPr>
          <p:cNvPr id="18" name="TextBox 17">
            <a:extLst>
              <a:ext uri="{FF2B5EF4-FFF2-40B4-BE49-F238E27FC236}">
                <a16:creationId xmlns:a16="http://schemas.microsoft.com/office/drawing/2014/main" id="{3753E6B6-8518-F017-D8B6-24CC25E525AB}"/>
              </a:ext>
            </a:extLst>
          </p:cNvPr>
          <p:cNvSpPr txBox="1"/>
          <p:nvPr/>
        </p:nvSpPr>
        <p:spPr>
          <a:xfrm>
            <a:off x="585216" y="1316736"/>
            <a:ext cx="184731" cy="369332"/>
          </a:xfrm>
          <a:prstGeom prst="rect">
            <a:avLst/>
          </a:prstGeom>
          <a:noFill/>
        </p:spPr>
        <p:txBody>
          <a:bodyPr wrap="none" rtlCol="0">
            <a:spAutoFit/>
          </a:bodyPr>
          <a:lstStyle/>
          <a:p>
            <a:endParaRPr lang="en-US" dirty="0"/>
          </a:p>
        </p:txBody>
      </p:sp>
      <p:sp>
        <p:nvSpPr>
          <p:cNvPr id="20" name="TextBox 19">
            <a:extLst>
              <a:ext uri="{FF2B5EF4-FFF2-40B4-BE49-F238E27FC236}">
                <a16:creationId xmlns:a16="http://schemas.microsoft.com/office/drawing/2014/main" id="{6F6A7F31-7910-519C-ED62-6FE07AFA7A0E}"/>
              </a:ext>
            </a:extLst>
          </p:cNvPr>
          <p:cNvSpPr txBox="1"/>
          <p:nvPr/>
        </p:nvSpPr>
        <p:spPr>
          <a:xfrm>
            <a:off x="121920" y="1183739"/>
            <a:ext cx="6096000" cy="369332"/>
          </a:xfrm>
          <a:prstGeom prst="rect">
            <a:avLst/>
          </a:prstGeom>
          <a:noFill/>
        </p:spPr>
        <p:txBody>
          <a:bodyPr wrap="square">
            <a:spAutoFit/>
          </a:bodyPr>
          <a:lstStyle/>
          <a:p>
            <a:r>
              <a:rPr lang="en-US" b="1" dirty="0">
                <a:solidFill>
                  <a:srgbClr val="7030A0"/>
                </a:solidFill>
              </a:rPr>
              <a:t>Key Insights</a:t>
            </a:r>
          </a:p>
        </p:txBody>
      </p:sp>
    </p:spTree>
    <p:extLst>
      <p:ext uri="{BB962C8B-B14F-4D97-AF65-F5344CB8AC3E}">
        <p14:creationId xmlns:p14="http://schemas.microsoft.com/office/powerpoint/2010/main" val="1620436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90644B-B3E5-999A-7AF9-840BFC4A52AD}"/>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8D1F2C-CCC5-2D5B-2AD6-1D03B4C37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FBBDC8F-98D2-F43E-AA53-9DD0F016E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23DC9D-3E9D-9ED2-FE03-2D3557835A43}"/>
              </a:ext>
            </a:extLst>
          </p:cNvPr>
          <p:cNvSpPr>
            <a:spLocks noGrp="1"/>
          </p:cNvSpPr>
          <p:nvPr>
            <p:ph type="title"/>
          </p:nvPr>
        </p:nvSpPr>
        <p:spPr>
          <a:xfrm>
            <a:off x="154698" y="88890"/>
            <a:ext cx="3293568" cy="1005960"/>
          </a:xfrm>
        </p:spPr>
        <p:txBody>
          <a:bodyPr vert="horz" lIns="274320" tIns="182880" rIns="274320" bIns="182880" rtlCol="0" anchor="ctr" anchorCtr="1">
            <a:normAutofit fontScale="90000"/>
          </a:bodyPr>
          <a:lstStyle/>
          <a:p>
            <a:r>
              <a:rPr lang="en-US" dirty="0"/>
              <a:t>Regional Comparison</a:t>
            </a:r>
          </a:p>
        </p:txBody>
      </p:sp>
      <p:sp>
        <p:nvSpPr>
          <p:cNvPr id="6" name="TextBox 5">
            <a:extLst>
              <a:ext uri="{FF2B5EF4-FFF2-40B4-BE49-F238E27FC236}">
                <a16:creationId xmlns:a16="http://schemas.microsoft.com/office/drawing/2014/main" id="{A004DBF4-0FA3-DA8A-F568-79C0E1C708D3}"/>
              </a:ext>
            </a:extLst>
          </p:cNvPr>
          <p:cNvSpPr txBox="1"/>
          <p:nvPr/>
        </p:nvSpPr>
        <p:spPr>
          <a:xfrm>
            <a:off x="4898135" y="222538"/>
            <a:ext cx="4088118" cy="369332"/>
          </a:xfrm>
          <a:prstGeom prst="rect">
            <a:avLst/>
          </a:prstGeom>
          <a:noFill/>
        </p:spPr>
        <p:txBody>
          <a:bodyPr wrap="square" rtlCol="0">
            <a:spAutoFit/>
          </a:bodyPr>
          <a:lstStyle/>
          <a:p>
            <a:r>
              <a:rPr lang="en-US" b="1" dirty="0">
                <a:solidFill>
                  <a:srgbClr val="C00000"/>
                </a:solidFill>
              </a:rPr>
              <a:t>4. Do sales figures vary by regions?</a:t>
            </a:r>
          </a:p>
        </p:txBody>
      </p:sp>
      <p:sp>
        <p:nvSpPr>
          <p:cNvPr id="18" name="TextBox 17">
            <a:extLst>
              <a:ext uri="{FF2B5EF4-FFF2-40B4-BE49-F238E27FC236}">
                <a16:creationId xmlns:a16="http://schemas.microsoft.com/office/drawing/2014/main" id="{C4694E70-9AE6-0EA1-AFED-75B0A644A05A}"/>
              </a:ext>
            </a:extLst>
          </p:cNvPr>
          <p:cNvSpPr txBox="1"/>
          <p:nvPr/>
        </p:nvSpPr>
        <p:spPr>
          <a:xfrm>
            <a:off x="585216" y="1316736"/>
            <a:ext cx="184731" cy="369332"/>
          </a:xfrm>
          <a:prstGeom prst="rect">
            <a:avLst/>
          </a:prstGeom>
          <a:noFill/>
        </p:spPr>
        <p:txBody>
          <a:bodyPr wrap="none" rtlCol="0">
            <a:spAutoFit/>
          </a:bodyPr>
          <a:lstStyle/>
          <a:p>
            <a:endParaRPr lang="en-US" dirty="0"/>
          </a:p>
        </p:txBody>
      </p:sp>
      <p:graphicFrame>
        <p:nvGraphicFramePr>
          <p:cNvPr id="3" name="Table 2">
            <a:extLst>
              <a:ext uri="{FF2B5EF4-FFF2-40B4-BE49-F238E27FC236}">
                <a16:creationId xmlns:a16="http://schemas.microsoft.com/office/drawing/2014/main" id="{722390E8-554B-AB8A-7C2D-9FA7F2BA8179}"/>
              </a:ext>
            </a:extLst>
          </p:cNvPr>
          <p:cNvGraphicFramePr>
            <a:graphicFrameLocks noGrp="1"/>
          </p:cNvGraphicFramePr>
          <p:nvPr>
            <p:extLst>
              <p:ext uri="{D42A27DB-BD31-4B8C-83A1-F6EECF244321}">
                <p14:modId xmlns:p14="http://schemas.microsoft.com/office/powerpoint/2010/main" val="4113465579"/>
              </p:ext>
            </p:extLst>
          </p:nvPr>
        </p:nvGraphicFramePr>
        <p:xfrm>
          <a:off x="5239512" y="814408"/>
          <a:ext cx="6521567" cy="5676180"/>
        </p:xfrm>
        <a:graphic>
          <a:graphicData uri="http://schemas.openxmlformats.org/drawingml/2006/table">
            <a:tbl>
              <a:tblPr firstRow="1" bandRow="1">
                <a:tableStyleId>{5C22544A-7EE6-4342-B048-85BDC9FD1C3A}</a:tableStyleId>
              </a:tblPr>
              <a:tblGrid>
                <a:gridCol w="2031908">
                  <a:extLst>
                    <a:ext uri="{9D8B030D-6E8A-4147-A177-3AD203B41FA5}">
                      <a16:colId xmlns:a16="http://schemas.microsoft.com/office/drawing/2014/main" val="4072441946"/>
                    </a:ext>
                  </a:extLst>
                </a:gridCol>
                <a:gridCol w="2696325">
                  <a:extLst>
                    <a:ext uri="{9D8B030D-6E8A-4147-A177-3AD203B41FA5}">
                      <a16:colId xmlns:a16="http://schemas.microsoft.com/office/drawing/2014/main" val="1724297234"/>
                    </a:ext>
                  </a:extLst>
                </a:gridCol>
                <a:gridCol w="1793334">
                  <a:extLst>
                    <a:ext uri="{9D8B030D-6E8A-4147-A177-3AD203B41FA5}">
                      <a16:colId xmlns:a16="http://schemas.microsoft.com/office/drawing/2014/main" val="3685437423"/>
                    </a:ext>
                  </a:extLst>
                </a:gridCol>
              </a:tblGrid>
              <a:tr h="533540">
                <a:tc>
                  <a:txBody>
                    <a:bodyPr/>
                    <a:lstStyle/>
                    <a:p>
                      <a:r>
                        <a:rPr lang="en-US" sz="1500" dirty="0"/>
                        <a:t>Country </a:t>
                      </a:r>
                    </a:p>
                  </a:txBody>
                  <a:tcPr marL="76845" marR="76845" marT="38422" marB="38422"/>
                </a:tc>
                <a:tc>
                  <a:txBody>
                    <a:bodyPr/>
                    <a:lstStyle/>
                    <a:p>
                      <a:r>
                        <a:rPr lang="en-US" sz="1500"/>
                        <a:t>Number of Customers</a:t>
                      </a:r>
                    </a:p>
                  </a:txBody>
                  <a:tcPr marL="76845" marR="76845" marT="38422" marB="38422"/>
                </a:tc>
                <a:tc>
                  <a:txBody>
                    <a:bodyPr/>
                    <a:lstStyle/>
                    <a:p>
                      <a:r>
                        <a:rPr lang="en-US" sz="1500"/>
                        <a:t>Total Revenue</a:t>
                      </a:r>
                    </a:p>
                  </a:txBody>
                  <a:tcPr marL="76845" marR="76845" marT="38422" marB="38422"/>
                </a:tc>
                <a:extLst>
                  <a:ext uri="{0D108BD9-81ED-4DB2-BD59-A6C34878D82A}">
                    <a16:rowId xmlns:a16="http://schemas.microsoft.com/office/drawing/2014/main" val="3228850770"/>
                  </a:ext>
                </a:extLst>
              </a:tr>
              <a:tr h="481781">
                <a:tc>
                  <a:txBody>
                    <a:bodyPr/>
                    <a:lstStyle/>
                    <a:p>
                      <a:r>
                        <a:rPr lang="en-US" sz="1500"/>
                        <a:t>India </a:t>
                      </a:r>
                    </a:p>
                  </a:txBody>
                  <a:tcPr marL="76845" marR="76845" marT="38422" marB="38422"/>
                </a:tc>
                <a:tc>
                  <a:txBody>
                    <a:bodyPr/>
                    <a:lstStyle/>
                    <a:p>
                      <a:r>
                        <a:rPr lang="en-US" sz="1500"/>
                        <a:t>60</a:t>
                      </a:r>
                    </a:p>
                  </a:txBody>
                  <a:tcPr marL="76845" marR="76845" marT="38422" marB="38422"/>
                </a:tc>
                <a:tc>
                  <a:txBody>
                    <a:bodyPr/>
                    <a:lstStyle/>
                    <a:p>
                      <a:r>
                        <a:rPr lang="en-US" sz="1500"/>
                        <a:t>$6034.78</a:t>
                      </a:r>
                    </a:p>
                  </a:txBody>
                  <a:tcPr marL="76845" marR="76845" marT="38422" marB="38422"/>
                </a:tc>
                <a:extLst>
                  <a:ext uri="{0D108BD9-81ED-4DB2-BD59-A6C34878D82A}">
                    <a16:rowId xmlns:a16="http://schemas.microsoft.com/office/drawing/2014/main" val="483049281"/>
                  </a:ext>
                </a:extLst>
              </a:tr>
              <a:tr h="481781">
                <a:tc>
                  <a:txBody>
                    <a:bodyPr/>
                    <a:lstStyle/>
                    <a:p>
                      <a:r>
                        <a:rPr lang="en-US" sz="1500"/>
                        <a:t>China</a:t>
                      </a:r>
                    </a:p>
                  </a:txBody>
                  <a:tcPr marL="76845" marR="76845" marT="38422" marB="38422"/>
                </a:tc>
                <a:tc>
                  <a:txBody>
                    <a:bodyPr/>
                    <a:lstStyle/>
                    <a:p>
                      <a:r>
                        <a:rPr lang="en-US" sz="1500"/>
                        <a:t>53</a:t>
                      </a:r>
                    </a:p>
                  </a:txBody>
                  <a:tcPr marL="76845" marR="76845" marT="38422" marB="38422"/>
                </a:tc>
                <a:tc>
                  <a:txBody>
                    <a:bodyPr/>
                    <a:lstStyle/>
                    <a:p>
                      <a:r>
                        <a:rPr lang="en-US" sz="1500"/>
                        <a:t>$5251.03</a:t>
                      </a:r>
                    </a:p>
                  </a:txBody>
                  <a:tcPr marL="76845" marR="76845" marT="38422" marB="38422"/>
                </a:tc>
                <a:extLst>
                  <a:ext uri="{0D108BD9-81ED-4DB2-BD59-A6C34878D82A}">
                    <a16:rowId xmlns:a16="http://schemas.microsoft.com/office/drawing/2014/main" val="1876588169"/>
                  </a:ext>
                </a:extLst>
              </a:tr>
              <a:tr h="481781">
                <a:tc>
                  <a:txBody>
                    <a:bodyPr/>
                    <a:lstStyle/>
                    <a:p>
                      <a:r>
                        <a:rPr lang="en-US" sz="1500"/>
                        <a:t>United States</a:t>
                      </a:r>
                    </a:p>
                  </a:txBody>
                  <a:tcPr marL="76845" marR="76845" marT="38422" marB="38422"/>
                </a:tc>
                <a:tc>
                  <a:txBody>
                    <a:bodyPr/>
                    <a:lstStyle/>
                    <a:p>
                      <a:r>
                        <a:rPr lang="en-US" sz="1500"/>
                        <a:t>36</a:t>
                      </a:r>
                    </a:p>
                  </a:txBody>
                  <a:tcPr marL="76845" marR="76845" marT="38422" marB="38422"/>
                </a:tc>
                <a:tc>
                  <a:txBody>
                    <a:bodyPr/>
                    <a:lstStyle/>
                    <a:p>
                      <a:r>
                        <a:rPr lang="en-US" sz="1500"/>
                        <a:t>$3685.31</a:t>
                      </a:r>
                    </a:p>
                  </a:txBody>
                  <a:tcPr marL="76845" marR="76845" marT="38422" marB="38422"/>
                </a:tc>
                <a:extLst>
                  <a:ext uri="{0D108BD9-81ED-4DB2-BD59-A6C34878D82A}">
                    <a16:rowId xmlns:a16="http://schemas.microsoft.com/office/drawing/2014/main" val="2848826153"/>
                  </a:ext>
                </a:extLst>
              </a:tr>
              <a:tr h="481781">
                <a:tc>
                  <a:txBody>
                    <a:bodyPr/>
                    <a:lstStyle/>
                    <a:p>
                      <a:r>
                        <a:rPr lang="en-US" sz="1500"/>
                        <a:t>Japan</a:t>
                      </a:r>
                    </a:p>
                  </a:txBody>
                  <a:tcPr marL="76845" marR="76845" marT="38422" marB="38422"/>
                </a:tc>
                <a:tc>
                  <a:txBody>
                    <a:bodyPr/>
                    <a:lstStyle/>
                    <a:p>
                      <a:r>
                        <a:rPr lang="en-US" sz="1500" dirty="0"/>
                        <a:t>31</a:t>
                      </a:r>
                    </a:p>
                  </a:txBody>
                  <a:tcPr marL="76845" marR="76845" marT="38422" marB="38422"/>
                </a:tc>
                <a:tc>
                  <a:txBody>
                    <a:bodyPr/>
                    <a:lstStyle/>
                    <a:p>
                      <a:r>
                        <a:rPr lang="en-US" sz="1500"/>
                        <a:t>$3122.51</a:t>
                      </a:r>
                    </a:p>
                  </a:txBody>
                  <a:tcPr marL="76845" marR="76845" marT="38422" marB="38422"/>
                </a:tc>
                <a:extLst>
                  <a:ext uri="{0D108BD9-81ED-4DB2-BD59-A6C34878D82A}">
                    <a16:rowId xmlns:a16="http://schemas.microsoft.com/office/drawing/2014/main" val="1366567290"/>
                  </a:ext>
                </a:extLst>
              </a:tr>
              <a:tr h="481781">
                <a:tc>
                  <a:txBody>
                    <a:bodyPr/>
                    <a:lstStyle/>
                    <a:p>
                      <a:r>
                        <a:rPr lang="en-US" sz="1500"/>
                        <a:t>Mexico</a:t>
                      </a:r>
                    </a:p>
                  </a:txBody>
                  <a:tcPr marL="76845" marR="76845" marT="38422" marB="38422"/>
                </a:tc>
                <a:tc>
                  <a:txBody>
                    <a:bodyPr/>
                    <a:lstStyle/>
                    <a:p>
                      <a:r>
                        <a:rPr lang="en-US" sz="1500"/>
                        <a:t>30</a:t>
                      </a:r>
                    </a:p>
                  </a:txBody>
                  <a:tcPr marL="76845" marR="76845" marT="38422" marB="38422"/>
                </a:tc>
                <a:tc>
                  <a:txBody>
                    <a:bodyPr/>
                    <a:lstStyle/>
                    <a:p>
                      <a:r>
                        <a:rPr lang="en-US" sz="1500"/>
                        <a:t>$2984.82</a:t>
                      </a:r>
                    </a:p>
                  </a:txBody>
                  <a:tcPr marL="76845" marR="76845" marT="38422" marB="38422"/>
                </a:tc>
                <a:extLst>
                  <a:ext uri="{0D108BD9-81ED-4DB2-BD59-A6C34878D82A}">
                    <a16:rowId xmlns:a16="http://schemas.microsoft.com/office/drawing/2014/main" val="468486474"/>
                  </a:ext>
                </a:extLst>
              </a:tr>
              <a:tr h="481781">
                <a:tc>
                  <a:txBody>
                    <a:bodyPr/>
                    <a:lstStyle/>
                    <a:p>
                      <a:r>
                        <a:rPr lang="en-US" sz="1500"/>
                        <a:t>Brazil</a:t>
                      </a:r>
                    </a:p>
                  </a:txBody>
                  <a:tcPr marL="76845" marR="76845" marT="38422" marB="38422"/>
                </a:tc>
                <a:tc>
                  <a:txBody>
                    <a:bodyPr/>
                    <a:lstStyle/>
                    <a:p>
                      <a:r>
                        <a:rPr lang="en-US" sz="1500"/>
                        <a:t>28</a:t>
                      </a:r>
                    </a:p>
                  </a:txBody>
                  <a:tcPr marL="76845" marR="76845" marT="38422" marB="38422"/>
                </a:tc>
                <a:tc>
                  <a:txBody>
                    <a:bodyPr/>
                    <a:lstStyle/>
                    <a:p>
                      <a:r>
                        <a:rPr lang="en-US" sz="1500"/>
                        <a:t>$2919.19</a:t>
                      </a:r>
                    </a:p>
                  </a:txBody>
                  <a:tcPr marL="76845" marR="76845" marT="38422" marB="38422"/>
                </a:tc>
                <a:extLst>
                  <a:ext uri="{0D108BD9-81ED-4DB2-BD59-A6C34878D82A}">
                    <a16:rowId xmlns:a16="http://schemas.microsoft.com/office/drawing/2014/main" val="2841349220"/>
                  </a:ext>
                </a:extLst>
              </a:tr>
              <a:tr h="806611">
                <a:tc>
                  <a:txBody>
                    <a:bodyPr/>
                    <a:lstStyle/>
                    <a:p>
                      <a:r>
                        <a:rPr lang="en-US" sz="1500"/>
                        <a:t>Russian Federation</a:t>
                      </a:r>
                    </a:p>
                  </a:txBody>
                  <a:tcPr marL="76845" marR="76845" marT="38422" marB="38422"/>
                </a:tc>
                <a:tc>
                  <a:txBody>
                    <a:bodyPr/>
                    <a:lstStyle/>
                    <a:p>
                      <a:r>
                        <a:rPr lang="en-US" sz="1500"/>
                        <a:t>28</a:t>
                      </a:r>
                    </a:p>
                  </a:txBody>
                  <a:tcPr marL="76845" marR="76845" marT="38422" marB="38422"/>
                </a:tc>
                <a:tc>
                  <a:txBody>
                    <a:bodyPr/>
                    <a:lstStyle/>
                    <a:p>
                      <a:r>
                        <a:rPr lang="en-US" sz="1500"/>
                        <a:t>$2765.62</a:t>
                      </a:r>
                    </a:p>
                  </a:txBody>
                  <a:tcPr marL="76845" marR="76845" marT="38422" marB="38422"/>
                </a:tc>
                <a:extLst>
                  <a:ext uri="{0D108BD9-81ED-4DB2-BD59-A6C34878D82A}">
                    <a16:rowId xmlns:a16="http://schemas.microsoft.com/office/drawing/2014/main" val="1618915671"/>
                  </a:ext>
                </a:extLst>
              </a:tr>
              <a:tr h="481781">
                <a:tc>
                  <a:txBody>
                    <a:bodyPr/>
                    <a:lstStyle/>
                    <a:p>
                      <a:r>
                        <a:rPr lang="en-US" sz="1500"/>
                        <a:t>Philippines</a:t>
                      </a:r>
                    </a:p>
                  </a:txBody>
                  <a:tcPr marL="76845" marR="76845" marT="38422" marB="38422"/>
                </a:tc>
                <a:tc>
                  <a:txBody>
                    <a:bodyPr/>
                    <a:lstStyle/>
                    <a:p>
                      <a:r>
                        <a:rPr lang="en-US" sz="1500"/>
                        <a:t>20</a:t>
                      </a:r>
                    </a:p>
                  </a:txBody>
                  <a:tcPr marL="76845" marR="76845" marT="38422" marB="38422"/>
                </a:tc>
                <a:tc>
                  <a:txBody>
                    <a:bodyPr/>
                    <a:lstStyle/>
                    <a:p>
                      <a:r>
                        <a:rPr lang="en-US" sz="1500"/>
                        <a:t>$2219.70</a:t>
                      </a:r>
                    </a:p>
                  </a:txBody>
                  <a:tcPr marL="76845" marR="76845" marT="38422" marB="38422"/>
                </a:tc>
                <a:extLst>
                  <a:ext uri="{0D108BD9-81ED-4DB2-BD59-A6C34878D82A}">
                    <a16:rowId xmlns:a16="http://schemas.microsoft.com/office/drawing/2014/main" val="2588327939"/>
                  </a:ext>
                </a:extLst>
              </a:tr>
              <a:tr h="481781">
                <a:tc>
                  <a:txBody>
                    <a:bodyPr/>
                    <a:lstStyle/>
                    <a:p>
                      <a:r>
                        <a:rPr lang="en-US" sz="1500"/>
                        <a:t>Turkey</a:t>
                      </a:r>
                    </a:p>
                  </a:txBody>
                  <a:tcPr marL="76845" marR="76845" marT="38422" marB="38422"/>
                </a:tc>
                <a:tc>
                  <a:txBody>
                    <a:bodyPr/>
                    <a:lstStyle/>
                    <a:p>
                      <a:r>
                        <a:rPr lang="en-US" sz="1500" dirty="0"/>
                        <a:t>15</a:t>
                      </a:r>
                    </a:p>
                  </a:txBody>
                  <a:tcPr marL="76845" marR="76845" marT="38422" marB="38422"/>
                </a:tc>
                <a:tc>
                  <a:txBody>
                    <a:bodyPr/>
                    <a:lstStyle/>
                    <a:p>
                      <a:r>
                        <a:rPr lang="en-US" sz="1500"/>
                        <a:t>$1498.49</a:t>
                      </a:r>
                    </a:p>
                  </a:txBody>
                  <a:tcPr marL="76845" marR="76845" marT="38422" marB="38422"/>
                </a:tc>
                <a:extLst>
                  <a:ext uri="{0D108BD9-81ED-4DB2-BD59-A6C34878D82A}">
                    <a16:rowId xmlns:a16="http://schemas.microsoft.com/office/drawing/2014/main" val="971007003"/>
                  </a:ext>
                </a:extLst>
              </a:tr>
              <a:tr h="481781">
                <a:tc>
                  <a:txBody>
                    <a:bodyPr/>
                    <a:lstStyle/>
                    <a:p>
                      <a:r>
                        <a:rPr lang="en-US" sz="1500"/>
                        <a:t>Indonesia</a:t>
                      </a:r>
                    </a:p>
                  </a:txBody>
                  <a:tcPr marL="76845" marR="76845" marT="38422" marB="38422"/>
                </a:tc>
                <a:tc>
                  <a:txBody>
                    <a:bodyPr/>
                    <a:lstStyle/>
                    <a:p>
                      <a:r>
                        <a:rPr lang="en-US" sz="1500"/>
                        <a:t>14</a:t>
                      </a:r>
                    </a:p>
                  </a:txBody>
                  <a:tcPr marL="76845" marR="76845" marT="38422" marB="38422"/>
                </a:tc>
                <a:tc>
                  <a:txBody>
                    <a:bodyPr/>
                    <a:lstStyle/>
                    <a:p>
                      <a:r>
                        <a:rPr lang="en-US" sz="1500" dirty="0"/>
                        <a:t>$1352.69</a:t>
                      </a:r>
                    </a:p>
                  </a:txBody>
                  <a:tcPr marL="76845" marR="76845" marT="38422" marB="38422"/>
                </a:tc>
                <a:extLst>
                  <a:ext uri="{0D108BD9-81ED-4DB2-BD59-A6C34878D82A}">
                    <a16:rowId xmlns:a16="http://schemas.microsoft.com/office/drawing/2014/main" val="3480050385"/>
                  </a:ext>
                </a:extLst>
              </a:tr>
            </a:tbl>
          </a:graphicData>
        </a:graphic>
      </p:graphicFrame>
      <p:sp>
        <p:nvSpPr>
          <p:cNvPr id="8" name="TextBox 7">
            <a:extLst>
              <a:ext uri="{FF2B5EF4-FFF2-40B4-BE49-F238E27FC236}">
                <a16:creationId xmlns:a16="http://schemas.microsoft.com/office/drawing/2014/main" id="{C88255AE-5CFE-F5E9-202F-5905793B0019}"/>
              </a:ext>
            </a:extLst>
          </p:cNvPr>
          <p:cNvSpPr txBox="1"/>
          <p:nvPr/>
        </p:nvSpPr>
        <p:spPr>
          <a:xfrm>
            <a:off x="154698" y="1501402"/>
            <a:ext cx="4344150" cy="4801314"/>
          </a:xfrm>
          <a:prstGeom prst="rect">
            <a:avLst/>
          </a:prstGeom>
          <a:noFill/>
        </p:spPr>
        <p:txBody>
          <a:bodyPr wrap="square" rtlCol="0">
            <a:spAutoFit/>
          </a:bodyPr>
          <a:lstStyle/>
          <a:p>
            <a:r>
              <a:rPr lang="en-US" dirty="0"/>
              <a:t>India is Rockbuster's most lucrative market with 60 customers grossing over $6000 </a:t>
            </a:r>
            <a:br>
              <a:rPr lang="en-US" dirty="0"/>
            </a:br>
            <a:endParaRPr lang="en-US" dirty="0"/>
          </a:p>
          <a:p>
            <a:r>
              <a:rPr lang="en-US" dirty="0"/>
              <a:t>Indonesia is 10</a:t>
            </a:r>
            <a:r>
              <a:rPr lang="en-US" baseline="30000" dirty="0"/>
              <a:t>th</a:t>
            </a:r>
            <a:r>
              <a:rPr lang="en-US" dirty="0"/>
              <a:t> on the list with 14 customers and grossing a little over $1300</a:t>
            </a:r>
            <a:br>
              <a:rPr lang="en-US" dirty="0"/>
            </a:br>
            <a:endParaRPr lang="en-US" dirty="0"/>
          </a:p>
          <a:p>
            <a:r>
              <a:rPr lang="en-US" dirty="0"/>
              <a:t>American-Samoa sits at the bottom of the list (108) bringing in the least amount of revenue by country ($48)</a:t>
            </a:r>
          </a:p>
          <a:p>
            <a:endParaRPr lang="en-US" dirty="0"/>
          </a:p>
          <a:p>
            <a:r>
              <a:rPr lang="en-US" b="1" dirty="0">
                <a:solidFill>
                  <a:srgbClr val="C00000"/>
                </a:solidFill>
              </a:rPr>
              <a:t>YES- SALES FIGURES VARY GREATLY ACROSS REGIONS. </a:t>
            </a:r>
            <a:r>
              <a:rPr lang="en-US" dirty="0"/>
              <a:t>The key gap is the imbalance between the number of customers and the revenue contribution across countries. The majority of Rockbuster's revenue comes from a small number of countries.</a:t>
            </a:r>
          </a:p>
        </p:txBody>
      </p:sp>
    </p:spTree>
    <p:extLst>
      <p:ext uri="{BB962C8B-B14F-4D97-AF65-F5344CB8AC3E}">
        <p14:creationId xmlns:p14="http://schemas.microsoft.com/office/powerpoint/2010/main" val="2891576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D4ECDE-0AC8-BA2A-88C9-ACEDF505956A}"/>
              </a:ext>
            </a:extLst>
          </p:cNvPr>
          <p:cNvSpPr>
            <a:spLocks noGrp="1"/>
          </p:cNvSpPr>
          <p:nvPr>
            <p:ph type="title"/>
          </p:nvPr>
        </p:nvSpPr>
        <p:spPr>
          <a:xfrm>
            <a:off x="195238" y="154578"/>
            <a:ext cx="4654296" cy="799012"/>
          </a:xfrm>
        </p:spPr>
        <p:txBody>
          <a:bodyPr vert="horz" lIns="274320" tIns="182880" rIns="274320" bIns="182880" rtlCol="0" anchor="ctr" anchorCtr="1">
            <a:normAutofit fontScale="90000"/>
          </a:bodyPr>
          <a:lstStyle/>
          <a:p>
            <a:r>
              <a:rPr lang="en-US" dirty="0"/>
              <a:t>Revenue Per Genre In Top Ten Countries</a:t>
            </a:r>
          </a:p>
        </p:txBody>
      </p:sp>
      <p:pic>
        <p:nvPicPr>
          <p:cNvPr id="6" name="Content Placeholder 4" descr="A graph of different colored bars&#10;&#10;Description automatically generated">
            <a:extLst>
              <a:ext uri="{FF2B5EF4-FFF2-40B4-BE49-F238E27FC236}">
                <a16:creationId xmlns:a16="http://schemas.microsoft.com/office/drawing/2014/main" id="{877F99C1-1416-36F1-00DA-E50A3FF166C1}"/>
              </a:ext>
            </a:extLst>
          </p:cNvPr>
          <p:cNvPicPr>
            <a:picLocks noGrp="1" noChangeAspect="1"/>
          </p:cNvPicPr>
          <p:nvPr>
            <p:ph idx="1"/>
          </p:nvPr>
        </p:nvPicPr>
        <p:blipFill>
          <a:blip r:embed="rId2"/>
          <a:stretch>
            <a:fillRect/>
          </a:stretch>
        </p:blipFill>
        <p:spPr>
          <a:xfrm>
            <a:off x="372193" y="1108168"/>
            <a:ext cx="11447613" cy="5357946"/>
          </a:xfrm>
          <a:prstGeom prst="rect">
            <a:avLst/>
          </a:prstGeom>
        </p:spPr>
      </p:pic>
    </p:spTree>
    <p:extLst>
      <p:ext uri="{BB962C8B-B14F-4D97-AF65-F5344CB8AC3E}">
        <p14:creationId xmlns:p14="http://schemas.microsoft.com/office/powerpoint/2010/main" val="1910456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9C37D5-1FE0-C170-DA4A-F07EFA0FFFD0}"/>
            </a:ext>
          </a:extLst>
        </p:cNvPr>
        <p:cNvGrpSpPr/>
        <p:nvPr/>
      </p:nvGrpSpPr>
      <p:grpSpPr>
        <a:xfrm>
          <a:off x="0" y="0"/>
          <a:ext cx="0" cy="0"/>
          <a:chOff x="0" y="0"/>
          <a:chExt cx="0" cy="0"/>
        </a:xfrm>
      </p:grpSpPr>
      <p:sp>
        <p:nvSpPr>
          <p:cNvPr id="51" name="Rectangle 50">
            <a:extLst>
              <a:ext uri="{FF2B5EF4-FFF2-40B4-BE49-F238E27FC236}">
                <a16:creationId xmlns:a16="http://schemas.microsoft.com/office/drawing/2014/main" id="{C516BD24-7F59-03ED-1D94-143A1132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3" name="Rectangle 52">
            <a:extLst>
              <a:ext uri="{FF2B5EF4-FFF2-40B4-BE49-F238E27FC236}">
                <a16:creationId xmlns:a16="http://schemas.microsoft.com/office/drawing/2014/main" id="{481ECC44-4DC7-B186-F46A-C08922666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DF3FC28-74DF-8092-9F56-03CCF9430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B91E45-E113-458F-1C33-162AA4ED344D}"/>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400" dirty="0">
                <a:solidFill>
                  <a:srgbClr val="FFFFFF"/>
                </a:solidFill>
              </a:rPr>
              <a:t>Top Genres </a:t>
            </a:r>
            <a:br>
              <a:rPr lang="en-US" sz="1400" dirty="0">
                <a:solidFill>
                  <a:srgbClr val="FFFFFF"/>
                </a:solidFill>
              </a:rPr>
            </a:br>
            <a:br>
              <a:rPr lang="en-US" sz="1400" dirty="0">
                <a:solidFill>
                  <a:srgbClr val="FFFFFF"/>
                </a:solidFill>
              </a:rPr>
            </a:br>
            <a:r>
              <a:rPr lang="en-US" sz="1400" dirty="0">
                <a:solidFill>
                  <a:srgbClr val="FFFFFF"/>
                </a:solidFill>
              </a:rPr>
              <a:t> Insights &amp; Recommendations </a:t>
            </a:r>
          </a:p>
        </p:txBody>
      </p:sp>
      <p:sp>
        <p:nvSpPr>
          <p:cNvPr id="46" name="Content Placeholder 4">
            <a:extLst>
              <a:ext uri="{FF2B5EF4-FFF2-40B4-BE49-F238E27FC236}">
                <a16:creationId xmlns:a16="http://schemas.microsoft.com/office/drawing/2014/main" id="{D8F29205-4A7B-8717-6F22-87ED641A5CC2}"/>
              </a:ext>
            </a:extLst>
          </p:cNvPr>
          <p:cNvSpPr>
            <a:spLocks noGrp="1"/>
          </p:cNvSpPr>
          <p:nvPr>
            <p:ph idx="1"/>
          </p:nvPr>
        </p:nvSpPr>
        <p:spPr>
          <a:xfrm>
            <a:off x="5232805" y="212271"/>
            <a:ext cx="6687052" cy="6221186"/>
          </a:xfrm>
        </p:spPr>
        <p:txBody>
          <a:bodyPr anchor="ctr">
            <a:normAutofit/>
          </a:bodyPr>
          <a:lstStyle/>
          <a:p>
            <a:pPr marL="0" indent="0">
              <a:lnSpc>
                <a:spcPct val="90000"/>
              </a:lnSpc>
              <a:buNone/>
            </a:pPr>
            <a:r>
              <a:rPr lang="en-US" b="1" dirty="0">
                <a:solidFill>
                  <a:srgbClr val="7030A0"/>
                </a:solidFill>
              </a:rPr>
              <a:t>Key Insights</a:t>
            </a:r>
            <a:br>
              <a:rPr lang="en-US" b="1" dirty="0">
                <a:solidFill>
                  <a:srgbClr val="7030A0"/>
                </a:solidFill>
              </a:rPr>
            </a:br>
            <a:br>
              <a:rPr lang="en-US" dirty="0">
                <a:solidFill>
                  <a:schemeClr val="tx1"/>
                </a:solidFill>
              </a:rPr>
            </a:br>
            <a:r>
              <a:rPr lang="en-US" dirty="0">
                <a:solidFill>
                  <a:schemeClr val="tx1"/>
                </a:solidFill>
              </a:rPr>
              <a:t>Global popularity of Sports and Animation suggesting universal appeal in these categories.</a:t>
            </a:r>
          </a:p>
          <a:p>
            <a:pPr marL="0" indent="0">
              <a:lnSpc>
                <a:spcPct val="90000"/>
              </a:lnSpc>
              <a:buNone/>
            </a:pPr>
            <a:r>
              <a:rPr lang="en-US" dirty="0">
                <a:solidFill>
                  <a:schemeClr val="tx1"/>
                </a:solidFill>
              </a:rPr>
              <a:t>Different countries prioritize different genres reflecting cultural preferences (ex- India and Turkey emphasize foreign and children genres- reflecting cultural diversity and family-oriented viewing habits. Mexico and Brazil include sci-fi and action indicating interest in more action packed and futuristic content. </a:t>
            </a:r>
          </a:p>
          <a:p>
            <a:pPr marL="0" indent="0">
              <a:lnSpc>
                <a:spcPct val="90000"/>
              </a:lnSpc>
              <a:buNone/>
            </a:pPr>
            <a:r>
              <a:rPr lang="en-US" dirty="0">
                <a:solidFill>
                  <a:schemeClr val="tx1"/>
                </a:solidFill>
              </a:rPr>
              <a:t>Music is unique to Indonesia and horror is unique to Brazil- highlighting regional preference. </a:t>
            </a:r>
          </a:p>
          <a:p>
            <a:pPr marL="0" indent="0">
              <a:lnSpc>
                <a:spcPct val="90000"/>
              </a:lnSpc>
              <a:buNone/>
            </a:pPr>
            <a:endParaRPr lang="en-US" dirty="0">
              <a:solidFill>
                <a:schemeClr val="tx1"/>
              </a:solidFill>
            </a:endParaRPr>
          </a:p>
          <a:p>
            <a:pPr marL="0" indent="0">
              <a:lnSpc>
                <a:spcPct val="90000"/>
              </a:lnSpc>
              <a:buNone/>
            </a:pPr>
            <a:r>
              <a:rPr lang="en-US" b="1" dirty="0">
                <a:solidFill>
                  <a:srgbClr val="7030A0"/>
                </a:solidFill>
              </a:rPr>
              <a:t>Recommendation</a:t>
            </a:r>
            <a:br>
              <a:rPr lang="en-US" b="1" dirty="0">
                <a:solidFill>
                  <a:srgbClr val="7030A0"/>
                </a:solidFill>
              </a:rPr>
            </a:br>
            <a:br>
              <a:rPr lang="en-US" dirty="0">
                <a:solidFill>
                  <a:srgbClr val="7030A0"/>
                </a:solidFill>
              </a:rPr>
            </a:br>
            <a:r>
              <a:rPr lang="en-US" dirty="0">
                <a:solidFill>
                  <a:schemeClr val="tx1"/>
                </a:solidFill>
              </a:rPr>
              <a:t>Use genre/revenue data to create curated collections for each country based on its top genres (ex- For Japan curate collections of sport, animation, sci-fi and drama and for Indonesia create music, action, new and foreign ) instead of having the same film inventory in all countries.</a:t>
            </a:r>
            <a:br>
              <a:rPr lang="en-US" dirty="0">
                <a:solidFill>
                  <a:schemeClr val="tx1"/>
                </a:solidFill>
              </a:rPr>
            </a:br>
            <a:endParaRPr lang="en-US" dirty="0">
              <a:solidFill>
                <a:schemeClr val="tx1"/>
              </a:solidFill>
            </a:endParaRPr>
          </a:p>
          <a:p>
            <a:pPr marL="0" indent="0">
              <a:lnSpc>
                <a:spcPct val="90000"/>
              </a:lnSpc>
              <a:buNone/>
            </a:pPr>
            <a:endParaRPr lang="en-US" b="1" dirty="0">
              <a:solidFill>
                <a:srgbClr val="7030A0"/>
              </a:solidFill>
            </a:endParaRPr>
          </a:p>
        </p:txBody>
      </p:sp>
    </p:spTree>
    <p:extLst>
      <p:ext uri="{BB962C8B-B14F-4D97-AF65-F5344CB8AC3E}">
        <p14:creationId xmlns:p14="http://schemas.microsoft.com/office/powerpoint/2010/main" val="2606198630"/>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F1500-CF12-2F87-C840-1C9AE3040367}"/>
            </a:ext>
          </a:extLst>
        </p:cNvPr>
        <p:cNvGrpSpPr/>
        <p:nvPr/>
      </p:nvGrpSpPr>
      <p:grpSpPr>
        <a:xfrm>
          <a:off x="0" y="0"/>
          <a:ext cx="0" cy="0"/>
          <a:chOff x="0" y="0"/>
          <a:chExt cx="0" cy="0"/>
        </a:xfrm>
      </p:grpSpPr>
      <p:pic>
        <p:nvPicPr>
          <p:cNvPr id="8" name="Picture 7" descr="A graph with numbers and a bar&#10;&#10;Description automatically generated with medium confidence">
            <a:extLst>
              <a:ext uri="{FF2B5EF4-FFF2-40B4-BE49-F238E27FC236}">
                <a16:creationId xmlns:a16="http://schemas.microsoft.com/office/drawing/2014/main" id="{2D2E0A8C-6A9A-59BE-1D11-25D62033874E}"/>
              </a:ext>
            </a:extLst>
          </p:cNvPr>
          <p:cNvPicPr>
            <a:picLocks noChangeAspect="1"/>
          </p:cNvPicPr>
          <p:nvPr/>
        </p:nvPicPr>
        <p:blipFill>
          <a:blip r:embed="rId2"/>
          <a:srcRect b="7200"/>
          <a:stretch>
            <a:fillRect/>
          </a:stretch>
        </p:blipFill>
        <p:spPr>
          <a:xfrm>
            <a:off x="503466" y="1499296"/>
            <a:ext cx="11272805" cy="5089025"/>
          </a:xfrm>
          <a:prstGeom prst="rect">
            <a:avLst/>
          </a:prstGeom>
        </p:spPr>
      </p:pic>
      <p:sp>
        <p:nvSpPr>
          <p:cNvPr id="3" name="Content Placeholder 2">
            <a:extLst>
              <a:ext uri="{FF2B5EF4-FFF2-40B4-BE49-F238E27FC236}">
                <a16:creationId xmlns:a16="http://schemas.microsoft.com/office/drawing/2014/main" id="{980CF96F-8760-B0D0-8F22-1188B98038B0}"/>
              </a:ext>
            </a:extLst>
          </p:cNvPr>
          <p:cNvSpPr>
            <a:spLocks noGrp="1"/>
          </p:cNvSpPr>
          <p:nvPr>
            <p:ph idx="1"/>
          </p:nvPr>
        </p:nvSpPr>
        <p:spPr>
          <a:xfrm>
            <a:off x="160020" y="797580"/>
            <a:ext cx="5749290" cy="633465"/>
          </a:xfrm>
        </p:spPr>
        <p:txBody>
          <a:bodyPr vert="horz" lIns="91440" tIns="45720" rIns="91440" bIns="45720" rtlCol="0">
            <a:noAutofit/>
          </a:bodyPr>
          <a:lstStyle/>
          <a:p>
            <a:pPr marL="0" indent="0" algn="ctr">
              <a:lnSpc>
                <a:spcPct val="90000"/>
              </a:lnSpc>
              <a:buNone/>
            </a:pPr>
            <a:br>
              <a:rPr lang="en-US" sz="1600" b="1" dirty="0">
                <a:solidFill>
                  <a:schemeClr val="tx1">
                    <a:lumMod val="75000"/>
                    <a:lumOff val="25000"/>
                  </a:schemeClr>
                </a:solidFill>
              </a:rPr>
            </a:br>
            <a:r>
              <a:rPr lang="en-US" sz="1600" b="1" dirty="0">
                <a:solidFill>
                  <a:srgbClr val="C00000"/>
                </a:solidFill>
              </a:rPr>
              <a:t>5. Where are customers with a high lifetime value based? </a:t>
            </a:r>
            <a:br>
              <a:rPr lang="en-US" sz="1600" b="1" dirty="0">
                <a:solidFill>
                  <a:srgbClr val="C00000"/>
                </a:solidFill>
              </a:rPr>
            </a:br>
            <a:br>
              <a:rPr lang="en-US" sz="1600" b="1" dirty="0">
                <a:solidFill>
                  <a:srgbClr val="C00000"/>
                </a:solidFill>
              </a:rPr>
            </a:br>
            <a:endParaRPr lang="en-US" sz="1600" b="1" dirty="0">
              <a:solidFill>
                <a:srgbClr val="C00000"/>
              </a:solidFill>
            </a:endParaRPr>
          </a:p>
        </p:txBody>
      </p:sp>
      <p:sp>
        <p:nvSpPr>
          <p:cNvPr id="2" name="TextBox 1">
            <a:extLst>
              <a:ext uri="{FF2B5EF4-FFF2-40B4-BE49-F238E27FC236}">
                <a16:creationId xmlns:a16="http://schemas.microsoft.com/office/drawing/2014/main" id="{DB4E4D46-D0B3-D384-D7AA-73B401BAF0B2}"/>
              </a:ext>
            </a:extLst>
          </p:cNvPr>
          <p:cNvSpPr txBox="1"/>
          <p:nvPr/>
        </p:nvSpPr>
        <p:spPr>
          <a:xfrm>
            <a:off x="7647615" y="3923363"/>
            <a:ext cx="3497580" cy="1754326"/>
          </a:xfrm>
          <a:prstGeom prst="rect">
            <a:avLst/>
          </a:prstGeom>
          <a:noFill/>
        </p:spPr>
        <p:txBody>
          <a:bodyPr wrap="square" rtlCol="0">
            <a:spAutoFit/>
          </a:bodyPr>
          <a:lstStyle/>
          <a:p>
            <a:r>
              <a:rPr lang="en-US" dirty="0"/>
              <a:t>Rockbuster’s high-value lifetime customers are from cities all over the world. 5 out of the top 20 customers come from cities across the US. 2 each from Japan, India, Mexico and China</a:t>
            </a:r>
          </a:p>
        </p:txBody>
      </p:sp>
      <p:sp>
        <p:nvSpPr>
          <p:cNvPr id="7" name="TextBox 6">
            <a:extLst>
              <a:ext uri="{FF2B5EF4-FFF2-40B4-BE49-F238E27FC236}">
                <a16:creationId xmlns:a16="http://schemas.microsoft.com/office/drawing/2014/main" id="{5804DFE5-7E65-191C-74C4-FD758FC7D47E}"/>
              </a:ext>
            </a:extLst>
          </p:cNvPr>
          <p:cNvSpPr txBox="1"/>
          <p:nvPr/>
        </p:nvSpPr>
        <p:spPr>
          <a:xfrm>
            <a:off x="8641080" y="2537460"/>
            <a:ext cx="2743200" cy="923330"/>
          </a:xfrm>
          <a:prstGeom prst="rect">
            <a:avLst/>
          </a:prstGeom>
          <a:noFill/>
        </p:spPr>
        <p:txBody>
          <a:bodyPr wrap="square" rtlCol="0">
            <a:spAutoFit/>
          </a:bodyPr>
          <a:lstStyle/>
          <a:p>
            <a:r>
              <a:rPr lang="en-US" dirty="0"/>
              <a:t>Average amount paid by the top 20 lifetime customers: $101.20</a:t>
            </a:r>
          </a:p>
        </p:txBody>
      </p:sp>
      <p:sp>
        <p:nvSpPr>
          <p:cNvPr id="6" name="Title 5">
            <a:extLst>
              <a:ext uri="{FF2B5EF4-FFF2-40B4-BE49-F238E27FC236}">
                <a16:creationId xmlns:a16="http://schemas.microsoft.com/office/drawing/2014/main" id="{5FDC0061-A0BE-AFF7-207F-81A6AC1CDC0B}"/>
              </a:ext>
            </a:extLst>
          </p:cNvPr>
          <p:cNvSpPr>
            <a:spLocks noGrp="1"/>
          </p:cNvSpPr>
          <p:nvPr>
            <p:ph type="title"/>
          </p:nvPr>
        </p:nvSpPr>
        <p:spPr>
          <a:xfrm>
            <a:off x="160020" y="143404"/>
            <a:ext cx="4752759" cy="834428"/>
          </a:xfrm>
        </p:spPr>
        <p:txBody>
          <a:bodyPr/>
          <a:lstStyle/>
          <a:p>
            <a:r>
              <a:rPr lang="en-US" b="1" dirty="0"/>
              <a:t>Customer Loyalty</a:t>
            </a:r>
          </a:p>
        </p:txBody>
      </p:sp>
    </p:spTree>
    <p:extLst>
      <p:ext uri="{BB962C8B-B14F-4D97-AF65-F5344CB8AC3E}">
        <p14:creationId xmlns:p14="http://schemas.microsoft.com/office/powerpoint/2010/main" val="3831991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1" name="Oval 50">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7894" y="1443035"/>
            <a:ext cx="3971932" cy="3971930"/>
          </a:xfrm>
          <a:prstGeom prst="ellipse">
            <a:avLst/>
          </a:prstGeom>
          <a:solidFill>
            <a:srgbClr val="FFFFFF"/>
          </a:solid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EA156-E79A-3082-42A4-DCED3BF29C22}"/>
              </a:ext>
            </a:extLst>
          </p:cNvPr>
          <p:cNvSpPr>
            <a:spLocks noGrp="1"/>
          </p:cNvSpPr>
          <p:nvPr>
            <p:ph type="title"/>
          </p:nvPr>
        </p:nvSpPr>
        <p:spPr>
          <a:xfrm>
            <a:off x="1121344" y="1586484"/>
            <a:ext cx="3685032" cy="3685032"/>
          </a:xfrm>
          <a:prstGeom prst="ellipse">
            <a:avLst/>
          </a:prstGeom>
          <a:solidFill>
            <a:schemeClr val="accent2"/>
          </a:solidFill>
          <a:ln>
            <a:noFill/>
          </a:ln>
        </p:spPr>
        <p:txBody>
          <a:bodyPr>
            <a:normAutofit/>
          </a:bodyPr>
          <a:lstStyle/>
          <a:p>
            <a:r>
              <a:rPr lang="en-US" sz="20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Launch Strategy Outline For Rockbuster Online Video Streaming Platform</a:t>
            </a:r>
            <a:endParaRPr lang="en-US" sz="2000" b="1" dirty="0">
              <a:solidFill>
                <a:schemeClr val="bg1"/>
              </a:solidFill>
            </a:endParaRPr>
          </a:p>
        </p:txBody>
      </p:sp>
      <p:sp>
        <p:nvSpPr>
          <p:cNvPr id="53" name="Rectangle 52">
            <a:extLst>
              <a:ext uri="{FF2B5EF4-FFF2-40B4-BE49-F238E27FC236}">
                <a16:creationId xmlns:a16="http://schemas.microsoft.com/office/drawing/2014/main" id="{5E5436DB-4E8B-43A5-AE55-1C527B62E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18743" y="797433"/>
            <a:ext cx="5934456"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83335" y="960120"/>
            <a:ext cx="5605272" cy="493776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E59B9B5E-597C-0A73-457D-53D6B60BCD1D}"/>
              </a:ext>
            </a:extLst>
          </p:cNvPr>
          <p:cNvSpPr>
            <a:spLocks noGrp="1"/>
          </p:cNvSpPr>
          <p:nvPr>
            <p:ph idx="1"/>
          </p:nvPr>
        </p:nvSpPr>
        <p:spPr>
          <a:xfrm>
            <a:off x="6021443" y="1320308"/>
            <a:ext cx="5129056" cy="4094657"/>
          </a:xfrm>
        </p:spPr>
        <p:txBody>
          <a:bodyPr anchor="ctr">
            <a:normAutofit/>
          </a:bodyPr>
          <a:lstStyle/>
          <a:p>
            <a:pPr>
              <a:lnSpc>
                <a:spcPct val="90000"/>
              </a:lnSpc>
            </a:pPr>
            <a:br>
              <a:rPr lang="en-US" dirty="0">
                <a:solidFill>
                  <a:srgbClr val="404040"/>
                </a:solidFill>
              </a:rPr>
            </a:br>
            <a:r>
              <a:rPr lang="en-US" b="1" dirty="0">
                <a:solidFill>
                  <a:srgbClr val="404040"/>
                </a:solidFill>
              </a:rPr>
              <a:t>1. Downsize </a:t>
            </a:r>
            <a:r>
              <a:rPr lang="en-US" dirty="0">
                <a:solidFill>
                  <a:srgbClr val="404040"/>
                </a:solidFill>
              </a:rPr>
              <a:t>the number of countries Rockbuster provides services in </a:t>
            </a:r>
          </a:p>
          <a:p>
            <a:pPr>
              <a:lnSpc>
                <a:spcPct val="90000"/>
              </a:lnSpc>
            </a:pPr>
            <a:r>
              <a:rPr lang="en-US" b="1" dirty="0">
                <a:solidFill>
                  <a:srgbClr val="404040"/>
                </a:solidFill>
              </a:rPr>
              <a:t>2. Revise </a:t>
            </a:r>
            <a:r>
              <a:rPr lang="en-US" dirty="0">
                <a:solidFill>
                  <a:srgbClr val="404040"/>
                </a:solidFill>
              </a:rPr>
              <a:t>and update current film library</a:t>
            </a:r>
          </a:p>
          <a:p>
            <a:pPr>
              <a:lnSpc>
                <a:spcPct val="90000"/>
              </a:lnSpc>
            </a:pPr>
            <a:r>
              <a:rPr lang="en-US" b="1" dirty="0">
                <a:solidFill>
                  <a:srgbClr val="404040"/>
                </a:solidFill>
              </a:rPr>
              <a:t>3. Curate </a:t>
            </a:r>
            <a:r>
              <a:rPr lang="en-US" dirty="0">
                <a:solidFill>
                  <a:srgbClr val="404040"/>
                </a:solidFill>
              </a:rPr>
              <a:t>country specific collections</a:t>
            </a:r>
          </a:p>
          <a:p>
            <a:pPr>
              <a:lnSpc>
                <a:spcPct val="90000"/>
              </a:lnSpc>
            </a:pPr>
            <a:r>
              <a:rPr lang="en-US" b="1" dirty="0">
                <a:solidFill>
                  <a:srgbClr val="404040"/>
                </a:solidFill>
              </a:rPr>
              <a:t>4. Develop </a:t>
            </a:r>
            <a:r>
              <a:rPr lang="en-US" dirty="0">
                <a:solidFill>
                  <a:srgbClr val="404040"/>
                </a:solidFill>
              </a:rPr>
              <a:t>and launch marketing campaigns </a:t>
            </a:r>
          </a:p>
          <a:p>
            <a:pPr>
              <a:lnSpc>
                <a:spcPct val="90000"/>
              </a:lnSpc>
            </a:pPr>
            <a:r>
              <a:rPr lang="en-US" b="1" dirty="0">
                <a:solidFill>
                  <a:srgbClr val="404040"/>
                </a:solidFill>
              </a:rPr>
              <a:t>5. Set up analytics</a:t>
            </a:r>
            <a:r>
              <a:rPr lang="en-US" dirty="0">
                <a:solidFill>
                  <a:srgbClr val="404040"/>
                </a:solidFill>
              </a:rPr>
              <a:t> and feedback systems</a:t>
            </a:r>
          </a:p>
          <a:p>
            <a:pPr>
              <a:lnSpc>
                <a:spcPct val="90000"/>
              </a:lnSpc>
            </a:pPr>
            <a:r>
              <a:rPr lang="en-US" b="1" dirty="0">
                <a:solidFill>
                  <a:srgbClr val="404040"/>
                </a:solidFill>
              </a:rPr>
              <a:t>6. Test and s</a:t>
            </a:r>
            <a:r>
              <a:rPr lang="en-US" dirty="0">
                <a:solidFill>
                  <a:srgbClr val="404040"/>
                </a:solidFill>
              </a:rPr>
              <a:t>oft launch </a:t>
            </a:r>
          </a:p>
          <a:p>
            <a:pPr>
              <a:lnSpc>
                <a:spcPct val="90000"/>
              </a:lnSpc>
            </a:pPr>
            <a:r>
              <a:rPr lang="en-US" b="1" dirty="0">
                <a:solidFill>
                  <a:srgbClr val="404040"/>
                </a:solidFill>
              </a:rPr>
              <a:t>7. Full launch </a:t>
            </a:r>
            <a:r>
              <a:rPr lang="en-US" dirty="0">
                <a:solidFill>
                  <a:srgbClr val="404040"/>
                </a:solidFill>
              </a:rPr>
              <a:t>and promotion</a:t>
            </a:r>
          </a:p>
          <a:p>
            <a:pPr>
              <a:lnSpc>
                <a:spcPct val="90000"/>
              </a:lnSpc>
            </a:pPr>
            <a:endParaRPr lang="en-US" dirty="0">
              <a:solidFill>
                <a:srgbClr val="404040"/>
              </a:solidFill>
            </a:endParaRPr>
          </a:p>
          <a:p>
            <a:pPr>
              <a:lnSpc>
                <a:spcPct val="90000"/>
              </a:lnSpc>
            </a:pPr>
            <a:endParaRPr lang="en-US" dirty="0">
              <a:solidFill>
                <a:srgbClr val="404040"/>
              </a:solidFill>
            </a:endParaRPr>
          </a:p>
        </p:txBody>
      </p:sp>
    </p:spTree>
    <p:extLst>
      <p:ext uri="{BB962C8B-B14F-4D97-AF65-F5344CB8AC3E}">
        <p14:creationId xmlns:p14="http://schemas.microsoft.com/office/powerpoint/2010/main" val="356074547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7AC2-8FBB-9B8B-2E1A-A888989EABC8}"/>
              </a:ext>
            </a:extLst>
          </p:cNvPr>
          <p:cNvSpPr>
            <a:spLocks noGrp="1"/>
          </p:cNvSpPr>
          <p:nvPr>
            <p:ph type="title"/>
          </p:nvPr>
        </p:nvSpPr>
        <p:spPr>
          <a:xfrm>
            <a:off x="829781" y="2708804"/>
            <a:ext cx="3698803" cy="1440394"/>
          </a:xfrm>
          <a:prstGeom prst="ellipse">
            <a:avLst/>
          </a:prstGeom>
          <a:noFill/>
          <a:ln>
            <a:solidFill>
              <a:schemeClr val="tx1"/>
            </a:solidFill>
          </a:ln>
        </p:spPr>
        <p:txBody>
          <a:bodyPr>
            <a:normAutofit/>
          </a:bodyPr>
          <a:lstStyle/>
          <a:p>
            <a:r>
              <a:rPr lang="en-US" sz="2200" b="1" dirty="0">
                <a:solidFill>
                  <a:schemeClr val="tx1"/>
                </a:solidFill>
              </a:rPr>
              <a:t>Table of contents</a:t>
            </a:r>
          </a:p>
        </p:txBody>
      </p:sp>
      <p:sp>
        <p:nvSpPr>
          <p:cNvPr id="43" name="Rectangle 42">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FDEB6F90-0811-6E4E-8184-6A1B34BB565D}"/>
              </a:ext>
            </a:extLst>
          </p:cNvPr>
          <p:cNvSpPr>
            <a:spLocks noGrp="1"/>
          </p:cNvSpPr>
          <p:nvPr>
            <p:ph idx="1"/>
          </p:nvPr>
        </p:nvSpPr>
        <p:spPr>
          <a:xfrm>
            <a:off x="5315061" y="0"/>
            <a:ext cx="6876939" cy="6858000"/>
          </a:xfrm>
        </p:spPr>
        <p:txBody>
          <a:bodyPr anchor="ctr">
            <a:normAutofit fontScale="92500" lnSpcReduction="10000"/>
          </a:bodyPr>
          <a:lstStyle/>
          <a:p>
            <a:pPr marL="0" indent="0">
              <a:lnSpc>
                <a:spcPct val="90000"/>
              </a:lnSpc>
              <a:buNone/>
            </a:pPr>
            <a: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Introduction</a:t>
            </a:r>
            <a:b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br>
              <a:rPr lang="en-US" sz="17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br>
            <a: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Key Questions</a:t>
            </a:r>
            <a:b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b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Rockbuster Data Overview</a:t>
            </a:r>
            <a:b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b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Film Gross Comparison</a:t>
            </a:r>
            <a:b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b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Film Performance Insights &amp; Recommendations</a:t>
            </a:r>
            <a:b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b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Category Performance</a:t>
            </a:r>
            <a:b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b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Category Performance Insights &amp; Recommendations</a:t>
            </a:r>
            <a:b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b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Film Rating &amp; Revenue</a:t>
            </a:r>
            <a:b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b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Rental Behavior</a:t>
            </a:r>
            <a:b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b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Global Reach</a:t>
            </a:r>
            <a:b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br>
              <a:rPr lang="en-US" sz="17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br>
            <a: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Regional Comparison</a:t>
            </a:r>
            <a:b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b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Revenue Per Genre in Top Ten Countries</a:t>
            </a:r>
            <a:b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b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Top Genres Insights &amp; Recommendations</a:t>
            </a:r>
            <a:b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b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Customer Loyalty</a:t>
            </a:r>
            <a:b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b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Launch Strategy Outline For Rockbuster Online Video Streaming Platform</a:t>
            </a:r>
            <a:b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b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r>
              <a:rPr lang="en-US" sz="17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Launch Strategy For Rockbuster Online Video Streaming Platform</a:t>
            </a:r>
          </a:p>
          <a:p>
            <a:pPr>
              <a:lnSpc>
                <a:spcPct val="90000"/>
              </a:lnSpc>
            </a:pPr>
            <a:endParaRPr lang="en-US" dirty="0">
              <a:solidFill>
                <a:schemeClr val="bg1"/>
              </a:solidFill>
            </a:endParaRPr>
          </a:p>
        </p:txBody>
      </p:sp>
    </p:spTree>
    <p:extLst>
      <p:ext uri="{BB962C8B-B14F-4D97-AF65-F5344CB8AC3E}">
        <p14:creationId xmlns:p14="http://schemas.microsoft.com/office/powerpoint/2010/main" val="294464713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2B37A-6A36-8DD6-DDA3-0016FF7AE9C8}"/>
              </a:ext>
            </a:extLst>
          </p:cNvPr>
          <p:cNvSpPr>
            <a:spLocks noGrp="1"/>
          </p:cNvSpPr>
          <p:nvPr>
            <p:ph type="title"/>
          </p:nvPr>
        </p:nvSpPr>
        <p:spPr>
          <a:xfrm>
            <a:off x="734123" y="1815548"/>
            <a:ext cx="3794462" cy="2333650"/>
          </a:xfrm>
          <a:noFill/>
          <a:ln>
            <a:solidFill>
              <a:schemeClr val="tx1"/>
            </a:solidFill>
          </a:ln>
        </p:spPr>
        <p:txBody>
          <a:bodyPr>
            <a:noAutofit/>
          </a:bodyPr>
          <a:lstStyle/>
          <a:p>
            <a:r>
              <a:rPr lang="en-US" sz="2000" b="1" dirty="0">
                <a:solidFill>
                  <a:schemeClr val="tx1"/>
                </a:solidFill>
                <a:effectLst/>
                <a:ea typeface="Aptos" panose="020B0004020202020204" pitchFamily="34" charset="0"/>
                <a:cs typeface="Times New Roman" panose="02020603050405020304" pitchFamily="18" charset="0"/>
              </a:rPr>
              <a:t>Launch Strategy For Rockbuster Online Video Streaming Platform</a:t>
            </a:r>
            <a:br>
              <a:rPr lang="en-US" sz="2000" dirty="0">
                <a:solidFill>
                  <a:schemeClr val="tx1"/>
                </a:solidFill>
              </a:rPr>
            </a:br>
            <a:endParaRPr lang="en-US" sz="2000" dirty="0">
              <a:solidFill>
                <a:schemeClr val="tx1"/>
              </a:solidFill>
            </a:endParaRP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DFD2C7-3FC7-DD23-5561-0A7D11939D34}"/>
              </a:ext>
            </a:extLst>
          </p:cNvPr>
          <p:cNvSpPr>
            <a:spLocks noGrp="1"/>
          </p:cNvSpPr>
          <p:nvPr>
            <p:ph idx="1"/>
          </p:nvPr>
        </p:nvSpPr>
        <p:spPr>
          <a:xfrm>
            <a:off x="6049182" y="802638"/>
            <a:ext cx="5408696" cy="5252722"/>
          </a:xfrm>
        </p:spPr>
        <p:txBody>
          <a:bodyPr anchor="ctr">
            <a:normAutofit/>
          </a:bodyPr>
          <a:lstStyle/>
          <a:p>
            <a:pPr>
              <a:lnSpc>
                <a:spcPct val="90000"/>
              </a:lnSpc>
            </a:pPr>
            <a:r>
              <a:rPr lang="en-US" sz="1400" b="1" dirty="0">
                <a:solidFill>
                  <a:schemeClr val="bg1"/>
                </a:solidFill>
              </a:rPr>
              <a:t>1. Downsize the number of countries- </a:t>
            </a:r>
            <a:r>
              <a:rPr lang="en-US" sz="1400" dirty="0">
                <a:solidFill>
                  <a:schemeClr val="bg1"/>
                </a:solidFill>
              </a:rPr>
              <a:t>Reduce Rockbuster’s global outreach to the top 50 revenue generating countries. This will increase overall profitability by focusing on high value markets, and allows for targeted investment, marketing and resource allocation.</a:t>
            </a:r>
          </a:p>
          <a:p>
            <a:pPr>
              <a:lnSpc>
                <a:spcPct val="90000"/>
              </a:lnSpc>
            </a:pPr>
            <a:r>
              <a:rPr lang="en-US" sz="1400" b="1" dirty="0">
                <a:solidFill>
                  <a:schemeClr val="bg1"/>
                </a:solidFill>
              </a:rPr>
              <a:t>2. Revise and update current film library- </a:t>
            </a:r>
            <a:r>
              <a:rPr lang="en-US" sz="1400" dirty="0">
                <a:solidFill>
                  <a:schemeClr val="bg1"/>
                </a:solidFill>
              </a:rPr>
              <a:t>Optimize content library by adding titles based on regional preference. Focus on top genres and high performing titles for each country and remove low revenue titles. </a:t>
            </a:r>
          </a:p>
          <a:p>
            <a:pPr>
              <a:lnSpc>
                <a:spcPct val="90000"/>
              </a:lnSpc>
            </a:pPr>
            <a:r>
              <a:rPr lang="en-US" sz="1400" b="1" dirty="0">
                <a:solidFill>
                  <a:schemeClr val="bg1"/>
                </a:solidFill>
              </a:rPr>
              <a:t>3. Curate country specific collections- </a:t>
            </a:r>
            <a:r>
              <a:rPr lang="en-US" sz="1400" dirty="0">
                <a:solidFill>
                  <a:schemeClr val="bg1"/>
                </a:solidFill>
              </a:rPr>
              <a:t>Create tailored collections for each of the 50 countries incorporating popular genres and trending title.</a:t>
            </a:r>
          </a:p>
          <a:p>
            <a:pPr>
              <a:lnSpc>
                <a:spcPct val="90000"/>
              </a:lnSpc>
            </a:pPr>
            <a:r>
              <a:rPr lang="en-US" sz="1400" b="1" dirty="0">
                <a:solidFill>
                  <a:schemeClr val="bg1"/>
                </a:solidFill>
              </a:rPr>
              <a:t>4. Develop and launch targeted marketing campaigns</a:t>
            </a:r>
            <a:r>
              <a:rPr lang="en-US" sz="1400" dirty="0">
                <a:solidFill>
                  <a:schemeClr val="bg1"/>
                </a:solidFill>
              </a:rPr>
              <a:t> by regional preferences highlighting localized content and curated collections. </a:t>
            </a:r>
          </a:p>
          <a:p>
            <a:pPr>
              <a:lnSpc>
                <a:spcPct val="90000"/>
              </a:lnSpc>
            </a:pPr>
            <a:r>
              <a:rPr lang="en-US" sz="1400" b="1" dirty="0">
                <a:solidFill>
                  <a:schemeClr val="bg1"/>
                </a:solidFill>
              </a:rPr>
              <a:t>5.</a:t>
            </a:r>
            <a:r>
              <a:rPr lang="en-US" sz="1400" dirty="0">
                <a:solidFill>
                  <a:schemeClr val="bg1"/>
                </a:solidFill>
              </a:rPr>
              <a:t> </a:t>
            </a:r>
            <a:r>
              <a:rPr lang="en-US" sz="1400" b="1" dirty="0">
                <a:solidFill>
                  <a:schemeClr val="bg1"/>
                </a:solidFill>
              </a:rPr>
              <a:t>Set up analytics and feedback systems- </a:t>
            </a:r>
            <a:r>
              <a:rPr lang="en-US" sz="1400" dirty="0">
                <a:solidFill>
                  <a:schemeClr val="bg1"/>
                </a:solidFill>
              </a:rPr>
              <a:t>Implement tools to monitor user behavior, technical issues and content performance. Ensure a system is in place for user feedback.</a:t>
            </a:r>
          </a:p>
          <a:p>
            <a:pPr>
              <a:lnSpc>
                <a:spcPct val="90000"/>
              </a:lnSpc>
            </a:pPr>
            <a:r>
              <a:rPr lang="en-US" sz="1400" b="1" dirty="0">
                <a:solidFill>
                  <a:schemeClr val="bg1"/>
                </a:solidFill>
              </a:rPr>
              <a:t>6</a:t>
            </a:r>
            <a:r>
              <a:rPr lang="en-US" sz="1400" dirty="0">
                <a:solidFill>
                  <a:schemeClr val="bg1"/>
                </a:solidFill>
              </a:rPr>
              <a:t>. </a:t>
            </a:r>
            <a:r>
              <a:rPr lang="en-US" sz="1400" b="1" dirty="0">
                <a:solidFill>
                  <a:schemeClr val="bg1"/>
                </a:solidFill>
              </a:rPr>
              <a:t>Test the platform </a:t>
            </a:r>
            <a:r>
              <a:rPr lang="en-US" sz="1400" dirty="0">
                <a:solidFill>
                  <a:schemeClr val="bg1"/>
                </a:solidFill>
              </a:rPr>
              <a:t>in select markets to gather real world data. Identify and fix issues based on user feedback.</a:t>
            </a:r>
          </a:p>
          <a:p>
            <a:pPr>
              <a:lnSpc>
                <a:spcPct val="90000"/>
              </a:lnSpc>
            </a:pPr>
            <a:r>
              <a:rPr lang="en-US" sz="1400" b="1" dirty="0">
                <a:solidFill>
                  <a:schemeClr val="bg1"/>
                </a:solidFill>
              </a:rPr>
              <a:t>7.Full launch and promotion-</a:t>
            </a:r>
            <a:r>
              <a:rPr lang="en-US" sz="1400" dirty="0">
                <a:solidFill>
                  <a:schemeClr val="bg1"/>
                </a:solidFill>
              </a:rPr>
              <a:t> Roll out the video streaming service across all 50 countries with strong localized marketing campaign in each county. </a:t>
            </a:r>
          </a:p>
        </p:txBody>
      </p:sp>
    </p:spTree>
    <p:extLst>
      <p:ext uri="{BB962C8B-B14F-4D97-AF65-F5344CB8AC3E}">
        <p14:creationId xmlns:p14="http://schemas.microsoft.com/office/powerpoint/2010/main" val="71865726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B48B25-2B12-B32B-18F6-E730FDD54FB2}"/>
              </a:ext>
            </a:extLst>
          </p:cNvPr>
          <p:cNvSpPr>
            <a:spLocks noGrp="1"/>
          </p:cNvSpPr>
          <p:nvPr>
            <p:ph type="title"/>
          </p:nvPr>
        </p:nvSpPr>
        <p:spPr>
          <a:xfrm>
            <a:off x="7832035" y="2681103"/>
            <a:ext cx="3713110" cy="1495794"/>
          </a:xfrm>
          <a:noFill/>
          <a:ln>
            <a:solidFill>
              <a:srgbClr val="FFFFFF"/>
            </a:solidFill>
          </a:ln>
        </p:spPr>
        <p:txBody>
          <a:bodyPr wrap="square">
            <a:normAutofit/>
          </a:bodyPr>
          <a:lstStyle/>
          <a:p>
            <a:r>
              <a:rPr lang="en-US" sz="2600" b="1" dirty="0">
                <a:solidFill>
                  <a:srgbClr val="FFFFFF"/>
                </a:solidFill>
              </a:rPr>
              <a:t>Introduction</a:t>
            </a:r>
          </a:p>
        </p:txBody>
      </p:sp>
      <p:graphicFrame>
        <p:nvGraphicFramePr>
          <p:cNvPr id="5" name="Content Placeholder 2">
            <a:extLst>
              <a:ext uri="{FF2B5EF4-FFF2-40B4-BE49-F238E27FC236}">
                <a16:creationId xmlns:a16="http://schemas.microsoft.com/office/drawing/2014/main" id="{74FF0D97-8132-DC45-F49A-7854C4ABCB78}"/>
              </a:ext>
            </a:extLst>
          </p:cNvPr>
          <p:cNvGraphicFramePr>
            <a:graphicFrameLocks noGrp="1"/>
          </p:cNvGraphicFramePr>
          <p:nvPr>
            <p:ph idx="1"/>
            <p:extLst>
              <p:ext uri="{D42A27DB-BD31-4B8C-83A1-F6EECF244321}">
                <p14:modId xmlns:p14="http://schemas.microsoft.com/office/powerpoint/2010/main" val="4269761240"/>
              </p:ext>
            </p:extLst>
          </p:nvPr>
        </p:nvGraphicFramePr>
        <p:xfrm>
          <a:off x="920750" y="965200"/>
          <a:ext cx="5651500" cy="4968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0539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480D00-5E38-FA36-54AC-DA89C74BAC81}"/>
              </a:ext>
            </a:extLst>
          </p:cNvPr>
          <p:cNvSpPr>
            <a:spLocks noGrp="1"/>
          </p:cNvSpPr>
          <p:nvPr>
            <p:ph type="title"/>
          </p:nvPr>
        </p:nvSpPr>
        <p:spPr>
          <a:xfrm>
            <a:off x="8181171" y="2681103"/>
            <a:ext cx="3363974" cy="1798132"/>
          </a:xfrm>
          <a:noFill/>
          <a:ln>
            <a:solidFill>
              <a:srgbClr val="FFFFFF"/>
            </a:solidFill>
          </a:ln>
        </p:spPr>
        <p:txBody>
          <a:bodyPr wrap="square">
            <a:normAutofit/>
          </a:bodyPr>
          <a:lstStyle/>
          <a:p>
            <a:r>
              <a:rPr lang="en-US" b="1" dirty="0">
                <a:solidFill>
                  <a:srgbClr val="FFFFFF"/>
                </a:solidFill>
              </a:rPr>
              <a:t>Key questions </a:t>
            </a:r>
          </a:p>
        </p:txBody>
      </p:sp>
      <p:graphicFrame>
        <p:nvGraphicFramePr>
          <p:cNvPr id="5" name="Content Placeholder 2">
            <a:extLst>
              <a:ext uri="{FF2B5EF4-FFF2-40B4-BE49-F238E27FC236}">
                <a16:creationId xmlns:a16="http://schemas.microsoft.com/office/drawing/2014/main" id="{A023EBF7-67CC-E99E-80B7-72FB5B377AE7}"/>
              </a:ext>
            </a:extLst>
          </p:cNvPr>
          <p:cNvGraphicFramePr>
            <a:graphicFrameLocks noGrp="1"/>
          </p:cNvGraphicFramePr>
          <p:nvPr>
            <p:ph idx="1"/>
            <p:extLst>
              <p:ext uri="{D42A27DB-BD31-4B8C-83A1-F6EECF244321}">
                <p14:modId xmlns:p14="http://schemas.microsoft.com/office/powerpoint/2010/main" val="1036169296"/>
              </p:ext>
            </p:extLst>
          </p:nvPr>
        </p:nvGraphicFramePr>
        <p:xfrm>
          <a:off x="920750" y="965200"/>
          <a:ext cx="5651500" cy="4968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152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40F029-9132-B394-23AF-3867E10C2094}"/>
              </a:ext>
            </a:extLst>
          </p:cNvPr>
          <p:cNvSpPr>
            <a:spLocks noGrp="1"/>
          </p:cNvSpPr>
          <p:nvPr>
            <p:ph type="title"/>
          </p:nvPr>
        </p:nvSpPr>
        <p:spPr>
          <a:xfrm>
            <a:off x="7659757" y="2667850"/>
            <a:ext cx="4532243" cy="2010167"/>
          </a:xfrm>
          <a:prstGeom prst="ellipse">
            <a:avLst/>
          </a:prstGeom>
          <a:noFill/>
          <a:ln>
            <a:solidFill>
              <a:srgbClr val="FFFFFF"/>
            </a:solidFill>
          </a:ln>
        </p:spPr>
        <p:txBody>
          <a:bodyPr wrap="square">
            <a:noAutofit/>
          </a:bodyPr>
          <a:lstStyle/>
          <a:p>
            <a:r>
              <a:rPr lang="en-US" sz="2700" b="1" dirty="0">
                <a:solidFill>
                  <a:srgbClr val="FFFFFF"/>
                </a:solidFill>
              </a:rPr>
              <a:t>Rockbuster DATA  Overview </a:t>
            </a:r>
          </a:p>
        </p:txBody>
      </p:sp>
      <p:graphicFrame>
        <p:nvGraphicFramePr>
          <p:cNvPr id="32" name="Content Placeholder 2">
            <a:extLst>
              <a:ext uri="{FF2B5EF4-FFF2-40B4-BE49-F238E27FC236}">
                <a16:creationId xmlns:a16="http://schemas.microsoft.com/office/drawing/2014/main" id="{9E7EA656-3C44-8325-DB44-2E52E1F0556E}"/>
              </a:ext>
            </a:extLst>
          </p:cNvPr>
          <p:cNvGraphicFramePr>
            <a:graphicFrameLocks noGrp="1"/>
          </p:cNvGraphicFramePr>
          <p:nvPr>
            <p:ph idx="1"/>
            <p:extLst>
              <p:ext uri="{D42A27DB-BD31-4B8C-83A1-F6EECF244321}">
                <p14:modId xmlns:p14="http://schemas.microsoft.com/office/powerpoint/2010/main" val="356906289"/>
              </p:ext>
            </p:extLst>
          </p:nvPr>
        </p:nvGraphicFramePr>
        <p:xfrm>
          <a:off x="920750" y="965200"/>
          <a:ext cx="5651500" cy="4968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335658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44D2A7-8C3E-F830-B3D6-C3F1AEF8BBF7}"/>
              </a:ext>
            </a:extLst>
          </p:cNvPr>
          <p:cNvSpPr>
            <a:spLocks noGrp="1"/>
          </p:cNvSpPr>
          <p:nvPr>
            <p:ph type="title"/>
          </p:nvPr>
        </p:nvSpPr>
        <p:spPr>
          <a:xfrm>
            <a:off x="321040" y="138932"/>
            <a:ext cx="3681334" cy="880399"/>
          </a:xfrm>
          <a:noFill/>
          <a:ln>
            <a:solidFill>
              <a:schemeClr val="bg1"/>
            </a:solidFill>
          </a:ln>
        </p:spPr>
        <p:txBody>
          <a:bodyPr vert="horz" lIns="182880" tIns="182880" rIns="182880" bIns="182880" rtlCol="0" anchor="ctr">
            <a:normAutofit fontScale="90000"/>
          </a:bodyPr>
          <a:lstStyle/>
          <a:p>
            <a:r>
              <a:rPr lang="en-US" sz="2400" b="1" dirty="0">
                <a:solidFill>
                  <a:schemeClr val="bg1"/>
                </a:solidFill>
              </a:rPr>
              <a:t>Film gross comparison</a:t>
            </a:r>
          </a:p>
        </p:txBody>
      </p:sp>
      <p:pic>
        <p:nvPicPr>
          <p:cNvPr id="11" name="Content Placeholder 10" descr="A red and white bar graph&#10;&#10;Description automatically generated">
            <a:extLst>
              <a:ext uri="{FF2B5EF4-FFF2-40B4-BE49-F238E27FC236}">
                <a16:creationId xmlns:a16="http://schemas.microsoft.com/office/drawing/2014/main" id="{F7139AD8-A5CE-4D59-71CD-A45303796577}"/>
              </a:ext>
            </a:extLst>
          </p:cNvPr>
          <p:cNvPicPr>
            <a:picLocks noGrp="1" noChangeAspect="1"/>
          </p:cNvPicPr>
          <p:nvPr>
            <p:ph idx="1"/>
          </p:nvPr>
        </p:nvPicPr>
        <p:blipFill>
          <a:blip r:embed="rId2"/>
          <a:stretch>
            <a:fillRect/>
          </a:stretch>
        </p:blipFill>
        <p:spPr>
          <a:xfrm>
            <a:off x="177266" y="4183382"/>
            <a:ext cx="11748657" cy="2535686"/>
          </a:xfrm>
          <a:prstGeom prst="rect">
            <a:avLst/>
          </a:prstGeom>
        </p:spPr>
      </p:pic>
      <p:pic>
        <p:nvPicPr>
          <p:cNvPr id="9" name="Content Placeholder 8" descr="A green and white bar chart&#10;&#10;Description automatically generated">
            <a:extLst>
              <a:ext uri="{FF2B5EF4-FFF2-40B4-BE49-F238E27FC236}">
                <a16:creationId xmlns:a16="http://schemas.microsoft.com/office/drawing/2014/main" id="{960EA367-ABEA-957A-C6E0-776FA0B5C0E8}"/>
              </a:ext>
            </a:extLst>
          </p:cNvPr>
          <p:cNvPicPr>
            <a:picLocks noChangeAspect="1"/>
          </p:cNvPicPr>
          <p:nvPr/>
        </p:nvPicPr>
        <p:blipFill>
          <a:blip r:embed="rId3"/>
          <a:stretch>
            <a:fillRect/>
          </a:stretch>
        </p:blipFill>
        <p:spPr>
          <a:xfrm>
            <a:off x="177267" y="1250262"/>
            <a:ext cx="11748657" cy="2702189"/>
          </a:xfrm>
          <a:prstGeom prst="rect">
            <a:avLst/>
          </a:prstGeom>
        </p:spPr>
      </p:pic>
    </p:spTree>
    <p:extLst>
      <p:ext uri="{BB962C8B-B14F-4D97-AF65-F5344CB8AC3E}">
        <p14:creationId xmlns:p14="http://schemas.microsoft.com/office/powerpoint/2010/main" val="3912816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F40271CE-1CF0-3F0E-C9FF-5DAC35C106B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BB28315-D48F-FF6A-E312-7D007C0BE315}"/>
              </a:ext>
            </a:extLst>
          </p:cNvPr>
          <p:cNvSpPr>
            <a:spLocks noGrp="1"/>
          </p:cNvSpPr>
          <p:nvPr>
            <p:ph type="title"/>
          </p:nvPr>
        </p:nvSpPr>
        <p:spPr>
          <a:xfrm>
            <a:off x="169520" y="176816"/>
            <a:ext cx="3681334" cy="880399"/>
          </a:xfrm>
          <a:noFill/>
          <a:ln>
            <a:solidFill>
              <a:schemeClr val="bg1"/>
            </a:solidFill>
          </a:ln>
        </p:spPr>
        <p:txBody>
          <a:bodyPr vert="horz" lIns="182880" tIns="182880" rIns="182880" bIns="182880" rtlCol="0" anchor="ctr">
            <a:normAutofit fontScale="90000"/>
          </a:bodyPr>
          <a:lstStyle/>
          <a:p>
            <a:r>
              <a:rPr lang="en-US" sz="2400" b="1" dirty="0">
                <a:solidFill>
                  <a:schemeClr val="bg1"/>
                </a:solidFill>
              </a:rPr>
              <a:t>Film GROSS Comparison</a:t>
            </a:r>
          </a:p>
        </p:txBody>
      </p:sp>
      <p:graphicFrame>
        <p:nvGraphicFramePr>
          <p:cNvPr id="4" name="Content Placeholder 3">
            <a:extLst>
              <a:ext uri="{FF2B5EF4-FFF2-40B4-BE49-F238E27FC236}">
                <a16:creationId xmlns:a16="http://schemas.microsoft.com/office/drawing/2014/main" id="{CDE96119-A117-8A29-89C1-16B79ACB7CB3}"/>
              </a:ext>
            </a:extLst>
          </p:cNvPr>
          <p:cNvGraphicFramePr>
            <a:graphicFrameLocks noGrp="1"/>
          </p:cNvGraphicFramePr>
          <p:nvPr>
            <p:ph idx="1"/>
            <p:extLst>
              <p:ext uri="{D42A27DB-BD31-4B8C-83A1-F6EECF244321}">
                <p14:modId xmlns:p14="http://schemas.microsoft.com/office/powerpoint/2010/main" val="4082883153"/>
              </p:ext>
            </p:extLst>
          </p:nvPr>
        </p:nvGraphicFramePr>
        <p:xfrm>
          <a:off x="6744408" y="1657945"/>
          <a:ext cx="4840912" cy="4981112"/>
        </p:xfrm>
        <a:graphic>
          <a:graphicData uri="http://schemas.openxmlformats.org/drawingml/2006/table">
            <a:tbl>
              <a:tblPr firstRow="1" bandRow="1">
                <a:tableStyleId>{5C22544A-7EE6-4342-B048-85BDC9FD1C3A}</a:tableStyleId>
              </a:tblPr>
              <a:tblGrid>
                <a:gridCol w="2420456">
                  <a:extLst>
                    <a:ext uri="{9D8B030D-6E8A-4147-A177-3AD203B41FA5}">
                      <a16:colId xmlns:a16="http://schemas.microsoft.com/office/drawing/2014/main" val="3750344900"/>
                    </a:ext>
                  </a:extLst>
                </a:gridCol>
                <a:gridCol w="2420456">
                  <a:extLst>
                    <a:ext uri="{9D8B030D-6E8A-4147-A177-3AD203B41FA5}">
                      <a16:colId xmlns:a16="http://schemas.microsoft.com/office/drawing/2014/main" val="2719308998"/>
                    </a:ext>
                  </a:extLst>
                </a:gridCol>
              </a:tblGrid>
              <a:tr h="0">
                <a:tc>
                  <a:txBody>
                    <a:bodyPr/>
                    <a:lstStyle/>
                    <a:p>
                      <a:pPr algn="ctr"/>
                      <a:r>
                        <a:rPr lang="en-US" sz="1600" dirty="0"/>
                        <a:t>Bottom Grossing Movies</a:t>
                      </a:r>
                    </a:p>
                  </a:txBody>
                  <a:tcPr/>
                </a:tc>
                <a:tc>
                  <a:txBody>
                    <a:bodyPr/>
                    <a:lstStyle/>
                    <a:p>
                      <a:pPr algn="ctr"/>
                      <a:r>
                        <a:rPr lang="en-US" sz="1600" dirty="0"/>
                        <a:t>Individual Movie Revenue</a:t>
                      </a:r>
                    </a:p>
                  </a:txBody>
                  <a:tcPr/>
                </a:tc>
                <a:extLst>
                  <a:ext uri="{0D108BD9-81ED-4DB2-BD59-A6C34878D82A}">
                    <a16:rowId xmlns:a16="http://schemas.microsoft.com/office/drawing/2014/main" val="3664084022"/>
                  </a:ext>
                </a:extLst>
              </a:tr>
              <a:tr h="402946">
                <a:tc>
                  <a:txBody>
                    <a:bodyPr/>
                    <a:lstStyle/>
                    <a:p>
                      <a:pPr algn="ctr"/>
                      <a:r>
                        <a:rPr lang="en-US" dirty="0"/>
                        <a:t>Oklahoma Jumanji</a:t>
                      </a:r>
                    </a:p>
                  </a:txBody>
                  <a:tcPr/>
                </a:tc>
                <a:tc>
                  <a:txBody>
                    <a:bodyPr/>
                    <a:lstStyle/>
                    <a:p>
                      <a:pPr algn="ctr"/>
                      <a:r>
                        <a:rPr lang="en-US" dirty="0"/>
                        <a:t>$5.94</a:t>
                      </a:r>
                    </a:p>
                  </a:txBody>
                  <a:tcPr/>
                </a:tc>
                <a:extLst>
                  <a:ext uri="{0D108BD9-81ED-4DB2-BD59-A6C34878D82A}">
                    <a16:rowId xmlns:a16="http://schemas.microsoft.com/office/drawing/2014/main" val="894755359"/>
                  </a:ext>
                </a:extLst>
              </a:tr>
              <a:tr h="402946">
                <a:tc>
                  <a:txBody>
                    <a:bodyPr/>
                    <a:lstStyle/>
                    <a:p>
                      <a:pPr algn="ctr"/>
                      <a:r>
                        <a:rPr lang="en-US" dirty="0"/>
                        <a:t>Duffel Apocalypse</a:t>
                      </a:r>
                    </a:p>
                  </a:txBody>
                  <a:tcPr/>
                </a:tc>
                <a:tc>
                  <a:txBody>
                    <a:bodyPr/>
                    <a:lstStyle/>
                    <a:p>
                      <a:pPr algn="ctr"/>
                      <a:r>
                        <a:rPr lang="en-US" dirty="0"/>
                        <a:t>$5.94</a:t>
                      </a:r>
                    </a:p>
                  </a:txBody>
                  <a:tcPr/>
                </a:tc>
                <a:extLst>
                  <a:ext uri="{0D108BD9-81ED-4DB2-BD59-A6C34878D82A}">
                    <a16:rowId xmlns:a16="http://schemas.microsoft.com/office/drawing/2014/main" val="282641586"/>
                  </a:ext>
                </a:extLst>
              </a:tr>
              <a:tr h="402946">
                <a:tc>
                  <a:txBody>
                    <a:bodyPr/>
                    <a:lstStyle/>
                    <a:p>
                      <a:pPr algn="ctr"/>
                      <a:r>
                        <a:rPr lang="en-US" dirty="0"/>
                        <a:t>Texas Watch</a:t>
                      </a:r>
                    </a:p>
                  </a:txBody>
                  <a:tcPr/>
                </a:tc>
                <a:tc>
                  <a:txBody>
                    <a:bodyPr/>
                    <a:lstStyle/>
                    <a:p>
                      <a:pPr algn="ctr"/>
                      <a:r>
                        <a:rPr lang="en-US" dirty="0"/>
                        <a:t>$5.94</a:t>
                      </a:r>
                    </a:p>
                  </a:txBody>
                  <a:tcPr/>
                </a:tc>
                <a:extLst>
                  <a:ext uri="{0D108BD9-81ED-4DB2-BD59-A6C34878D82A}">
                    <a16:rowId xmlns:a16="http://schemas.microsoft.com/office/drawing/2014/main" val="3131739127"/>
                  </a:ext>
                </a:extLst>
              </a:tr>
              <a:tr h="589212">
                <a:tc>
                  <a:txBody>
                    <a:bodyPr/>
                    <a:lstStyle/>
                    <a:p>
                      <a:pPr algn="ctr"/>
                      <a:r>
                        <a:rPr lang="en-US" dirty="0"/>
                        <a:t>Freedom Cleopatra</a:t>
                      </a:r>
                    </a:p>
                  </a:txBody>
                  <a:tcPr/>
                </a:tc>
                <a:tc>
                  <a:txBody>
                    <a:bodyPr/>
                    <a:lstStyle/>
                    <a:p>
                      <a:pPr algn="ctr"/>
                      <a:r>
                        <a:rPr lang="en-US" dirty="0"/>
                        <a:t>$5.95</a:t>
                      </a:r>
                    </a:p>
                  </a:txBody>
                  <a:tcPr/>
                </a:tc>
                <a:extLst>
                  <a:ext uri="{0D108BD9-81ED-4DB2-BD59-A6C34878D82A}">
                    <a16:rowId xmlns:a16="http://schemas.microsoft.com/office/drawing/2014/main" val="3596837850"/>
                  </a:ext>
                </a:extLst>
              </a:tr>
              <a:tr h="402946">
                <a:tc>
                  <a:txBody>
                    <a:bodyPr/>
                    <a:lstStyle/>
                    <a:p>
                      <a:pPr algn="ctr"/>
                      <a:r>
                        <a:rPr lang="en-US" dirty="0"/>
                        <a:t>Young Language</a:t>
                      </a:r>
                    </a:p>
                  </a:txBody>
                  <a:tcPr/>
                </a:tc>
                <a:tc>
                  <a:txBody>
                    <a:bodyPr/>
                    <a:lstStyle/>
                    <a:p>
                      <a:pPr algn="ctr"/>
                      <a:r>
                        <a:rPr lang="en-US" dirty="0"/>
                        <a:t>$6.93</a:t>
                      </a:r>
                    </a:p>
                  </a:txBody>
                  <a:tcPr/>
                </a:tc>
                <a:extLst>
                  <a:ext uri="{0D108BD9-81ED-4DB2-BD59-A6C34878D82A}">
                    <a16:rowId xmlns:a16="http://schemas.microsoft.com/office/drawing/2014/main" val="1100803272"/>
                  </a:ext>
                </a:extLst>
              </a:tr>
              <a:tr h="402946">
                <a:tc>
                  <a:txBody>
                    <a:bodyPr/>
                    <a:lstStyle/>
                    <a:p>
                      <a:pPr algn="ctr"/>
                      <a:r>
                        <a:rPr lang="en-US" dirty="0"/>
                        <a:t>Rebel Airport</a:t>
                      </a:r>
                    </a:p>
                  </a:txBody>
                  <a:tcPr/>
                </a:tc>
                <a:tc>
                  <a:txBody>
                    <a:bodyPr/>
                    <a:lstStyle/>
                    <a:p>
                      <a:pPr algn="ctr"/>
                      <a:r>
                        <a:rPr lang="en-US" dirty="0"/>
                        <a:t>$6.93</a:t>
                      </a:r>
                    </a:p>
                  </a:txBody>
                  <a:tcPr/>
                </a:tc>
                <a:extLst>
                  <a:ext uri="{0D108BD9-81ED-4DB2-BD59-A6C34878D82A}">
                    <a16:rowId xmlns:a16="http://schemas.microsoft.com/office/drawing/2014/main" val="3597527758"/>
                  </a:ext>
                </a:extLst>
              </a:tr>
              <a:tr h="402946">
                <a:tc>
                  <a:txBody>
                    <a:bodyPr/>
                    <a:lstStyle/>
                    <a:p>
                      <a:pPr algn="ctr"/>
                      <a:r>
                        <a:rPr lang="en-US" dirty="0"/>
                        <a:t>Treatment Jekyll</a:t>
                      </a:r>
                    </a:p>
                  </a:txBody>
                  <a:tcPr/>
                </a:tc>
                <a:tc>
                  <a:txBody>
                    <a:bodyPr/>
                    <a:lstStyle/>
                    <a:p>
                      <a:pPr algn="ctr"/>
                      <a:r>
                        <a:rPr lang="en-US" dirty="0"/>
                        <a:t>$6.94</a:t>
                      </a:r>
                    </a:p>
                  </a:txBody>
                  <a:tcPr/>
                </a:tc>
                <a:extLst>
                  <a:ext uri="{0D108BD9-81ED-4DB2-BD59-A6C34878D82A}">
                    <a16:rowId xmlns:a16="http://schemas.microsoft.com/office/drawing/2014/main" val="2094960825"/>
                  </a:ext>
                </a:extLst>
              </a:tr>
              <a:tr h="589212">
                <a:tc>
                  <a:txBody>
                    <a:bodyPr/>
                    <a:lstStyle/>
                    <a:p>
                      <a:pPr algn="ctr"/>
                      <a:r>
                        <a:rPr lang="en-US" dirty="0"/>
                        <a:t>Cruelty Unforgiven</a:t>
                      </a:r>
                    </a:p>
                  </a:txBody>
                  <a:tcPr/>
                </a:tc>
                <a:tc>
                  <a:txBody>
                    <a:bodyPr/>
                    <a:lstStyle/>
                    <a:p>
                      <a:pPr algn="ctr"/>
                      <a:r>
                        <a:rPr lang="en-US" dirty="0"/>
                        <a:t>$6.94</a:t>
                      </a:r>
                    </a:p>
                  </a:txBody>
                  <a:tcPr/>
                </a:tc>
                <a:extLst>
                  <a:ext uri="{0D108BD9-81ED-4DB2-BD59-A6C34878D82A}">
                    <a16:rowId xmlns:a16="http://schemas.microsoft.com/office/drawing/2014/main" val="3864217189"/>
                  </a:ext>
                </a:extLst>
              </a:tr>
              <a:tr h="402946">
                <a:tc>
                  <a:txBody>
                    <a:bodyPr/>
                    <a:lstStyle/>
                    <a:p>
                      <a:pPr algn="ctr"/>
                      <a:r>
                        <a:rPr lang="en-US" dirty="0"/>
                        <a:t>Lights Deer</a:t>
                      </a:r>
                    </a:p>
                  </a:txBody>
                  <a:tcPr/>
                </a:tc>
                <a:tc>
                  <a:txBody>
                    <a:bodyPr/>
                    <a:lstStyle/>
                    <a:p>
                      <a:pPr algn="ctr"/>
                      <a:r>
                        <a:rPr lang="en-US" dirty="0"/>
                        <a:t>$7.93</a:t>
                      </a:r>
                    </a:p>
                  </a:txBody>
                  <a:tcPr/>
                </a:tc>
                <a:extLst>
                  <a:ext uri="{0D108BD9-81ED-4DB2-BD59-A6C34878D82A}">
                    <a16:rowId xmlns:a16="http://schemas.microsoft.com/office/drawing/2014/main" val="4088692078"/>
                  </a:ext>
                </a:extLst>
              </a:tr>
              <a:tr h="402946">
                <a:tc>
                  <a:txBody>
                    <a:bodyPr/>
                    <a:lstStyle/>
                    <a:p>
                      <a:pPr algn="ctr"/>
                      <a:r>
                        <a:rPr lang="en-US" dirty="0"/>
                        <a:t>Japanese Run</a:t>
                      </a:r>
                    </a:p>
                  </a:txBody>
                  <a:tcPr/>
                </a:tc>
                <a:tc>
                  <a:txBody>
                    <a:bodyPr/>
                    <a:lstStyle/>
                    <a:p>
                      <a:pPr algn="ctr"/>
                      <a:r>
                        <a:rPr lang="en-US" dirty="0"/>
                        <a:t>$7.94</a:t>
                      </a:r>
                    </a:p>
                  </a:txBody>
                  <a:tcPr/>
                </a:tc>
                <a:extLst>
                  <a:ext uri="{0D108BD9-81ED-4DB2-BD59-A6C34878D82A}">
                    <a16:rowId xmlns:a16="http://schemas.microsoft.com/office/drawing/2014/main" val="3461616706"/>
                  </a:ext>
                </a:extLst>
              </a:tr>
            </a:tbl>
          </a:graphicData>
        </a:graphic>
      </p:graphicFrame>
      <p:graphicFrame>
        <p:nvGraphicFramePr>
          <p:cNvPr id="7" name="Content Placeholder 14">
            <a:extLst>
              <a:ext uri="{FF2B5EF4-FFF2-40B4-BE49-F238E27FC236}">
                <a16:creationId xmlns:a16="http://schemas.microsoft.com/office/drawing/2014/main" id="{87D4B30C-EFF9-7946-AE60-9861440F5D16}"/>
              </a:ext>
            </a:extLst>
          </p:cNvPr>
          <p:cNvGraphicFramePr>
            <a:graphicFrameLocks/>
          </p:cNvGraphicFramePr>
          <p:nvPr>
            <p:extLst>
              <p:ext uri="{D42A27DB-BD31-4B8C-83A1-F6EECF244321}">
                <p14:modId xmlns:p14="http://schemas.microsoft.com/office/powerpoint/2010/main" val="1008299589"/>
              </p:ext>
            </p:extLst>
          </p:nvPr>
        </p:nvGraphicFramePr>
        <p:xfrm>
          <a:off x="606681" y="1667202"/>
          <a:ext cx="4840912" cy="5000790"/>
        </p:xfrm>
        <a:graphic>
          <a:graphicData uri="http://schemas.openxmlformats.org/drawingml/2006/table">
            <a:tbl>
              <a:tblPr firstRow="1" bandRow="1">
                <a:tableStyleId>{5C22544A-7EE6-4342-B048-85BDC9FD1C3A}</a:tableStyleId>
              </a:tblPr>
              <a:tblGrid>
                <a:gridCol w="1824758">
                  <a:extLst>
                    <a:ext uri="{9D8B030D-6E8A-4147-A177-3AD203B41FA5}">
                      <a16:colId xmlns:a16="http://schemas.microsoft.com/office/drawing/2014/main" val="3824379672"/>
                    </a:ext>
                  </a:extLst>
                </a:gridCol>
                <a:gridCol w="3016154">
                  <a:extLst>
                    <a:ext uri="{9D8B030D-6E8A-4147-A177-3AD203B41FA5}">
                      <a16:colId xmlns:a16="http://schemas.microsoft.com/office/drawing/2014/main" val="2957218079"/>
                    </a:ext>
                  </a:extLst>
                </a:gridCol>
              </a:tblGrid>
              <a:tr h="563560">
                <a:tc>
                  <a:txBody>
                    <a:bodyPr/>
                    <a:lstStyle/>
                    <a:p>
                      <a:pPr algn="ctr"/>
                      <a:r>
                        <a:rPr lang="en-US" sz="1600" dirty="0"/>
                        <a:t>Top Grossing Movies</a:t>
                      </a:r>
                    </a:p>
                  </a:txBody>
                  <a:tcPr/>
                </a:tc>
                <a:tc>
                  <a:txBody>
                    <a:bodyPr/>
                    <a:lstStyle/>
                    <a:p>
                      <a:pPr algn="ctr"/>
                      <a:r>
                        <a:rPr lang="en-US" sz="1600" dirty="0"/>
                        <a:t>Individual Movie Revenue</a:t>
                      </a:r>
                    </a:p>
                  </a:txBody>
                  <a:tcPr/>
                </a:tc>
                <a:extLst>
                  <a:ext uri="{0D108BD9-81ED-4DB2-BD59-A6C34878D82A}">
                    <a16:rowId xmlns:a16="http://schemas.microsoft.com/office/drawing/2014/main" val="1157376715"/>
                  </a:ext>
                </a:extLst>
              </a:tr>
              <a:tr h="620450">
                <a:tc>
                  <a:txBody>
                    <a:bodyPr/>
                    <a:lstStyle/>
                    <a:p>
                      <a:pPr algn="ctr"/>
                      <a:r>
                        <a:rPr lang="en-US" dirty="0"/>
                        <a:t>Telegraph Voyage</a:t>
                      </a:r>
                    </a:p>
                  </a:txBody>
                  <a:tcPr/>
                </a:tc>
                <a:tc>
                  <a:txBody>
                    <a:bodyPr/>
                    <a:lstStyle/>
                    <a:p>
                      <a:pPr algn="ctr"/>
                      <a:r>
                        <a:rPr lang="en-US" dirty="0"/>
                        <a:t>$215.75</a:t>
                      </a:r>
                    </a:p>
                  </a:txBody>
                  <a:tcPr/>
                </a:tc>
                <a:extLst>
                  <a:ext uri="{0D108BD9-81ED-4DB2-BD59-A6C34878D82A}">
                    <a16:rowId xmlns:a16="http://schemas.microsoft.com/office/drawing/2014/main" val="3724004437"/>
                  </a:ext>
                </a:extLst>
              </a:tr>
              <a:tr h="354543">
                <a:tc>
                  <a:txBody>
                    <a:bodyPr/>
                    <a:lstStyle/>
                    <a:p>
                      <a:pPr algn="ctr"/>
                      <a:r>
                        <a:rPr lang="en-US" dirty="0"/>
                        <a:t>Zorro Ark</a:t>
                      </a:r>
                    </a:p>
                  </a:txBody>
                  <a:tcPr/>
                </a:tc>
                <a:tc>
                  <a:txBody>
                    <a:bodyPr/>
                    <a:lstStyle/>
                    <a:p>
                      <a:pPr algn="ctr"/>
                      <a:r>
                        <a:rPr lang="en-US" dirty="0"/>
                        <a:t>$199.72</a:t>
                      </a:r>
                    </a:p>
                  </a:txBody>
                  <a:tcPr/>
                </a:tc>
                <a:extLst>
                  <a:ext uri="{0D108BD9-81ED-4DB2-BD59-A6C34878D82A}">
                    <a16:rowId xmlns:a16="http://schemas.microsoft.com/office/drawing/2014/main" val="697772699"/>
                  </a:ext>
                </a:extLst>
              </a:tr>
              <a:tr h="354543">
                <a:tc>
                  <a:txBody>
                    <a:bodyPr/>
                    <a:lstStyle/>
                    <a:p>
                      <a:pPr algn="ctr"/>
                      <a:r>
                        <a:rPr lang="en-US" dirty="0"/>
                        <a:t>Wife Turn</a:t>
                      </a:r>
                    </a:p>
                  </a:txBody>
                  <a:tcPr/>
                </a:tc>
                <a:tc>
                  <a:txBody>
                    <a:bodyPr/>
                    <a:lstStyle/>
                    <a:p>
                      <a:pPr algn="ctr"/>
                      <a:r>
                        <a:rPr lang="en-US" dirty="0"/>
                        <a:t>$198.73</a:t>
                      </a:r>
                    </a:p>
                  </a:txBody>
                  <a:tcPr/>
                </a:tc>
                <a:extLst>
                  <a:ext uri="{0D108BD9-81ED-4DB2-BD59-A6C34878D82A}">
                    <a16:rowId xmlns:a16="http://schemas.microsoft.com/office/drawing/2014/main" val="2402265138"/>
                  </a:ext>
                </a:extLst>
              </a:tr>
              <a:tr h="620450">
                <a:tc>
                  <a:txBody>
                    <a:bodyPr/>
                    <a:lstStyle/>
                    <a:p>
                      <a:pPr algn="ctr"/>
                      <a:r>
                        <a:rPr lang="en-US" dirty="0"/>
                        <a:t>Innocent Usual</a:t>
                      </a:r>
                    </a:p>
                  </a:txBody>
                  <a:tcPr/>
                </a:tc>
                <a:tc>
                  <a:txBody>
                    <a:bodyPr/>
                    <a:lstStyle/>
                    <a:p>
                      <a:pPr algn="ctr"/>
                      <a:r>
                        <a:rPr lang="en-US" dirty="0"/>
                        <a:t>$191.74</a:t>
                      </a:r>
                    </a:p>
                  </a:txBody>
                  <a:tcPr/>
                </a:tc>
                <a:extLst>
                  <a:ext uri="{0D108BD9-81ED-4DB2-BD59-A6C34878D82A}">
                    <a16:rowId xmlns:a16="http://schemas.microsoft.com/office/drawing/2014/main" val="3004558428"/>
                  </a:ext>
                </a:extLst>
              </a:tr>
              <a:tr h="354543">
                <a:tc>
                  <a:txBody>
                    <a:bodyPr/>
                    <a:lstStyle/>
                    <a:p>
                      <a:pPr algn="ctr"/>
                      <a:r>
                        <a:rPr lang="en-US" dirty="0"/>
                        <a:t>Hustler Party</a:t>
                      </a:r>
                    </a:p>
                  </a:txBody>
                  <a:tcPr/>
                </a:tc>
                <a:tc>
                  <a:txBody>
                    <a:bodyPr/>
                    <a:lstStyle/>
                    <a:p>
                      <a:pPr algn="ctr"/>
                      <a:r>
                        <a:rPr lang="en-US" dirty="0"/>
                        <a:t>$190.78</a:t>
                      </a:r>
                    </a:p>
                  </a:txBody>
                  <a:tcPr/>
                </a:tc>
                <a:extLst>
                  <a:ext uri="{0D108BD9-81ED-4DB2-BD59-A6C34878D82A}">
                    <a16:rowId xmlns:a16="http://schemas.microsoft.com/office/drawing/2014/main" val="101942142"/>
                  </a:ext>
                </a:extLst>
              </a:tr>
              <a:tr h="620450">
                <a:tc>
                  <a:txBody>
                    <a:bodyPr/>
                    <a:lstStyle/>
                    <a:p>
                      <a:pPr algn="ctr"/>
                      <a:r>
                        <a:rPr lang="en-US" dirty="0"/>
                        <a:t>Saturday Lambs</a:t>
                      </a:r>
                    </a:p>
                  </a:txBody>
                  <a:tcPr/>
                </a:tc>
                <a:tc>
                  <a:txBody>
                    <a:bodyPr/>
                    <a:lstStyle/>
                    <a:p>
                      <a:pPr algn="ctr"/>
                      <a:r>
                        <a:rPr lang="en-US" dirty="0"/>
                        <a:t>$190.74</a:t>
                      </a:r>
                    </a:p>
                  </a:txBody>
                  <a:tcPr/>
                </a:tc>
                <a:extLst>
                  <a:ext uri="{0D108BD9-81ED-4DB2-BD59-A6C34878D82A}">
                    <a16:rowId xmlns:a16="http://schemas.microsoft.com/office/drawing/2014/main" val="3135079134"/>
                  </a:ext>
                </a:extLst>
              </a:tr>
              <a:tr h="354543">
                <a:tc>
                  <a:txBody>
                    <a:bodyPr/>
                    <a:lstStyle/>
                    <a:p>
                      <a:pPr algn="ctr"/>
                      <a:r>
                        <a:rPr lang="en-US" dirty="0"/>
                        <a:t>Titans Jerk</a:t>
                      </a:r>
                    </a:p>
                  </a:txBody>
                  <a:tcPr/>
                </a:tc>
                <a:tc>
                  <a:txBody>
                    <a:bodyPr/>
                    <a:lstStyle/>
                    <a:p>
                      <a:pPr algn="ctr"/>
                      <a:r>
                        <a:rPr lang="en-US" dirty="0"/>
                        <a:t>$186.73</a:t>
                      </a:r>
                    </a:p>
                  </a:txBody>
                  <a:tcPr/>
                </a:tc>
                <a:extLst>
                  <a:ext uri="{0D108BD9-81ED-4DB2-BD59-A6C34878D82A}">
                    <a16:rowId xmlns:a16="http://schemas.microsoft.com/office/drawing/2014/main" val="1126810780"/>
                  </a:ext>
                </a:extLst>
              </a:tr>
              <a:tr h="354543">
                <a:tc>
                  <a:txBody>
                    <a:bodyPr/>
                    <a:lstStyle/>
                    <a:p>
                      <a:pPr algn="ctr"/>
                      <a:r>
                        <a:rPr lang="en-US" dirty="0"/>
                        <a:t>Harry Idaho</a:t>
                      </a:r>
                    </a:p>
                  </a:txBody>
                  <a:tcPr/>
                </a:tc>
                <a:tc>
                  <a:txBody>
                    <a:bodyPr/>
                    <a:lstStyle/>
                    <a:p>
                      <a:pPr algn="ctr"/>
                      <a:r>
                        <a:rPr lang="en-US" dirty="0"/>
                        <a:t>$177.73</a:t>
                      </a:r>
                    </a:p>
                  </a:txBody>
                  <a:tcPr/>
                </a:tc>
                <a:extLst>
                  <a:ext uri="{0D108BD9-81ED-4DB2-BD59-A6C34878D82A}">
                    <a16:rowId xmlns:a16="http://schemas.microsoft.com/office/drawing/2014/main" val="2989741640"/>
                  </a:ext>
                </a:extLst>
              </a:tr>
              <a:tr h="354543">
                <a:tc>
                  <a:txBody>
                    <a:bodyPr/>
                    <a:lstStyle/>
                    <a:p>
                      <a:pPr algn="ctr"/>
                      <a:r>
                        <a:rPr lang="en-US" dirty="0"/>
                        <a:t>Torque Bound</a:t>
                      </a:r>
                    </a:p>
                  </a:txBody>
                  <a:tcPr/>
                </a:tc>
                <a:tc>
                  <a:txBody>
                    <a:bodyPr/>
                    <a:lstStyle/>
                    <a:p>
                      <a:pPr algn="ctr"/>
                      <a:r>
                        <a:rPr lang="en-US" dirty="0"/>
                        <a:t>$169.76</a:t>
                      </a:r>
                    </a:p>
                  </a:txBody>
                  <a:tcPr/>
                </a:tc>
                <a:extLst>
                  <a:ext uri="{0D108BD9-81ED-4DB2-BD59-A6C34878D82A}">
                    <a16:rowId xmlns:a16="http://schemas.microsoft.com/office/drawing/2014/main" val="2535155989"/>
                  </a:ext>
                </a:extLst>
              </a:tr>
              <a:tr h="354543">
                <a:tc>
                  <a:txBody>
                    <a:bodyPr/>
                    <a:lstStyle/>
                    <a:p>
                      <a:pPr algn="ctr"/>
                      <a:r>
                        <a:rPr lang="en-US" dirty="0"/>
                        <a:t>Dogma Family </a:t>
                      </a:r>
                    </a:p>
                  </a:txBody>
                  <a:tcPr/>
                </a:tc>
                <a:tc>
                  <a:txBody>
                    <a:bodyPr/>
                    <a:lstStyle/>
                    <a:p>
                      <a:pPr algn="ctr"/>
                      <a:r>
                        <a:rPr lang="en-US" dirty="0"/>
                        <a:t>$168.72</a:t>
                      </a:r>
                    </a:p>
                  </a:txBody>
                  <a:tcPr/>
                </a:tc>
                <a:extLst>
                  <a:ext uri="{0D108BD9-81ED-4DB2-BD59-A6C34878D82A}">
                    <a16:rowId xmlns:a16="http://schemas.microsoft.com/office/drawing/2014/main" val="4204177416"/>
                  </a:ext>
                </a:extLst>
              </a:tr>
            </a:tbl>
          </a:graphicData>
        </a:graphic>
      </p:graphicFrame>
      <p:sp>
        <p:nvSpPr>
          <p:cNvPr id="3" name="TextBox 2">
            <a:extLst>
              <a:ext uri="{FF2B5EF4-FFF2-40B4-BE49-F238E27FC236}">
                <a16:creationId xmlns:a16="http://schemas.microsoft.com/office/drawing/2014/main" id="{C6B60B43-BC10-2BCF-FAC4-174EA50C33E5}"/>
              </a:ext>
            </a:extLst>
          </p:cNvPr>
          <p:cNvSpPr txBox="1"/>
          <p:nvPr/>
        </p:nvSpPr>
        <p:spPr>
          <a:xfrm>
            <a:off x="0" y="1177542"/>
            <a:ext cx="6999111" cy="369332"/>
          </a:xfrm>
          <a:prstGeom prst="rect">
            <a:avLst/>
          </a:prstGeom>
          <a:noFill/>
        </p:spPr>
        <p:txBody>
          <a:bodyPr wrap="square" rtlCol="0">
            <a:spAutoFit/>
          </a:bodyPr>
          <a:lstStyle/>
          <a:p>
            <a:pPr lvl="0" algn="ctr"/>
            <a:r>
              <a:rPr lang="en-US" b="1" dirty="0">
                <a:solidFill>
                  <a:srgbClr val="C00000"/>
                </a:solidFill>
              </a:rPr>
              <a:t>1. Which movies contributed the most/least to revenue gain?</a:t>
            </a:r>
          </a:p>
        </p:txBody>
      </p:sp>
    </p:spTree>
    <p:extLst>
      <p:ext uri="{BB962C8B-B14F-4D97-AF65-F5344CB8AC3E}">
        <p14:creationId xmlns:p14="http://schemas.microsoft.com/office/powerpoint/2010/main" val="3883799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C2264C-392D-686A-78C4-F5081AA8F149}"/>
            </a:ext>
          </a:extLst>
        </p:cNvPr>
        <p:cNvGrpSpPr/>
        <p:nvPr/>
      </p:nvGrpSpPr>
      <p:grpSpPr>
        <a:xfrm>
          <a:off x="0" y="0"/>
          <a:ext cx="0" cy="0"/>
          <a:chOff x="0" y="0"/>
          <a:chExt cx="0" cy="0"/>
        </a:xfrm>
      </p:grpSpPr>
      <p:sp>
        <p:nvSpPr>
          <p:cNvPr id="71" name="Rectangle 70">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CB7377-9665-187B-5E8C-AE29F40B5582}"/>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200" b="1" dirty="0">
                <a:solidFill>
                  <a:srgbClr val="FFFFFF"/>
                </a:solidFill>
              </a:rPr>
              <a:t>FILM Performance</a:t>
            </a:r>
            <a:br>
              <a:rPr lang="en-US" sz="1200" b="1" dirty="0">
                <a:solidFill>
                  <a:srgbClr val="FFFFFF"/>
                </a:solidFill>
              </a:rPr>
            </a:br>
            <a:br>
              <a:rPr lang="en-US" sz="1200" b="1" dirty="0">
                <a:solidFill>
                  <a:srgbClr val="FFFFFF"/>
                </a:solidFill>
              </a:rPr>
            </a:br>
            <a:r>
              <a:rPr lang="en-US" sz="1200" b="1" dirty="0">
                <a:solidFill>
                  <a:srgbClr val="FFFFFF"/>
                </a:solidFill>
              </a:rPr>
              <a:t> Insights &amp; Recommendations </a:t>
            </a:r>
          </a:p>
        </p:txBody>
      </p:sp>
      <p:sp>
        <p:nvSpPr>
          <p:cNvPr id="46" name="Content Placeholder 4">
            <a:extLst>
              <a:ext uri="{FF2B5EF4-FFF2-40B4-BE49-F238E27FC236}">
                <a16:creationId xmlns:a16="http://schemas.microsoft.com/office/drawing/2014/main" id="{4BC4E6C2-1DE9-D5AA-52FB-2AA775AA9C3E}"/>
              </a:ext>
            </a:extLst>
          </p:cNvPr>
          <p:cNvSpPr>
            <a:spLocks noGrp="1"/>
          </p:cNvSpPr>
          <p:nvPr>
            <p:ph idx="1"/>
          </p:nvPr>
        </p:nvSpPr>
        <p:spPr>
          <a:xfrm>
            <a:off x="5089354" y="715617"/>
            <a:ext cx="7102645" cy="5380383"/>
          </a:xfrm>
        </p:spPr>
        <p:txBody>
          <a:bodyPr anchor="ctr">
            <a:normAutofit fontScale="92500" lnSpcReduction="20000"/>
          </a:bodyPr>
          <a:lstStyle/>
          <a:p>
            <a:pPr marL="0" indent="0">
              <a:lnSpc>
                <a:spcPct val="90000"/>
              </a:lnSpc>
              <a:buNone/>
            </a:pPr>
            <a:r>
              <a:rPr lang="en-US" sz="2000" b="1" dirty="0">
                <a:solidFill>
                  <a:srgbClr val="7030A0"/>
                </a:solidFill>
              </a:rPr>
              <a:t>Key Insights</a:t>
            </a:r>
          </a:p>
          <a:p>
            <a:pPr>
              <a:lnSpc>
                <a:spcPct val="90000"/>
              </a:lnSpc>
            </a:pPr>
            <a:r>
              <a:rPr lang="en-US" sz="2000" dirty="0"/>
              <a:t>Total Revenue: </a:t>
            </a:r>
            <a:r>
              <a:rPr lang="en-US" sz="2000" b="1" dirty="0">
                <a:solidFill>
                  <a:srgbClr val="C00000"/>
                </a:solidFill>
              </a:rPr>
              <a:t>$61,312.04</a:t>
            </a:r>
            <a:br>
              <a:rPr lang="en-US" sz="2000" b="1" dirty="0"/>
            </a:br>
            <a:br>
              <a:rPr lang="en-US" sz="2000" dirty="0"/>
            </a:br>
            <a:r>
              <a:rPr lang="en-US" sz="2000" dirty="0"/>
              <a:t>Top 10 Movies Contribution: 3.8% of total revenue = $1890.40</a:t>
            </a:r>
            <a:br>
              <a:rPr lang="en-US" sz="2000" dirty="0"/>
            </a:br>
            <a:r>
              <a:rPr lang="en-US" sz="2000" dirty="0"/>
              <a:t>Bottom 10 Movies Contribution 1.1% of total revenue = $67.38</a:t>
            </a:r>
          </a:p>
          <a:p>
            <a:pPr>
              <a:lnSpc>
                <a:spcPct val="90000"/>
              </a:lnSpc>
            </a:pPr>
            <a:r>
              <a:rPr lang="en-US" sz="2000" dirty="0"/>
              <a:t>Since the top 10 movies account for a small portion of total revenue, increasing the performance of mid-tier movies could significantly boost overall revenue. </a:t>
            </a:r>
          </a:p>
          <a:p>
            <a:pPr>
              <a:lnSpc>
                <a:spcPct val="90000"/>
              </a:lnSpc>
            </a:pPr>
            <a:r>
              <a:rPr lang="en-US" sz="2000" dirty="0"/>
              <a:t>The low contribution of the bottom movies suggests that efforts to either improve or phase out low-performing titles could improve revenue. </a:t>
            </a:r>
            <a:br>
              <a:rPr lang="en-US" sz="2000" dirty="0"/>
            </a:br>
            <a:br>
              <a:rPr lang="en-US" sz="2000" dirty="0"/>
            </a:br>
            <a:r>
              <a:rPr lang="en-US" sz="2000" b="1" dirty="0">
                <a:solidFill>
                  <a:srgbClr val="7030A0"/>
                </a:solidFill>
              </a:rPr>
              <a:t>Recommendations</a:t>
            </a:r>
          </a:p>
          <a:p>
            <a:pPr>
              <a:lnSpc>
                <a:spcPct val="90000"/>
              </a:lnSpc>
            </a:pPr>
            <a:r>
              <a:rPr lang="en-US" sz="2000" dirty="0"/>
              <a:t>1. Focus on top performing movies- invest in marketing these movies to maximize their revenue potential.</a:t>
            </a:r>
          </a:p>
          <a:p>
            <a:pPr>
              <a:lnSpc>
                <a:spcPct val="90000"/>
              </a:lnSpc>
            </a:pPr>
            <a:r>
              <a:rPr lang="en-US" sz="2000" dirty="0"/>
              <a:t>2. Improve mid-tier films- Identify the characteristics of the middle performing movies to replicate their success.</a:t>
            </a:r>
          </a:p>
          <a:p>
            <a:pPr>
              <a:lnSpc>
                <a:spcPct val="90000"/>
              </a:lnSpc>
            </a:pPr>
            <a:r>
              <a:rPr lang="en-US" sz="2000" dirty="0"/>
              <a:t>3. Do a further analysis on low performing movies- analyze why certain movies underperform and consider whether to re-market or remove from inventory. </a:t>
            </a:r>
          </a:p>
          <a:p>
            <a:pPr>
              <a:lnSpc>
                <a:spcPct val="90000"/>
              </a:lnSpc>
            </a:pPr>
            <a:endParaRPr lang="en-US" sz="1100" dirty="0"/>
          </a:p>
        </p:txBody>
      </p:sp>
    </p:spTree>
    <p:extLst>
      <p:ext uri="{BB962C8B-B14F-4D97-AF65-F5344CB8AC3E}">
        <p14:creationId xmlns:p14="http://schemas.microsoft.com/office/powerpoint/2010/main" val="24005031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17" descr="A graph of blue bars&#10;&#10;Description automatically generated with medium confidence">
            <a:extLst>
              <a:ext uri="{FF2B5EF4-FFF2-40B4-BE49-F238E27FC236}">
                <a16:creationId xmlns:a16="http://schemas.microsoft.com/office/drawing/2014/main" id="{A67A01C7-9CBE-770F-C5BA-9C200D9B468A}"/>
              </a:ext>
            </a:extLst>
          </p:cNvPr>
          <p:cNvPicPr>
            <a:picLocks noGrp="1" noChangeAspect="1"/>
          </p:cNvPicPr>
          <p:nvPr>
            <p:ph idx="1"/>
          </p:nvPr>
        </p:nvPicPr>
        <p:blipFill>
          <a:blip r:embed="rId2"/>
          <a:stretch>
            <a:fillRect/>
          </a:stretch>
        </p:blipFill>
        <p:spPr>
          <a:xfrm>
            <a:off x="316440" y="897917"/>
            <a:ext cx="11559117" cy="5707835"/>
          </a:xfrm>
          <a:prstGeom prst="rect">
            <a:avLst/>
          </a:prstGeom>
        </p:spPr>
      </p:pic>
      <p:sp>
        <p:nvSpPr>
          <p:cNvPr id="22" name="Title 21">
            <a:extLst>
              <a:ext uri="{FF2B5EF4-FFF2-40B4-BE49-F238E27FC236}">
                <a16:creationId xmlns:a16="http://schemas.microsoft.com/office/drawing/2014/main" id="{91CEA9DD-1109-5239-FEB8-5C1BE39529AC}"/>
              </a:ext>
            </a:extLst>
          </p:cNvPr>
          <p:cNvSpPr>
            <a:spLocks noGrp="1"/>
          </p:cNvSpPr>
          <p:nvPr>
            <p:ph type="title"/>
          </p:nvPr>
        </p:nvSpPr>
        <p:spPr>
          <a:xfrm>
            <a:off x="3074276" y="151544"/>
            <a:ext cx="6321973" cy="594830"/>
          </a:xfrm>
        </p:spPr>
        <p:txBody>
          <a:bodyPr>
            <a:normAutofit fontScale="90000"/>
          </a:bodyPr>
          <a:lstStyle/>
          <a:p>
            <a:r>
              <a:rPr lang="en-US" b="1" dirty="0"/>
              <a:t>Category Performance </a:t>
            </a:r>
          </a:p>
        </p:txBody>
      </p:sp>
    </p:spTree>
    <p:extLst>
      <p:ext uri="{BB962C8B-B14F-4D97-AF65-F5344CB8AC3E}">
        <p14:creationId xmlns:p14="http://schemas.microsoft.com/office/powerpoint/2010/main" val="80071906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Parcel</Template>
  <TotalTime>6823</TotalTime>
  <Words>1694</Words>
  <Application>Microsoft Macintosh PowerPoint</Application>
  <PresentationFormat>Widescreen</PresentationFormat>
  <Paragraphs>190</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Arial</vt:lpstr>
      <vt:lpstr>Gill Sans MT</vt:lpstr>
      <vt:lpstr>Wingdings</vt:lpstr>
      <vt:lpstr>Parcel</vt:lpstr>
      <vt:lpstr>Rockbuster STEALTH- Online Video Streaming Launch strategy</vt:lpstr>
      <vt:lpstr>Table of contents</vt:lpstr>
      <vt:lpstr>Introduction</vt:lpstr>
      <vt:lpstr>Key questions </vt:lpstr>
      <vt:lpstr>Rockbuster DATA  Overview </vt:lpstr>
      <vt:lpstr>Film gross comparison</vt:lpstr>
      <vt:lpstr>Film GROSS Comparison</vt:lpstr>
      <vt:lpstr>FILM Performance   Insights &amp; Recommendations </vt:lpstr>
      <vt:lpstr>Category Performance </vt:lpstr>
      <vt:lpstr>Category Performance   Insights &amp; Recommendations </vt:lpstr>
      <vt:lpstr>Film rating &amp; Revenue</vt:lpstr>
      <vt:lpstr>Rental Behavior </vt:lpstr>
      <vt:lpstr>Global Reach</vt:lpstr>
      <vt:lpstr>Regional Comparison</vt:lpstr>
      <vt:lpstr>Regional Comparison</vt:lpstr>
      <vt:lpstr>Revenue Per Genre In Top Ten Countries</vt:lpstr>
      <vt:lpstr>Top Genres    Insights &amp; Recommendations </vt:lpstr>
      <vt:lpstr>Customer Loyalty</vt:lpstr>
      <vt:lpstr>Launch Strategy Outline For Rockbuster Online Video Streaming Platform</vt:lpstr>
      <vt:lpstr>Launch Strategy For Rockbuster Online Video Streaming Platform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marajshanta0@gmail.com</dc:creator>
  <cp:lastModifiedBy>marajshanta0@gmail.com</cp:lastModifiedBy>
  <cp:revision>24</cp:revision>
  <dcterms:created xsi:type="dcterms:W3CDTF">2025-06-08T23:51:50Z</dcterms:created>
  <dcterms:modified xsi:type="dcterms:W3CDTF">2025-06-20T16:21:35Z</dcterms:modified>
</cp:coreProperties>
</file>