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Raleway" charset="0"/>
      <p:regular r:id="rId21"/>
      <p:bold r:id="rId22"/>
      <p:italic r:id="rId23"/>
      <p:boldItalic r:id="rId24"/>
    </p:embeddedFont>
    <p:embeddedFont>
      <p:font typeface="Lato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03233e63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03233e63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d9c67055b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d9c67055b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d9c67055b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d9c67055b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21b9794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521b9794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21b9794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521b9794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d9c67055b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d9c67055b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51e213838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51e213838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46ee7dff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46ee7dff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d9c67055b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d9c67055b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d9c67055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d9c67055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1622d5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1622d5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1d9112a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1d9112a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9c67055b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d9c67055b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1622d5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1622d5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430e6bdd_5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430e6bdd_5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d9c67055b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d9c67055b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d9c67055b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d9c67055b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d9c67055b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d9c67055b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2" descr="Side view of hands writing in a notebook at a cafe"/>
          <p:cNvPicPr preferRelativeResize="0"/>
          <p:nvPr/>
        </p:nvPicPr>
        <p:blipFill rotWithShape="1">
          <a:blip r:embed="rId2">
            <a:alphaModFix/>
          </a:blip>
          <a:srcRect l="9050" t="12064" r="54351" b="26446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sldNum" idx="12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 2">
  <p:cSld name="SECTION_TITLE_AND_DESCRIPTION_1_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l="31883" t="8096" r="25713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Google Shape;11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Google Shape;12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5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name="adj" fmla="val 25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name="adj" fmla="val 96745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name="adj" fmla="val 98558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name="adj" fmla="val 1882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name="adj" fmla="val 1764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" name="Google Shape;34;p3" descr="Component Detail"/>
          <p:cNvPicPr preferRelativeResize="0"/>
          <p:nvPr/>
        </p:nvPicPr>
        <p:blipFill rotWithShape="1">
          <a:blip r:embed="rId2">
            <a:alphaModFix/>
          </a:blip>
          <a:srcRect b="25076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name="adj" fmla="val 4551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name="adj" fmla="val 4551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1" name="Google Shape;41;p3" descr="Mobile View"/>
            <p:cNvPicPr preferRelativeResize="0"/>
            <p:nvPr/>
          </p:nvPicPr>
          <p:blipFill rotWithShape="1">
            <a:blip r:embed="rId3">
              <a:alphaModFix/>
            </a:blip>
            <a:srcRect t="4362" b="4371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balsamiq.com/wireframe-presentation-tips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uxmastery.com/wireframing-for-beginners/" TargetMode="External"/><Relationship Id="rId4" Type="http://schemas.openxmlformats.org/officeDocument/2006/relationships/hyperlink" Target="http://blog.teamtreehouse.com/3-steps-better-ui-wirefram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4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www.usability.gov/what-and-why/information-architecture.html" TargetMode="Externa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6E8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534200" cy="19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The PMRC Its Effect on Music Popularity</a:t>
            </a:r>
            <a:endParaRPr sz="5300"/>
          </a:p>
        </p:txBody>
      </p:sp>
      <p:sp>
        <p:nvSpPr>
          <p:cNvPr id="136" name="Google Shape;136;p17"/>
          <p:cNvSpPr txBox="1">
            <a:spLocks noGrp="1"/>
          </p:cNvSpPr>
          <p:nvPr>
            <p:ph type="subTitle" idx="1"/>
          </p:nvPr>
        </p:nvSpPr>
        <p:spPr>
          <a:xfrm>
            <a:off x="729600" y="3401500"/>
            <a:ext cx="37878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/>
          <p:nvPr/>
        </p:nvSpPr>
        <p:spPr>
          <a:xfrm>
            <a:off x="0" y="4747100"/>
            <a:ext cx="9144000" cy="39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2" name="Google Shape;202;p26" descr="Component Detai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9000" y="197100"/>
            <a:ext cx="5926001" cy="444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6"/>
          <p:cNvSpPr txBox="1">
            <a:spLocks noGrp="1"/>
          </p:cNvSpPr>
          <p:nvPr>
            <p:ph type="title" idx="4294967295"/>
          </p:nvPr>
        </p:nvSpPr>
        <p:spPr>
          <a:xfrm>
            <a:off x="346425" y="4747100"/>
            <a:ext cx="2280600" cy="39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Component Detail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7" descr="Mobile Vie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4213" y="197100"/>
            <a:ext cx="2295581" cy="4444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9" name="Google Shape;209;p27"/>
          <p:cNvGrpSpPr/>
          <p:nvPr/>
        </p:nvGrpSpPr>
        <p:grpSpPr>
          <a:xfrm>
            <a:off x="5156800" y="2381050"/>
            <a:ext cx="3132325" cy="566100"/>
            <a:chOff x="5330350" y="2313675"/>
            <a:chExt cx="3132325" cy="566100"/>
          </a:xfrm>
        </p:grpSpPr>
        <p:sp>
          <p:nvSpPr>
            <p:cNvPr id="210" name="Google Shape;210;p27"/>
            <p:cNvSpPr/>
            <p:nvPr/>
          </p:nvSpPr>
          <p:spPr>
            <a:xfrm>
              <a:off x="6175750" y="2313675"/>
              <a:ext cx="2286900" cy="566100"/>
            </a:xfrm>
            <a:prstGeom prst="roundRect">
              <a:avLst>
                <a:gd name="adj" fmla="val 10171"/>
              </a:avLst>
            </a:prstGeom>
            <a:solidFill>
              <a:srgbClr val="1A99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7"/>
            <p:cNvSpPr txBox="1"/>
            <p:nvPr/>
          </p:nvSpPr>
          <p:spPr>
            <a:xfrm>
              <a:off x="6225275" y="2313675"/>
              <a:ext cx="2237400" cy="5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Articulate your design decisions by adding justifications</a:t>
              </a:r>
              <a:endParaRPr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12" name="Google Shape;212;p27"/>
            <p:cNvCxnSpPr/>
            <p:nvPr/>
          </p:nvCxnSpPr>
          <p:spPr>
            <a:xfrm>
              <a:off x="5330350" y="2606478"/>
              <a:ext cx="845400" cy="0"/>
            </a:xfrm>
            <a:prstGeom prst="straightConnector1">
              <a:avLst/>
            </a:prstGeom>
            <a:noFill/>
            <a:ln w="28575" cap="flat" cmpd="sng">
              <a:solidFill>
                <a:srgbClr val="1A9988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sp>
        <p:nvSpPr>
          <p:cNvPr id="213" name="Google Shape;213;p27"/>
          <p:cNvSpPr/>
          <p:nvPr/>
        </p:nvSpPr>
        <p:spPr>
          <a:xfrm>
            <a:off x="0" y="4747100"/>
            <a:ext cx="9144000" cy="39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27"/>
          <p:cNvSpPr txBox="1">
            <a:spLocks noGrp="1"/>
          </p:cNvSpPr>
          <p:nvPr>
            <p:ph type="title" idx="4294967295"/>
          </p:nvPr>
        </p:nvSpPr>
        <p:spPr>
          <a:xfrm>
            <a:off x="346425" y="4747100"/>
            <a:ext cx="3409500" cy="39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Component Detail (Mobile)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/>
          <p:nvPr/>
        </p:nvSpPr>
        <p:spPr>
          <a:xfrm>
            <a:off x="0" y="4747100"/>
            <a:ext cx="9144000" cy="39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8"/>
          <p:cNvSpPr txBox="1">
            <a:spLocks noGrp="1"/>
          </p:cNvSpPr>
          <p:nvPr>
            <p:ph type="title" idx="4294967295"/>
          </p:nvPr>
        </p:nvSpPr>
        <p:spPr>
          <a:xfrm>
            <a:off x="346425" y="4747100"/>
            <a:ext cx="3409500" cy="39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Contacts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221" name="Google Shape;221;p28" descr="Contact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3475" y="180675"/>
            <a:ext cx="5957025" cy="444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9" descr="Mobile Vie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4200" y="197100"/>
            <a:ext cx="2295581" cy="4444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9"/>
          <p:cNvSpPr/>
          <p:nvPr/>
        </p:nvSpPr>
        <p:spPr>
          <a:xfrm>
            <a:off x="0" y="4747100"/>
            <a:ext cx="9144000" cy="39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9"/>
          <p:cNvSpPr txBox="1">
            <a:spLocks noGrp="1"/>
          </p:cNvSpPr>
          <p:nvPr>
            <p:ph type="title" idx="4294967295"/>
          </p:nvPr>
        </p:nvSpPr>
        <p:spPr>
          <a:xfrm>
            <a:off x="346425" y="4747100"/>
            <a:ext cx="3409500" cy="39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Contacts (Mobile)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next?</a:t>
            </a:r>
            <a:endParaRPr sz="3000"/>
          </a:p>
        </p:txBody>
      </p:sp>
      <p:sp>
        <p:nvSpPr>
          <p:cNvPr id="239" name="Google Shape;239;p3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Present the timeline.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Solicit comments on these slides or reviews on these wireframes in the Balsamiq add-on.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1000"/>
              </a:spcAft>
              <a:buSzPts val="1300"/>
              <a:buChar char="➔"/>
            </a:pPr>
            <a:r>
              <a:rPr lang="en"/>
              <a:t>User testing plan.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Google Shape;244;p32"/>
          <p:cNvCxnSpPr/>
          <p:nvPr/>
        </p:nvCxnSpPr>
        <p:spPr>
          <a:xfrm>
            <a:off x="4067669" y="3263604"/>
            <a:ext cx="4650900" cy="0"/>
          </a:xfrm>
          <a:prstGeom prst="straightConnector1">
            <a:avLst/>
          </a:prstGeom>
          <a:noFill/>
          <a:ln w="3810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32"/>
          <p:cNvCxnSpPr/>
          <p:nvPr/>
        </p:nvCxnSpPr>
        <p:spPr>
          <a:xfrm>
            <a:off x="662650" y="3263604"/>
            <a:ext cx="3218400" cy="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" name="Google Shape;246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Timeline</a:t>
            </a:r>
            <a:endParaRPr sz="3000"/>
          </a:p>
        </p:txBody>
      </p:sp>
      <p:grpSp>
        <p:nvGrpSpPr>
          <p:cNvPr id="247" name="Google Shape;247;p32"/>
          <p:cNvGrpSpPr/>
          <p:nvPr/>
        </p:nvGrpSpPr>
        <p:grpSpPr>
          <a:xfrm>
            <a:off x="5293201" y="2678680"/>
            <a:ext cx="1040700" cy="1039104"/>
            <a:chOff x="5293201" y="2678680"/>
            <a:chExt cx="1040700" cy="1039104"/>
          </a:xfrm>
        </p:grpSpPr>
        <p:sp>
          <p:nvSpPr>
            <p:cNvPr id="248" name="Google Shape;248;p32"/>
            <p:cNvSpPr txBox="1"/>
            <p:nvPr/>
          </p:nvSpPr>
          <p:spPr>
            <a:xfrm>
              <a:off x="5297801" y="2856485"/>
              <a:ext cx="1029000" cy="8613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Prototype</a:t>
              </a:r>
              <a:endParaRPr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9" name="Google Shape;249;p32"/>
            <p:cNvSpPr txBox="1"/>
            <p:nvPr/>
          </p:nvSpPr>
          <p:spPr>
            <a:xfrm>
              <a:off x="5293201" y="2678680"/>
              <a:ext cx="1040700" cy="1641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SEPT</a:t>
              </a:r>
              <a:endParaRPr sz="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250" name="Google Shape;250;p32"/>
          <p:cNvGrpSpPr/>
          <p:nvPr/>
        </p:nvGrpSpPr>
        <p:grpSpPr>
          <a:xfrm>
            <a:off x="6415277" y="2678680"/>
            <a:ext cx="1029017" cy="1039006"/>
            <a:chOff x="6415277" y="2678680"/>
            <a:chExt cx="1029017" cy="1039006"/>
          </a:xfrm>
        </p:grpSpPr>
        <p:sp>
          <p:nvSpPr>
            <p:cNvPr id="251" name="Google Shape;251;p32"/>
            <p:cNvSpPr txBox="1"/>
            <p:nvPr/>
          </p:nvSpPr>
          <p:spPr>
            <a:xfrm>
              <a:off x="6415277" y="2856387"/>
              <a:ext cx="1029000" cy="8613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User testing</a:t>
              </a:r>
              <a:endParaRPr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2" name="Google Shape;252;p32"/>
            <p:cNvSpPr txBox="1"/>
            <p:nvPr/>
          </p:nvSpPr>
          <p:spPr>
            <a:xfrm>
              <a:off x="6415294" y="2678680"/>
              <a:ext cx="1029000" cy="1641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OCT</a:t>
              </a:r>
              <a:endParaRPr sz="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253" name="Google Shape;253;p32"/>
          <p:cNvGrpSpPr/>
          <p:nvPr/>
        </p:nvGrpSpPr>
        <p:grpSpPr>
          <a:xfrm>
            <a:off x="7532731" y="2678680"/>
            <a:ext cx="1029011" cy="1039104"/>
            <a:chOff x="7532731" y="2678680"/>
            <a:chExt cx="1029011" cy="1039104"/>
          </a:xfrm>
        </p:grpSpPr>
        <p:sp>
          <p:nvSpPr>
            <p:cNvPr id="254" name="Google Shape;254;p32"/>
            <p:cNvSpPr txBox="1"/>
            <p:nvPr/>
          </p:nvSpPr>
          <p:spPr>
            <a:xfrm>
              <a:off x="7532731" y="2856484"/>
              <a:ext cx="1029000" cy="8613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Dev hand-off</a:t>
              </a:r>
              <a:endParaRPr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5" name="Google Shape;255;p32"/>
            <p:cNvSpPr txBox="1"/>
            <p:nvPr/>
          </p:nvSpPr>
          <p:spPr>
            <a:xfrm>
              <a:off x="7532742" y="2678680"/>
              <a:ext cx="1029000" cy="1641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NOV</a:t>
              </a:r>
              <a:endParaRPr sz="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256" name="Google Shape;256;p32"/>
          <p:cNvGrpSpPr/>
          <p:nvPr/>
        </p:nvGrpSpPr>
        <p:grpSpPr>
          <a:xfrm>
            <a:off x="4180373" y="2678680"/>
            <a:ext cx="1029024" cy="1039007"/>
            <a:chOff x="4180373" y="2678680"/>
            <a:chExt cx="1029024" cy="1039007"/>
          </a:xfrm>
        </p:grpSpPr>
        <p:sp>
          <p:nvSpPr>
            <p:cNvPr id="257" name="Google Shape;257;p32"/>
            <p:cNvSpPr txBox="1"/>
            <p:nvPr/>
          </p:nvSpPr>
          <p:spPr>
            <a:xfrm>
              <a:off x="4180373" y="2856387"/>
              <a:ext cx="1029000" cy="8613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Review</a:t>
              </a:r>
              <a:endParaRPr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8" name="Google Shape;258;p32"/>
            <p:cNvSpPr txBox="1"/>
            <p:nvPr/>
          </p:nvSpPr>
          <p:spPr>
            <a:xfrm>
              <a:off x="4180397" y="2678680"/>
              <a:ext cx="1029000" cy="1641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AUG</a:t>
              </a:r>
              <a:endParaRPr sz="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259" name="Google Shape;259;p32"/>
          <p:cNvGrpSpPr/>
          <p:nvPr/>
        </p:nvGrpSpPr>
        <p:grpSpPr>
          <a:xfrm>
            <a:off x="3062921" y="2678680"/>
            <a:ext cx="1029028" cy="1039008"/>
            <a:chOff x="3062921" y="2678680"/>
            <a:chExt cx="1029028" cy="1039008"/>
          </a:xfrm>
        </p:grpSpPr>
        <p:sp>
          <p:nvSpPr>
            <p:cNvPr id="260" name="Google Shape;260;p32"/>
            <p:cNvSpPr txBox="1"/>
            <p:nvPr/>
          </p:nvSpPr>
          <p:spPr>
            <a:xfrm>
              <a:off x="3062921" y="2856388"/>
              <a:ext cx="1029000" cy="86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Wireframes</a:t>
              </a:r>
              <a:endParaRPr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1" name="Google Shape;261;p32"/>
            <p:cNvSpPr txBox="1"/>
            <p:nvPr/>
          </p:nvSpPr>
          <p:spPr>
            <a:xfrm>
              <a:off x="3062949" y="2678680"/>
              <a:ext cx="1029000" cy="1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TODAY</a:t>
              </a:r>
              <a:endParaRPr sz="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262" name="Google Shape;262;p32"/>
          <p:cNvGrpSpPr/>
          <p:nvPr/>
        </p:nvGrpSpPr>
        <p:grpSpPr>
          <a:xfrm>
            <a:off x="1945500" y="2678680"/>
            <a:ext cx="1029000" cy="1038995"/>
            <a:chOff x="1945500" y="2678680"/>
            <a:chExt cx="1029000" cy="1038995"/>
          </a:xfrm>
        </p:grpSpPr>
        <p:sp>
          <p:nvSpPr>
            <p:cNvPr id="263" name="Google Shape;263;p32"/>
            <p:cNvSpPr txBox="1"/>
            <p:nvPr/>
          </p:nvSpPr>
          <p:spPr>
            <a:xfrm>
              <a:off x="1945500" y="2856375"/>
              <a:ext cx="1029000" cy="8613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User research</a:t>
              </a:r>
              <a:endParaRPr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4" name="Google Shape;264;p32"/>
            <p:cNvSpPr txBox="1"/>
            <p:nvPr/>
          </p:nvSpPr>
          <p:spPr>
            <a:xfrm>
              <a:off x="1945500" y="2678680"/>
              <a:ext cx="1029000" cy="1641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JUN</a:t>
              </a:r>
              <a:endParaRPr sz="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265" name="Google Shape;265;p32"/>
          <p:cNvGrpSpPr/>
          <p:nvPr/>
        </p:nvGrpSpPr>
        <p:grpSpPr>
          <a:xfrm>
            <a:off x="828040" y="2678680"/>
            <a:ext cx="1029012" cy="1039104"/>
            <a:chOff x="828040" y="2678680"/>
            <a:chExt cx="1029012" cy="1039104"/>
          </a:xfrm>
        </p:grpSpPr>
        <p:sp>
          <p:nvSpPr>
            <p:cNvPr id="266" name="Google Shape;266;p32"/>
            <p:cNvSpPr txBox="1"/>
            <p:nvPr/>
          </p:nvSpPr>
          <p:spPr>
            <a:xfrm>
              <a:off x="828040" y="2856484"/>
              <a:ext cx="1029000" cy="8613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Requirements gathering</a:t>
              </a:r>
              <a:endParaRPr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7" name="Google Shape;267;p32"/>
            <p:cNvSpPr txBox="1"/>
            <p:nvPr/>
          </p:nvSpPr>
          <p:spPr>
            <a:xfrm>
              <a:off x="828052" y="2678680"/>
              <a:ext cx="1029000" cy="1641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MAY</a:t>
              </a:r>
              <a:endParaRPr sz="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268" name="Google Shape;268;p32"/>
          <p:cNvGrpSpPr/>
          <p:nvPr/>
        </p:nvGrpSpPr>
        <p:grpSpPr>
          <a:xfrm>
            <a:off x="3062590" y="2041983"/>
            <a:ext cx="1368114" cy="1312853"/>
            <a:chOff x="3588475" y="2010171"/>
            <a:chExt cx="1318664" cy="1265400"/>
          </a:xfrm>
        </p:grpSpPr>
        <p:sp>
          <p:nvSpPr>
            <p:cNvPr id="269" name="Google Shape;269;p32"/>
            <p:cNvSpPr/>
            <p:nvPr/>
          </p:nvSpPr>
          <p:spPr>
            <a:xfrm>
              <a:off x="3588475" y="2010171"/>
              <a:ext cx="1265400" cy="1265400"/>
            </a:xfrm>
            <a:prstGeom prst="blockArc">
              <a:avLst>
                <a:gd name="adj1" fmla="val 10800000"/>
                <a:gd name="adj2" fmla="val 21145742"/>
                <a:gd name="adj3" fmla="val 4708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2"/>
            <p:cNvSpPr/>
            <p:nvPr/>
          </p:nvSpPr>
          <p:spPr>
            <a:xfrm rot="10264840">
              <a:off x="4745726" y="2501027"/>
              <a:ext cx="150925" cy="143128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32"/>
          <p:cNvGrpSpPr/>
          <p:nvPr/>
        </p:nvGrpSpPr>
        <p:grpSpPr>
          <a:xfrm rot="10800000">
            <a:off x="3841288" y="3035640"/>
            <a:ext cx="1368114" cy="1312853"/>
            <a:chOff x="3588475" y="2010171"/>
            <a:chExt cx="1318664" cy="1265400"/>
          </a:xfrm>
        </p:grpSpPr>
        <p:sp>
          <p:nvSpPr>
            <p:cNvPr id="272" name="Google Shape;272;p32"/>
            <p:cNvSpPr/>
            <p:nvPr/>
          </p:nvSpPr>
          <p:spPr>
            <a:xfrm>
              <a:off x="3588475" y="2010171"/>
              <a:ext cx="1265400" cy="1265400"/>
            </a:xfrm>
            <a:prstGeom prst="blockArc">
              <a:avLst>
                <a:gd name="adj1" fmla="val 10800000"/>
                <a:gd name="adj2" fmla="val 21145742"/>
                <a:gd name="adj3" fmla="val 4708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2"/>
            <p:cNvSpPr/>
            <p:nvPr/>
          </p:nvSpPr>
          <p:spPr>
            <a:xfrm rot="10264840">
              <a:off x="4745726" y="2501027"/>
              <a:ext cx="150925" cy="143128"/>
            </a:xfrm>
            <a:prstGeom prst="triangle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84" name="Google Shape;284;p3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Tips for Presenting Your Wireframes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4"/>
              </a:rPr>
              <a:t>3 Steps to Better UI Wireframes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5"/>
              </a:rPr>
              <a:t>Wireframing for Beginners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28599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ubTitle" idx="4294967295"/>
          </p:nvPr>
        </p:nvSpPr>
        <p:spPr>
          <a:xfrm>
            <a:off x="4542975" y="1376352"/>
            <a:ext cx="40800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 action="ppaction://hlinksldjump"/>
              </a:rPr>
              <a:t>Hypothesis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4" action="ppaction://hlinksldjump"/>
              </a:rPr>
              <a:t>The Data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5" action="ppaction://hlinksldjump"/>
              </a:rPr>
              <a:t>Cool Graphs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6" action="ppaction://hlinksldjump"/>
              </a:rPr>
              <a:t>Conclusion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 sz="3000"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2"/>
          </p:nvPr>
        </p:nvSpPr>
        <p:spPr>
          <a:xfrm>
            <a:off x="5163450" y="568200"/>
            <a:ext cx="3374400" cy="40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the 1980’s, the </a:t>
            </a:r>
            <a:r>
              <a:rPr lang="en" sz="1600" b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Parents Music Resource Center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1600" b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PMRC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pushed to put a warning label on records and CD's that were deemed 'explicit'.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was supposed to help parents monitor the music their children were buying.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 propose it had the opposite effect. Albums and music with explicit lyrics and images were more popular after the mid 1980's.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description</a:t>
            </a:r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Now that you’ve justified your attention to the problem, summarize your solution in one or two sentences.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>
            <a:off x="729450" y="610800"/>
            <a:ext cx="70212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Assumptions</a:t>
            </a:r>
            <a:endParaRPr sz="4100" b="0"/>
          </a:p>
        </p:txBody>
      </p:sp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729450" y="1745716"/>
            <a:ext cx="7021200" cy="22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Lato"/>
              <a:buChar char="➔"/>
            </a:pPr>
            <a:r>
              <a:rPr lang="en" sz="2600" b="0">
                <a:latin typeface="Lato"/>
                <a:ea typeface="Lato"/>
                <a:cs typeface="Lato"/>
                <a:sym typeface="Lato"/>
              </a:rPr>
              <a:t>The music genre list by Spotify is accurate</a:t>
            </a:r>
            <a:endParaRPr sz="2600" b="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0">
              <a:latin typeface="Lato"/>
              <a:ea typeface="Lato"/>
              <a:cs typeface="Lato"/>
              <a:sym typeface="Lato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Lato"/>
              <a:buChar char="➔"/>
            </a:pPr>
            <a:r>
              <a:rPr lang="en" sz="2600" b="0">
                <a:latin typeface="Lato"/>
                <a:ea typeface="Lato"/>
                <a:cs typeface="Lato"/>
                <a:sym typeface="Lato"/>
              </a:rPr>
              <a:t>My determination of a single genre for each song is accurate</a:t>
            </a:r>
            <a:endParaRPr sz="2600" b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Cool Graphs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/>
          <p:nvPr/>
        </p:nvSpPr>
        <p:spPr>
          <a:xfrm>
            <a:off x="0" y="4747100"/>
            <a:ext cx="9144000" cy="39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4"/>
          <p:cNvSpPr txBox="1">
            <a:spLocks noGrp="1"/>
          </p:cNvSpPr>
          <p:nvPr>
            <p:ph type="title" idx="4294967295"/>
          </p:nvPr>
        </p:nvSpPr>
        <p:spPr>
          <a:xfrm>
            <a:off x="346425" y="4747100"/>
            <a:ext cx="2280600" cy="39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Information architecture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177" name="Google Shape;177;p24" descr="Site Map H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775" y="873225"/>
            <a:ext cx="6888451" cy="3244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Google Shape;178;p24"/>
          <p:cNvGrpSpPr/>
          <p:nvPr/>
        </p:nvGrpSpPr>
        <p:grpSpPr>
          <a:xfrm>
            <a:off x="4117368" y="4819350"/>
            <a:ext cx="5102882" cy="274500"/>
            <a:chOff x="3722577" y="4819350"/>
            <a:chExt cx="5102882" cy="274500"/>
          </a:xfrm>
        </p:grpSpPr>
        <p:sp>
          <p:nvSpPr>
            <p:cNvPr id="179" name="Google Shape;179;p24"/>
            <p:cNvSpPr/>
            <p:nvPr/>
          </p:nvSpPr>
          <p:spPr>
            <a:xfrm>
              <a:off x="3722577" y="4844551"/>
              <a:ext cx="205500" cy="205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80" name="Google Shape;180;p24" descr="ic_lightbulb_green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761069" y="4882185"/>
              <a:ext cx="128438" cy="1284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p24"/>
            <p:cNvSpPr txBox="1"/>
            <p:nvPr/>
          </p:nvSpPr>
          <p:spPr>
            <a:xfrm>
              <a:off x="3927958" y="4819350"/>
              <a:ext cx="4897500" cy="27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Balsamiq Tip   |   </a:t>
              </a:r>
              <a:r>
                <a:rPr lang="en" sz="8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Information architecture is the flow of content across the site or application (</a:t>
              </a:r>
              <a:r>
                <a:rPr lang="en" sz="800" u="sng">
                  <a:solidFill>
                    <a:schemeClr val="accent4"/>
                  </a:solidFill>
                  <a:latin typeface="Lato"/>
                  <a:ea typeface="Lato"/>
                  <a:cs typeface="Lato"/>
                  <a:sym typeface="Lato"/>
                  <a:hlinkClick r:id="rId5"/>
                </a:rPr>
                <a:t>more info</a:t>
              </a:r>
              <a:r>
                <a:rPr lang="en" sz="8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).</a:t>
              </a:r>
              <a:endPara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5" descr="Component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0463" y="198200"/>
            <a:ext cx="5923067" cy="4442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7" name="Google Shape;187;p25"/>
          <p:cNvGrpSpPr/>
          <p:nvPr/>
        </p:nvGrpSpPr>
        <p:grpSpPr>
          <a:xfrm>
            <a:off x="5690200" y="933250"/>
            <a:ext cx="3132300" cy="525000"/>
            <a:chOff x="5330350" y="2313675"/>
            <a:chExt cx="3132300" cy="525000"/>
          </a:xfrm>
        </p:grpSpPr>
        <p:sp>
          <p:nvSpPr>
            <p:cNvPr id="188" name="Google Shape;188;p25"/>
            <p:cNvSpPr/>
            <p:nvPr/>
          </p:nvSpPr>
          <p:spPr>
            <a:xfrm>
              <a:off x="6175750" y="2313675"/>
              <a:ext cx="2286900" cy="525000"/>
            </a:xfrm>
            <a:prstGeom prst="roundRect">
              <a:avLst>
                <a:gd name="adj" fmla="val 10171"/>
              </a:avLst>
            </a:prstGeom>
            <a:solidFill>
              <a:srgbClr val="1A99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5"/>
            <p:cNvSpPr txBox="1"/>
            <p:nvPr/>
          </p:nvSpPr>
          <p:spPr>
            <a:xfrm>
              <a:off x="6278925" y="2387571"/>
              <a:ext cx="20970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Call out key parts of the UI</a:t>
              </a:r>
              <a:endParaRPr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90" name="Google Shape;190;p25"/>
            <p:cNvCxnSpPr/>
            <p:nvPr/>
          </p:nvCxnSpPr>
          <p:spPr>
            <a:xfrm>
              <a:off x="5330350" y="2578675"/>
              <a:ext cx="845400" cy="0"/>
            </a:xfrm>
            <a:prstGeom prst="straightConnector1">
              <a:avLst/>
            </a:prstGeom>
            <a:noFill/>
            <a:ln w="28575" cap="flat" cmpd="sng">
              <a:solidFill>
                <a:srgbClr val="1A9988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sp>
        <p:nvSpPr>
          <p:cNvPr id="191" name="Google Shape;191;p25"/>
          <p:cNvSpPr/>
          <p:nvPr/>
        </p:nvSpPr>
        <p:spPr>
          <a:xfrm>
            <a:off x="0" y="4747100"/>
            <a:ext cx="9144000" cy="39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5"/>
          <p:cNvSpPr txBox="1">
            <a:spLocks noGrp="1"/>
          </p:cNvSpPr>
          <p:nvPr>
            <p:ph type="title" idx="4294967295"/>
          </p:nvPr>
        </p:nvSpPr>
        <p:spPr>
          <a:xfrm>
            <a:off x="346425" y="4747100"/>
            <a:ext cx="2280600" cy="39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Component Browser</a:t>
            </a:r>
            <a:endParaRPr sz="1400">
              <a:solidFill>
                <a:srgbClr val="FFFFFF"/>
              </a:solidFill>
            </a:endParaRPr>
          </a:p>
        </p:txBody>
      </p:sp>
      <p:grpSp>
        <p:nvGrpSpPr>
          <p:cNvPr id="193" name="Google Shape;193;p25"/>
          <p:cNvGrpSpPr/>
          <p:nvPr/>
        </p:nvGrpSpPr>
        <p:grpSpPr>
          <a:xfrm>
            <a:off x="5601002" y="4819350"/>
            <a:ext cx="3695398" cy="274500"/>
            <a:chOff x="3722577" y="4819350"/>
            <a:chExt cx="3695398" cy="274500"/>
          </a:xfrm>
        </p:grpSpPr>
        <p:sp>
          <p:nvSpPr>
            <p:cNvPr id="194" name="Google Shape;194;p25"/>
            <p:cNvSpPr/>
            <p:nvPr/>
          </p:nvSpPr>
          <p:spPr>
            <a:xfrm>
              <a:off x="3722577" y="4844551"/>
              <a:ext cx="205500" cy="205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95" name="Google Shape;195;p25" descr="ic_lightbulb_green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761069" y="4882185"/>
              <a:ext cx="128438" cy="1284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25"/>
            <p:cNvSpPr txBox="1"/>
            <p:nvPr/>
          </p:nvSpPr>
          <p:spPr>
            <a:xfrm>
              <a:off x="3928075" y="4819350"/>
              <a:ext cx="3489900" cy="27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Balsamiq Tip   |   </a:t>
              </a:r>
              <a:r>
                <a:rPr lang="en" sz="8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Use the Balsamiq add-on to make your own wireframe.</a:t>
              </a:r>
              <a:endPara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On-screen Show (16:9)</PresentationFormat>
  <Paragraphs>53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Raleway</vt:lpstr>
      <vt:lpstr>Lato</vt:lpstr>
      <vt:lpstr>Streamline</vt:lpstr>
      <vt:lpstr>The PMRC Its Effect on Music Popularity</vt:lpstr>
      <vt:lpstr>Outline</vt:lpstr>
      <vt:lpstr>Hypothesis</vt:lpstr>
      <vt:lpstr>The Data</vt:lpstr>
      <vt:lpstr>Solution description</vt:lpstr>
      <vt:lpstr>Assumptions</vt:lpstr>
      <vt:lpstr>Cool Graphs</vt:lpstr>
      <vt:lpstr>Information architecture</vt:lpstr>
      <vt:lpstr>Component Browser</vt:lpstr>
      <vt:lpstr>Component Detail</vt:lpstr>
      <vt:lpstr>Component Detail (Mobile)</vt:lpstr>
      <vt:lpstr>Contacts</vt:lpstr>
      <vt:lpstr>Contacts (Mobile)</vt:lpstr>
      <vt:lpstr>Conclusion</vt:lpstr>
      <vt:lpstr>What next?</vt:lpstr>
      <vt:lpstr>Timeline</vt:lpstr>
      <vt:lpstr>Questions?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PMRC Its Effect on Music Popularity</dc:title>
  <dc:creator>Steve</dc:creator>
  <cp:lastModifiedBy>Steve</cp:lastModifiedBy>
  <cp:revision>1</cp:revision>
  <dcterms:modified xsi:type="dcterms:W3CDTF">2020-08-12T15:54:57Z</dcterms:modified>
</cp:coreProperties>
</file>