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11" r:id="rId1"/>
  </p:sldMasterIdLst>
  <p:notesMasterIdLst>
    <p:notesMasterId r:id="rId15"/>
  </p:notesMasterIdLst>
  <p:sldIdLst>
    <p:sldId id="256" r:id="rId2"/>
    <p:sldId id="257" r:id="rId3"/>
    <p:sldId id="258" r:id="rId4"/>
    <p:sldId id="259" r:id="rId5"/>
    <p:sldId id="260" r:id="rId6"/>
    <p:sldId id="262" r:id="rId7"/>
    <p:sldId id="270" r:id="rId8"/>
    <p:sldId id="271" r:id="rId9"/>
    <p:sldId id="272" r:id="rId10"/>
    <p:sldId id="266" r:id="rId11"/>
    <p:sldId id="267" r:id="rId12"/>
    <p:sldId id="268" r:id="rId13"/>
    <p:sldId id="269" r:id="rId14"/>
  </p:sldIdLst>
  <p:sldSz cx="9144000" cy="5143500" type="screen16x9"/>
  <p:notesSz cx="6858000" cy="9144000"/>
  <p:embeddedFontLst>
    <p:embeddedFont>
      <p:font typeface="Raleway Thin" charset="0"/>
      <p:bold r:id="rId16"/>
      <p:boldItalic r:id="rId17"/>
    </p:embeddedFont>
    <p:embeddedFont>
      <p:font typeface="Constantia" pitchFamily="18" charset="0"/>
      <p:regular r:id="rId18"/>
      <p:bold r:id="rId19"/>
      <p:italic r:id="rId20"/>
      <p:boldItalic r:id="rId21"/>
    </p:embeddedFont>
    <p:embeddedFont>
      <p:font typeface="Wingdings 2" pitchFamily="18" charset="2"/>
      <p:regular r:id="rId22"/>
    </p:embeddedFont>
    <p:embeddedFont>
      <p:font typeface="Lato" charset="0"/>
      <p:regular r:id="rId23"/>
      <p:bold r:id="rId24"/>
      <p:italic r:id="rId25"/>
      <p:boldItalic r:id="rId26"/>
    </p:embeddedFont>
    <p:embeddedFont>
      <p:font typeface="Raleway"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84" y="-27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03233e63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03233e63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fd519b8a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fd519b8a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fd519be6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fd519be6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d9c67055b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d9c67055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9c6705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Lato"/>
              <a:buChar char="➔"/>
            </a:pPr>
            <a:endParaRPr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9c67055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d9c6705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3233e63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3233e63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3233e63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3233e63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3233e63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3233e63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82"/>
        <p:cNvGrpSpPr/>
        <p:nvPr/>
      </p:nvGrpSpPr>
      <p:grpSpPr>
        <a:xfrm>
          <a:off x="0" y="0"/>
          <a:ext cx="0" cy="0"/>
          <a:chOff x="0" y="0"/>
          <a:chExt cx="0" cy="0"/>
        </a:xfrm>
      </p:grpSpPr>
      <p:sp>
        <p:nvSpPr>
          <p:cNvPr id="88" name="Google Shape;88;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89" name="Google Shape;89;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90" name="Google Shape;90;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1" name="Google Shape;91;p13"/>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21CBBC-0FE8-4C0F-838F-6E760AD84306}" type="datetimeFigureOut">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21CBBC-0FE8-4C0F-838F-6E760AD84306}" type="datetimeFigureOut">
              <a:rPr lang="en-US" smtClean="0"/>
              <a:pPr/>
              <a:t>10/19/2020</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kcmillersean/billboard-hot-100-1958-2017"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150" y="1322450"/>
            <a:ext cx="9144000" cy="19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solidFill>
                  <a:schemeClr val="accent3"/>
                </a:solidFill>
                <a:latin typeface="Raleway Thin" charset="0"/>
                <a:ea typeface="Raleway Thin"/>
                <a:cs typeface="Raleway Thin"/>
                <a:sym typeface="Raleway Thin"/>
              </a:rPr>
              <a:t>Spotify Music Cluster Analysis</a:t>
            </a:r>
            <a:endParaRPr sz="5400" dirty="0">
              <a:solidFill>
                <a:schemeClr val="accent3"/>
              </a:solidFill>
              <a:latin typeface="Raleway Thin" charset="0"/>
              <a:ea typeface="Raleway Thin"/>
              <a:cs typeface="Raleway Thin"/>
              <a:sym typeface="Raleway Thin"/>
            </a:endParaRPr>
          </a:p>
        </p:txBody>
      </p:sp>
      <p:sp>
        <p:nvSpPr>
          <p:cNvPr id="97" name="Google Shape;97;p14"/>
          <p:cNvSpPr txBox="1">
            <a:spLocks noGrp="1"/>
          </p:cNvSpPr>
          <p:nvPr>
            <p:ph type="subTitle" idx="1"/>
          </p:nvPr>
        </p:nvSpPr>
        <p:spPr>
          <a:xfrm>
            <a:off x="729600" y="3401500"/>
            <a:ext cx="37878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endParaRPr dirty="0"/>
          </a:p>
        </p:txBody>
      </p:sp>
      <p:sp>
        <p:nvSpPr>
          <p:cNvPr id="98" name="Google Shape;98;p14"/>
          <p:cNvSpPr txBox="1"/>
          <p:nvPr/>
        </p:nvSpPr>
        <p:spPr>
          <a:xfrm>
            <a:off x="0" y="0"/>
            <a:ext cx="9144000" cy="503400"/>
          </a:xfrm>
          <a:prstGeom prst="rect">
            <a:avLst/>
          </a:prstGeom>
          <a:solidFill>
            <a:srgbClr val="4A86E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70"/>
        <p:cNvGrpSpPr/>
        <p:nvPr/>
      </p:nvGrpSpPr>
      <p:grpSpPr>
        <a:xfrm>
          <a:off x="0" y="0"/>
          <a:ext cx="0" cy="0"/>
          <a:chOff x="0" y="0"/>
          <a:chExt cx="0" cy="0"/>
        </a:xfrm>
      </p:grpSpPr>
      <p:sp>
        <p:nvSpPr>
          <p:cNvPr id="4" name="TextBox 3"/>
          <p:cNvSpPr txBox="1"/>
          <p:nvPr/>
        </p:nvSpPr>
        <p:spPr>
          <a:xfrm>
            <a:off x="725390" y="1593816"/>
            <a:ext cx="7565510" cy="2585323"/>
          </a:xfrm>
          <a:prstGeom prst="rect">
            <a:avLst/>
          </a:prstGeom>
          <a:noFill/>
        </p:spPr>
        <p:txBody>
          <a:bodyPr wrap="square" rtlCol="0">
            <a:spAutoFit/>
          </a:bodyPr>
          <a:lstStyle/>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Many of the clusters had a very diverse population of all of the genres</a:t>
            </a:r>
          </a:p>
          <a:p>
            <a:pPr marL="457200" indent="-274320">
              <a:lnSpc>
                <a:spcPct val="150000"/>
              </a:lnSpc>
              <a:buClr>
                <a:schemeClr val="bg1"/>
              </a:buClr>
              <a:buFont typeface="Arial" pitchFamily="34" charset="0"/>
              <a:buChar char="•"/>
            </a:pPr>
            <a:r>
              <a:rPr lang="en-US" sz="1800" dirty="0" smtClean="0">
                <a:solidFill>
                  <a:schemeClr val="bg1"/>
                </a:solidFill>
              </a:rPr>
              <a:t>Only one of the clusters for each audio feature had a high percentage of one or two of the genres.</a:t>
            </a:r>
          </a:p>
          <a:p>
            <a:pPr marL="457200" indent="-274320">
              <a:lnSpc>
                <a:spcPct val="150000"/>
              </a:lnSpc>
              <a:buClr>
                <a:schemeClr val="bg1"/>
              </a:buClr>
              <a:buFont typeface="Arial" pitchFamily="34" charset="0"/>
              <a:buChar char="•"/>
            </a:pPr>
            <a:r>
              <a:rPr lang="en-US" sz="1800" dirty="0" smtClean="0">
                <a:solidFill>
                  <a:schemeClr val="bg1"/>
                </a:solidFill>
              </a:rPr>
              <a:t>Audio features are the best way to group musical performers</a:t>
            </a:r>
          </a:p>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It  is difficult to group musical performers by genre given the audio features.</a:t>
            </a:r>
          </a:p>
        </p:txBody>
      </p:sp>
      <p:sp>
        <p:nvSpPr>
          <p:cNvPr id="7" name="Google Shape;178;p25"/>
          <p:cNvSpPr txBox="1"/>
          <p:nvPr/>
        </p:nvSpPr>
        <p:spPr>
          <a:xfrm>
            <a:off x="975600" y="432561"/>
            <a:ext cx="7374459" cy="607775"/>
          </a:xfrm>
          <a:prstGeom prst="rect">
            <a:avLst/>
          </a:prstGeom>
          <a:noFill/>
          <a:ln>
            <a:noFill/>
          </a:ln>
        </p:spPr>
        <p:txBody>
          <a:bodyPr spcFirstLastPara="1" wrap="square" lIns="91425" tIns="91425" rIns="91425" bIns="91425" anchor="t" anchorCtr="0">
            <a:noAutofit/>
          </a:bodyPr>
          <a:lstStyle/>
          <a:p>
            <a:pPr lvl="0">
              <a:lnSpc>
                <a:spcPct val="115000"/>
              </a:lnSpc>
              <a:spcBef>
                <a:spcPts val="1600"/>
              </a:spcBef>
            </a:pPr>
            <a:r>
              <a:rPr lang="en-US" sz="4000" dirty="0" smtClean="0">
                <a:solidFill>
                  <a:schemeClr val="bg1"/>
                </a:solidFill>
                <a:latin typeface="Lato" charset="0"/>
              </a:rPr>
              <a:t>Interpret Cluster Membership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76"/>
        <p:cNvGrpSpPr/>
        <p:nvPr/>
      </p:nvGrpSpPr>
      <p:grpSpPr>
        <a:xfrm>
          <a:off x="0" y="0"/>
          <a:ext cx="0" cy="0"/>
          <a:chOff x="0" y="0"/>
          <a:chExt cx="0" cy="0"/>
        </a:xfrm>
      </p:grpSpPr>
      <p:sp>
        <p:nvSpPr>
          <p:cNvPr id="178" name="Google Shape;178;p25"/>
          <p:cNvSpPr txBox="1"/>
          <p:nvPr/>
        </p:nvSpPr>
        <p:spPr>
          <a:xfrm>
            <a:off x="787325" y="434342"/>
            <a:ext cx="41577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smtClean="0">
                <a:solidFill>
                  <a:schemeClr val="lt1"/>
                </a:solidFill>
                <a:latin typeface="Raleway"/>
                <a:ea typeface="Raleway"/>
                <a:cs typeface="Raleway"/>
                <a:sym typeface="Raleway"/>
              </a:rPr>
              <a:t>Limitations</a:t>
            </a:r>
            <a:endParaRPr dirty="0">
              <a:latin typeface="Lato"/>
              <a:ea typeface="Lato"/>
              <a:cs typeface="Lato"/>
              <a:sym typeface="Lato"/>
            </a:endParaRPr>
          </a:p>
        </p:txBody>
      </p:sp>
      <p:sp>
        <p:nvSpPr>
          <p:cNvPr id="4" name="TextBox 3"/>
          <p:cNvSpPr txBox="1"/>
          <p:nvPr/>
        </p:nvSpPr>
        <p:spPr>
          <a:xfrm>
            <a:off x="870596" y="1171745"/>
            <a:ext cx="4763641" cy="1754326"/>
          </a:xfrm>
          <a:prstGeom prst="rect">
            <a:avLst/>
          </a:prstGeom>
          <a:noFill/>
        </p:spPr>
        <p:txBody>
          <a:bodyPr wrap="square" rtlCol="0">
            <a:spAutoFit/>
          </a:bodyPr>
          <a:lstStyle/>
          <a:p>
            <a:pPr>
              <a:buClr>
                <a:schemeClr val="bg1"/>
              </a:buClr>
              <a:buFont typeface="Arial" pitchFamily="34" charset="0"/>
              <a:buChar char="•"/>
            </a:pPr>
            <a:r>
              <a:rPr lang="en-US" sz="1800" dirty="0" smtClean="0">
                <a:solidFill>
                  <a:schemeClr val="bg1"/>
                </a:solidFill>
                <a:latin typeface="Lato" charset="0"/>
              </a:rPr>
              <a:t> The genre list for each of the songs was determined by Spotify, so it is very subjective</a:t>
            </a:r>
          </a:p>
          <a:p>
            <a:pPr>
              <a:buClr>
                <a:schemeClr val="bg1"/>
              </a:buClr>
              <a:buFont typeface="Arial" pitchFamily="34" charset="0"/>
              <a:buChar char="•"/>
            </a:pPr>
            <a:endParaRPr lang="en-US" sz="1800" dirty="0" smtClean="0">
              <a:solidFill>
                <a:schemeClr val="bg1"/>
              </a:solidFill>
              <a:latin typeface="Lato" charset="0"/>
            </a:endParaRPr>
          </a:p>
          <a:p>
            <a:pPr>
              <a:buClr>
                <a:schemeClr val="bg1"/>
              </a:buClr>
              <a:buFont typeface="Arial" pitchFamily="34" charset="0"/>
              <a:buChar char="•"/>
            </a:pPr>
            <a:r>
              <a:rPr lang="en-US" sz="1800" dirty="0" smtClean="0">
                <a:solidFill>
                  <a:schemeClr val="bg1"/>
                </a:solidFill>
                <a:latin typeface="Lato" charset="0"/>
              </a:rPr>
              <a:t> The determination of the single genre selected for each of the songs is done with an algorithm that I created</a:t>
            </a:r>
            <a:endParaRPr lang="en-US" sz="1800" dirty="0">
              <a:solidFill>
                <a:schemeClr val="bg1"/>
              </a:solidFill>
              <a:latin typeface="Lato" charset="0"/>
            </a:endParaRPr>
          </a:p>
        </p:txBody>
      </p:sp>
      <p:sp>
        <p:nvSpPr>
          <p:cNvPr id="5" name="Title 4"/>
          <p:cNvSpPr>
            <a:spLocks noGrp="1"/>
          </p:cNvSpPr>
          <p:nvPr>
            <p:ph type="title"/>
          </p:nvPr>
        </p:nvSpPr>
        <p:spPr>
          <a:xfrm>
            <a:off x="729450" y="1138893"/>
            <a:ext cx="7688400" cy="2233983"/>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82"/>
        <p:cNvGrpSpPr/>
        <p:nvPr/>
      </p:nvGrpSpPr>
      <p:grpSpPr>
        <a:xfrm>
          <a:off x="0" y="0"/>
          <a:ext cx="0" cy="0"/>
          <a:chOff x="0" y="0"/>
          <a:chExt cx="0" cy="0"/>
        </a:xfrm>
      </p:grpSpPr>
      <p:sp>
        <p:nvSpPr>
          <p:cNvPr id="184" name="Google Shape;184;p26"/>
          <p:cNvSpPr txBox="1"/>
          <p:nvPr/>
        </p:nvSpPr>
        <p:spPr>
          <a:xfrm>
            <a:off x="724342" y="543652"/>
            <a:ext cx="34290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smtClean="0">
                <a:solidFill>
                  <a:schemeClr val="lt1"/>
                </a:solidFill>
                <a:latin typeface="Raleway"/>
                <a:ea typeface="Raleway"/>
                <a:cs typeface="Raleway"/>
                <a:sym typeface="Raleway"/>
              </a:rPr>
              <a:t>Next Steps</a:t>
            </a:r>
            <a:endParaRPr dirty="0">
              <a:latin typeface="Lato"/>
              <a:ea typeface="Lato"/>
              <a:cs typeface="Lato"/>
              <a:sym typeface="Lato"/>
            </a:endParaRPr>
          </a:p>
        </p:txBody>
      </p:sp>
      <p:sp>
        <p:nvSpPr>
          <p:cNvPr id="7" name="Title 6"/>
          <p:cNvSpPr txBox="1">
            <a:spLocks noGrp="1"/>
          </p:cNvSpPr>
          <p:nvPr>
            <p:ph type="title"/>
          </p:nvPr>
        </p:nvSpPr>
        <p:spPr>
          <a:xfrm>
            <a:off x="729450" y="1322450"/>
            <a:ext cx="7688400" cy="1015632"/>
          </a:xfrm>
          <a:prstGeom prst="rect">
            <a:avLst/>
          </a:prstGeom>
          <a:noFill/>
        </p:spPr>
        <p:txBody>
          <a:bodyPr wrap="square" rtlCol="0">
            <a:spAutoFit/>
          </a:bodyPr>
          <a:lstStyle/>
          <a:p>
            <a:pPr marL="457200" indent="-274320">
              <a:lnSpc>
                <a:spcPct val="150000"/>
              </a:lnSpc>
              <a:buClr>
                <a:schemeClr val="bg1"/>
              </a:buClr>
            </a:pPr>
            <a:r>
              <a:rPr lang="en" sz="1800" dirty="0" smtClean="0">
                <a:solidFill>
                  <a:srgbClr val="FFFFFF"/>
                </a:solidFill>
                <a:latin typeface="Lato"/>
                <a:sym typeface="Lato"/>
              </a:rPr>
              <a:t/>
            </a:r>
            <a:br>
              <a:rPr lang="en" sz="1800" dirty="0" smtClean="0">
                <a:solidFill>
                  <a:srgbClr val="FFFFFF"/>
                </a:solidFill>
                <a:latin typeface="Lato"/>
                <a:sym typeface="Lato"/>
              </a:rPr>
            </a:br>
            <a:endParaRPr lang="en-US" sz="1800" dirty="0"/>
          </a:p>
        </p:txBody>
      </p:sp>
      <p:sp>
        <p:nvSpPr>
          <p:cNvPr id="5" name="TextBox 4"/>
          <p:cNvSpPr txBox="1"/>
          <p:nvPr/>
        </p:nvSpPr>
        <p:spPr>
          <a:xfrm>
            <a:off x="792298" y="1219200"/>
            <a:ext cx="7565510" cy="3416320"/>
          </a:xfrm>
          <a:prstGeom prst="rect">
            <a:avLst/>
          </a:prstGeom>
          <a:noFill/>
        </p:spPr>
        <p:txBody>
          <a:bodyPr wrap="square" rtlCol="0">
            <a:spAutoFit/>
          </a:bodyPr>
          <a:lstStyle/>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This data can be used by music festival promoters, such as Bonaroo and other diverse music festivals</a:t>
            </a:r>
          </a:p>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These festivals usually have many different stages.  The promoters can ‘cluster’ the performers by the grouping data so that people don’t have to walk between the different tents to see the type of music that they prefer.  For example, high enery music can be on one stage, while high danceability and speechiness music can be on another stage.</a:t>
            </a:r>
          </a:p>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It doesn’t matter what genre is on what stage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Questions?</a:t>
            </a:r>
            <a:endParaRPr sz="4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44775" y="842262"/>
            <a:ext cx="28599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Raleway" charset="0"/>
              </a:rPr>
              <a:t>Outline</a:t>
            </a:r>
            <a:endParaRPr sz="4000" b="1" dirty="0">
              <a:latin typeface="Raleway" charset="0"/>
            </a:endParaRPr>
          </a:p>
        </p:txBody>
      </p:sp>
      <p:sp>
        <p:nvSpPr>
          <p:cNvPr id="104" name="Google Shape;104;p15"/>
          <p:cNvSpPr txBox="1">
            <a:spLocks noGrp="1"/>
          </p:cNvSpPr>
          <p:nvPr>
            <p:ph type="subTitle" idx="4294967295"/>
          </p:nvPr>
        </p:nvSpPr>
        <p:spPr>
          <a:xfrm>
            <a:off x="4287652" y="970592"/>
            <a:ext cx="4079875" cy="37182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u="sng" dirty="0" smtClean="0">
                <a:solidFill>
                  <a:schemeClr val="bg1"/>
                </a:solidFill>
                <a:latin typeface="Lato" charset="0"/>
              </a:rPr>
              <a:t>Summary</a:t>
            </a:r>
            <a:endParaRPr sz="1800" dirty="0">
              <a:solidFill>
                <a:schemeClr val="bg1"/>
              </a:solidFill>
              <a:latin typeface="Lato" charset="0"/>
            </a:endParaRPr>
          </a:p>
          <a:p>
            <a:pPr marL="0" lvl="0" indent="0" algn="l" rtl="0">
              <a:lnSpc>
                <a:spcPct val="115000"/>
              </a:lnSpc>
              <a:spcBef>
                <a:spcPts val="1600"/>
              </a:spcBef>
              <a:spcAft>
                <a:spcPts val="0"/>
              </a:spcAft>
              <a:buNone/>
            </a:pPr>
            <a:r>
              <a:rPr lang="en" sz="1800" u="sng" dirty="0">
                <a:solidFill>
                  <a:schemeClr val="bg1"/>
                </a:solidFill>
                <a:latin typeface="Lato" charset="0"/>
              </a:rPr>
              <a:t>The Data</a:t>
            </a:r>
            <a:endParaRPr sz="1800" dirty="0">
              <a:solidFill>
                <a:schemeClr val="bg1"/>
              </a:solidFill>
              <a:latin typeface="Lato" charset="0"/>
            </a:endParaRPr>
          </a:p>
          <a:p>
            <a:pPr marL="0" lvl="0" indent="0" algn="l" rtl="0">
              <a:lnSpc>
                <a:spcPct val="115000"/>
              </a:lnSpc>
              <a:spcBef>
                <a:spcPts val="1600"/>
              </a:spcBef>
              <a:spcAft>
                <a:spcPts val="0"/>
              </a:spcAft>
              <a:buNone/>
            </a:pPr>
            <a:r>
              <a:rPr lang="en-US" sz="1800" u="sng" dirty="0" smtClean="0">
                <a:solidFill>
                  <a:schemeClr val="bg1"/>
                </a:solidFill>
                <a:latin typeface="Lato" charset="0"/>
              </a:rPr>
              <a:t>The Clustering Process</a:t>
            </a:r>
          </a:p>
          <a:p>
            <a:pPr marL="0" lvl="0" indent="0" algn="l" rtl="0">
              <a:lnSpc>
                <a:spcPct val="115000"/>
              </a:lnSpc>
              <a:spcBef>
                <a:spcPts val="1600"/>
              </a:spcBef>
              <a:spcAft>
                <a:spcPts val="0"/>
              </a:spcAft>
              <a:buNone/>
            </a:pPr>
            <a:r>
              <a:rPr lang="en-US" sz="1800" u="sng" dirty="0" smtClean="0">
                <a:solidFill>
                  <a:schemeClr val="bg1"/>
                </a:solidFill>
                <a:latin typeface="Lato" charset="0"/>
              </a:rPr>
              <a:t>Cool Graphs</a:t>
            </a:r>
          </a:p>
          <a:p>
            <a:pPr marL="0" lvl="0" indent="0" algn="l" rtl="0">
              <a:lnSpc>
                <a:spcPct val="115000"/>
              </a:lnSpc>
              <a:spcBef>
                <a:spcPts val="1600"/>
              </a:spcBef>
              <a:spcAft>
                <a:spcPts val="0"/>
              </a:spcAft>
              <a:buNone/>
            </a:pPr>
            <a:r>
              <a:rPr lang="en-US" sz="1800" u="sng" dirty="0" smtClean="0">
                <a:solidFill>
                  <a:schemeClr val="bg1"/>
                </a:solidFill>
                <a:latin typeface="Lato" charset="0"/>
              </a:rPr>
              <a:t>Interpret Cluster Membership</a:t>
            </a:r>
          </a:p>
          <a:p>
            <a:pPr marL="0" lvl="0" indent="0" algn="l" rtl="0">
              <a:lnSpc>
                <a:spcPct val="115000"/>
              </a:lnSpc>
              <a:spcBef>
                <a:spcPts val="1600"/>
              </a:spcBef>
              <a:spcAft>
                <a:spcPts val="0"/>
              </a:spcAft>
              <a:buNone/>
            </a:pPr>
            <a:r>
              <a:rPr lang="en-US" sz="1800" u="sng" dirty="0" smtClean="0">
                <a:solidFill>
                  <a:schemeClr val="bg1"/>
                </a:solidFill>
                <a:latin typeface="Lato" charset="0"/>
              </a:rPr>
              <a:t>Limitations</a:t>
            </a:r>
            <a:endParaRPr sz="1800" dirty="0">
              <a:solidFill>
                <a:schemeClr val="bg1"/>
              </a:solidFill>
              <a:latin typeface="Lato" charset="0"/>
            </a:endParaRPr>
          </a:p>
          <a:p>
            <a:pPr marL="0" lvl="0" indent="0" algn="l" rtl="0">
              <a:lnSpc>
                <a:spcPct val="115000"/>
              </a:lnSpc>
              <a:spcBef>
                <a:spcPts val="1600"/>
              </a:spcBef>
              <a:spcAft>
                <a:spcPts val="0"/>
              </a:spcAft>
              <a:buNone/>
            </a:pPr>
            <a:r>
              <a:rPr lang="en" sz="1800" u="sng" dirty="0" smtClean="0">
                <a:solidFill>
                  <a:schemeClr val="bg1"/>
                </a:solidFill>
                <a:latin typeface="Lato" charset="0"/>
              </a:rPr>
              <a:t>Next Steps</a:t>
            </a:r>
            <a:endParaRPr sz="1800" dirty="0">
              <a:solidFill>
                <a:schemeClr val="bg1"/>
              </a:solidFill>
              <a:latin typeface="Lato" charset="0"/>
            </a:endParaRPr>
          </a:p>
          <a:p>
            <a:pPr marL="0" lvl="0" indent="0" algn="l" rtl="0">
              <a:spcBef>
                <a:spcPts val="1600"/>
              </a:spcBef>
              <a:spcAft>
                <a:spcPts val="1600"/>
              </a:spcAft>
              <a:buNone/>
            </a:pP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6"/>
          <p:cNvSpPr txBox="1">
            <a:spLocks noGrp="1"/>
          </p:cNvSpPr>
          <p:nvPr>
            <p:ph type="body" idx="2"/>
          </p:nvPr>
        </p:nvSpPr>
        <p:spPr>
          <a:xfrm>
            <a:off x="4572000" y="498088"/>
            <a:ext cx="4572000" cy="1188734"/>
          </a:xfrm>
          <a:prstGeom prst="rect">
            <a:avLst/>
          </a:prstGeom>
        </p:spPr>
        <p:txBody>
          <a:bodyPr spcFirstLastPara="1" wrap="square" lIns="91425" tIns="91425" rIns="91425" bIns="91425" anchor="ctr" anchorCtr="0">
            <a:noAutofit/>
          </a:bodyPr>
          <a:lstStyle/>
          <a:p>
            <a:pPr indent="-274320">
              <a:lnSpc>
                <a:spcPct val="150000"/>
              </a:lnSpc>
              <a:spcBef>
                <a:spcPts val="600"/>
              </a:spcBef>
              <a:buClr>
                <a:schemeClr val="dk1"/>
              </a:buClr>
              <a:buSzPct val="175000"/>
              <a:buFont typeface="Arial" pitchFamily="34" charset="0"/>
              <a:buChar char="•"/>
            </a:pPr>
            <a:r>
              <a:rPr lang="en-US" sz="1200" dirty="0" smtClean="0">
                <a:solidFill>
                  <a:schemeClr val="dk1"/>
                </a:solidFill>
                <a:highlight>
                  <a:srgbClr val="FFFFFF"/>
                </a:highlight>
              </a:rPr>
              <a:t>Question: Is there a way to cluster music and performers into groups by using the music genre or the musical audio features of a song as defined by Spotify</a:t>
            </a:r>
            <a:r>
              <a:rPr lang="en-US" sz="1200" dirty="0" smtClean="0">
                <a:solidFill>
                  <a:schemeClr val="dk1"/>
                </a:solidFill>
                <a:highlight>
                  <a:srgbClr val="FFFFFF"/>
                </a:highlight>
              </a:rPr>
              <a:t>?</a:t>
            </a:r>
          </a:p>
          <a:p>
            <a:pPr indent="-274320">
              <a:lnSpc>
                <a:spcPct val="150000"/>
              </a:lnSpc>
              <a:spcBef>
                <a:spcPts val="600"/>
              </a:spcBef>
              <a:buClr>
                <a:schemeClr val="dk1"/>
              </a:buClr>
              <a:buSzPct val="175000"/>
              <a:buFont typeface="Arial" pitchFamily="34" charset="0"/>
              <a:buChar char="•"/>
            </a:pPr>
            <a:r>
              <a:rPr lang="en-US" sz="1200" dirty="0" smtClean="0">
                <a:solidFill>
                  <a:schemeClr val="dk1"/>
                </a:solidFill>
                <a:highlight>
                  <a:srgbClr val="FFFFFF"/>
                </a:highlight>
              </a:rPr>
              <a:t>Music genres </a:t>
            </a:r>
            <a:r>
              <a:rPr lang="en-US" sz="1200" dirty="0" smtClean="0">
                <a:solidFill>
                  <a:schemeClr val="dk1"/>
                </a:solidFill>
                <a:highlight>
                  <a:srgbClr val="FFFFFF"/>
                </a:highlight>
              </a:rPr>
              <a:t>analyzed:</a:t>
            </a:r>
            <a:endParaRPr lang="en-US" sz="1200" dirty="0" smtClean="0">
              <a:solidFill>
                <a:schemeClr val="dk1"/>
              </a:solidFill>
              <a:highlight>
                <a:srgbClr val="FFFFFF"/>
              </a:highlight>
            </a:endParaRPr>
          </a:p>
        </p:txBody>
      </p:sp>
      <p:sp>
        <p:nvSpPr>
          <p:cNvPr id="112" name="Google Shape;112;p16"/>
          <p:cNvSpPr txBox="1"/>
          <p:nvPr/>
        </p:nvSpPr>
        <p:spPr>
          <a:xfrm>
            <a:off x="0" y="0"/>
            <a:ext cx="4566892" cy="826793"/>
          </a:xfrm>
          <a:prstGeom prst="rect">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smtClean="0">
                <a:solidFill>
                  <a:schemeClr val="bg1"/>
                </a:solidFill>
                <a:latin typeface="Raleway" charset="0"/>
                <a:sym typeface="Lato"/>
              </a:rPr>
              <a:t>Summary</a:t>
            </a:r>
            <a:endParaRPr sz="4000" b="1" dirty="0">
              <a:solidFill>
                <a:schemeClr val="bg1"/>
              </a:solidFill>
              <a:latin typeface="Raleway" charset="0"/>
              <a:sym typeface="Lato"/>
            </a:endParaRPr>
          </a:p>
        </p:txBody>
      </p:sp>
      <p:pic>
        <p:nvPicPr>
          <p:cNvPr id="7" name="Picture 6" descr="spotify-genres.jpg"/>
          <p:cNvPicPr>
            <a:picLocks noChangeAspect="1"/>
          </p:cNvPicPr>
          <p:nvPr/>
        </p:nvPicPr>
        <p:blipFill>
          <a:blip r:embed="rId3"/>
          <a:stretch>
            <a:fillRect/>
          </a:stretch>
        </p:blipFill>
        <p:spPr>
          <a:xfrm>
            <a:off x="668004" y="821317"/>
            <a:ext cx="3197663" cy="4322183"/>
          </a:xfrm>
          <a:prstGeom prst="rect">
            <a:avLst/>
          </a:prstGeom>
        </p:spPr>
      </p:pic>
      <p:sp>
        <p:nvSpPr>
          <p:cNvPr id="12" name="TextBox 11"/>
          <p:cNvSpPr txBox="1"/>
          <p:nvPr/>
        </p:nvSpPr>
        <p:spPr>
          <a:xfrm>
            <a:off x="0" y="821317"/>
            <a:ext cx="673480" cy="4322183"/>
          </a:xfrm>
          <a:prstGeom prst="rect">
            <a:avLst/>
          </a:prstGeom>
          <a:solidFill>
            <a:schemeClr val="accent1"/>
          </a:solidFill>
        </p:spPr>
        <p:txBody>
          <a:bodyPr wrap="square" rtlCol="0" anchor="b">
            <a:spAutoFit/>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3" name="TextBox 12"/>
          <p:cNvSpPr txBox="1"/>
          <p:nvPr/>
        </p:nvSpPr>
        <p:spPr>
          <a:xfrm>
            <a:off x="3859278" y="832269"/>
            <a:ext cx="712721" cy="4311232"/>
          </a:xfrm>
          <a:prstGeom prst="rect">
            <a:avLst/>
          </a:prstGeom>
          <a:solidFill>
            <a:schemeClr val="accent1"/>
          </a:solidFill>
        </p:spPr>
        <p:txBody>
          <a:bodyPr wrap="square" rtlCol="0" anchor="b">
            <a:spAutoFit/>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8" name="Google Shape;110;p16"/>
          <p:cNvSpPr txBox="1">
            <a:spLocks/>
          </p:cNvSpPr>
          <p:nvPr/>
        </p:nvSpPr>
        <p:spPr>
          <a:xfrm>
            <a:off x="5133917" y="1672683"/>
            <a:ext cx="1614692" cy="1360449"/>
          </a:xfrm>
          <a:prstGeom prst="rect">
            <a:avLst/>
          </a:prstGeom>
        </p:spPr>
        <p:txBody>
          <a:bodyPr spcFirstLastPara="1" vert="horz" wrap="square" lIns="91425" tIns="91425" rIns="91425" bIns="91425" anchor="ctr" anchorCtr="0">
            <a:noAutofit/>
          </a:bodyPr>
          <a:lstStyle/>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Pop</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1000" b="0" i="0" u="none" strike="noStrike" kern="1200" cap="none" spc="0" normalizeH="0" baseline="0" noProof="0" dirty="0" smtClean="0">
                <a:ln>
                  <a:noFill/>
                </a:ln>
                <a:solidFill>
                  <a:schemeClr val="dk1"/>
                </a:solidFill>
                <a:effectLst/>
                <a:highlight>
                  <a:srgbClr val="FFFFFF"/>
                </a:highlight>
                <a:uLnTx/>
                <a:uFillTx/>
                <a:latin typeface="+mn-lt"/>
                <a:ea typeface="+mn-ea"/>
                <a:cs typeface="+mn-cs"/>
              </a:rPr>
              <a:t>Country</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Hip Hop</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1000" b="0" i="0" u="none" strike="noStrike" kern="1200" cap="none" spc="0" normalizeH="0" baseline="0" noProof="0" dirty="0" smtClean="0">
                <a:ln>
                  <a:noFill/>
                </a:ln>
                <a:solidFill>
                  <a:schemeClr val="dk1"/>
                </a:solidFill>
                <a:effectLst/>
                <a:highlight>
                  <a:srgbClr val="FFFFFF"/>
                </a:highlight>
                <a:uLnTx/>
                <a:uFillTx/>
                <a:latin typeface="+mn-lt"/>
                <a:ea typeface="+mn-ea"/>
                <a:cs typeface="+mn-cs"/>
              </a:rPr>
              <a:t>Rock</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Metal</a:t>
            </a:r>
            <a:endParaRPr kumimoji="0" lang="en-US" sz="1000" b="0" i="0" u="none" strike="noStrike" kern="1200" cap="none" spc="0" normalizeH="0" baseline="0" noProof="0" dirty="0" smtClean="0">
              <a:ln>
                <a:noFill/>
              </a:ln>
              <a:solidFill>
                <a:schemeClr val="dk1"/>
              </a:solidFill>
              <a:effectLst/>
              <a:highlight>
                <a:srgbClr val="FFFFFF"/>
              </a:highlight>
              <a:uLnTx/>
              <a:uFillTx/>
              <a:latin typeface="+mn-lt"/>
              <a:ea typeface="+mn-ea"/>
              <a:cs typeface="+mn-cs"/>
            </a:endParaRPr>
          </a:p>
        </p:txBody>
      </p:sp>
      <p:sp>
        <p:nvSpPr>
          <p:cNvPr id="9" name="Google Shape;110;p16"/>
          <p:cNvSpPr txBox="1">
            <a:spLocks/>
          </p:cNvSpPr>
          <p:nvPr/>
        </p:nvSpPr>
        <p:spPr>
          <a:xfrm>
            <a:off x="6561798" y="1662831"/>
            <a:ext cx="1301478" cy="1202738"/>
          </a:xfrm>
          <a:prstGeom prst="rect">
            <a:avLst/>
          </a:prstGeom>
        </p:spPr>
        <p:txBody>
          <a:bodyPr spcFirstLastPara="1" vert="horz" wrap="square" lIns="91425" tIns="91425" rIns="91425" bIns="91425" anchor="ctr" anchorCtr="0">
            <a:noAutofit/>
          </a:bodyPr>
          <a:lstStyle/>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900" b="0" u="none" strike="noStrike" kern="1200" cap="none" spc="0" normalizeH="0" baseline="0" noProof="0" dirty="0" smtClean="0">
                <a:ln>
                  <a:noFill/>
                </a:ln>
                <a:solidFill>
                  <a:schemeClr val="dk1"/>
                </a:solidFill>
                <a:effectLst/>
                <a:highlight>
                  <a:srgbClr val="FFFFFF"/>
                </a:highlight>
                <a:uLnTx/>
                <a:uFillTx/>
                <a:latin typeface="+mn-lt"/>
                <a:ea typeface="+mn-ea"/>
                <a:cs typeface="+mn-cs"/>
              </a:rPr>
              <a:t>Blues</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Disco</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900" b="0" u="none" strike="noStrike" kern="1200" cap="none" spc="0" normalizeH="0" baseline="0" noProof="0" dirty="0" smtClean="0">
                <a:ln>
                  <a:noFill/>
                </a:ln>
                <a:solidFill>
                  <a:schemeClr val="dk1"/>
                </a:solidFill>
                <a:effectLst/>
                <a:highlight>
                  <a:srgbClr val="FFFFFF"/>
                </a:highlight>
                <a:uLnTx/>
                <a:uFillTx/>
                <a:latin typeface="+mn-lt"/>
                <a:ea typeface="+mn-ea"/>
                <a:cs typeface="+mn-cs"/>
              </a:rPr>
              <a:t>Jazz</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900" kern="1200" dirty="0" smtClean="0">
                <a:solidFill>
                  <a:schemeClr val="dk1"/>
                </a:solidFill>
                <a:highlight>
                  <a:srgbClr val="FFFFFF"/>
                </a:highlight>
                <a:latin typeface="+mn-lt"/>
                <a:ea typeface="+mn-ea"/>
                <a:cs typeface="+mn-cs"/>
              </a:rPr>
              <a:t>Classical</a:t>
            </a:r>
            <a:endParaRPr kumimoji="0" lang="en-US" sz="900" b="0" u="none" strike="noStrike" kern="1200" cap="none" spc="0" normalizeH="0" baseline="0" noProof="0" dirty="0" smtClean="0">
              <a:ln>
                <a:noFill/>
              </a:ln>
              <a:solidFill>
                <a:schemeClr val="dk1"/>
              </a:solidFill>
              <a:effectLst/>
              <a:highlight>
                <a:srgbClr val="FFFFFF"/>
              </a:highlight>
              <a:uLnTx/>
              <a:uFillTx/>
              <a:latin typeface="+mn-lt"/>
              <a:ea typeface="+mn-ea"/>
              <a:cs typeface="+mn-cs"/>
            </a:endParaRPr>
          </a:p>
        </p:txBody>
      </p:sp>
      <p:sp>
        <p:nvSpPr>
          <p:cNvPr id="10" name="TextBox 9"/>
          <p:cNvSpPr txBox="1"/>
          <p:nvPr/>
        </p:nvSpPr>
        <p:spPr>
          <a:xfrm>
            <a:off x="4822617" y="2932153"/>
            <a:ext cx="3328368" cy="369332"/>
          </a:xfrm>
          <a:prstGeom prst="rect">
            <a:avLst/>
          </a:prstGeom>
          <a:noFill/>
        </p:spPr>
        <p:txBody>
          <a:bodyPr wrap="square" rtlCol="0">
            <a:spAutoFit/>
          </a:bodyPr>
          <a:lstStyle/>
          <a:p>
            <a:pPr indent="-274320">
              <a:lnSpc>
                <a:spcPct val="150000"/>
              </a:lnSpc>
              <a:spcBef>
                <a:spcPts val="600"/>
              </a:spcBef>
              <a:buClr>
                <a:schemeClr val="dk1"/>
              </a:buClr>
              <a:buSzPct val="175000"/>
              <a:buFont typeface="Arial" pitchFamily="34" charset="0"/>
              <a:buChar char="•"/>
            </a:pPr>
            <a:r>
              <a:rPr lang="en-US" sz="1200" dirty="0" smtClean="0">
                <a:solidFill>
                  <a:schemeClr val="dk1"/>
                </a:solidFill>
                <a:highlight>
                  <a:srgbClr val="FFFFFF"/>
                </a:highlight>
              </a:rPr>
              <a:t>Musical audio features analyzed:</a:t>
            </a:r>
          </a:p>
        </p:txBody>
      </p:sp>
      <p:sp>
        <p:nvSpPr>
          <p:cNvPr id="11" name="Google Shape;110;p16"/>
          <p:cNvSpPr txBox="1">
            <a:spLocks/>
          </p:cNvSpPr>
          <p:nvPr/>
        </p:nvSpPr>
        <p:spPr>
          <a:xfrm>
            <a:off x="5205819" y="3434575"/>
            <a:ext cx="3938181" cy="1708925"/>
          </a:xfrm>
          <a:prstGeom prst="rect">
            <a:avLst/>
          </a:prstGeom>
        </p:spPr>
        <p:txBody>
          <a:bodyPr spcFirstLastPara="1" vert="horz" wrap="square" lIns="91425" tIns="91425" rIns="91425" bIns="91425" anchor="ctr" anchorCtr="0">
            <a:noAutofit/>
          </a:bodyPr>
          <a:lstStyle/>
          <a:p>
            <a:pPr marL="457200" lvl="0" indent="-274320">
              <a:spcBef>
                <a:spcPts val="600"/>
              </a:spcBef>
              <a:buClr>
                <a:schemeClr val="dk1"/>
              </a:buClr>
              <a:buSzPct val="175000"/>
              <a:buFont typeface="Wingdings" pitchFamily="2" charset="2"/>
              <a:buChar char="Ø"/>
              <a:defRPr/>
            </a:pPr>
            <a:r>
              <a:rPr lang="en-US" sz="1000" kern="1200" noProof="0" dirty="0" smtClean="0">
                <a:solidFill>
                  <a:schemeClr val="dk1"/>
                </a:solidFill>
                <a:highlight>
                  <a:srgbClr val="FFFFFF"/>
                </a:highlight>
                <a:latin typeface="+mn-lt"/>
                <a:ea typeface="+mn-ea"/>
                <a:cs typeface="+mn-cs"/>
              </a:rPr>
              <a:t>Danceability – </a:t>
            </a:r>
            <a:r>
              <a:rPr lang="en-US" sz="1000" dirty="0" smtClean="0">
                <a:highlight>
                  <a:srgbClr val="FFFFFF"/>
                </a:highlight>
                <a:latin typeface="+mn-lt"/>
                <a:ea typeface="+mn-ea"/>
              </a:rPr>
              <a:t>h</a:t>
            </a:r>
            <a:r>
              <a:rPr lang="en-US" sz="1000" dirty="0" smtClean="0">
                <a:latin typeface="+mn-lt"/>
              </a:rPr>
              <a:t>ow suitable a track is for dancing based on a combination of musical elements including tempo, etc.</a:t>
            </a:r>
            <a:endParaRPr lang="en-US" sz="1000" kern="1200" noProof="0" dirty="0" smtClean="0">
              <a:solidFill>
                <a:schemeClr val="dk1"/>
              </a:solidFill>
              <a:highlight>
                <a:srgbClr val="FFFFFF"/>
              </a:highlight>
              <a:latin typeface="+mn-lt"/>
              <a:ea typeface="+mn-ea"/>
              <a:cs typeface="+mn-cs"/>
            </a:endParaRPr>
          </a:p>
          <a:p>
            <a:pPr marL="457200" lvl="0" indent="-274320">
              <a:spcBef>
                <a:spcPts val="600"/>
              </a:spcBef>
              <a:buClr>
                <a:schemeClr val="dk1"/>
              </a:buClr>
              <a:buSzPct val="175000"/>
              <a:buFont typeface="Wingdings" pitchFamily="2" charset="2"/>
              <a:buChar char="Ø"/>
              <a:defRPr/>
            </a:pPr>
            <a:r>
              <a:rPr kumimoji="0" lang="en-US" sz="1000" b="0" i="0" u="none" strike="noStrike" kern="1200" cap="none" spc="0" normalizeH="0" baseline="0" dirty="0" smtClean="0">
                <a:ln>
                  <a:noFill/>
                </a:ln>
                <a:solidFill>
                  <a:schemeClr val="dk1"/>
                </a:solidFill>
                <a:effectLst/>
                <a:highlight>
                  <a:srgbClr val="FFFFFF"/>
                </a:highlight>
                <a:uLnTx/>
                <a:uFillTx/>
                <a:latin typeface="+mn-lt"/>
                <a:ea typeface="+mn-ea"/>
                <a:cs typeface="+mn-cs"/>
              </a:rPr>
              <a:t>Energy - </a:t>
            </a:r>
            <a:r>
              <a:rPr lang="en-US" sz="1000" dirty="0" smtClean="0">
                <a:highlight>
                  <a:srgbClr val="FFFFFF"/>
                </a:highlight>
                <a:latin typeface="+mn-lt"/>
                <a:ea typeface="+mn-ea"/>
              </a:rPr>
              <a:t>a</a:t>
            </a:r>
            <a:r>
              <a:rPr lang="en-US" sz="1000" dirty="0" smtClean="0">
                <a:latin typeface="+mn-lt"/>
              </a:rPr>
              <a:t> perceptual measure of intensity and activity.</a:t>
            </a:r>
            <a:endParaRPr kumimoji="0" lang="en-US" sz="1000" b="0" i="0" u="none" strike="noStrike" kern="1200" cap="none" spc="0" normalizeH="0" baseline="0" dirty="0" smtClean="0">
              <a:ln>
                <a:noFill/>
              </a:ln>
              <a:solidFill>
                <a:schemeClr val="dk1"/>
              </a:solidFill>
              <a:effectLst/>
              <a:highlight>
                <a:srgbClr val="FFFFFF"/>
              </a:highlight>
              <a:uLnTx/>
              <a:uFillTx/>
              <a:latin typeface="+mn-lt"/>
              <a:ea typeface="+mn-ea"/>
              <a:cs typeface="+mn-cs"/>
            </a:endParaRPr>
          </a:p>
          <a:p>
            <a:pPr marL="457200" lvl="0" indent="-274320">
              <a:spcBef>
                <a:spcPts val="600"/>
              </a:spcBef>
              <a:buClr>
                <a:schemeClr val="dk1"/>
              </a:buClr>
              <a:buSzPct val="175000"/>
              <a:buFont typeface="Wingdings" pitchFamily="2" charset="2"/>
              <a:buChar char="Ø"/>
              <a:defRPr/>
            </a:pPr>
            <a:r>
              <a:rPr lang="en-US" sz="1000" kern="1200" dirty="0" smtClean="0">
                <a:solidFill>
                  <a:schemeClr val="dk1"/>
                </a:solidFill>
                <a:highlight>
                  <a:srgbClr val="FFFFFF"/>
                </a:highlight>
                <a:latin typeface="+mn-lt"/>
                <a:ea typeface="+mn-ea"/>
                <a:cs typeface="+mn-cs"/>
              </a:rPr>
              <a:t>Mode - </a:t>
            </a:r>
            <a:r>
              <a:rPr lang="en-US" sz="1000" dirty="0" smtClean="0"/>
              <a:t>modality (major or minor) of a track, the type of scale from which its melodic content is derived.</a:t>
            </a:r>
            <a:endParaRPr lang="en-US" sz="1000" kern="1200" dirty="0" smtClean="0">
              <a:solidFill>
                <a:schemeClr val="dk1"/>
              </a:solidFill>
              <a:highlight>
                <a:srgbClr val="FFFFFF"/>
              </a:highlight>
              <a:latin typeface="+mn-lt"/>
              <a:ea typeface="+mn-ea"/>
              <a:cs typeface="+mn-cs"/>
            </a:endParaRPr>
          </a:p>
          <a:p>
            <a:pPr marL="457200" lvl="0" indent="-274320">
              <a:spcBef>
                <a:spcPts val="600"/>
              </a:spcBef>
              <a:buClr>
                <a:schemeClr val="dk1"/>
              </a:buClr>
              <a:buSzPct val="175000"/>
              <a:buFont typeface="Wingdings" pitchFamily="2" charset="2"/>
              <a:buChar char="Ø"/>
              <a:defRPr/>
            </a:pPr>
            <a:r>
              <a:rPr lang="en-US" sz="1000" kern="1200" dirty="0" smtClean="0">
                <a:solidFill>
                  <a:schemeClr val="dk1"/>
                </a:solidFill>
                <a:highlight>
                  <a:srgbClr val="FFFFFF"/>
                </a:highlight>
                <a:latin typeface="+mn-lt"/>
                <a:ea typeface="+mn-ea"/>
                <a:cs typeface="+mn-cs"/>
              </a:rPr>
              <a:t>Instrumentalness - </a:t>
            </a:r>
            <a:r>
              <a:rPr lang="en-US" sz="1000" dirty="0" smtClean="0">
                <a:highlight>
                  <a:srgbClr val="FFFFFF"/>
                </a:highlight>
                <a:ea typeface="+mn-ea"/>
              </a:rPr>
              <a:t>p</a:t>
            </a:r>
            <a:r>
              <a:rPr lang="en-US" sz="1000" dirty="0" smtClean="0"/>
              <a:t>redicts whether a track contains no vocals</a:t>
            </a:r>
            <a:endParaRPr lang="en-US" sz="1000" kern="1200" dirty="0" smtClean="0">
              <a:solidFill>
                <a:schemeClr val="dk1"/>
              </a:solidFill>
              <a:highlight>
                <a:srgbClr val="FFFFFF"/>
              </a:highlight>
              <a:latin typeface="+mn-lt"/>
              <a:ea typeface="+mn-ea"/>
              <a:cs typeface="+mn-cs"/>
            </a:endParaRPr>
          </a:p>
          <a:p>
            <a:pPr marL="457200" lvl="0" indent="-274320">
              <a:spcBef>
                <a:spcPts val="600"/>
              </a:spcBef>
              <a:buClr>
                <a:schemeClr val="dk1"/>
              </a:buClr>
              <a:buSzPct val="175000"/>
              <a:buFont typeface="Wingdings" pitchFamily="2" charset="2"/>
              <a:buChar char="Ø"/>
              <a:defRPr/>
            </a:pPr>
            <a:r>
              <a:rPr lang="en-US" sz="1000" kern="1200" dirty="0" smtClean="0">
                <a:solidFill>
                  <a:schemeClr val="dk1"/>
                </a:solidFill>
                <a:highlight>
                  <a:srgbClr val="FFFFFF"/>
                </a:highlight>
                <a:latin typeface="+mn-lt"/>
              </a:rPr>
              <a:t>Speechiness - </a:t>
            </a:r>
            <a:r>
              <a:rPr lang="en-US" sz="1000" dirty="0" smtClean="0"/>
              <a:t>detects the presence of spoken words in a track</a:t>
            </a:r>
            <a:endParaRPr lang="en-US" sz="1000" kern="1200" dirty="0" smtClean="0">
              <a:solidFill>
                <a:schemeClr val="dk1"/>
              </a:solidFill>
              <a:highlight>
                <a:srgbClr val="FFFFFF"/>
              </a:highlight>
              <a:latin typeface="+mn-lt"/>
            </a:endParaRPr>
          </a:p>
          <a:p>
            <a:pPr marL="457200" marR="0" lvl="0" indent="-274320" algn="l" defTabSz="914400" rtl="0" eaLnBrk="1" fontAlgn="auto" latinLnBrk="0" hangingPunct="1">
              <a:lnSpc>
                <a:spcPct val="150000"/>
              </a:lnSpc>
              <a:spcBef>
                <a:spcPts val="600"/>
              </a:spcBef>
              <a:spcAft>
                <a:spcPts val="0"/>
              </a:spcAft>
              <a:buClr>
                <a:schemeClr val="dk1"/>
              </a:buClr>
              <a:buSzPct val="175000"/>
              <a:buFont typeface="Wingdings" pitchFamily="2" charset="2"/>
              <a:buChar char="Ø"/>
              <a:tabLst/>
              <a:defRPr/>
            </a:pPr>
            <a:endParaRPr kumimoji="0" lang="en-US" sz="900" b="0" i="0" u="none" strike="noStrike" kern="1200" cap="none" spc="0" normalizeH="0" baseline="0" dirty="0" smtClean="0">
              <a:ln>
                <a:noFill/>
              </a:ln>
              <a:solidFill>
                <a:schemeClr val="dk1"/>
              </a:solidFill>
              <a:effectLst/>
              <a:highlight>
                <a:srgbClr val="FFFFFF"/>
              </a:highligh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16"/>
        <p:cNvGrpSpPr/>
        <p:nvPr/>
      </p:nvGrpSpPr>
      <p:grpSpPr>
        <a:xfrm>
          <a:off x="0" y="0"/>
          <a:ext cx="0" cy="0"/>
          <a:chOff x="0" y="0"/>
          <a:chExt cx="0" cy="0"/>
        </a:xfrm>
      </p:grpSpPr>
      <p:sp>
        <p:nvSpPr>
          <p:cNvPr id="6" name="TextBox 5"/>
          <p:cNvSpPr txBox="1"/>
          <p:nvPr/>
        </p:nvSpPr>
        <p:spPr>
          <a:xfrm>
            <a:off x="780912" y="574922"/>
            <a:ext cx="6921406" cy="4478149"/>
          </a:xfrm>
          <a:prstGeom prst="rect">
            <a:avLst/>
          </a:prstGeom>
          <a:noFill/>
        </p:spPr>
        <p:txBody>
          <a:bodyPr wrap="square" rtlCol="0">
            <a:spAutoFit/>
          </a:bodyPr>
          <a:lstStyle/>
          <a:p>
            <a:r>
              <a:rPr lang="en-US" sz="4000" b="1" dirty="0" smtClean="0">
                <a:solidFill>
                  <a:schemeClr val="bg1"/>
                </a:solidFill>
                <a:latin typeface="Raleway" charset="0"/>
              </a:rPr>
              <a:t>The Data</a:t>
            </a:r>
          </a:p>
          <a:p>
            <a:pPr marL="457200" lvl="1" indent="-336550">
              <a:buClr>
                <a:srgbClr val="FFFFFF"/>
              </a:buClr>
              <a:buSzPts val="1700"/>
              <a:buFont typeface="Lato"/>
              <a:buChar char="●"/>
            </a:pPr>
            <a:r>
              <a:rPr lang="en-US" dirty="0" smtClean="0">
                <a:solidFill>
                  <a:srgbClr val="FFFFFF"/>
                </a:solidFill>
                <a:latin typeface="Lato"/>
                <a:ea typeface="Lato"/>
                <a:cs typeface="Lato"/>
                <a:sym typeface="Lato"/>
              </a:rPr>
              <a:t>Weekly Hot 100 singles chart between 1958 and 2019, over 300,000 records</a:t>
            </a:r>
          </a:p>
          <a:p>
            <a:pPr marL="457200" lvl="1" indent="-336550">
              <a:lnSpc>
                <a:spcPct val="150000"/>
              </a:lnSpc>
              <a:buClr>
                <a:srgbClr val="FFFFFF"/>
              </a:buClr>
              <a:buSzPts val="1700"/>
              <a:buFont typeface="Lato"/>
              <a:buChar char="●"/>
            </a:pPr>
            <a:r>
              <a:rPr lang="en-US" dirty="0" smtClean="0">
                <a:solidFill>
                  <a:srgbClr val="FFFFFF"/>
                </a:solidFill>
                <a:latin typeface="Lato"/>
                <a:ea typeface="Lato"/>
                <a:cs typeface="Lato"/>
                <a:sym typeface="Lato"/>
              </a:rPr>
              <a:t>This file includes a list of music genres for each song as determined by Spotify:</a:t>
            </a:r>
          </a:p>
          <a:p>
            <a:pPr marL="457200" lvl="1"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1"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1"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1"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1"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1" indent="-336550">
              <a:lnSpc>
                <a:spcPct val="150000"/>
              </a:lnSpc>
              <a:buClr>
                <a:srgbClr val="FFFFFF"/>
              </a:buClr>
              <a:buSzPts val="1700"/>
            </a:pPr>
            <a:endParaRPr lang="en-US" dirty="0" smtClean="0">
              <a:solidFill>
                <a:srgbClr val="FFFFFF"/>
              </a:solidFill>
              <a:latin typeface="Lato"/>
              <a:ea typeface="Lato"/>
              <a:cs typeface="Lato"/>
              <a:sym typeface="Lato"/>
            </a:endParaRPr>
          </a:p>
          <a:p>
            <a:pPr marL="457200" lvl="1" indent="-336550">
              <a:lnSpc>
                <a:spcPct val="150000"/>
              </a:lnSpc>
              <a:buClr>
                <a:srgbClr val="FFFFFF"/>
              </a:buClr>
              <a:buSzPts val="1700"/>
              <a:buFont typeface="Lato"/>
              <a:buChar char="●"/>
            </a:pPr>
            <a:r>
              <a:rPr lang="en-US" dirty="0" smtClean="0">
                <a:solidFill>
                  <a:srgbClr val="FFFFFF"/>
                </a:solidFill>
                <a:latin typeface="Lato"/>
                <a:ea typeface="Lato"/>
                <a:cs typeface="Lato"/>
                <a:sym typeface="Lato"/>
              </a:rPr>
              <a:t>This file also contains information about the individual songs such as the levels of certain musical traits (danceability, speechiness, etc).  These levels are also defined by Spotify.</a:t>
            </a:r>
            <a:endParaRPr lang="en-US" dirty="0" smtClean="0">
              <a:solidFill>
                <a:srgbClr val="FFFFFF"/>
              </a:solidFill>
              <a:latin typeface="Lato"/>
              <a:ea typeface="Lato"/>
              <a:cs typeface="Lato"/>
              <a:sym typeface="Lato"/>
              <a:hlinkClick r:id="rId3"/>
            </a:endParaRPr>
          </a:p>
          <a:p>
            <a:pPr marL="457200" lvl="1" indent="-336550">
              <a:lnSpc>
                <a:spcPct val="150000"/>
              </a:lnSpc>
              <a:buClr>
                <a:srgbClr val="FFFFFF"/>
              </a:buClr>
              <a:buSzPts val="1700"/>
              <a:buFont typeface="Lato"/>
              <a:buChar char="●"/>
            </a:pPr>
            <a:r>
              <a:rPr lang="en-US" u="sng" dirty="0" smtClean="0">
                <a:solidFill>
                  <a:srgbClr val="FFFFFF"/>
                </a:solidFill>
                <a:latin typeface="Lato"/>
                <a:ea typeface="Lato"/>
                <a:cs typeface="Lato"/>
                <a:sym typeface="Lato"/>
                <a:hlinkClick r:id="rId3"/>
              </a:rPr>
              <a:t>Raw data available here</a:t>
            </a:r>
            <a:endParaRPr lang="en-US" dirty="0" smtClean="0">
              <a:solidFill>
                <a:schemeClr val="bg1"/>
              </a:solidFill>
              <a:latin typeface="Lato" charset="0"/>
            </a:endParaRPr>
          </a:p>
        </p:txBody>
      </p:sp>
      <p:pic>
        <p:nvPicPr>
          <p:cNvPr id="4" name="Picture 3" descr="file-genres.JPG"/>
          <p:cNvPicPr>
            <a:picLocks noChangeAspect="1"/>
          </p:cNvPicPr>
          <p:nvPr/>
        </p:nvPicPr>
        <p:blipFill>
          <a:blip r:embed="rId4"/>
          <a:stretch>
            <a:fillRect/>
          </a:stretch>
        </p:blipFill>
        <p:spPr>
          <a:xfrm>
            <a:off x="1346962" y="1790472"/>
            <a:ext cx="5004559" cy="16700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610800"/>
            <a:ext cx="7021200" cy="7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smtClean="0">
                <a:solidFill>
                  <a:schemeClr val="bg1"/>
                </a:solidFill>
              </a:rPr>
              <a:t>The Clustering Process</a:t>
            </a:r>
            <a:endParaRPr sz="4000" b="1" dirty="0"/>
          </a:p>
        </p:txBody>
      </p:sp>
      <p:sp>
        <p:nvSpPr>
          <p:cNvPr id="4" name="Google Shape;177;p25"/>
          <p:cNvSpPr txBox="1">
            <a:spLocks/>
          </p:cNvSpPr>
          <p:nvPr/>
        </p:nvSpPr>
        <p:spPr>
          <a:xfrm>
            <a:off x="755287" y="1259353"/>
            <a:ext cx="6718274" cy="684431"/>
          </a:xfrm>
          <a:prstGeom prst="rect">
            <a:avLst/>
          </a:prstGeom>
          <a:noFill/>
        </p:spPr>
        <p:txBody>
          <a:bodyPr spcFirstLastPara="1" vert="horz" wrap="square" lIns="91425" tIns="91425" rIns="91425" bIns="91425" anchor="t" anchorCtr="0">
            <a:noAutofit/>
          </a:bodyPr>
          <a:lstStyle/>
          <a:p>
            <a:pPr marL="457200" lvl="1" indent="-342900">
              <a:lnSpc>
                <a:spcPct val="115000"/>
              </a:lnSpc>
              <a:buClr>
                <a:srgbClr val="FFFFFF"/>
              </a:buClr>
              <a:buSzPts val="1800"/>
            </a:pPr>
            <a:endParaRPr kumimoji="0" lang="en-US" sz="500" b="0" i="0" u="none" strike="noStrike" kern="1200" cap="none" spc="0" normalizeH="0" baseline="0" noProof="0" dirty="0" smtClean="0">
              <a:ln>
                <a:noFill/>
              </a:ln>
              <a:solidFill>
                <a:srgbClr val="FFFFFF"/>
              </a:solidFill>
              <a:effectLst/>
              <a:uLnTx/>
              <a:uFillTx/>
              <a:latin typeface="Lato"/>
              <a:ea typeface="Lato"/>
              <a:cs typeface="Lato"/>
              <a:sym typeface="Lato"/>
            </a:endParaRPr>
          </a:p>
        </p:txBody>
      </p:sp>
      <p:sp>
        <p:nvSpPr>
          <p:cNvPr id="7" name="TextBox 6"/>
          <p:cNvSpPr txBox="1"/>
          <p:nvPr/>
        </p:nvSpPr>
        <p:spPr>
          <a:xfrm>
            <a:off x="1310191" y="3336685"/>
            <a:ext cx="2838064" cy="1569660"/>
          </a:xfrm>
          <a:prstGeom prst="rect">
            <a:avLst/>
          </a:prstGeom>
          <a:noFill/>
        </p:spPr>
        <p:txBody>
          <a:bodyPr wrap="square" rtlCol="0">
            <a:spAutoFit/>
          </a:bodyPr>
          <a:lstStyle/>
          <a:p>
            <a:pPr>
              <a:buClr>
                <a:schemeClr val="bg1"/>
              </a:buClr>
            </a:pPr>
            <a:r>
              <a:rPr lang="en-US" sz="1600" b="1" u="sng" dirty="0" smtClean="0">
                <a:solidFill>
                  <a:schemeClr val="bg1"/>
                </a:solidFill>
                <a:latin typeface="Lato" charset="0"/>
              </a:rPr>
              <a:t>Audio Features</a:t>
            </a:r>
          </a:p>
          <a:p>
            <a:pPr>
              <a:buClr>
                <a:schemeClr val="bg1"/>
              </a:buClr>
              <a:buFont typeface="Wingdings" pitchFamily="2" charset="2"/>
              <a:buChar char="Ø"/>
            </a:pPr>
            <a:r>
              <a:rPr lang="en-US" sz="1600" dirty="0" smtClean="0">
                <a:solidFill>
                  <a:schemeClr val="bg1"/>
                </a:solidFill>
                <a:latin typeface="Lato" charset="0"/>
              </a:rPr>
              <a:t> Danceability</a:t>
            </a:r>
          </a:p>
          <a:p>
            <a:pPr>
              <a:buClr>
                <a:schemeClr val="bg1"/>
              </a:buClr>
              <a:buFont typeface="Wingdings" pitchFamily="2" charset="2"/>
              <a:buChar char="Ø"/>
            </a:pPr>
            <a:r>
              <a:rPr lang="en-US" sz="1600" dirty="0" smtClean="0">
                <a:solidFill>
                  <a:schemeClr val="bg1"/>
                </a:solidFill>
                <a:latin typeface="Lato" charset="0"/>
              </a:rPr>
              <a:t> Energy</a:t>
            </a:r>
          </a:p>
          <a:p>
            <a:pPr>
              <a:buClr>
                <a:schemeClr val="bg1"/>
              </a:buClr>
              <a:buFont typeface="Wingdings" pitchFamily="2" charset="2"/>
              <a:buChar char="Ø"/>
            </a:pPr>
            <a:r>
              <a:rPr lang="en-US" sz="1600" dirty="0" smtClean="0">
                <a:solidFill>
                  <a:schemeClr val="bg1"/>
                </a:solidFill>
                <a:latin typeface="Lato" charset="0"/>
              </a:rPr>
              <a:t> Mode</a:t>
            </a:r>
          </a:p>
          <a:p>
            <a:pPr>
              <a:buClr>
                <a:schemeClr val="bg1"/>
              </a:buClr>
              <a:buFont typeface="Wingdings" pitchFamily="2" charset="2"/>
              <a:buChar char="Ø"/>
            </a:pPr>
            <a:r>
              <a:rPr lang="en-US" sz="1600" dirty="0" smtClean="0">
                <a:solidFill>
                  <a:schemeClr val="bg1"/>
                </a:solidFill>
                <a:latin typeface="Lato" charset="0"/>
              </a:rPr>
              <a:t> Instrumentalness</a:t>
            </a:r>
          </a:p>
          <a:p>
            <a:pPr>
              <a:buClr>
                <a:schemeClr val="bg1"/>
              </a:buClr>
              <a:buFont typeface="Wingdings" pitchFamily="2" charset="2"/>
              <a:buChar char="Ø"/>
            </a:pPr>
            <a:r>
              <a:rPr lang="en-US" sz="1600" dirty="0" smtClean="0">
                <a:solidFill>
                  <a:schemeClr val="bg1"/>
                </a:solidFill>
                <a:latin typeface="Lato" charset="0"/>
              </a:rPr>
              <a:t> Speechiness</a:t>
            </a:r>
          </a:p>
        </p:txBody>
      </p:sp>
      <p:sp>
        <p:nvSpPr>
          <p:cNvPr id="8" name="Google Shape;177;p25"/>
          <p:cNvSpPr txBox="1">
            <a:spLocks/>
          </p:cNvSpPr>
          <p:nvPr/>
        </p:nvSpPr>
        <p:spPr>
          <a:xfrm>
            <a:off x="783711" y="1271996"/>
            <a:ext cx="6718274" cy="535681"/>
          </a:xfrm>
          <a:prstGeom prst="rect">
            <a:avLst/>
          </a:prstGeom>
          <a:noFill/>
        </p:spPr>
        <p:txBody>
          <a:bodyPr spcFirstLastPara="1" vert="horz" wrap="square" lIns="91425" tIns="91425" rIns="91425" bIns="91425" anchor="t" anchorCtr="0">
            <a:noAutofit/>
          </a:bodyPr>
          <a:lstStyle/>
          <a:p>
            <a:pPr marL="457200" lvl="0" indent="-342900">
              <a:lnSpc>
                <a:spcPct val="115000"/>
              </a:lnSpc>
              <a:buClr>
                <a:srgbClr val="FFFFFF"/>
              </a:buClr>
              <a:buSzPts val="1800"/>
              <a:buFont typeface="Lato"/>
              <a:buChar char="●"/>
            </a:pPr>
            <a:r>
              <a:rPr lang="en" sz="1600" noProof="0" dirty="0" smtClean="0">
                <a:solidFill>
                  <a:schemeClr val="bg1"/>
                </a:solidFill>
                <a:latin typeface="Lato"/>
                <a:ea typeface="Lato"/>
                <a:cs typeface="Lato"/>
                <a:sym typeface="Lato"/>
              </a:rPr>
              <a:t>A sample of 10000 records were used for the clustering models and analysis</a:t>
            </a:r>
          </a:p>
          <a:p>
            <a:pPr marL="457200" lvl="0" indent="-342900">
              <a:lnSpc>
                <a:spcPct val="115000"/>
              </a:lnSpc>
              <a:buClr>
                <a:srgbClr val="FFFFFF"/>
              </a:buClr>
              <a:buSzPts val="1800"/>
              <a:buFont typeface="Lato"/>
              <a:buChar char="●"/>
            </a:pPr>
            <a:r>
              <a:rPr lang="en" sz="1600" kern="1200" dirty="0" smtClean="0">
                <a:solidFill>
                  <a:schemeClr val="bg1"/>
                </a:solidFill>
                <a:latin typeface="Lato"/>
                <a:ea typeface="Lato"/>
                <a:cs typeface="Lato"/>
                <a:sym typeface="Lato"/>
              </a:rPr>
              <a:t>I determined a single genre for each of the song records based on the genre list for each song using an algorythm that I defined</a:t>
            </a:r>
          </a:p>
          <a:p>
            <a:pPr marL="457200" lvl="0" indent="-342900">
              <a:lnSpc>
                <a:spcPct val="115000"/>
              </a:lnSpc>
              <a:buClr>
                <a:srgbClr val="FFFFFF"/>
              </a:buClr>
              <a:buSzPts val="1800"/>
              <a:buFont typeface="Lato"/>
              <a:buChar char="●"/>
            </a:pPr>
            <a:r>
              <a:rPr kumimoji="0" lang="en" sz="1600" b="0" i="0" u="none" strike="noStrike" kern="1200" cap="none" spc="0" normalizeH="0" baseline="0" noProof="0" dirty="0" smtClean="0">
                <a:ln>
                  <a:noFill/>
                </a:ln>
                <a:solidFill>
                  <a:schemeClr val="bg1"/>
                </a:solidFill>
                <a:effectLst/>
                <a:uLnTx/>
                <a:uFillTx/>
                <a:latin typeface="Lato"/>
                <a:ea typeface="Lato"/>
                <a:cs typeface="Lato"/>
                <a:sym typeface="Lato"/>
              </a:rPr>
              <a:t>I</a:t>
            </a:r>
            <a:r>
              <a:rPr kumimoji="0" lang="en" sz="1600" b="0" i="0" u="none" strike="noStrike" kern="1200" cap="none" spc="0" normalizeH="0" noProof="0" dirty="0" smtClean="0">
                <a:ln>
                  <a:noFill/>
                </a:ln>
                <a:solidFill>
                  <a:schemeClr val="bg1"/>
                </a:solidFill>
                <a:effectLst/>
                <a:uLnTx/>
                <a:uFillTx/>
                <a:latin typeface="Lato"/>
                <a:ea typeface="Lato"/>
                <a:cs typeface="Lato"/>
                <a:sym typeface="Lato"/>
              </a:rPr>
              <a:t> used several data clustering techniques to group the data using the musical audio features described earlier.  All of the features values in the data file ranged from 0.0 to 1.0</a:t>
            </a:r>
            <a:endParaRPr kumimoji="0" lang="en-US" sz="1600" b="0" i="0" u="none" strike="noStrike" kern="1200" cap="none" spc="0" normalizeH="0" baseline="0" noProof="0" dirty="0" smtClean="0">
              <a:ln>
                <a:noFill/>
              </a:ln>
              <a:solidFill>
                <a:srgbClr val="FFFFFF"/>
              </a:solidFill>
              <a:effectLst/>
              <a:uLnTx/>
              <a:uFillTx/>
              <a:latin typeface="Lato"/>
              <a:ea typeface="Lato"/>
              <a:cs typeface="Lato"/>
              <a:sym typeface="Lato"/>
            </a:endParaRPr>
          </a:p>
        </p:txBody>
      </p:sp>
      <p:sp>
        <p:nvSpPr>
          <p:cNvPr id="9" name="TextBox 8"/>
          <p:cNvSpPr txBox="1"/>
          <p:nvPr/>
        </p:nvSpPr>
        <p:spPr>
          <a:xfrm>
            <a:off x="4326673" y="3370139"/>
            <a:ext cx="3048000" cy="1077218"/>
          </a:xfrm>
          <a:prstGeom prst="rect">
            <a:avLst/>
          </a:prstGeom>
          <a:noFill/>
        </p:spPr>
        <p:txBody>
          <a:bodyPr wrap="square" rtlCol="0">
            <a:spAutoFit/>
          </a:bodyPr>
          <a:lstStyle/>
          <a:p>
            <a:pPr>
              <a:buClr>
                <a:schemeClr val="bg1"/>
              </a:buClr>
            </a:pPr>
            <a:r>
              <a:rPr lang="en-US" sz="1600" b="1" u="sng" dirty="0" smtClean="0">
                <a:solidFill>
                  <a:schemeClr val="bg1"/>
                </a:solidFill>
                <a:latin typeface="Lato" charset="0"/>
              </a:rPr>
              <a:t>Clustering Techniques</a:t>
            </a:r>
          </a:p>
          <a:p>
            <a:pPr>
              <a:buClr>
                <a:schemeClr val="bg1"/>
              </a:buClr>
              <a:buFont typeface="Wingdings" pitchFamily="2" charset="2"/>
              <a:buChar char="Ø"/>
            </a:pPr>
            <a:r>
              <a:rPr lang="en-US" sz="1600" dirty="0" smtClean="0">
                <a:solidFill>
                  <a:schemeClr val="bg1"/>
                </a:solidFill>
                <a:latin typeface="Lato" charset="0"/>
              </a:rPr>
              <a:t> Kmeans</a:t>
            </a:r>
          </a:p>
          <a:p>
            <a:pPr>
              <a:buClr>
                <a:schemeClr val="bg1"/>
              </a:buClr>
              <a:buFont typeface="Wingdings" pitchFamily="2" charset="2"/>
              <a:buChar char="Ø"/>
            </a:pPr>
            <a:r>
              <a:rPr lang="en-US" sz="1600" dirty="0" smtClean="0">
                <a:solidFill>
                  <a:schemeClr val="bg1"/>
                </a:solidFill>
                <a:latin typeface="Lato" charset="0"/>
              </a:rPr>
              <a:t> Hierarchical</a:t>
            </a:r>
          </a:p>
          <a:p>
            <a:pPr>
              <a:buClr>
                <a:schemeClr val="bg1"/>
              </a:buClr>
              <a:buFont typeface="Wingdings" pitchFamily="2" charset="2"/>
              <a:buChar char="Ø"/>
            </a:pPr>
            <a:r>
              <a:rPr lang="en-US" sz="1600" dirty="0" smtClean="0">
                <a:solidFill>
                  <a:schemeClr val="bg1"/>
                </a:solidFill>
                <a:latin typeface="Lato" charset="0"/>
              </a:rPr>
              <a:t>UMAP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780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Raleway" charset="0"/>
              </a:rPr>
              <a:t>Cool Graphs</a:t>
            </a:r>
            <a:endParaRPr sz="4000" b="1" dirty="0">
              <a:latin typeface="Raleway"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21"/>
          <p:cNvSpPr txBox="1"/>
          <p:nvPr/>
        </p:nvSpPr>
        <p:spPr>
          <a:xfrm>
            <a:off x="0" y="0"/>
            <a:ext cx="9144000" cy="525000"/>
          </a:xfrm>
          <a:prstGeom prst="rect">
            <a:avLst/>
          </a:prstGeom>
          <a:solidFill>
            <a:schemeClr val="tx2"/>
          </a:solidFill>
          <a:ln>
            <a:solidFill>
              <a:schemeClr val="accent1"/>
            </a:solidFill>
          </a:ln>
        </p:spPr>
        <p:txBody>
          <a:bodyPr spcFirstLastPara="1" wrap="square" lIns="91425" tIns="91425" rIns="91425" bIns="91425" anchor="t" anchorCtr="0">
            <a:noAutofit/>
          </a:bodyPr>
          <a:lstStyle/>
          <a:p>
            <a:pPr lvl="0" algn="ctr">
              <a:lnSpc>
                <a:spcPct val="115000"/>
              </a:lnSpc>
              <a:spcAft>
                <a:spcPts val="1000"/>
              </a:spcAft>
            </a:pPr>
            <a:r>
              <a:rPr lang="en-US" sz="2000" b="1" dirty="0" smtClean="0">
                <a:solidFill>
                  <a:srgbClr val="FFFFFF"/>
                </a:solidFill>
                <a:latin typeface="Lato"/>
                <a:ea typeface="Lato"/>
                <a:cs typeface="Lato"/>
                <a:sym typeface="Lato"/>
              </a:rPr>
              <a:t>Grouping by danceability</a:t>
            </a:r>
            <a:endParaRPr lang="en-US" sz="2000" b="1" dirty="0">
              <a:solidFill>
                <a:srgbClr val="FFFFFF"/>
              </a:solidFill>
              <a:latin typeface="Lato"/>
              <a:ea typeface="Lato"/>
              <a:cs typeface="Lato"/>
              <a:sym typeface="Lato"/>
            </a:endParaRPr>
          </a:p>
        </p:txBody>
      </p:sp>
      <p:sp>
        <p:nvSpPr>
          <p:cNvPr id="146" name="Google Shape;146;p21"/>
          <p:cNvSpPr txBox="1"/>
          <p:nvPr/>
        </p:nvSpPr>
        <p:spPr>
          <a:xfrm>
            <a:off x="6648438" y="2395538"/>
            <a:ext cx="11286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dirty="0">
              <a:latin typeface="Lato"/>
              <a:ea typeface="Lato"/>
              <a:cs typeface="Lato"/>
              <a:sym typeface="Lato"/>
            </a:endParaRPr>
          </a:p>
        </p:txBody>
      </p:sp>
      <p:pic>
        <p:nvPicPr>
          <p:cNvPr id="10" name="Picture 9" descr="danceability2.png"/>
          <p:cNvPicPr>
            <a:picLocks noChangeAspect="1"/>
          </p:cNvPicPr>
          <p:nvPr/>
        </p:nvPicPr>
        <p:blipFill>
          <a:blip r:embed="rId3"/>
          <a:stretch>
            <a:fillRect/>
          </a:stretch>
        </p:blipFill>
        <p:spPr>
          <a:xfrm>
            <a:off x="4884234" y="540138"/>
            <a:ext cx="4259766" cy="2738421"/>
          </a:xfrm>
          <a:prstGeom prst="rect">
            <a:avLst/>
          </a:prstGeom>
        </p:spPr>
      </p:pic>
      <p:pic>
        <p:nvPicPr>
          <p:cNvPr id="11" name="Picture 10" descr="danceability3.png"/>
          <p:cNvPicPr>
            <a:picLocks noChangeAspect="1"/>
          </p:cNvPicPr>
          <p:nvPr/>
        </p:nvPicPr>
        <p:blipFill>
          <a:blip r:embed="rId4"/>
          <a:stretch>
            <a:fillRect/>
          </a:stretch>
        </p:blipFill>
        <p:spPr>
          <a:xfrm>
            <a:off x="0" y="535257"/>
            <a:ext cx="4658053" cy="2854714"/>
          </a:xfrm>
          <a:prstGeom prst="rect">
            <a:avLst/>
          </a:prstGeom>
        </p:spPr>
      </p:pic>
      <p:sp>
        <p:nvSpPr>
          <p:cNvPr id="12" name="TextBox 11"/>
          <p:cNvSpPr txBox="1"/>
          <p:nvPr/>
        </p:nvSpPr>
        <p:spPr>
          <a:xfrm>
            <a:off x="5545872" y="3375102"/>
            <a:ext cx="2750633" cy="1492716"/>
          </a:xfrm>
          <a:prstGeom prst="rect">
            <a:avLst/>
          </a:prstGeom>
          <a:noFill/>
        </p:spPr>
        <p:txBody>
          <a:bodyPr wrap="square" rtlCol="0">
            <a:spAutoFit/>
          </a:bodyPr>
          <a:lstStyle/>
          <a:p>
            <a:pPr>
              <a:spcAft>
                <a:spcPts val="600"/>
              </a:spcAft>
              <a:buFont typeface="Wingdings" pitchFamily="2" charset="2"/>
              <a:buChar char="§"/>
            </a:pPr>
            <a:r>
              <a:rPr lang="en-US" dirty="0" smtClean="0"/>
              <a:t> </a:t>
            </a:r>
            <a:r>
              <a:rPr lang="en-US" sz="1200" dirty="0" smtClean="0">
                <a:latin typeface="Lato" charset="0"/>
              </a:rPr>
              <a:t>Hip hop, disco and pop have high danceability. I observed a large number of hip hop songs in cluster 0.</a:t>
            </a:r>
          </a:p>
          <a:p>
            <a:pPr>
              <a:spcAft>
                <a:spcPts val="600"/>
              </a:spcAft>
              <a:buFont typeface="Wingdings" pitchFamily="2" charset="2"/>
              <a:buChar char="§"/>
            </a:pPr>
            <a:r>
              <a:rPr lang="en-US" sz="1200" dirty="0" smtClean="0">
                <a:latin typeface="Lato" charset="0"/>
              </a:rPr>
              <a:t> Metal, classical and jazz have low danceability. I observed a large number of metal and jazz songs in cluster 3.</a:t>
            </a:r>
          </a:p>
        </p:txBody>
      </p:sp>
      <p:sp>
        <p:nvSpPr>
          <p:cNvPr id="13" name="TextBox 12"/>
          <p:cNvSpPr txBox="1"/>
          <p:nvPr/>
        </p:nvSpPr>
        <p:spPr>
          <a:xfrm>
            <a:off x="695093" y="3460596"/>
            <a:ext cx="2750633" cy="938719"/>
          </a:xfrm>
          <a:prstGeom prst="rect">
            <a:avLst/>
          </a:prstGeom>
          <a:noFill/>
        </p:spPr>
        <p:txBody>
          <a:bodyPr wrap="square" rtlCol="0">
            <a:spAutoFit/>
          </a:bodyPr>
          <a:lstStyle/>
          <a:p>
            <a:pPr>
              <a:spcAft>
                <a:spcPts val="600"/>
              </a:spcAft>
              <a:buFont typeface="Wingdings" pitchFamily="2" charset="2"/>
              <a:buChar char="§"/>
            </a:pPr>
            <a:r>
              <a:rPr lang="en-US" sz="1200" dirty="0" smtClean="0">
                <a:latin typeface="Lato" charset="0"/>
              </a:rPr>
              <a:t> Cluster 0 appears to have the highest danceability</a:t>
            </a:r>
          </a:p>
          <a:p>
            <a:pPr>
              <a:spcAft>
                <a:spcPts val="600"/>
              </a:spcAft>
              <a:buFont typeface="Wingdings" pitchFamily="2" charset="2"/>
              <a:buChar char="§"/>
            </a:pPr>
            <a:r>
              <a:rPr lang="en-US" sz="1200" dirty="0" smtClean="0">
                <a:latin typeface="Lato" charset="0"/>
              </a:rPr>
              <a:t> Cluster 3 appears to have the lowest danceability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21"/>
          <p:cNvSpPr txBox="1"/>
          <p:nvPr/>
        </p:nvSpPr>
        <p:spPr>
          <a:xfrm>
            <a:off x="0" y="0"/>
            <a:ext cx="9144000" cy="525000"/>
          </a:xfrm>
          <a:prstGeom prst="rect">
            <a:avLst/>
          </a:prstGeom>
          <a:solidFill>
            <a:schemeClr val="tx2"/>
          </a:solidFill>
          <a:ln>
            <a:solidFill>
              <a:schemeClr val="accent1"/>
            </a:solidFill>
          </a:ln>
        </p:spPr>
        <p:txBody>
          <a:bodyPr spcFirstLastPara="1" wrap="square" lIns="91425" tIns="91425" rIns="91425" bIns="91425" anchor="t" anchorCtr="0">
            <a:noAutofit/>
          </a:bodyPr>
          <a:lstStyle/>
          <a:p>
            <a:pPr lvl="0" algn="ctr">
              <a:lnSpc>
                <a:spcPct val="115000"/>
              </a:lnSpc>
              <a:spcAft>
                <a:spcPts val="1000"/>
              </a:spcAft>
            </a:pPr>
            <a:r>
              <a:rPr lang="en-US" sz="2000" b="1" dirty="0" smtClean="0">
                <a:solidFill>
                  <a:srgbClr val="FFFFFF"/>
                </a:solidFill>
                <a:latin typeface="Lato"/>
                <a:ea typeface="Lato"/>
                <a:cs typeface="Lato"/>
                <a:sym typeface="Lato"/>
              </a:rPr>
              <a:t>Grouping by energy</a:t>
            </a:r>
            <a:endParaRPr lang="en-US" sz="2000" b="1" dirty="0">
              <a:solidFill>
                <a:srgbClr val="FFFFFF"/>
              </a:solidFill>
              <a:latin typeface="Lato"/>
              <a:ea typeface="Lato"/>
              <a:cs typeface="Lato"/>
              <a:sym typeface="Lato"/>
            </a:endParaRPr>
          </a:p>
        </p:txBody>
      </p:sp>
      <p:sp>
        <p:nvSpPr>
          <p:cNvPr id="146" name="Google Shape;146;p21"/>
          <p:cNvSpPr txBox="1"/>
          <p:nvPr/>
        </p:nvSpPr>
        <p:spPr>
          <a:xfrm>
            <a:off x="6648438" y="2395538"/>
            <a:ext cx="11286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dirty="0">
              <a:latin typeface="Lato"/>
              <a:ea typeface="Lato"/>
              <a:cs typeface="Lato"/>
              <a:sym typeface="Lato"/>
            </a:endParaRPr>
          </a:p>
        </p:txBody>
      </p:sp>
      <p:pic>
        <p:nvPicPr>
          <p:cNvPr id="10" name="Picture 9" descr="danceability2.png"/>
          <p:cNvPicPr>
            <a:picLocks noChangeAspect="1"/>
          </p:cNvPicPr>
          <p:nvPr/>
        </p:nvPicPr>
        <p:blipFill>
          <a:blip r:embed="rId3"/>
          <a:stretch>
            <a:fillRect/>
          </a:stretch>
        </p:blipFill>
        <p:spPr>
          <a:xfrm>
            <a:off x="4884234" y="540138"/>
            <a:ext cx="4259766" cy="2738421"/>
          </a:xfrm>
          <a:prstGeom prst="rect">
            <a:avLst/>
          </a:prstGeom>
        </p:spPr>
      </p:pic>
      <p:pic>
        <p:nvPicPr>
          <p:cNvPr id="11" name="Picture 10" descr="danceability3.png"/>
          <p:cNvPicPr>
            <a:picLocks noChangeAspect="1"/>
          </p:cNvPicPr>
          <p:nvPr/>
        </p:nvPicPr>
        <p:blipFill>
          <a:blip r:embed="rId4"/>
          <a:stretch>
            <a:fillRect/>
          </a:stretch>
        </p:blipFill>
        <p:spPr>
          <a:xfrm>
            <a:off x="0" y="535257"/>
            <a:ext cx="4440666" cy="2854714"/>
          </a:xfrm>
          <a:prstGeom prst="rect">
            <a:avLst/>
          </a:prstGeom>
        </p:spPr>
      </p:pic>
      <p:sp>
        <p:nvSpPr>
          <p:cNvPr id="12" name="TextBox 11"/>
          <p:cNvSpPr txBox="1"/>
          <p:nvPr/>
        </p:nvSpPr>
        <p:spPr>
          <a:xfrm>
            <a:off x="5545872" y="3375102"/>
            <a:ext cx="2750633" cy="1308050"/>
          </a:xfrm>
          <a:prstGeom prst="rect">
            <a:avLst/>
          </a:prstGeom>
          <a:noFill/>
        </p:spPr>
        <p:txBody>
          <a:bodyPr wrap="square" rtlCol="0">
            <a:spAutoFit/>
          </a:bodyPr>
          <a:lstStyle/>
          <a:p>
            <a:pPr>
              <a:spcAft>
                <a:spcPts val="600"/>
              </a:spcAft>
              <a:buFont typeface="Wingdings" pitchFamily="2" charset="2"/>
              <a:buChar char="§"/>
            </a:pPr>
            <a:r>
              <a:rPr lang="en-US" dirty="0" smtClean="0"/>
              <a:t> </a:t>
            </a:r>
            <a:r>
              <a:rPr lang="en-US" sz="1200" dirty="0" smtClean="0">
                <a:latin typeface="Lato" charset="0"/>
              </a:rPr>
              <a:t>Metal and rock have high energy. I observed a large number metal, pop and rock songs in clusters 0 and 2</a:t>
            </a:r>
          </a:p>
          <a:p>
            <a:pPr>
              <a:spcAft>
                <a:spcPts val="600"/>
              </a:spcAft>
              <a:buFont typeface="Wingdings" pitchFamily="2" charset="2"/>
              <a:buChar char="§"/>
            </a:pPr>
            <a:r>
              <a:rPr lang="en-US" sz="1200" dirty="0" smtClean="0">
                <a:latin typeface="Lato" charset="0"/>
              </a:rPr>
              <a:t> Classical, jazz and blues have low energy. I observed a large number of classical and jazz songs in cluster 3</a:t>
            </a:r>
          </a:p>
        </p:txBody>
      </p:sp>
      <p:sp>
        <p:nvSpPr>
          <p:cNvPr id="13" name="TextBox 12"/>
          <p:cNvSpPr txBox="1"/>
          <p:nvPr/>
        </p:nvSpPr>
        <p:spPr>
          <a:xfrm>
            <a:off x="695093" y="3460596"/>
            <a:ext cx="2750633" cy="461665"/>
          </a:xfrm>
          <a:prstGeom prst="rect">
            <a:avLst/>
          </a:prstGeom>
          <a:noFill/>
        </p:spPr>
        <p:txBody>
          <a:bodyPr wrap="square" rtlCol="0">
            <a:spAutoFit/>
          </a:bodyPr>
          <a:lstStyle/>
          <a:p>
            <a:pPr>
              <a:spcAft>
                <a:spcPts val="600"/>
              </a:spcAft>
              <a:buFont typeface="Wingdings" pitchFamily="2" charset="2"/>
              <a:buChar char="§"/>
            </a:pPr>
            <a:r>
              <a:rPr lang="en-US" sz="1200" dirty="0" smtClean="0">
                <a:latin typeface="Lato" charset="0"/>
              </a:rPr>
              <a:t> Cluster 3 appears to have the lowest energy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21"/>
          <p:cNvSpPr txBox="1"/>
          <p:nvPr/>
        </p:nvSpPr>
        <p:spPr>
          <a:xfrm>
            <a:off x="0" y="0"/>
            <a:ext cx="9144000" cy="525000"/>
          </a:xfrm>
          <a:prstGeom prst="rect">
            <a:avLst/>
          </a:prstGeom>
          <a:solidFill>
            <a:schemeClr val="tx2"/>
          </a:solidFill>
          <a:ln>
            <a:solidFill>
              <a:schemeClr val="accent1"/>
            </a:solidFill>
          </a:ln>
        </p:spPr>
        <p:txBody>
          <a:bodyPr spcFirstLastPara="1" wrap="square" lIns="91425" tIns="91425" rIns="91425" bIns="91425" anchor="t" anchorCtr="0">
            <a:noAutofit/>
          </a:bodyPr>
          <a:lstStyle/>
          <a:p>
            <a:pPr lvl="0" algn="ctr">
              <a:lnSpc>
                <a:spcPct val="115000"/>
              </a:lnSpc>
              <a:spcAft>
                <a:spcPts val="1000"/>
              </a:spcAft>
            </a:pPr>
            <a:r>
              <a:rPr lang="en-US" sz="2000" b="1" dirty="0" smtClean="0">
                <a:solidFill>
                  <a:srgbClr val="FFFFFF"/>
                </a:solidFill>
                <a:latin typeface="Lato"/>
                <a:ea typeface="Lato"/>
                <a:cs typeface="Lato"/>
                <a:sym typeface="Lato"/>
              </a:rPr>
              <a:t>Grouping by speechiness</a:t>
            </a:r>
            <a:endParaRPr lang="en-US" sz="2000" b="1" dirty="0">
              <a:solidFill>
                <a:srgbClr val="FFFFFF"/>
              </a:solidFill>
              <a:latin typeface="Lato"/>
              <a:ea typeface="Lato"/>
              <a:cs typeface="Lato"/>
              <a:sym typeface="Lato"/>
            </a:endParaRPr>
          </a:p>
        </p:txBody>
      </p:sp>
      <p:sp>
        <p:nvSpPr>
          <p:cNvPr id="146" name="Google Shape;146;p21"/>
          <p:cNvSpPr txBox="1"/>
          <p:nvPr/>
        </p:nvSpPr>
        <p:spPr>
          <a:xfrm>
            <a:off x="6648438" y="2395538"/>
            <a:ext cx="11286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dirty="0">
              <a:latin typeface="Lato"/>
              <a:ea typeface="Lato"/>
              <a:cs typeface="Lato"/>
              <a:sym typeface="Lato"/>
            </a:endParaRPr>
          </a:p>
        </p:txBody>
      </p:sp>
      <p:pic>
        <p:nvPicPr>
          <p:cNvPr id="10" name="Picture 9" descr="danceability2.png"/>
          <p:cNvPicPr>
            <a:picLocks noChangeAspect="1"/>
          </p:cNvPicPr>
          <p:nvPr/>
        </p:nvPicPr>
        <p:blipFill>
          <a:blip r:embed="rId3"/>
          <a:stretch>
            <a:fillRect/>
          </a:stretch>
        </p:blipFill>
        <p:spPr>
          <a:xfrm>
            <a:off x="4884234" y="540138"/>
            <a:ext cx="4259766" cy="2738421"/>
          </a:xfrm>
          <a:prstGeom prst="rect">
            <a:avLst/>
          </a:prstGeom>
        </p:spPr>
      </p:pic>
      <p:pic>
        <p:nvPicPr>
          <p:cNvPr id="11" name="Picture 10" descr="danceability3.png"/>
          <p:cNvPicPr>
            <a:picLocks noChangeAspect="1"/>
          </p:cNvPicPr>
          <p:nvPr/>
        </p:nvPicPr>
        <p:blipFill>
          <a:blip r:embed="rId4"/>
          <a:stretch>
            <a:fillRect/>
          </a:stretch>
        </p:blipFill>
        <p:spPr>
          <a:xfrm>
            <a:off x="108693" y="535257"/>
            <a:ext cx="4440666" cy="2854714"/>
          </a:xfrm>
          <a:prstGeom prst="rect">
            <a:avLst/>
          </a:prstGeom>
        </p:spPr>
      </p:pic>
      <p:sp>
        <p:nvSpPr>
          <p:cNvPr id="12" name="TextBox 11"/>
          <p:cNvSpPr txBox="1"/>
          <p:nvPr/>
        </p:nvSpPr>
        <p:spPr>
          <a:xfrm>
            <a:off x="5545872" y="3375102"/>
            <a:ext cx="2750633" cy="1308050"/>
          </a:xfrm>
          <a:prstGeom prst="rect">
            <a:avLst/>
          </a:prstGeom>
          <a:noFill/>
        </p:spPr>
        <p:txBody>
          <a:bodyPr wrap="square" rtlCol="0">
            <a:spAutoFit/>
          </a:bodyPr>
          <a:lstStyle/>
          <a:p>
            <a:pPr>
              <a:spcAft>
                <a:spcPts val="600"/>
              </a:spcAft>
              <a:buFont typeface="Wingdings" pitchFamily="2" charset="2"/>
              <a:buChar char="§"/>
            </a:pPr>
            <a:r>
              <a:rPr lang="en-US" dirty="0" smtClean="0"/>
              <a:t> </a:t>
            </a:r>
            <a:r>
              <a:rPr lang="en-US" sz="1200" dirty="0" smtClean="0">
                <a:latin typeface="Lato" charset="0"/>
              </a:rPr>
              <a:t>Hip hop has high speechiness. I observed a large number of hip hop songs in cluster 0.</a:t>
            </a:r>
          </a:p>
          <a:p>
            <a:pPr>
              <a:spcAft>
                <a:spcPts val="600"/>
              </a:spcAft>
              <a:buFont typeface="Wingdings" pitchFamily="2" charset="2"/>
              <a:buChar char="§"/>
            </a:pPr>
            <a:r>
              <a:rPr lang="en-US" sz="1200" dirty="0" smtClean="0">
                <a:latin typeface="Lato" charset="0"/>
              </a:rPr>
              <a:t> The rest of the genres have low speechiness. Not many of those songs were in cluster 0.</a:t>
            </a:r>
          </a:p>
        </p:txBody>
      </p:sp>
      <p:sp>
        <p:nvSpPr>
          <p:cNvPr id="13" name="TextBox 12"/>
          <p:cNvSpPr txBox="1"/>
          <p:nvPr/>
        </p:nvSpPr>
        <p:spPr>
          <a:xfrm>
            <a:off x="695093" y="3460596"/>
            <a:ext cx="2750633" cy="461665"/>
          </a:xfrm>
          <a:prstGeom prst="rect">
            <a:avLst/>
          </a:prstGeom>
          <a:noFill/>
        </p:spPr>
        <p:txBody>
          <a:bodyPr wrap="square" rtlCol="0">
            <a:spAutoFit/>
          </a:bodyPr>
          <a:lstStyle/>
          <a:p>
            <a:pPr>
              <a:spcAft>
                <a:spcPts val="600"/>
              </a:spcAft>
              <a:buFont typeface="Wingdings" pitchFamily="2" charset="2"/>
              <a:buChar char="§"/>
            </a:pPr>
            <a:r>
              <a:rPr lang="en-US" sz="1200" dirty="0" smtClean="0">
                <a:latin typeface="Lato" charset="0"/>
              </a:rPr>
              <a:t> Cluster 0 appears to have the highest speechiness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693</TotalTime>
  <Words>687</Words>
  <Application>Microsoft Office PowerPoint</Application>
  <PresentationFormat>On-screen Show (16:9)</PresentationFormat>
  <Paragraphs>117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Raleway Thin</vt:lpstr>
      <vt:lpstr>Constantia</vt:lpstr>
      <vt:lpstr>Wingdings 2</vt:lpstr>
      <vt:lpstr>Lato</vt:lpstr>
      <vt:lpstr>Raleway</vt:lpstr>
      <vt:lpstr>Wingdings</vt:lpstr>
      <vt:lpstr>Calibri</vt:lpstr>
      <vt:lpstr>Flow</vt:lpstr>
      <vt:lpstr>Spotify Music Cluster Analysis</vt:lpstr>
      <vt:lpstr>Outline</vt:lpstr>
      <vt:lpstr>Slide 3</vt:lpstr>
      <vt:lpstr>Slide 4</vt:lpstr>
      <vt:lpstr>The Clustering Process</vt:lpstr>
      <vt:lpstr>Cool Graphs</vt:lpstr>
      <vt:lpstr>Slide 7</vt:lpstr>
      <vt:lpstr>Slide 8</vt:lpstr>
      <vt:lpstr>Slide 9</vt:lpstr>
      <vt:lpstr>Slide 10</vt:lpstr>
      <vt:lpstr> </vt:lpstr>
      <vt:lpstr>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PMRC Effects on Music Popularity</dc:title>
  <dc:creator>Steve</dc:creator>
  <cp:lastModifiedBy>Steve</cp:lastModifiedBy>
  <cp:revision>150</cp:revision>
  <dcterms:modified xsi:type="dcterms:W3CDTF">2020-10-19T15:39:10Z</dcterms:modified>
</cp:coreProperties>
</file>