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61" r:id="rId6"/>
    <p:sldId id="263" r:id="rId7"/>
    <p:sldId id="264" r:id="rId8"/>
    <p:sldId id="267" r:id="rId9"/>
    <p:sldId id="268" r:id="rId10"/>
    <p:sldId id="269" r:id="rId11"/>
    <p:sldId id="265" r:id="rId12"/>
    <p:sldId id="26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8.xml"/><Relationship Id="rId5" Type="http://schemas.openxmlformats.org/officeDocument/2006/relationships/image" Target="../media/image18.tmp"/><Relationship Id="rId4" Type="http://schemas.openxmlformats.org/officeDocument/2006/relationships/image" Target="../media/image17.tmp"/></Relationships>
</file>

<file path=ppt/slides/_rels/slide1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B2D5-ADE1-0BF8-CCE2-1709E3E32501}"/>
              </a:ext>
            </a:extLst>
          </p:cNvPr>
          <p:cNvSpPr>
            <a:spLocks noGrp="1"/>
          </p:cNvSpPr>
          <p:nvPr>
            <p:ph type="ctrTitle"/>
          </p:nvPr>
        </p:nvSpPr>
        <p:spPr>
          <a:xfrm>
            <a:off x="1051559" y="1432223"/>
            <a:ext cx="10800129" cy="3035808"/>
          </a:xfrm>
        </p:spPr>
        <p:txBody>
          <a:bodyPr/>
          <a:lstStyle/>
          <a:p>
            <a:r>
              <a:rPr lang="en-US" dirty="0"/>
              <a:t>CHESS using MIN MAX </a:t>
            </a:r>
            <a:endParaRPr lang="en-IN" dirty="0"/>
          </a:p>
        </p:txBody>
      </p:sp>
      <p:sp>
        <p:nvSpPr>
          <p:cNvPr id="3" name="Subtitle 2">
            <a:extLst>
              <a:ext uri="{FF2B5EF4-FFF2-40B4-BE49-F238E27FC236}">
                <a16:creationId xmlns:a16="http://schemas.microsoft.com/office/drawing/2014/main" id="{323DBDB0-B285-F4AA-DE4A-583EC344DE20}"/>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1425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C5414B-0951-4F7B-FCC8-2C6AD02D0B40}"/>
              </a:ext>
            </a:extLst>
          </p:cNvPr>
          <p:cNvSpPr/>
          <p:nvPr/>
        </p:nvSpPr>
        <p:spPr>
          <a:xfrm>
            <a:off x="3007310" y="183338"/>
            <a:ext cx="480772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ALGORITHM</a:t>
            </a:r>
          </a:p>
        </p:txBody>
      </p:sp>
      <p:sp>
        <p:nvSpPr>
          <p:cNvPr id="5" name="Rectangle 2">
            <a:extLst>
              <a:ext uri="{FF2B5EF4-FFF2-40B4-BE49-F238E27FC236}">
                <a16:creationId xmlns:a16="http://schemas.microsoft.com/office/drawing/2014/main" id="{0EE42722-BE63-7D79-4354-41BEB65FED56}"/>
              </a:ext>
            </a:extLst>
          </p:cNvPr>
          <p:cNvSpPr>
            <a:spLocks noChangeArrowheads="1"/>
          </p:cNvSpPr>
          <p:nvPr/>
        </p:nvSpPr>
        <p:spPr bwMode="auto">
          <a:xfrm>
            <a:off x="850036" y="1599375"/>
            <a:ext cx="6862439"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minimax(</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depth,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nodeIndex</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bool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isMax</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scores[],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(depth == 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scores[</a:t>
            </a:r>
            <a:r>
              <a:rPr kumimoji="0" lang="en-US" altLang="en-US" sz="1400" b="0" i="0" u="none" strike="noStrike" cap="none" normalizeH="0" baseline="0" dirty="0" err="1">
                <a:ln>
                  <a:noFill/>
                </a:ln>
                <a:solidFill>
                  <a:srgbClr val="000000"/>
                </a:solidFill>
                <a:effectLst/>
                <a:latin typeface="Consolas" panose="020B0609020204030204" pitchFamily="49" charset="0"/>
              </a:rPr>
              <a:t>nodeIndex</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isMax</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max(minimax(depth+1, </a:t>
            </a:r>
            <a:r>
              <a:rPr kumimoji="0" lang="en-US" altLang="en-US" sz="1400" b="0" i="0" u="none" strike="noStrike" cap="none" normalizeH="0" baseline="0" dirty="0" err="1">
                <a:ln>
                  <a:noFill/>
                </a:ln>
                <a:solidFill>
                  <a:srgbClr val="000000"/>
                </a:solidFill>
                <a:effectLst/>
                <a:latin typeface="Consolas" panose="020B0609020204030204" pitchFamily="49" charset="0"/>
              </a:rPr>
              <a:t>nodeIndex</a:t>
            </a:r>
            <a:r>
              <a:rPr kumimoji="0" lang="en-US" altLang="en-US" sz="1400" b="0" i="0" u="none" strike="noStrike" cap="none" normalizeH="0" baseline="0" dirty="0">
                <a:ln>
                  <a:noFill/>
                </a:ln>
                <a:solidFill>
                  <a:srgbClr val="000000"/>
                </a:solidFill>
                <a:effectLst/>
                <a:latin typeface="Consolas" panose="020B0609020204030204" pitchFamily="49" charset="0"/>
              </a:rPr>
              <a:t>*2,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 scores, 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minimax(depth+1, </a:t>
            </a:r>
            <a:r>
              <a:rPr kumimoji="0" lang="en-US" altLang="en-US" sz="1400" b="0" i="0" u="none" strike="noStrike" cap="none" normalizeH="0" baseline="0" dirty="0" err="1">
                <a:ln>
                  <a:noFill/>
                </a:ln>
                <a:solidFill>
                  <a:srgbClr val="000000"/>
                </a:solidFill>
                <a:effectLst/>
                <a:latin typeface="Consolas" panose="020B0609020204030204" pitchFamily="49" charset="0"/>
              </a:rPr>
              <a:t>nodeIndex</a:t>
            </a:r>
            <a:r>
              <a:rPr kumimoji="0" lang="en-US" altLang="en-US" sz="1400" b="0" i="0" u="none" strike="noStrike" cap="none" normalizeH="0" baseline="0" dirty="0">
                <a:ln>
                  <a:noFill/>
                </a:ln>
                <a:solidFill>
                  <a:srgbClr val="000000"/>
                </a:solidFill>
                <a:effectLst/>
                <a:latin typeface="Consolas" panose="020B0609020204030204" pitchFamily="49" charset="0"/>
              </a:rPr>
              <a:t>*2 + 1,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 scores, 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else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min(minimax(depth+1, </a:t>
            </a:r>
            <a:r>
              <a:rPr kumimoji="0" lang="en-US" altLang="en-US" sz="1400" b="0" i="0" u="none" strike="noStrike" cap="none" normalizeH="0" baseline="0" dirty="0" err="1">
                <a:ln>
                  <a:noFill/>
                </a:ln>
                <a:solidFill>
                  <a:srgbClr val="000000"/>
                </a:solidFill>
                <a:effectLst/>
                <a:latin typeface="Consolas" panose="020B0609020204030204" pitchFamily="49" charset="0"/>
              </a:rPr>
              <a:t>nodeIndex</a:t>
            </a:r>
            <a:r>
              <a:rPr kumimoji="0" lang="en-US" altLang="en-US" sz="1400" b="0" i="0" u="none" strike="noStrike" cap="none" normalizeH="0" baseline="0" dirty="0">
                <a:ln>
                  <a:noFill/>
                </a:ln>
                <a:solidFill>
                  <a:srgbClr val="000000"/>
                </a:solidFill>
                <a:effectLst/>
                <a:latin typeface="Consolas" panose="020B0609020204030204" pitchFamily="49" charset="0"/>
              </a:rPr>
              <a:t>*2,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scores, 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minimax(depth+1, </a:t>
            </a:r>
            <a:r>
              <a:rPr kumimoji="0" lang="en-US" altLang="en-US" sz="1400" b="0" i="0" u="none" strike="noStrike" cap="none" normalizeH="0" baseline="0" dirty="0" err="1">
                <a:ln>
                  <a:noFill/>
                </a:ln>
                <a:solidFill>
                  <a:srgbClr val="000000"/>
                </a:solidFill>
                <a:effectLst/>
                <a:latin typeface="Consolas" panose="020B0609020204030204" pitchFamily="49" charset="0"/>
              </a:rPr>
              <a:t>nodeIndex</a:t>
            </a:r>
            <a:r>
              <a:rPr kumimoji="0" lang="en-US" altLang="en-US" sz="1400" b="0" i="0" u="none" strike="noStrike" cap="none" normalizeH="0" baseline="0" dirty="0">
                <a:ln>
                  <a:noFill/>
                </a:ln>
                <a:solidFill>
                  <a:srgbClr val="000000"/>
                </a:solidFill>
                <a:effectLst/>
                <a:latin typeface="Consolas" panose="020B0609020204030204" pitchFamily="49" charset="0"/>
              </a:rPr>
              <a:t>*2 + 1,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scores, 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B1F908F-0A87-997E-33FA-327F53A8E6C8}"/>
              </a:ext>
            </a:extLst>
          </p:cNvPr>
          <p:cNvSpPr txBox="1"/>
          <p:nvPr/>
        </p:nvSpPr>
        <p:spPr>
          <a:xfrm>
            <a:off x="8631314" y="5097051"/>
            <a:ext cx="3025066" cy="880369"/>
          </a:xfrm>
          <a:prstGeom prst="rect">
            <a:avLst/>
          </a:prstGeom>
          <a:noFill/>
        </p:spPr>
        <p:txBody>
          <a:bodyPr wrap="square">
            <a:spAutoFit/>
          </a:bodyPr>
          <a:lstStyle/>
          <a:p>
            <a:pPr algn="l" fontAlgn="base">
              <a:lnSpc>
                <a:spcPct val="150000"/>
              </a:lnSpc>
            </a:pPr>
            <a:r>
              <a:rPr lang="en-US" b="1" i="0" dirty="0">
                <a:solidFill>
                  <a:srgbClr val="273239"/>
                </a:solidFill>
                <a:effectLst/>
                <a:latin typeface="urw-din"/>
              </a:rPr>
              <a:t>Time complexity :</a:t>
            </a:r>
            <a:r>
              <a:rPr lang="en-US" b="0" i="0" dirty="0">
                <a:solidFill>
                  <a:srgbClr val="273239"/>
                </a:solidFill>
                <a:effectLst/>
                <a:latin typeface="urw-din"/>
              </a:rPr>
              <a:t> O(</a:t>
            </a:r>
            <a:r>
              <a:rPr lang="en-US" b="0" i="0" dirty="0" err="1">
                <a:solidFill>
                  <a:srgbClr val="273239"/>
                </a:solidFill>
                <a:effectLst/>
                <a:latin typeface="urw-din"/>
              </a:rPr>
              <a:t>b^d</a:t>
            </a:r>
            <a:r>
              <a:rPr lang="en-US" b="0" i="0" dirty="0">
                <a:solidFill>
                  <a:srgbClr val="273239"/>
                </a:solidFill>
                <a:effectLst/>
                <a:latin typeface="urw-din"/>
              </a:rPr>
              <a:t>).</a:t>
            </a:r>
          </a:p>
          <a:p>
            <a:pPr algn="l" fontAlgn="base">
              <a:lnSpc>
                <a:spcPct val="150000"/>
              </a:lnSpc>
            </a:pPr>
            <a:r>
              <a:rPr lang="en-US" b="1" i="0" dirty="0">
                <a:solidFill>
                  <a:srgbClr val="273239"/>
                </a:solidFill>
                <a:effectLst/>
                <a:latin typeface="urw-din"/>
              </a:rPr>
              <a:t>Space Complexity : </a:t>
            </a:r>
            <a:r>
              <a:rPr lang="en-US" b="0" i="0" dirty="0">
                <a:solidFill>
                  <a:srgbClr val="273239"/>
                </a:solidFill>
                <a:effectLst/>
                <a:latin typeface="urw-din"/>
              </a:rPr>
              <a:t>O(bd)</a:t>
            </a:r>
          </a:p>
        </p:txBody>
      </p:sp>
      <p:sp>
        <p:nvSpPr>
          <p:cNvPr id="8" name="Rectangle: Rounded Corners 7">
            <a:extLst>
              <a:ext uri="{FF2B5EF4-FFF2-40B4-BE49-F238E27FC236}">
                <a16:creationId xmlns:a16="http://schemas.microsoft.com/office/drawing/2014/main" id="{7794031B-BCBF-6247-1C2D-42F118DD95BD}"/>
              </a:ext>
            </a:extLst>
          </p:cNvPr>
          <p:cNvSpPr/>
          <p:nvPr/>
        </p:nvSpPr>
        <p:spPr>
          <a:xfrm>
            <a:off x="8631314" y="5097051"/>
            <a:ext cx="2590061" cy="10019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4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952-3700-C6BF-5CE7-5E7036FA5440}"/>
              </a:ext>
            </a:extLst>
          </p:cNvPr>
          <p:cNvSpPr>
            <a:spLocks noGrp="1"/>
          </p:cNvSpPr>
          <p:nvPr>
            <p:ph type="title"/>
          </p:nvPr>
        </p:nvSpPr>
        <p:spPr>
          <a:xfrm>
            <a:off x="8744949" y="2141738"/>
            <a:ext cx="3200400" cy="1737360"/>
          </a:xfrm>
        </p:spPr>
        <p:txBody>
          <a:bodyPr>
            <a:noAutofit/>
          </a:bodyPr>
          <a:lstStyle/>
          <a:p>
            <a:pPr>
              <a:lnSpc>
                <a:spcPct val="100000"/>
              </a:lnSpc>
            </a:pPr>
            <a:r>
              <a:rPr lang="en-US" sz="4000" dirty="0"/>
              <a:t>MIN MAX</a:t>
            </a:r>
            <a:br>
              <a:rPr lang="en-US" sz="4000" dirty="0"/>
            </a:br>
            <a:r>
              <a:rPr lang="en-US" sz="4000" dirty="0"/>
              <a:t>    VS</a:t>
            </a:r>
            <a:br>
              <a:rPr lang="en-US" sz="4000" dirty="0"/>
            </a:br>
            <a:r>
              <a:rPr lang="en-US" sz="4000" dirty="0"/>
              <a:t>ALPHA BETA PRUNING</a:t>
            </a:r>
            <a:endParaRPr lang="en-IN" sz="4000" dirty="0"/>
          </a:p>
        </p:txBody>
      </p:sp>
      <p:sp>
        <p:nvSpPr>
          <p:cNvPr id="4" name="Text Placeholder 3">
            <a:extLst>
              <a:ext uri="{FF2B5EF4-FFF2-40B4-BE49-F238E27FC236}">
                <a16:creationId xmlns:a16="http://schemas.microsoft.com/office/drawing/2014/main" id="{14028407-0079-7382-683B-B29DCC02C5A2}"/>
              </a:ext>
            </a:extLst>
          </p:cNvPr>
          <p:cNvSpPr>
            <a:spLocks noGrp="1"/>
          </p:cNvSpPr>
          <p:nvPr>
            <p:ph type="body" sz="half" idx="2"/>
          </p:nvPr>
        </p:nvSpPr>
        <p:spPr/>
        <p:txBody>
          <a:bodyPr/>
          <a:lstStyle/>
          <a:p>
            <a:r>
              <a:rPr lang="en-US" dirty="0"/>
              <a:t>.</a:t>
            </a:r>
            <a:endParaRPr lang="en-IN" dirty="0"/>
          </a:p>
        </p:txBody>
      </p:sp>
      <p:sp>
        <p:nvSpPr>
          <p:cNvPr id="5" name="Rectangle 1">
            <a:extLst>
              <a:ext uri="{FF2B5EF4-FFF2-40B4-BE49-F238E27FC236}">
                <a16:creationId xmlns:a16="http://schemas.microsoft.com/office/drawing/2014/main" id="{B030D53F-7F2D-5E4D-602C-14F5048D0037}"/>
              </a:ext>
            </a:extLst>
          </p:cNvPr>
          <p:cNvSpPr>
            <a:spLocks noGrp="1" noChangeArrowheads="1"/>
          </p:cNvSpPr>
          <p:nvPr>
            <p:ph idx="1"/>
          </p:nvPr>
        </p:nvSpPr>
        <p:spPr bwMode="auto">
          <a:xfrm>
            <a:off x="246651" y="470212"/>
            <a:ext cx="56669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ontserrat" panose="00000500000000000000" pitchFamily="2" charset="0"/>
              </a:rPr>
              <a:t>It has been estimated that the depth of the chess game is </a:t>
            </a:r>
            <a:r>
              <a:rPr kumimoji="0" lang="en-US" altLang="en-US" sz="1400" b="0" i="0" u="none" strike="noStrike" cap="none" normalizeH="0" baseline="0" dirty="0">
                <a:ln>
                  <a:noFill/>
                </a:ln>
                <a:effectLst/>
                <a:latin typeface="MathJax_Main"/>
              </a:rPr>
              <a:t>80</a:t>
            </a:r>
            <a:r>
              <a:rPr kumimoji="0" lang="en-US" altLang="en-US" sz="14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392692-7FE8-672E-AB71-E0FA56837FE7}"/>
              </a:ext>
            </a:extLst>
          </p:cNvPr>
          <p:cNvSpPr>
            <a:spLocks noChangeArrowheads="1"/>
          </p:cNvSpPr>
          <p:nvPr/>
        </p:nvSpPr>
        <p:spPr bwMode="auto">
          <a:xfrm>
            <a:off x="367439" y="1087241"/>
            <a:ext cx="766856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ontserrat" panose="00000500000000000000" pitchFamily="2" charset="0"/>
              </a:rPr>
              <a:t>And</a:t>
            </a:r>
            <a:r>
              <a:rPr kumimoji="0" lang="en-US" altLang="en-US" sz="1400" b="0" i="0" u="none" strike="noStrike" cap="none" normalizeH="0" dirty="0">
                <a:ln>
                  <a:noFill/>
                </a:ln>
                <a:effectLst/>
                <a:latin typeface="Montserrat" panose="00000500000000000000" pitchFamily="2" charset="0"/>
              </a:rPr>
              <a:t> , </a:t>
            </a:r>
            <a:r>
              <a:rPr kumimoji="0" lang="en-US" altLang="en-US" sz="1400" b="0" i="0" u="none" strike="noStrike" cap="none" normalizeH="0" baseline="0" dirty="0">
                <a:ln>
                  <a:noFill/>
                </a:ln>
                <a:effectLst/>
                <a:latin typeface="Montserrat" panose="00000500000000000000" pitchFamily="2" charset="0"/>
              </a:rPr>
              <a:t>it has been estimated that the </a:t>
            </a:r>
            <a:r>
              <a:rPr kumimoji="0" lang="en-US" altLang="en-US" sz="1400" b="1" i="0" u="none" strike="noStrike" cap="none" normalizeH="0" baseline="0" dirty="0">
                <a:ln>
                  <a:noFill/>
                </a:ln>
                <a:effectLst/>
                <a:latin typeface="Montserrat" panose="00000500000000000000" pitchFamily="2" charset="0"/>
              </a:rPr>
              <a:t>branching factor</a:t>
            </a:r>
            <a:r>
              <a:rPr kumimoji="0" lang="en-US" altLang="en-US" sz="1400" b="0" i="0" u="none" strike="noStrike" cap="none" normalizeH="0" baseline="0" dirty="0">
                <a:ln>
                  <a:noFill/>
                </a:ln>
                <a:effectLst/>
                <a:latin typeface="Montserrat" panose="00000500000000000000" pitchFamily="2" charset="0"/>
              </a:rPr>
              <a:t> of the game of Chess is </a:t>
            </a:r>
            <a:r>
              <a:rPr kumimoji="0" lang="en-US" altLang="en-US" sz="1400" b="0" i="0" u="none" strike="noStrike" cap="none" normalizeH="0" baseline="0" dirty="0">
                <a:ln>
                  <a:noFill/>
                </a:ln>
                <a:effectLst/>
                <a:latin typeface="MathJax_Main"/>
              </a:rPr>
              <a:t>35</a:t>
            </a:r>
            <a:r>
              <a:rPr kumimoji="0" lang="en-US" altLang="en-US" sz="1400" b="0" i="0" u="none" strike="noStrike" cap="none" normalizeH="0" baseline="0" dirty="0">
                <a:ln>
                  <a:noFill/>
                </a:ln>
                <a:effectLst/>
              </a:rPr>
              <a:t> </a:t>
            </a:r>
          </a:p>
        </p:txBody>
      </p:sp>
      <p:sp>
        <p:nvSpPr>
          <p:cNvPr id="11" name="TextBox 10">
            <a:extLst>
              <a:ext uri="{FF2B5EF4-FFF2-40B4-BE49-F238E27FC236}">
                <a16:creationId xmlns:a16="http://schemas.microsoft.com/office/drawing/2014/main" id="{1E3BD92A-D39B-CD39-362A-0605F05A7734}"/>
              </a:ext>
            </a:extLst>
          </p:cNvPr>
          <p:cNvSpPr txBox="1"/>
          <p:nvPr/>
        </p:nvSpPr>
        <p:spPr>
          <a:xfrm>
            <a:off x="246651" y="1526626"/>
            <a:ext cx="7468044" cy="1077218"/>
          </a:xfrm>
          <a:prstGeom prst="rect">
            <a:avLst/>
          </a:prstGeom>
          <a:noFill/>
        </p:spPr>
        <p:txBody>
          <a:bodyPr wrap="square">
            <a:spAutoFit/>
          </a:bodyPr>
          <a:lstStyle/>
          <a:p>
            <a:r>
              <a:rPr lang="en-US" sz="1600" dirty="0">
                <a:latin typeface="Maiandra GD" panose="020E0502030308020204" pitchFamily="34" charset="0"/>
              </a:rPr>
              <a:t>The branching factor allows us computing the number of states we need to expand to be able to anticipate the N next moves. The formula is simple : 35^N.</a:t>
            </a:r>
          </a:p>
          <a:p>
            <a:r>
              <a:rPr lang="en-US" sz="1600" dirty="0">
                <a:latin typeface="Maiandra GD" panose="020E0502030308020204" pitchFamily="34" charset="0"/>
              </a:rPr>
              <a:t>For example:</a:t>
            </a:r>
          </a:p>
          <a:p>
            <a:endParaRPr lang="en-IN" sz="1600" dirty="0">
              <a:latin typeface="Maiandra GD" panose="020E0502030308020204" pitchFamily="34" charset="0"/>
            </a:endParaRPr>
          </a:p>
        </p:txBody>
      </p:sp>
      <p:pic>
        <p:nvPicPr>
          <p:cNvPr id="13" name="Picture 12">
            <a:extLst>
              <a:ext uri="{FF2B5EF4-FFF2-40B4-BE49-F238E27FC236}">
                <a16:creationId xmlns:a16="http://schemas.microsoft.com/office/drawing/2014/main" id="{E18C10F1-0102-DB66-EA0D-7D1E2DFC8DA6}"/>
              </a:ext>
            </a:extLst>
          </p:cNvPr>
          <p:cNvPicPr>
            <a:picLocks noChangeAspect="1"/>
          </p:cNvPicPr>
          <p:nvPr/>
        </p:nvPicPr>
        <p:blipFill>
          <a:blip r:embed="rId2"/>
          <a:stretch>
            <a:fillRect/>
          </a:stretch>
        </p:blipFill>
        <p:spPr>
          <a:xfrm>
            <a:off x="400386" y="2747751"/>
            <a:ext cx="2248184" cy="365187"/>
          </a:xfrm>
          <a:prstGeom prst="rect">
            <a:avLst/>
          </a:prstGeom>
        </p:spPr>
      </p:pic>
      <p:pic>
        <p:nvPicPr>
          <p:cNvPr id="15" name="Picture 14">
            <a:extLst>
              <a:ext uri="{FF2B5EF4-FFF2-40B4-BE49-F238E27FC236}">
                <a16:creationId xmlns:a16="http://schemas.microsoft.com/office/drawing/2014/main" id="{87394454-7693-0DD2-7D51-315DEE31AA04}"/>
              </a:ext>
            </a:extLst>
          </p:cNvPr>
          <p:cNvPicPr>
            <a:picLocks noChangeAspect="1"/>
          </p:cNvPicPr>
          <p:nvPr/>
        </p:nvPicPr>
        <p:blipFill>
          <a:blip r:embed="rId3"/>
          <a:stretch>
            <a:fillRect/>
          </a:stretch>
        </p:blipFill>
        <p:spPr>
          <a:xfrm>
            <a:off x="441960" y="3655271"/>
            <a:ext cx="2528737" cy="339506"/>
          </a:xfrm>
          <a:prstGeom prst="rect">
            <a:avLst/>
          </a:prstGeom>
        </p:spPr>
      </p:pic>
      <p:pic>
        <p:nvPicPr>
          <p:cNvPr id="17" name="Picture 16">
            <a:extLst>
              <a:ext uri="{FF2B5EF4-FFF2-40B4-BE49-F238E27FC236}">
                <a16:creationId xmlns:a16="http://schemas.microsoft.com/office/drawing/2014/main" id="{0D0E5605-22C9-2E2A-037C-A099E80AA8C5}"/>
              </a:ext>
            </a:extLst>
          </p:cNvPr>
          <p:cNvPicPr>
            <a:picLocks noChangeAspect="1"/>
          </p:cNvPicPr>
          <p:nvPr/>
        </p:nvPicPr>
        <p:blipFill>
          <a:blip r:embed="rId4"/>
          <a:stretch>
            <a:fillRect/>
          </a:stretch>
        </p:blipFill>
        <p:spPr>
          <a:xfrm>
            <a:off x="367439" y="4456736"/>
            <a:ext cx="2825023" cy="872072"/>
          </a:xfrm>
          <a:prstGeom prst="rect">
            <a:avLst/>
          </a:prstGeom>
        </p:spPr>
      </p:pic>
      <p:pic>
        <p:nvPicPr>
          <p:cNvPr id="19" name="Picture 18">
            <a:extLst>
              <a:ext uri="{FF2B5EF4-FFF2-40B4-BE49-F238E27FC236}">
                <a16:creationId xmlns:a16="http://schemas.microsoft.com/office/drawing/2014/main" id="{CE1D7411-37C9-17EA-2CD9-DCE3D4B8521F}"/>
              </a:ext>
            </a:extLst>
          </p:cNvPr>
          <p:cNvPicPr>
            <a:picLocks noChangeAspect="1"/>
          </p:cNvPicPr>
          <p:nvPr/>
        </p:nvPicPr>
        <p:blipFill>
          <a:blip r:embed="rId5"/>
          <a:stretch>
            <a:fillRect/>
          </a:stretch>
        </p:blipFill>
        <p:spPr>
          <a:xfrm>
            <a:off x="398226" y="5693760"/>
            <a:ext cx="2633757" cy="507854"/>
          </a:xfrm>
          <a:prstGeom prst="rect">
            <a:avLst/>
          </a:prstGeom>
        </p:spPr>
      </p:pic>
      <p:sp>
        <p:nvSpPr>
          <p:cNvPr id="21" name="TextBox 20">
            <a:extLst>
              <a:ext uri="{FF2B5EF4-FFF2-40B4-BE49-F238E27FC236}">
                <a16:creationId xmlns:a16="http://schemas.microsoft.com/office/drawing/2014/main" id="{5336AAEB-3036-FD1E-AC7A-BA88029227A8}"/>
              </a:ext>
            </a:extLst>
          </p:cNvPr>
          <p:cNvSpPr txBox="1"/>
          <p:nvPr/>
        </p:nvSpPr>
        <p:spPr>
          <a:xfrm>
            <a:off x="3192462" y="2671927"/>
            <a:ext cx="2030767" cy="369332"/>
          </a:xfrm>
          <a:prstGeom prst="rect">
            <a:avLst/>
          </a:prstGeom>
          <a:noFill/>
        </p:spPr>
        <p:txBody>
          <a:bodyPr wrap="square">
            <a:spAutoFit/>
          </a:bodyPr>
          <a:lstStyle/>
          <a:p>
            <a:r>
              <a:rPr lang="en-IN" b="0" i="0" dirty="0">
                <a:solidFill>
                  <a:srgbClr val="333333"/>
                </a:solidFill>
                <a:effectLst/>
                <a:latin typeface="Montserrat" panose="00000500000000000000" pitchFamily="2" charset="0"/>
              </a:rPr>
              <a:t>possible moves</a:t>
            </a:r>
            <a:endParaRPr lang="en-IN" dirty="0"/>
          </a:p>
        </p:txBody>
      </p:sp>
      <p:sp>
        <p:nvSpPr>
          <p:cNvPr id="22" name="Rectangle 4">
            <a:extLst>
              <a:ext uri="{FF2B5EF4-FFF2-40B4-BE49-F238E27FC236}">
                <a16:creationId xmlns:a16="http://schemas.microsoft.com/office/drawing/2014/main" id="{030A9293-3924-E1F0-2EB3-A3F6A3E03DF3}"/>
              </a:ext>
            </a:extLst>
          </p:cNvPr>
          <p:cNvSpPr>
            <a:spLocks noChangeArrowheads="1"/>
          </p:cNvSpPr>
          <p:nvPr/>
        </p:nvSpPr>
        <p:spPr bwMode="auto">
          <a:xfrm>
            <a:off x="3202997" y="3528492"/>
            <a:ext cx="49828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ontserrat" panose="00000500000000000000" pitchFamily="2" charset="0"/>
              </a:rPr>
              <a:t>possibilities if we try to anticipate the moves up to </a:t>
            </a:r>
            <a:r>
              <a:rPr kumimoji="0" lang="en-US" altLang="en-US" sz="1600" b="0" i="0" u="none" strike="noStrike" cap="none" normalizeH="0" baseline="0" dirty="0">
                <a:ln>
                  <a:noFill/>
                </a:ln>
                <a:solidFill>
                  <a:srgbClr val="333333"/>
                </a:solidFill>
                <a:effectLst/>
                <a:latin typeface="MathJax_Main"/>
              </a:rPr>
              <a:t>2</a:t>
            </a:r>
            <a:r>
              <a:rPr kumimoji="0" lang="en-US" altLang="en-US" sz="1600" b="0" i="0" u="none" strike="noStrike" cap="none" normalizeH="0" baseline="0" dirty="0">
                <a:ln>
                  <a:noFill/>
                </a:ln>
                <a:solidFill>
                  <a:srgbClr val="333333"/>
                </a:solidFill>
                <a:effectLst/>
                <a:latin typeface="Montserrat" panose="00000500000000000000" pitchFamily="2" charset="0"/>
              </a:rPr>
              <a:t> steps in advance</a:t>
            </a:r>
            <a:r>
              <a:rPr kumimoji="0" lang="en-US" altLang="en-US" sz="1600" b="0" i="0" u="none" strike="noStrike" cap="none" normalizeH="0" baseline="0" dirty="0">
                <a:ln>
                  <a:noFill/>
                </a:ln>
                <a:solidFill>
                  <a:schemeClr val="tx1"/>
                </a:solidFill>
                <a:effectLst/>
              </a:rPr>
              <a:t> </a:t>
            </a:r>
          </a:p>
        </p:txBody>
      </p:sp>
      <p:sp>
        <p:nvSpPr>
          <p:cNvPr id="23" name="Rectangle 5">
            <a:extLst>
              <a:ext uri="{FF2B5EF4-FFF2-40B4-BE49-F238E27FC236}">
                <a16:creationId xmlns:a16="http://schemas.microsoft.com/office/drawing/2014/main" id="{1271E7D1-2BDE-B186-B29E-F5765B4CA3EC}"/>
              </a:ext>
            </a:extLst>
          </p:cNvPr>
          <p:cNvSpPr>
            <a:spLocks noChangeArrowheads="1"/>
          </p:cNvSpPr>
          <p:nvPr/>
        </p:nvSpPr>
        <p:spPr bwMode="auto">
          <a:xfrm rot="10800000" flipV="1">
            <a:off x="3220105" y="5715000"/>
            <a:ext cx="49828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ontserrat" panose="00000500000000000000" pitchFamily="2" charset="0"/>
              </a:rPr>
              <a:t>Possibilities</a:t>
            </a:r>
            <a:r>
              <a:rPr kumimoji="0" lang="en-US" altLang="en-US" sz="1600" b="0" i="0" u="none" strike="noStrike" cap="none" normalizeH="0" dirty="0">
                <a:ln>
                  <a:noFill/>
                </a:ln>
                <a:solidFill>
                  <a:srgbClr val="333333"/>
                </a:solidFill>
                <a:effectLst/>
                <a:latin typeface="Montserrat" panose="00000500000000000000" pitchFamily="2" charset="0"/>
              </a:rPr>
              <a:t> </a:t>
            </a:r>
            <a:r>
              <a:rPr kumimoji="0" lang="en-US" altLang="en-US" sz="1600" b="0" i="0" u="none" strike="noStrike" cap="none" normalizeH="0" baseline="0" dirty="0">
                <a:ln>
                  <a:noFill/>
                </a:ln>
                <a:solidFill>
                  <a:srgbClr val="333333"/>
                </a:solidFill>
                <a:effectLst/>
                <a:latin typeface="Montserrat" panose="00000500000000000000" pitchFamily="2" charset="0"/>
              </a:rPr>
              <a:t>if we try to anticipate the moves up to </a:t>
            </a:r>
            <a:r>
              <a:rPr kumimoji="0" lang="en-US" altLang="en-US" sz="1600" b="0" i="0" u="none" strike="noStrike" cap="none" normalizeH="0" baseline="0" dirty="0">
                <a:ln>
                  <a:noFill/>
                </a:ln>
                <a:solidFill>
                  <a:srgbClr val="333333"/>
                </a:solidFill>
                <a:effectLst/>
                <a:latin typeface="MathJax_Main"/>
              </a:rPr>
              <a:t>6</a:t>
            </a:r>
            <a:r>
              <a:rPr lang="en-US" altLang="en-US" sz="1600" dirty="0">
                <a:solidFill>
                  <a:srgbClr val="333333"/>
                </a:solidFill>
                <a:latin typeface="inherit"/>
              </a:rPr>
              <a:t> </a:t>
            </a:r>
            <a:r>
              <a:rPr kumimoji="0" lang="en-US" altLang="en-US" sz="1600" b="0" i="0" u="none" strike="noStrike" cap="none" normalizeH="0" baseline="0" dirty="0">
                <a:ln>
                  <a:noFill/>
                </a:ln>
                <a:solidFill>
                  <a:srgbClr val="333333"/>
                </a:solidFill>
                <a:effectLst/>
                <a:latin typeface="Montserrat" panose="00000500000000000000" pitchFamily="2" charset="0"/>
              </a:rPr>
              <a:t>steps in advance</a:t>
            </a:r>
            <a:r>
              <a:rPr kumimoji="0" lang="en-US" altLang="en-US" sz="1600" b="0" i="0" u="none" strike="noStrike" cap="none" normalizeH="0" baseline="0" dirty="0">
                <a:ln>
                  <a:noFill/>
                </a:ln>
                <a:solidFill>
                  <a:schemeClr val="tx1"/>
                </a:solidFill>
                <a:effectLst/>
              </a:rPr>
              <a:t> </a:t>
            </a:r>
          </a:p>
        </p:txBody>
      </p:sp>
      <p:sp>
        <p:nvSpPr>
          <p:cNvPr id="24" name="Rectangle 6">
            <a:extLst>
              <a:ext uri="{FF2B5EF4-FFF2-40B4-BE49-F238E27FC236}">
                <a16:creationId xmlns:a16="http://schemas.microsoft.com/office/drawing/2014/main" id="{1F3ABD81-C231-1952-6B40-E91158BE9833}"/>
              </a:ext>
            </a:extLst>
          </p:cNvPr>
          <p:cNvSpPr>
            <a:spLocks noChangeArrowheads="1"/>
          </p:cNvSpPr>
          <p:nvPr/>
        </p:nvSpPr>
        <p:spPr bwMode="auto">
          <a:xfrm>
            <a:off x="246651" y="5327382"/>
            <a:ext cx="793918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48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E1EBF-B1DC-CB2A-30C2-012EB0E55F58}"/>
              </a:ext>
            </a:extLst>
          </p:cNvPr>
          <p:cNvSpPr txBox="1"/>
          <p:nvPr/>
        </p:nvSpPr>
        <p:spPr>
          <a:xfrm>
            <a:off x="823773" y="1151868"/>
            <a:ext cx="10544453" cy="509267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aiandra GD" panose="020E0502030308020204" pitchFamily="34" charset="0"/>
              </a:rPr>
              <a:t>Hence, if we use the </a:t>
            </a:r>
            <a:r>
              <a:rPr kumimoji="0" lang="en-US" altLang="en-US" sz="2000" b="0" i="0" u="none" strike="noStrike" cap="none" normalizeH="0" baseline="0" dirty="0">
                <a:ln>
                  <a:noFill/>
                </a:ln>
                <a:solidFill>
                  <a:srgbClr val="333333"/>
                </a:solidFill>
                <a:effectLst/>
                <a:latin typeface="Maiandra GD" panose="020E0502030308020204" pitchFamily="34" charset="0"/>
              </a:rPr>
              <a:t>minimax</a:t>
            </a:r>
            <a:r>
              <a:rPr kumimoji="0" lang="en-US" altLang="en-US" sz="1800" b="0" i="0" u="none" strike="noStrike" cap="none" normalizeH="0" baseline="0" dirty="0">
                <a:ln>
                  <a:noFill/>
                </a:ln>
                <a:solidFill>
                  <a:srgbClr val="333333"/>
                </a:solidFill>
                <a:effectLst/>
                <a:latin typeface="Maiandra GD" panose="020E0502030308020204" pitchFamily="34" charset="0"/>
              </a:rPr>
              <a:t> algorithm we could look ahead only about </a:t>
            </a:r>
            <a:r>
              <a:rPr kumimoji="0" lang="en-US" altLang="en-US" sz="2000" b="0" i="0" u="none" strike="noStrike" cap="none" normalizeH="0" baseline="0" dirty="0">
                <a:ln>
                  <a:noFill/>
                </a:ln>
                <a:solidFill>
                  <a:srgbClr val="333333"/>
                </a:solidFill>
                <a:effectLst/>
                <a:latin typeface="Maiandra GD" panose="020E0502030308020204" pitchFamily="34" charset="0"/>
              </a:rPr>
              <a:t>6</a:t>
            </a:r>
            <a:r>
              <a:rPr lang="en-US" altLang="en-US" sz="1800" dirty="0">
                <a:solidFill>
                  <a:srgbClr val="333333"/>
                </a:solidFill>
                <a:latin typeface="Maiandra GD" panose="020E0502030308020204" pitchFamily="34" charset="0"/>
              </a:rPr>
              <a:t> </a:t>
            </a:r>
            <a:r>
              <a:rPr kumimoji="0" lang="en-US" altLang="en-US" sz="1800" b="0" i="0" u="none" strike="noStrike" cap="none" normalizeH="0" baseline="0" dirty="0">
                <a:ln>
                  <a:noFill/>
                </a:ln>
                <a:solidFill>
                  <a:srgbClr val="333333"/>
                </a:solidFill>
                <a:effectLst/>
                <a:latin typeface="Maiandra GD" panose="020E0502030308020204" pitchFamily="34" charset="0"/>
              </a:rPr>
              <a:t>plies because a common CPU has a frequency around </a:t>
            </a:r>
            <a:r>
              <a:rPr lang="en-US" altLang="en-US" dirty="0">
                <a:solidFill>
                  <a:srgbClr val="333333"/>
                </a:solidFill>
                <a:latin typeface="Maiandra GD" panose="020E0502030308020204" pitchFamily="34" charset="0"/>
              </a:rPr>
              <a:t> </a:t>
            </a:r>
            <a:r>
              <a:rPr kumimoji="0" lang="en-US" altLang="en-US" sz="1800" b="0" i="0" u="none" strike="noStrike" cap="none" normalizeH="0" baseline="0" dirty="0">
                <a:ln>
                  <a:noFill/>
                </a:ln>
                <a:solidFill>
                  <a:srgbClr val="333333"/>
                </a:solidFill>
                <a:effectLst/>
                <a:latin typeface="Maiandra GD" panose="020E0502030308020204" pitchFamily="34" charset="0"/>
              </a:rPr>
              <a:t>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Maiandra GD" panose="020E0502030308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aiandra GD" panose="020E0502030308020204" pitchFamily="34" charset="0"/>
              </a:rPr>
              <a:t>That means that the </a:t>
            </a:r>
            <a:r>
              <a:rPr kumimoji="0" lang="en-US" altLang="en-US" sz="2000" b="0" i="0" u="none" strike="noStrike" cap="none" normalizeH="0" baseline="0" dirty="0">
                <a:ln>
                  <a:noFill/>
                </a:ln>
                <a:solidFill>
                  <a:srgbClr val="333333"/>
                </a:solidFill>
                <a:effectLst/>
                <a:latin typeface="Maiandra GD" panose="020E0502030308020204" pitchFamily="34" charset="0"/>
              </a:rPr>
              <a:t>minimax</a:t>
            </a:r>
            <a:r>
              <a:rPr kumimoji="0" lang="en-US" altLang="en-US" sz="1800" b="0" i="0" u="none" strike="noStrike" cap="none" normalizeH="0" baseline="0" dirty="0">
                <a:ln>
                  <a:noFill/>
                </a:ln>
                <a:solidFill>
                  <a:srgbClr val="333333"/>
                </a:solidFill>
                <a:effectLst/>
                <a:latin typeface="Maiandra GD" panose="020E0502030308020204" pitchFamily="34" charset="0"/>
              </a:rPr>
              <a:t> algorithm will take roughly </a:t>
            </a:r>
            <a:r>
              <a:rPr kumimoji="0" lang="en-US" altLang="en-US" sz="2000" b="0" i="0" u="none" strike="noStrike" cap="none" normalizeH="0" baseline="0" dirty="0">
                <a:ln>
                  <a:noFill/>
                </a:ln>
                <a:solidFill>
                  <a:srgbClr val="333333"/>
                </a:solidFill>
                <a:effectLst/>
                <a:latin typeface="Maiandra GD" panose="020E0502030308020204" pitchFamily="34" charset="0"/>
              </a:rPr>
              <a:t>2</a:t>
            </a:r>
            <a:r>
              <a:rPr kumimoji="0" lang="en-US" altLang="en-US" sz="1800" b="0" i="0" u="none" strike="noStrike" cap="none" normalizeH="0" baseline="0" dirty="0">
                <a:ln>
                  <a:noFill/>
                </a:ln>
                <a:solidFill>
                  <a:srgbClr val="333333"/>
                </a:solidFill>
                <a:effectLst/>
                <a:latin typeface="Maiandra GD" panose="020E0502030308020204" pitchFamily="34" charset="0"/>
              </a:rPr>
              <a:t> seconds to determine the best next move to execute by analyzing all the possibilities </a:t>
            </a:r>
            <a:r>
              <a:rPr kumimoji="0" lang="en-US" altLang="en-US" sz="2000" b="0" i="0" u="none" strike="noStrike" cap="none" normalizeH="0" baseline="0" dirty="0">
                <a:ln>
                  <a:noFill/>
                </a:ln>
                <a:solidFill>
                  <a:srgbClr val="333333"/>
                </a:solidFill>
                <a:effectLst/>
                <a:latin typeface="Maiandra GD" panose="020E0502030308020204" pitchFamily="34" charset="0"/>
              </a:rPr>
              <a:t>6</a:t>
            </a:r>
            <a:r>
              <a:rPr kumimoji="0" lang="en-US" altLang="en-US" sz="1800" b="0" i="0" u="none" strike="noStrike" cap="none" normalizeH="0" baseline="0" dirty="0">
                <a:ln>
                  <a:noFill/>
                </a:ln>
                <a:solidFill>
                  <a:srgbClr val="333333"/>
                </a:solidFill>
                <a:effectLst/>
                <a:latin typeface="Maiandra GD" panose="020E0502030308020204" pitchFamily="34" charset="0"/>
              </a:rPr>
              <a:t> plies ahead.</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aiandra GD" panose="020E0502030308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aiandra GD" panose="020E0502030308020204" pitchFamily="34" charset="0"/>
              </a:rPr>
              <a:t>So that means that with our </a:t>
            </a:r>
            <a:r>
              <a:rPr kumimoji="0" lang="en-US" altLang="en-US" sz="2000" b="0" i="0" u="none" strike="noStrike" cap="none" normalizeH="0" baseline="0" dirty="0">
                <a:ln>
                  <a:noFill/>
                </a:ln>
                <a:solidFill>
                  <a:srgbClr val="333333"/>
                </a:solidFill>
                <a:effectLst/>
                <a:latin typeface="Maiandra GD" panose="020E0502030308020204" pitchFamily="34" charset="0"/>
              </a:rPr>
              <a:t>minimax </a:t>
            </a:r>
            <a:r>
              <a:rPr kumimoji="0" lang="en-US" altLang="en-US" sz="1800" b="0" i="0" u="none" strike="noStrike" cap="none" normalizeH="0" baseline="0" dirty="0">
                <a:ln>
                  <a:noFill/>
                </a:ln>
                <a:solidFill>
                  <a:srgbClr val="333333"/>
                </a:solidFill>
                <a:effectLst/>
                <a:latin typeface="Maiandra GD" panose="020E0502030308020204" pitchFamily="34" charset="0"/>
              </a:rPr>
              <a:t>algorithm, and if we are using a common computer, our “Artificial Intelligence” takes 1 minute at each step to decide which action to choose by computing all the possible outcomes </a:t>
            </a:r>
            <a:r>
              <a:rPr kumimoji="0" lang="en-US" altLang="en-US" sz="2000" b="0" i="0" u="none" strike="noStrike" cap="none" normalizeH="0" baseline="0" dirty="0">
                <a:ln>
                  <a:noFill/>
                </a:ln>
                <a:solidFill>
                  <a:srgbClr val="333333"/>
                </a:solidFill>
                <a:effectLst/>
                <a:latin typeface="Maiandra GD" panose="020E0502030308020204" pitchFamily="34" charset="0"/>
              </a:rPr>
              <a:t>6</a:t>
            </a:r>
            <a:r>
              <a:rPr kumimoji="0" lang="en-US" altLang="en-US" sz="1800" b="0" i="0" u="none" strike="noStrike" cap="none" normalizeH="0" baseline="0" dirty="0">
                <a:ln>
                  <a:noFill/>
                </a:ln>
                <a:solidFill>
                  <a:srgbClr val="333333"/>
                </a:solidFill>
                <a:effectLst/>
                <a:latin typeface="Maiandra GD" panose="020E0502030308020204" pitchFamily="34" charset="0"/>
              </a:rPr>
              <a:t> plies in advance.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aiandra GD" panose="020E0502030308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aiandra GD" panose="020E0502030308020204" pitchFamily="34" charset="0"/>
              </a:rPr>
              <a:t>by using the </a:t>
            </a:r>
            <a:r>
              <a:rPr kumimoji="0" lang="en-US" altLang="en-US" sz="2400" b="0" i="0" u="none" strike="noStrike" cap="none" normalizeH="0" baseline="0" dirty="0">
                <a:ln>
                  <a:noFill/>
                </a:ln>
                <a:solidFill>
                  <a:srgbClr val="333333"/>
                </a:solidFill>
                <a:effectLst/>
                <a:latin typeface="Maiandra GD" panose="020E0502030308020204" pitchFamily="34" charset="0"/>
              </a:rPr>
              <a:t>alpha-beta pruning </a:t>
            </a:r>
            <a:r>
              <a:rPr kumimoji="0" lang="en-US" altLang="en-US" sz="1800" b="0" i="0" u="none" strike="noStrike" cap="none" normalizeH="0" baseline="0" dirty="0">
                <a:ln>
                  <a:noFill/>
                </a:ln>
                <a:solidFill>
                  <a:srgbClr val="333333"/>
                </a:solidFill>
                <a:effectLst/>
                <a:latin typeface="Maiandra GD" panose="020E0502030308020204" pitchFamily="34" charset="0"/>
              </a:rPr>
              <a:t>technique, we can build an “Artificial Intelligence” capable of seeing </a:t>
            </a:r>
            <a:r>
              <a:rPr kumimoji="0" lang="en-US" altLang="en-US" sz="2000" b="0" i="0" u="none" strike="noStrike" cap="none" normalizeH="0" baseline="0" dirty="0">
                <a:ln>
                  <a:noFill/>
                </a:ln>
                <a:solidFill>
                  <a:srgbClr val="333333"/>
                </a:solidFill>
                <a:effectLst/>
                <a:latin typeface="Maiandra GD" panose="020E0502030308020204" pitchFamily="34" charset="0"/>
              </a:rPr>
              <a:t>10</a:t>
            </a:r>
            <a:r>
              <a:rPr kumimoji="0" lang="en-US" altLang="en-US" sz="1800" b="0" i="0" u="none" strike="noStrike" cap="none" normalizeH="0" baseline="0" dirty="0">
                <a:ln>
                  <a:noFill/>
                </a:ln>
                <a:solidFill>
                  <a:srgbClr val="333333"/>
                </a:solidFill>
                <a:effectLst/>
                <a:latin typeface="Maiandra GD" panose="020E0502030308020204" pitchFamily="34" charset="0"/>
              </a:rPr>
              <a:t> to </a:t>
            </a:r>
            <a:r>
              <a:rPr kumimoji="0" lang="en-US" altLang="en-US" sz="2000" b="0" i="0" u="none" strike="noStrike" cap="none" normalizeH="0" baseline="0" dirty="0">
                <a:ln>
                  <a:noFill/>
                </a:ln>
                <a:solidFill>
                  <a:srgbClr val="333333"/>
                </a:solidFill>
                <a:effectLst/>
                <a:latin typeface="Maiandra GD" panose="020E0502030308020204" pitchFamily="34" charset="0"/>
              </a:rPr>
              <a:t>11</a:t>
            </a:r>
            <a:r>
              <a:rPr kumimoji="0" lang="en-US" altLang="en-US" sz="1800" b="0" i="0" u="none" strike="noStrike" cap="none" normalizeH="0" baseline="0" dirty="0">
                <a:ln>
                  <a:noFill/>
                </a:ln>
                <a:solidFill>
                  <a:srgbClr val="333333"/>
                </a:solidFill>
                <a:effectLst/>
                <a:latin typeface="Maiandra GD" panose="020E0502030308020204" pitchFamily="34" charset="0"/>
              </a:rPr>
              <a:t> steps ahead</a:t>
            </a:r>
            <a:endParaRPr kumimoji="0" lang="en-US" altLang="en-US" sz="2800" b="0" i="0" u="none" strike="noStrike" cap="none" normalizeH="0" baseline="0" dirty="0">
              <a:ln>
                <a:noFill/>
              </a:ln>
              <a:solidFill>
                <a:schemeClr val="tx1"/>
              </a:solidFill>
              <a:effectLst/>
              <a:latin typeface="Maiandra GD" panose="020E0502030308020204" pitchFamily="34" charset="0"/>
            </a:endParaRPr>
          </a:p>
        </p:txBody>
      </p:sp>
      <p:pic>
        <p:nvPicPr>
          <p:cNvPr id="5" name="Picture 4">
            <a:extLst>
              <a:ext uri="{FF2B5EF4-FFF2-40B4-BE49-F238E27FC236}">
                <a16:creationId xmlns:a16="http://schemas.microsoft.com/office/drawing/2014/main" id="{ED4866C9-24B9-0299-0559-5761433BCB63}"/>
              </a:ext>
            </a:extLst>
          </p:cNvPr>
          <p:cNvPicPr>
            <a:picLocks noChangeAspect="1"/>
          </p:cNvPicPr>
          <p:nvPr/>
        </p:nvPicPr>
        <p:blipFill>
          <a:blip r:embed="rId2"/>
          <a:stretch>
            <a:fillRect/>
          </a:stretch>
        </p:blipFill>
        <p:spPr>
          <a:xfrm>
            <a:off x="3938057" y="1700173"/>
            <a:ext cx="3146323" cy="355672"/>
          </a:xfrm>
          <a:prstGeom prst="rect">
            <a:avLst/>
          </a:prstGeom>
        </p:spPr>
      </p:pic>
    </p:spTree>
    <p:extLst>
      <p:ext uri="{BB962C8B-B14F-4D97-AF65-F5344CB8AC3E}">
        <p14:creationId xmlns:p14="http://schemas.microsoft.com/office/powerpoint/2010/main" val="53979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F69-FD3C-E09A-51E5-61E290476358}"/>
              </a:ext>
            </a:extLst>
          </p:cNvPr>
          <p:cNvSpPr>
            <a:spLocks noGrp="1"/>
          </p:cNvSpPr>
          <p:nvPr>
            <p:ph type="title"/>
          </p:nvPr>
        </p:nvSpPr>
        <p:spPr>
          <a:xfrm>
            <a:off x="8656172" y="1691640"/>
            <a:ext cx="3200400" cy="1737360"/>
          </a:xfrm>
        </p:spPr>
        <p:txBody>
          <a:bodyPr>
            <a:noAutofit/>
          </a:bodyPr>
          <a:lstStyle/>
          <a:p>
            <a:r>
              <a:rPr lang="en-US" sz="5400" dirty="0"/>
              <a:t>Alpha beta pruning</a:t>
            </a:r>
            <a:endParaRPr lang="en-IN" sz="5400" dirty="0"/>
          </a:p>
        </p:txBody>
      </p:sp>
      <p:sp>
        <p:nvSpPr>
          <p:cNvPr id="3" name="Content Placeholder 2">
            <a:extLst>
              <a:ext uri="{FF2B5EF4-FFF2-40B4-BE49-F238E27FC236}">
                <a16:creationId xmlns:a16="http://schemas.microsoft.com/office/drawing/2014/main" id="{086FDE44-0A15-3C95-3468-1739F6527271}"/>
              </a:ext>
            </a:extLst>
          </p:cNvPr>
          <p:cNvSpPr>
            <a:spLocks noGrp="1"/>
          </p:cNvSpPr>
          <p:nvPr>
            <p:ph idx="1"/>
          </p:nvPr>
        </p:nvSpPr>
        <p:spPr>
          <a:xfrm>
            <a:off x="8261618" y="3897298"/>
            <a:ext cx="3989507" cy="4560192"/>
          </a:xfrm>
        </p:spPr>
        <p:txBody>
          <a:bodyPr/>
          <a:lstStyle/>
          <a:p>
            <a:r>
              <a:rPr lang="en-US" sz="1800" b="1" i="0" dirty="0">
                <a:solidFill>
                  <a:srgbClr val="2C3454"/>
                </a:solidFill>
                <a:effectLst/>
                <a:latin typeface="proxima-nova"/>
              </a:rPr>
              <a:t>Alpha:</a:t>
            </a:r>
            <a:r>
              <a:rPr lang="en-US" sz="1800" b="0" i="0" dirty="0">
                <a:solidFill>
                  <a:srgbClr val="2C3454"/>
                </a:solidFill>
                <a:effectLst/>
                <a:latin typeface="proxima-nova"/>
              </a:rPr>
              <a:t> It is the best choice so far for the player MAX. We want to get the highest possible value here.</a:t>
            </a:r>
            <a:br>
              <a:rPr lang="en-US" sz="1800" dirty="0"/>
            </a:br>
            <a:r>
              <a:rPr lang="en-US" sz="1800" b="1" i="0" dirty="0">
                <a:solidFill>
                  <a:srgbClr val="2C3454"/>
                </a:solidFill>
                <a:effectLst/>
                <a:latin typeface="proxima-nova"/>
              </a:rPr>
              <a:t>Beta:</a:t>
            </a:r>
            <a:r>
              <a:rPr lang="en-US" sz="1800" b="0" i="0" dirty="0">
                <a:solidFill>
                  <a:srgbClr val="2C3454"/>
                </a:solidFill>
                <a:effectLst/>
                <a:latin typeface="proxima-nova"/>
              </a:rPr>
              <a:t> It is the best choice so far for MIN</a:t>
            </a:r>
          </a:p>
          <a:p>
            <a:endParaRPr lang="en-IN" dirty="0"/>
          </a:p>
        </p:txBody>
      </p:sp>
      <p:sp>
        <p:nvSpPr>
          <p:cNvPr id="4" name="Text Placeholder 3">
            <a:extLst>
              <a:ext uri="{FF2B5EF4-FFF2-40B4-BE49-F238E27FC236}">
                <a16:creationId xmlns:a16="http://schemas.microsoft.com/office/drawing/2014/main" id="{D6D7EE7A-6B63-3545-0742-F4FA74CAB5D5}"/>
              </a:ext>
            </a:extLst>
          </p:cNvPr>
          <p:cNvSpPr>
            <a:spLocks noGrp="1"/>
          </p:cNvSpPr>
          <p:nvPr>
            <p:ph type="body" sz="half" idx="2"/>
          </p:nvPr>
        </p:nvSpPr>
        <p:spPr/>
        <p:txBody>
          <a:bodyPr/>
          <a:lstStyle/>
          <a:p>
            <a:r>
              <a:rPr lang="en-US" dirty="0"/>
              <a:t>.</a:t>
            </a:r>
            <a:endParaRPr lang="en-IN" dirty="0"/>
          </a:p>
        </p:txBody>
      </p:sp>
      <p:sp>
        <p:nvSpPr>
          <p:cNvPr id="5" name="Rectangle 2">
            <a:extLst>
              <a:ext uri="{FF2B5EF4-FFF2-40B4-BE49-F238E27FC236}">
                <a16:creationId xmlns:a16="http://schemas.microsoft.com/office/drawing/2014/main" id="{42FCA01B-F0AC-D072-EB0A-FC0168D6F714}"/>
              </a:ext>
            </a:extLst>
          </p:cNvPr>
          <p:cNvSpPr>
            <a:spLocks noChangeArrowheads="1"/>
          </p:cNvSpPr>
          <p:nvPr/>
        </p:nvSpPr>
        <p:spPr bwMode="auto">
          <a:xfrm>
            <a:off x="335428" y="85103"/>
            <a:ext cx="6711697"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minimax(</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depth,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nodeIndex,</a:t>
            </a:r>
            <a:r>
              <a:rPr kumimoji="0" lang="en-US" altLang="en-US" sz="1100" b="1" i="0" u="none" strike="noStrike" cap="none" normalizeH="0" baseline="0" dirty="0" err="1">
                <a:ln>
                  <a:noFill/>
                </a:ln>
                <a:solidFill>
                  <a:srgbClr val="808080"/>
                </a:solidFill>
                <a:effectLst/>
                <a:latin typeface="Consolas" panose="020B0609020204030204" pitchFamily="49" charset="0"/>
              </a:rPr>
              <a:t>bool</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maximizingPlayer,</a:t>
            </a:r>
            <a:r>
              <a:rPr kumimoji="0" lang="en-US" altLang="en-US" sz="1100" b="1" i="0" u="none" strike="noStrike" cap="none" normalizeH="0" baseline="0" dirty="0" err="1">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values[],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alpha,</a:t>
            </a:r>
            <a:r>
              <a:rPr kumimoji="0" lang="en-US" altLang="en-US" sz="1100" b="1" i="0" u="none" strike="noStrike" cap="none" normalizeH="0" baseline="0" dirty="0" err="1">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(depth == reached)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values[</a:t>
            </a:r>
            <a:r>
              <a:rPr kumimoji="0" lang="en-US" altLang="en-US" sz="1100" b="0" i="0" u="none" strike="noStrike" cap="none" normalizeH="0" baseline="0" dirty="0" err="1">
                <a:ln>
                  <a:noFill/>
                </a:ln>
                <a:solidFill>
                  <a:srgbClr val="000000"/>
                </a:solidFill>
                <a:effectLst/>
                <a:latin typeface="Consolas" panose="020B0609020204030204" pitchFamily="49" charset="0"/>
              </a:rPr>
              <a:t>nodeIndex</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maximizingPlayer</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best = MIN;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for</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 0;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&lt; 2;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val</a:t>
            </a:r>
            <a:r>
              <a:rPr kumimoji="0" lang="en-US" altLang="en-US" sz="1100" b="0" i="0" u="none" strike="noStrike" cap="none" normalizeH="0" baseline="0" dirty="0">
                <a:ln>
                  <a:noFill/>
                </a:ln>
                <a:solidFill>
                  <a:srgbClr val="000000"/>
                </a:solidFill>
                <a:effectLst/>
                <a:latin typeface="Consolas" panose="020B0609020204030204" pitchFamily="49" charset="0"/>
              </a:rPr>
              <a:t> = minimax(depth + 1, </a:t>
            </a:r>
            <a:r>
              <a:rPr kumimoji="0" lang="en-US" altLang="en-US" sz="1100" b="0" i="0" u="none" strike="noStrike" cap="none" normalizeH="0" baseline="0" dirty="0" err="1">
                <a:ln>
                  <a:noFill/>
                </a:ln>
                <a:solidFill>
                  <a:srgbClr val="000000"/>
                </a:solidFill>
                <a:effectLst/>
                <a:latin typeface="Consolas" panose="020B0609020204030204" pitchFamily="49" charset="0"/>
              </a:rPr>
              <a:t>nodeIndex</a:t>
            </a:r>
            <a:r>
              <a:rPr kumimoji="0" lang="en-US" altLang="en-US" sz="1100" b="0" i="0" u="none" strike="noStrike" cap="none" normalizeH="0" baseline="0" dirty="0">
                <a:ln>
                  <a:noFill/>
                </a:ln>
                <a:solidFill>
                  <a:srgbClr val="000000"/>
                </a:solidFill>
                <a:effectLst/>
                <a:latin typeface="Consolas" panose="020B0609020204030204" pitchFamily="49" charset="0"/>
              </a:rPr>
              <a:t> * 2 +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false</a:t>
            </a:r>
            <a:r>
              <a:rPr kumimoji="0" lang="en-US" altLang="en-US" sz="1100" b="0" i="0" u="none" strike="noStrike" cap="none" normalizeH="0" baseline="0" dirty="0">
                <a:ln>
                  <a:noFill/>
                </a:ln>
                <a:solidFill>
                  <a:srgbClr val="000000"/>
                </a:solidFill>
                <a:effectLst/>
                <a:latin typeface="Consolas" panose="020B0609020204030204" pitchFamily="49" charset="0"/>
              </a:rPr>
              <a:t>, values, alpha, beta);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best = max(best, </a:t>
            </a:r>
            <a:r>
              <a:rPr kumimoji="0" lang="en-US" altLang="en-US" sz="1100" b="0" i="0" u="none" strike="noStrike" cap="none" normalizeH="0" baseline="0" dirty="0" err="1">
                <a:ln>
                  <a:noFill/>
                </a:ln>
                <a:solidFill>
                  <a:srgbClr val="000000"/>
                </a:solidFill>
                <a:effectLst/>
                <a:latin typeface="Consolas" panose="020B0609020204030204" pitchFamily="49" charset="0"/>
              </a:rPr>
              <a:t>val</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alpha = max(alpha, best);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(beta &lt;= alpha)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break</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else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best = MAX;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for</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 0;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 &lt; 2;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val</a:t>
            </a:r>
            <a:r>
              <a:rPr kumimoji="0" lang="en-US" altLang="en-US" sz="1100" b="0" i="0" u="none" strike="noStrike" cap="none" normalizeH="0" baseline="0" dirty="0">
                <a:ln>
                  <a:noFill/>
                </a:ln>
                <a:solidFill>
                  <a:srgbClr val="000000"/>
                </a:solidFill>
                <a:effectLst/>
                <a:latin typeface="Consolas" panose="020B0609020204030204" pitchFamily="49" charset="0"/>
              </a:rPr>
              <a:t> = minimax(depth + 1, </a:t>
            </a:r>
            <a:r>
              <a:rPr kumimoji="0" lang="en-US" altLang="en-US" sz="1100" b="0" i="0" u="none" strike="noStrike" cap="none" normalizeH="0" baseline="0" dirty="0" err="1">
                <a:ln>
                  <a:noFill/>
                </a:ln>
                <a:solidFill>
                  <a:srgbClr val="000000"/>
                </a:solidFill>
                <a:effectLst/>
                <a:latin typeface="Consolas" panose="020B0609020204030204" pitchFamily="49" charset="0"/>
              </a:rPr>
              <a:t>nodeIndex</a:t>
            </a:r>
            <a:r>
              <a:rPr kumimoji="0" lang="en-US" altLang="en-US" sz="1100" b="0" i="0" u="none" strike="noStrike" cap="none" normalizeH="0" baseline="0" dirty="0">
                <a:ln>
                  <a:noFill/>
                </a:ln>
                <a:solidFill>
                  <a:srgbClr val="000000"/>
                </a:solidFill>
                <a:effectLst/>
                <a:latin typeface="Consolas" panose="020B0609020204030204" pitchFamily="49" charset="0"/>
              </a:rPr>
              <a:t> * 2 + </a:t>
            </a:r>
            <a:r>
              <a:rPr kumimoji="0" lang="en-US" altLang="en-US" sz="1100" b="0" i="0" u="none" strike="noStrike" cap="none" normalizeH="0" baseline="0" dirty="0" err="1">
                <a:ln>
                  <a:noFill/>
                </a:ln>
                <a:solidFill>
                  <a:srgbClr val="000000"/>
                </a:solidFill>
                <a:effectLst/>
                <a:latin typeface="Consolas" panose="020B0609020204030204" pitchFamily="49" charset="0"/>
              </a:rPr>
              <a:t>i</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true</a:t>
            </a:r>
            <a:r>
              <a:rPr kumimoji="0" lang="en-US" altLang="en-US" sz="1100" b="0" i="0" u="none" strike="noStrike" cap="none" normalizeH="0" baseline="0" dirty="0">
                <a:ln>
                  <a:noFill/>
                </a:ln>
                <a:solidFill>
                  <a:srgbClr val="000000"/>
                </a:solidFill>
                <a:effectLst/>
                <a:latin typeface="Consolas" panose="020B0609020204030204" pitchFamily="49" charset="0"/>
              </a:rPr>
              <a:t>, values, alpha, beta);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best = min(best, </a:t>
            </a:r>
            <a:r>
              <a:rPr kumimoji="0" lang="en-US" altLang="en-US" sz="1100" b="0" i="0" u="none" strike="noStrike" cap="none" normalizeH="0" baseline="0" dirty="0" err="1">
                <a:ln>
                  <a:noFill/>
                </a:ln>
                <a:solidFill>
                  <a:srgbClr val="000000"/>
                </a:solidFill>
                <a:effectLst/>
                <a:latin typeface="Consolas" panose="020B0609020204030204" pitchFamily="49" charset="0"/>
              </a:rPr>
              <a:t>val</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beta = min(beta, best);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Alpha Beta Pruning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(beta &lt;= alpha)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break</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23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62F9-746E-BA3D-A61C-7DA7F580F72F}"/>
              </a:ext>
            </a:extLst>
          </p:cNvPr>
          <p:cNvSpPr>
            <a:spLocks noGrp="1"/>
          </p:cNvSpPr>
          <p:nvPr>
            <p:ph type="title"/>
          </p:nvPr>
        </p:nvSpPr>
        <p:spPr>
          <a:xfrm>
            <a:off x="8549640" y="1369380"/>
            <a:ext cx="3200400" cy="2812002"/>
          </a:xfrm>
        </p:spPr>
        <p:txBody>
          <a:bodyPr>
            <a:noAutofit/>
          </a:bodyPr>
          <a:lstStyle/>
          <a:p>
            <a:r>
              <a:rPr lang="en-US" sz="6600" dirty="0"/>
              <a:t>PLAYER</a:t>
            </a:r>
            <a:br>
              <a:rPr lang="en-US" sz="6600" dirty="0"/>
            </a:br>
            <a:r>
              <a:rPr lang="en-US" sz="6600" dirty="0"/>
              <a:t> SIDE</a:t>
            </a:r>
            <a:endParaRPr lang="en-IN" sz="6600" dirty="0"/>
          </a:p>
        </p:txBody>
      </p:sp>
      <p:sp>
        <p:nvSpPr>
          <p:cNvPr id="3" name="Content Placeholder 2">
            <a:extLst>
              <a:ext uri="{FF2B5EF4-FFF2-40B4-BE49-F238E27FC236}">
                <a16:creationId xmlns:a16="http://schemas.microsoft.com/office/drawing/2014/main" id="{8D59995D-F438-4159-D82C-FC4815DF8204}"/>
              </a:ext>
            </a:extLst>
          </p:cNvPr>
          <p:cNvSpPr>
            <a:spLocks noGrp="1"/>
          </p:cNvSpPr>
          <p:nvPr>
            <p:ph idx="1"/>
          </p:nvPr>
        </p:nvSpPr>
        <p:spPr>
          <a:xfrm>
            <a:off x="266330" y="685800"/>
            <a:ext cx="7283566" cy="6034596"/>
          </a:xfrm>
        </p:spPr>
        <p:txBody>
          <a:bodyPr/>
          <a:lstStyle/>
          <a:p>
            <a:pPr marL="0" indent="0">
              <a:buNone/>
            </a:pPr>
            <a:r>
              <a:rPr lang="en-US" dirty="0"/>
              <a:t>                              </a:t>
            </a:r>
          </a:p>
          <a:p>
            <a:pPr marL="0" indent="0">
              <a:buNone/>
            </a:pPr>
            <a:r>
              <a:rPr lang="en-US" dirty="0"/>
              <a:t>                       START</a:t>
            </a:r>
            <a:endParaRPr lang="en-IN" dirty="0"/>
          </a:p>
        </p:txBody>
      </p:sp>
      <p:sp>
        <p:nvSpPr>
          <p:cNvPr id="4" name="Text Placeholder 3">
            <a:extLst>
              <a:ext uri="{FF2B5EF4-FFF2-40B4-BE49-F238E27FC236}">
                <a16:creationId xmlns:a16="http://schemas.microsoft.com/office/drawing/2014/main" id="{FE315583-7E8A-1FD5-E418-1B81221C7F18}"/>
              </a:ext>
            </a:extLst>
          </p:cNvPr>
          <p:cNvSpPr>
            <a:spLocks noGrp="1"/>
          </p:cNvSpPr>
          <p:nvPr>
            <p:ph type="body" sz="half" idx="2"/>
          </p:nvPr>
        </p:nvSpPr>
        <p:spPr/>
        <p:txBody>
          <a:bodyPr/>
          <a:lstStyle/>
          <a:p>
            <a:r>
              <a:rPr lang="en-US" dirty="0"/>
              <a:t>.</a:t>
            </a:r>
            <a:endParaRPr lang="en-IN" dirty="0"/>
          </a:p>
        </p:txBody>
      </p:sp>
      <p:sp>
        <p:nvSpPr>
          <p:cNvPr id="5" name="Rectangle 4">
            <a:extLst>
              <a:ext uri="{FF2B5EF4-FFF2-40B4-BE49-F238E27FC236}">
                <a16:creationId xmlns:a16="http://schemas.microsoft.com/office/drawing/2014/main" id="{A1A200C3-B94A-10F8-C173-9AB73F58DD0C}"/>
              </a:ext>
            </a:extLst>
          </p:cNvPr>
          <p:cNvSpPr/>
          <p:nvPr/>
        </p:nvSpPr>
        <p:spPr>
          <a:xfrm>
            <a:off x="1683560" y="1079168"/>
            <a:ext cx="1083076" cy="39061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7984906-D930-5913-ED54-657BE63658F0}"/>
              </a:ext>
            </a:extLst>
          </p:cNvPr>
          <p:cNvSpPr txBox="1"/>
          <p:nvPr/>
        </p:nvSpPr>
        <p:spPr>
          <a:xfrm>
            <a:off x="1447060" y="2480093"/>
            <a:ext cx="1722268" cy="369332"/>
          </a:xfrm>
          <a:prstGeom prst="rect">
            <a:avLst/>
          </a:prstGeom>
          <a:noFill/>
        </p:spPr>
        <p:txBody>
          <a:bodyPr wrap="square" rtlCol="0">
            <a:spAutoFit/>
          </a:bodyPr>
          <a:lstStyle/>
          <a:p>
            <a:r>
              <a:rPr lang="en-US" dirty="0"/>
              <a:t>GAME MOVE</a:t>
            </a:r>
            <a:endParaRPr lang="en-IN" dirty="0"/>
          </a:p>
        </p:txBody>
      </p:sp>
      <p:sp>
        <p:nvSpPr>
          <p:cNvPr id="7" name="Flowchart: Decision 6">
            <a:extLst>
              <a:ext uri="{FF2B5EF4-FFF2-40B4-BE49-F238E27FC236}">
                <a16:creationId xmlns:a16="http://schemas.microsoft.com/office/drawing/2014/main" id="{FE5BCFCD-4445-21F7-BFC2-816F861C5E80}"/>
              </a:ext>
            </a:extLst>
          </p:cNvPr>
          <p:cNvSpPr/>
          <p:nvPr/>
        </p:nvSpPr>
        <p:spPr>
          <a:xfrm>
            <a:off x="1269507" y="3707696"/>
            <a:ext cx="1899821" cy="951675"/>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F923E84D-614F-E138-3F21-4ADCE3BE7992}"/>
              </a:ext>
            </a:extLst>
          </p:cNvPr>
          <p:cNvCxnSpPr>
            <a:cxnSpLocks/>
          </p:cNvCxnSpPr>
          <p:nvPr/>
        </p:nvCxnSpPr>
        <p:spPr>
          <a:xfrm flipH="1">
            <a:off x="2255517" y="1490613"/>
            <a:ext cx="1" cy="942543"/>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459990-4E6F-BFB2-7B77-B0051649B3BE}"/>
              </a:ext>
            </a:extLst>
          </p:cNvPr>
          <p:cNvCxnSpPr>
            <a:cxnSpLocks/>
            <a:endCxn id="7" idx="0"/>
          </p:cNvCxnSpPr>
          <p:nvPr/>
        </p:nvCxnSpPr>
        <p:spPr>
          <a:xfrm>
            <a:off x="2219417" y="2912879"/>
            <a:ext cx="1" cy="79481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4D36864-6E31-2DFE-D765-FBA009D3F6FE}"/>
              </a:ext>
            </a:extLst>
          </p:cNvPr>
          <p:cNvSpPr txBox="1"/>
          <p:nvPr/>
        </p:nvSpPr>
        <p:spPr>
          <a:xfrm>
            <a:off x="1546934" y="3996716"/>
            <a:ext cx="1522520" cy="369332"/>
          </a:xfrm>
          <a:prstGeom prst="rect">
            <a:avLst/>
          </a:prstGeom>
          <a:noFill/>
        </p:spPr>
        <p:txBody>
          <a:bodyPr wrap="square" rtlCol="0">
            <a:spAutoFit/>
          </a:bodyPr>
          <a:lstStyle/>
          <a:p>
            <a:r>
              <a:rPr lang="en-US" dirty="0"/>
              <a:t> IS   LEGAL</a:t>
            </a:r>
            <a:endParaRPr lang="en-IN" dirty="0"/>
          </a:p>
        </p:txBody>
      </p:sp>
      <p:sp>
        <p:nvSpPr>
          <p:cNvPr id="19" name="Flowchart: Alternate Process 18">
            <a:extLst>
              <a:ext uri="{FF2B5EF4-FFF2-40B4-BE49-F238E27FC236}">
                <a16:creationId xmlns:a16="http://schemas.microsoft.com/office/drawing/2014/main" id="{FA135EA3-693D-BD62-F8A4-38C14EBA46D1}"/>
              </a:ext>
            </a:extLst>
          </p:cNvPr>
          <p:cNvSpPr/>
          <p:nvPr/>
        </p:nvSpPr>
        <p:spPr>
          <a:xfrm>
            <a:off x="1546934" y="5646198"/>
            <a:ext cx="1522520" cy="701336"/>
          </a:xfrm>
          <a:prstGeom prst="flowChartAlternate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D577FFB-7900-6721-2EA6-E07272FEEA30}"/>
              </a:ext>
            </a:extLst>
          </p:cNvPr>
          <p:cNvSpPr/>
          <p:nvPr/>
        </p:nvSpPr>
        <p:spPr>
          <a:xfrm>
            <a:off x="1447060" y="2433156"/>
            <a:ext cx="1622388" cy="479723"/>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2459EFFF-802A-FA5C-B5F5-87B4777C0941}"/>
              </a:ext>
            </a:extLst>
          </p:cNvPr>
          <p:cNvCxnSpPr>
            <a:stCxn id="7" idx="2"/>
          </p:cNvCxnSpPr>
          <p:nvPr/>
        </p:nvCxnSpPr>
        <p:spPr>
          <a:xfrm flipH="1">
            <a:off x="2219417" y="4659371"/>
            <a:ext cx="1" cy="98682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D36E5A-60CC-AAE1-2A8B-1CA45E0594C3}"/>
              </a:ext>
            </a:extLst>
          </p:cNvPr>
          <p:cNvSpPr txBox="1"/>
          <p:nvPr/>
        </p:nvSpPr>
        <p:spPr>
          <a:xfrm>
            <a:off x="1862086" y="5701203"/>
            <a:ext cx="1207361" cy="646331"/>
          </a:xfrm>
          <a:prstGeom prst="rect">
            <a:avLst/>
          </a:prstGeom>
          <a:noFill/>
        </p:spPr>
        <p:txBody>
          <a:bodyPr wrap="square" rtlCol="0">
            <a:spAutoFit/>
          </a:bodyPr>
          <a:lstStyle/>
          <a:p>
            <a:r>
              <a:rPr lang="en-US" dirty="0"/>
              <a:t>APPLY MOVE</a:t>
            </a:r>
            <a:endParaRPr lang="en-IN" dirty="0"/>
          </a:p>
        </p:txBody>
      </p:sp>
      <p:sp>
        <p:nvSpPr>
          <p:cNvPr id="24" name="Arc 23">
            <a:extLst>
              <a:ext uri="{FF2B5EF4-FFF2-40B4-BE49-F238E27FC236}">
                <a16:creationId xmlns:a16="http://schemas.microsoft.com/office/drawing/2014/main" id="{E19D1BEF-EAF5-EE66-BA09-077DC9D8F1B2}"/>
              </a:ext>
            </a:extLst>
          </p:cNvPr>
          <p:cNvSpPr/>
          <p:nvPr/>
        </p:nvSpPr>
        <p:spPr>
          <a:xfrm rot="12853850">
            <a:off x="828086" y="2033131"/>
            <a:ext cx="2068003" cy="2457456"/>
          </a:xfrm>
          <a:prstGeom prst="arc">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ectangle 24">
            <a:extLst>
              <a:ext uri="{FF2B5EF4-FFF2-40B4-BE49-F238E27FC236}">
                <a16:creationId xmlns:a16="http://schemas.microsoft.com/office/drawing/2014/main" id="{D4EAD285-CB41-47D4-E721-9344BA9795A5}"/>
              </a:ext>
            </a:extLst>
          </p:cNvPr>
          <p:cNvSpPr/>
          <p:nvPr/>
        </p:nvSpPr>
        <p:spPr>
          <a:xfrm>
            <a:off x="1862086" y="4914404"/>
            <a:ext cx="1804392" cy="461665"/>
          </a:xfrm>
          <a:prstGeom prst="rect">
            <a:avLst/>
          </a:prstGeom>
          <a:noFill/>
        </p:spPr>
        <p:txBody>
          <a:bodyPr wrap="square" lIns="91440" tIns="45720" rIns="91440" bIns="45720">
            <a:spAutoFit/>
          </a:bodyPr>
          <a:lstStyle/>
          <a:p>
            <a:pPr algn="ctr"/>
            <a:r>
              <a:rPr lang="en-US" sz="2400" b="1" cap="none" spc="0" dirty="0">
                <a:ln w="12700">
                  <a:solidFill>
                    <a:srgbClr val="92D050"/>
                  </a:solidFill>
                  <a:prstDash val="solid"/>
                </a:ln>
                <a:solidFill>
                  <a:srgbClr val="00B050"/>
                </a:solidFill>
                <a:effectLst>
                  <a:outerShdw dist="38100" dir="2640000" algn="bl" rotWithShape="0">
                    <a:schemeClr val="accent1"/>
                  </a:outerShdw>
                </a:effectLst>
              </a:rPr>
              <a:t>TRUE</a:t>
            </a:r>
          </a:p>
        </p:txBody>
      </p:sp>
      <p:sp>
        <p:nvSpPr>
          <p:cNvPr id="30" name="Rectangle 29">
            <a:extLst>
              <a:ext uri="{FF2B5EF4-FFF2-40B4-BE49-F238E27FC236}">
                <a16:creationId xmlns:a16="http://schemas.microsoft.com/office/drawing/2014/main" id="{028383A8-C7FA-9092-7EC7-EC243BEFBA6F}"/>
              </a:ext>
            </a:extLst>
          </p:cNvPr>
          <p:cNvSpPr/>
          <p:nvPr/>
        </p:nvSpPr>
        <p:spPr>
          <a:xfrm>
            <a:off x="316003" y="3142748"/>
            <a:ext cx="2030409" cy="461665"/>
          </a:xfrm>
          <a:prstGeom prst="rect">
            <a:avLst/>
          </a:prstGeom>
          <a:noFill/>
        </p:spPr>
        <p:txBody>
          <a:bodyPr wrap="square" lIns="91440" tIns="45720" rIns="91440" bIns="45720">
            <a:spAutoFit/>
          </a:bodyPr>
          <a:lstStyle/>
          <a:p>
            <a:pPr algn="ctr"/>
            <a:r>
              <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FALSE</a:t>
            </a:r>
          </a:p>
        </p:txBody>
      </p:sp>
      <p:cxnSp>
        <p:nvCxnSpPr>
          <p:cNvPr id="32" name="Straight Arrow Connector 31">
            <a:extLst>
              <a:ext uri="{FF2B5EF4-FFF2-40B4-BE49-F238E27FC236}">
                <a16:creationId xmlns:a16="http://schemas.microsoft.com/office/drawing/2014/main" id="{6170046B-4C9D-83EE-08FD-ABE9B5F7B31A}"/>
              </a:ext>
            </a:extLst>
          </p:cNvPr>
          <p:cNvCxnSpPr>
            <a:stCxn id="19" idx="3"/>
          </p:cNvCxnSpPr>
          <p:nvPr/>
        </p:nvCxnSpPr>
        <p:spPr>
          <a:xfrm>
            <a:off x="3069454" y="5996866"/>
            <a:ext cx="8386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499B65AA-A63B-8536-2F3E-DE02591BB214}"/>
              </a:ext>
            </a:extLst>
          </p:cNvPr>
          <p:cNvPicPr>
            <a:picLocks noChangeAspect="1"/>
          </p:cNvPicPr>
          <p:nvPr/>
        </p:nvPicPr>
        <p:blipFill>
          <a:blip r:embed="rId2"/>
          <a:stretch>
            <a:fillRect/>
          </a:stretch>
        </p:blipFill>
        <p:spPr>
          <a:xfrm>
            <a:off x="3908113" y="5506095"/>
            <a:ext cx="1932599" cy="981541"/>
          </a:xfrm>
          <a:prstGeom prst="rect">
            <a:avLst/>
          </a:prstGeom>
        </p:spPr>
      </p:pic>
      <p:sp>
        <p:nvSpPr>
          <p:cNvPr id="34" name="TextBox 33">
            <a:extLst>
              <a:ext uri="{FF2B5EF4-FFF2-40B4-BE49-F238E27FC236}">
                <a16:creationId xmlns:a16="http://schemas.microsoft.com/office/drawing/2014/main" id="{07E314F1-92C4-180E-83D0-70DD00586744}"/>
              </a:ext>
            </a:extLst>
          </p:cNvPr>
          <p:cNvSpPr txBox="1"/>
          <p:nvPr/>
        </p:nvSpPr>
        <p:spPr>
          <a:xfrm>
            <a:off x="4053513" y="5802868"/>
            <a:ext cx="1641798" cy="369332"/>
          </a:xfrm>
          <a:prstGeom prst="rect">
            <a:avLst/>
          </a:prstGeom>
          <a:noFill/>
        </p:spPr>
        <p:txBody>
          <a:bodyPr wrap="square" rtlCol="0">
            <a:spAutoFit/>
          </a:bodyPr>
          <a:lstStyle/>
          <a:p>
            <a:r>
              <a:rPr lang="en-IN" dirty="0"/>
              <a:t>CHECKMATE</a:t>
            </a:r>
          </a:p>
        </p:txBody>
      </p:sp>
      <p:cxnSp>
        <p:nvCxnSpPr>
          <p:cNvPr id="35" name="Straight Arrow Connector 34">
            <a:extLst>
              <a:ext uri="{FF2B5EF4-FFF2-40B4-BE49-F238E27FC236}">
                <a16:creationId xmlns:a16="http://schemas.microsoft.com/office/drawing/2014/main" id="{42D8FDC1-2D72-7F79-1979-B7DEA294C414}"/>
              </a:ext>
            </a:extLst>
          </p:cNvPr>
          <p:cNvCxnSpPr/>
          <p:nvPr/>
        </p:nvCxnSpPr>
        <p:spPr>
          <a:xfrm>
            <a:off x="5771130" y="5987534"/>
            <a:ext cx="8386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8E5C712B-F90F-A784-39F1-0313BEAC01F7}"/>
              </a:ext>
            </a:extLst>
          </p:cNvPr>
          <p:cNvSpPr/>
          <p:nvPr/>
        </p:nvSpPr>
        <p:spPr>
          <a:xfrm>
            <a:off x="6609789" y="5680493"/>
            <a:ext cx="1225415" cy="59341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37" name="Rectangle 36">
            <a:extLst>
              <a:ext uri="{FF2B5EF4-FFF2-40B4-BE49-F238E27FC236}">
                <a16:creationId xmlns:a16="http://schemas.microsoft.com/office/drawing/2014/main" id="{0E275F3F-3409-A313-2549-1351C9D0250B}"/>
              </a:ext>
            </a:extLst>
          </p:cNvPr>
          <p:cNvSpPr/>
          <p:nvPr/>
        </p:nvSpPr>
        <p:spPr>
          <a:xfrm>
            <a:off x="6704567" y="5680493"/>
            <a:ext cx="1035860" cy="584775"/>
          </a:xfrm>
          <a:prstGeom prst="rect">
            <a:avLst/>
          </a:prstGeom>
          <a:noFill/>
        </p:spPr>
        <p:txBody>
          <a:bodyPr wrap="none" lIns="91440" tIns="45720" rIns="91440" bIns="45720">
            <a:spAutoFit/>
          </a:bodyPr>
          <a:lstStyle/>
          <a:p>
            <a:pPr algn="ctr"/>
            <a:r>
              <a:rPr lang="en-US" sz="3200" b="0" cap="none" spc="0" dirty="0">
                <a:ln w="0"/>
                <a:solidFill>
                  <a:srgbClr val="00B050"/>
                </a:solidFill>
                <a:effectLst>
                  <a:outerShdw blurRad="38100" dist="25400" dir="5400000" algn="ctr" rotWithShape="0">
                    <a:srgbClr val="6E747A">
                      <a:alpha val="43000"/>
                    </a:srgbClr>
                  </a:outerShdw>
                </a:effectLst>
              </a:rPr>
              <a:t>END</a:t>
            </a:r>
          </a:p>
        </p:txBody>
      </p:sp>
      <p:cxnSp>
        <p:nvCxnSpPr>
          <p:cNvPr id="39" name="Straight Connector 38">
            <a:extLst>
              <a:ext uri="{FF2B5EF4-FFF2-40B4-BE49-F238E27FC236}">
                <a16:creationId xmlns:a16="http://schemas.microsoft.com/office/drawing/2014/main" id="{6A804B05-7BE7-D4B5-7C4A-904D22A0D3B4}"/>
              </a:ext>
            </a:extLst>
          </p:cNvPr>
          <p:cNvCxnSpPr>
            <a:cxnSpLocks/>
            <a:stCxn id="33" idx="0"/>
          </p:cNvCxnSpPr>
          <p:nvPr/>
        </p:nvCxnSpPr>
        <p:spPr>
          <a:xfrm flipH="1" flipV="1">
            <a:off x="4874412" y="2709958"/>
            <a:ext cx="1" cy="2796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9257D7-505B-A89E-3CCD-5A47EC6F07A5}"/>
              </a:ext>
            </a:extLst>
          </p:cNvPr>
          <p:cNvCxnSpPr>
            <a:cxnSpLocks/>
            <a:endCxn id="20" idx="3"/>
          </p:cNvCxnSpPr>
          <p:nvPr/>
        </p:nvCxnSpPr>
        <p:spPr>
          <a:xfrm flipH="1" flipV="1">
            <a:off x="3069448" y="2673018"/>
            <a:ext cx="1804964" cy="369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3E188DE8-20F0-7CC0-2885-CDAFAD32A60C}"/>
              </a:ext>
            </a:extLst>
          </p:cNvPr>
          <p:cNvPicPr>
            <a:picLocks noChangeAspect="1"/>
          </p:cNvPicPr>
          <p:nvPr/>
        </p:nvPicPr>
        <p:blipFill>
          <a:blip r:embed="rId3"/>
          <a:stretch>
            <a:fillRect/>
          </a:stretch>
        </p:blipFill>
        <p:spPr>
          <a:xfrm>
            <a:off x="5180061" y="5469481"/>
            <a:ext cx="1804572" cy="463336"/>
          </a:xfrm>
          <a:prstGeom prst="rect">
            <a:avLst/>
          </a:prstGeom>
        </p:spPr>
      </p:pic>
      <p:pic>
        <p:nvPicPr>
          <p:cNvPr id="45" name="Picture 44">
            <a:extLst>
              <a:ext uri="{FF2B5EF4-FFF2-40B4-BE49-F238E27FC236}">
                <a16:creationId xmlns:a16="http://schemas.microsoft.com/office/drawing/2014/main" id="{712D1189-9872-B952-CC00-8C6B087E3AA1}"/>
              </a:ext>
            </a:extLst>
          </p:cNvPr>
          <p:cNvPicPr>
            <a:picLocks noChangeAspect="1"/>
          </p:cNvPicPr>
          <p:nvPr/>
        </p:nvPicPr>
        <p:blipFill>
          <a:blip r:embed="rId4"/>
          <a:stretch>
            <a:fillRect/>
          </a:stretch>
        </p:blipFill>
        <p:spPr>
          <a:xfrm>
            <a:off x="4492592" y="3744962"/>
            <a:ext cx="2030144" cy="457240"/>
          </a:xfrm>
          <a:prstGeom prst="rect">
            <a:avLst/>
          </a:prstGeom>
        </p:spPr>
      </p:pic>
    </p:spTree>
    <p:extLst>
      <p:ext uri="{BB962C8B-B14F-4D97-AF65-F5344CB8AC3E}">
        <p14:creationId xmlns:p14="http://schemas.microsoft.com/office/powerpoint/2010/main" val="230717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A73A69-D258-6994-CB00-29B1870374C1}"/>
              </a:ext>
            </a:extLst>
          </p:cNvPr>
          <p:cNvSpPr/>
          <p:nvPr/>
        </p:nvSpPr>
        <p:spPr>
          <a:xfrm>
            <a:off x="228601" y="1304925"/>
            <a:ext cx="1285873" cy="87630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 name="TextBox 2">
            <a:extLst>
              <a:ext uri="{FF2B5EF4-FFF2-40B4-BE49-F238E27FC236}">
                <a16:creationId xmlns:a16="http://schemas.microsoft.com/office/drawing/2014/main" id="{2671E12D-390A-0BED-741D-26F8BD430BC8}"/>
              </a:ext>
            </a:extLst>
          </p:cNvPr>
          <p:cNvSpPr txBox="1"/>
          <p:nvPr/>
        </p:nvSpPr>
        <p:spPr>
          <a:xfrm>
            <a:off x="326231" y="1502717"/>
            <a:ext cx="109061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mn-cs"/>
              </a:rPr>
              <a:t>Start</a:t>
            </a:r>
          </a:p>
        </p:txBody>
      </p:sp>
      <p:sp>
        <p:nvSpPr>
          <p:cNvPr id="5" name="Parallelogram 4">
            <a:extLst>
              <a:ext uri="{FF2B5EF4-FFF2-40B4-BE49-F238E27FC236}">
                <a16:creationId xmlns:a16="http://schemas.microsoft.com/office/drawing/2014/main" id="{596D73E2-7F34-4C0F-C45F-88F34FEFCF86}"/>
              </a:ext>
            </a:extLst>
          </p:cNvPr>
          <p:cNvSpPr/>
          <p:nvPr/>
        </p:nvSpPr>
        <p:spPr>
          <a:xfrm>
            <a:off x="2412334" y="1397377"/>
            <a:ext cx="1800226" cy="577380"/>
          </a:xfrm>
          <a:prstGeom prst="parallelogram">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TextBox 5">
            <a:extLst>
              <a:ext uri="{FF2B5EF4-FFF2-40B4-BE49-F238E27FC236}">
                <a16:creationId xmlns:a16="http://schemas.microsoft.com/office/drawing/2014/main" id="{DF55F056-AD26-9C91-AF68-CF7B799A8626}"/>
              </a:ext>
            </a:extLst>
          </p:cNvPr>
          <p:cNvSpPr txBox="1"/>
          <p:nvPr/>
        </p:nvSpPr>
        <p:spPr>
          <a:xfrm>
            <a:off x="2568350" y="1500219"/>
            <a:ext cx="164133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User’s move</a:t>
            </a:r>
          </a:p>
        </p:txBody>
      </p:sp>
      <p:sp>
        <p:nvSpPr>
          <p:cNvPr id="13" name="Diamond 12">
            <a:extLst>
              <a:ext uri="{FF2B5EF4-FFF2-40B4-BE49-F238E27FC236}">
                <a16:creationId xmlns:a16="http://schemas.microsoft.com/office/drawing/2014/main" id="{0301D898-4C27-5CDB-02C8-7992828CB567}"/>
              </a:ext>
            </a:extLst>
          </p:cNvPr>
          <p:cNvSpPr/>
          <p:nvPr/>
        </p:nvSpPr>
        <p:spPr>
          <a:xfrm>
            <a:off x="5113254" y="1187065"/>
            <a:ext cx="1724025" cy="1075412"/>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TextBox 13">
            <a:extLst>
              <a:ext uri="{FF2B5EF4-FFF2-40B4-BE49-F238E27FC236}">
                <a16:creationId xmlns:a16="http://schemas.microsoft.com/office/drawing/2014/main" id="{D1945635-5973-9C9A-53B1-09FA8AC0D381}"/>
              </a:ext>
            </a:extLst>
          </p:cNvPr>
          <p:cNvSpPr txBox="1"/>
          <p:nvPr/>
        </p:nvSpPr>
        <p:spPr>
          <a:xfrm>
            <a:off x="5462455" y="1419909"/>
            <a:ext cx="144065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Move </a:t>
            </a:r>
            <a:r>
              <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rPr>
              <a:t>is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legal</a:t>
            </a:r>
          </a:p>
        </p:txBody>
      </p:sp>
      <p:sp>
        <p:nvSpPr>
          <p:cNvPr id="26" name="Diamond 25">
            <a:extLst>
              <a:ext uri="{FF2B5EF4-FFF2-40B4-BE49-F238E27FC236}">
                <a16:creationId xmlns:a16="http://schemas.microsoft.com/office/drawing/2014/main" id="{51E37391-0854-2CEC-32A2-D3810B7D5181}"/>
              </a:ext>
            </a:extLst>
          </p:cNvPr>
          <p:cNvSpPr/>
          <p:nvPr/>
        </p:nvSpPr>
        <p:spPr>
          <a:xfrm>
            <a:off x="8239526" y="1159711"/>
            <a:ext cx="1564485" cy="1075411"/>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8" name="TextBox 27">
            <a:extLst>
              <a:ext uri="{FF2B5EF4-FFF2-40B4-BE49-F238E27FC236}">
                <a16:creationId xmlns:a16="http://schemas.microsoft.com/office/drawing/2014/main" id="{138CFA33-C2D7-6959-9023-319967079163}"/>
              </a:ext>
            </a:extLst>
          </p:cNvPr>
          <p:cNvSpPr txBox="1"/>
          <p:nvPr/>
        </p:nvSpPr>
        <p:spPr>
          <a:xfrm>
            <a:off x="8310184" y="1495292"/>
            <a:ext cx="147637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Checkmate</a:t>
            </a:r>
          </a:p>
        </p:txBody>
      </p:sp>
      <p:cxnSp>
        <p:nvCxnSpPr>
          <p:cNvPr id="30" name="Straight Arrow Connector 29">
            <a:extLst>
              <a:ext uri="{FF2B5EF4-FFF2-40B4-BE49-F238E27FC236}">
                <a16:creationId xmlns:a16="http://schemas.microsoft.com/office/drawing/2014/main" id="{A2C47832-B227-18D3-059C-E122A99CDB33}"/>
              </a:ext>
            </a:extLst>
          </p:cNvPr>
          <p:cNvCxnSpPr>
            <a:cxnSpLocks/>
            <a:stCxn id="26" idx="0"/>
          </p:cNvCxnSpPr>
          <p:nvPr/>
        </p:nvCxnSpPr>
        <p:spPr>
          <a:xfrm flipH="1" flipV="1">
            <a:off x="9021768" y="569305"/>
            <a:ext cx="1" cy="5904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99B3513-BC4D-1F0C-462C-DE6C948DB9DD}"/>
              </a:ext>
            </a:extLst>
          </p:cNvPr>
          <p:cNvSpPr/>
          <p:nvPr/>
        </p:nvSpPr>
        <p:spPr>
          <a:xfrm>
            <a:off x="8203203" y="152115"/>
            <a:ext cx="1352559" cy="40980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4" name="TextBox 33">
            <a:extLst>
              <a:ext uri="{FF2B5EF4-FFF2-40B4-BE49-F238E27FC236}">
                <a16:creationId xmlns:a16="http://schemas.microsoft.com/office/drawing/2014/main" id="{BE32084F-2A85-9D3A-EACA-898F4AF76EBC}"/>
              </a:ext>
            </a:extLst>
          </p:cNvPr>
          <p:cNvSpPr txBox="1"/>
          <p:nvPr/>
        </p:nvSpPr>
        <p:spPr>
          <a:xfrm>
            <a:off x="8554986" y="156742"/>
            <a:ext cx="9524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End</a:t>
            </a:r>
          </a:p>
        </p:txBody>
      </p:sp>
      <p:sp>
        <p:nvSpPr>
          <p:cNvPr id="7" name="TextBox 6">
            <a:extLst>
              <a:ext uri="{FF2B5EF4-FFF2-40B4-BE49-F238E27FC236}">
                <a16:creationId xmlns:a16="http://schemas.microsoft.com/office/drawing/2014/main" id="{2B587185-2089-534B-BEBE-8BD72D801FF6}"/>
              </a:ext>
            </a:extLst>
          </p:cNvPr>
          <p:cNvSpPr txBox="1"/>
          <p:nvPr/>
        </p:nvSpPr>
        <p:spPr>
          <a:xfrm>
            <a:off x="845276" y="3691210"/>
            <a:ext cx="80423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Rockwell" panose="02060603020205020403"/>
                <a:ea typeface="+mn-ea"/>
                <a:cs typeface="+mn-cs"/>
              </a:rPr>
              <a:t>END</a:t>
            </a:r>
          </a:p>
        </p:txBody>
      </p:sp>
      <p:sp>
        <p:nvSpPr>
          <p:cNvPr id="12" name="Rectangle 11">
            <a:extLst>
              <a:ext uri="{FF2B5EF4-FFF2-40B4-BE49-F238E27FC236}">
                <a16:creationId xmlns:a16="http://schemas.microsoft.com/office/drawing/2014/main" id="{437BB2C1-D3D3-A4BA-98FC-89218784DEB7}"/>
              </a:ext>
            </a:extLst>
          </p:cNvPr>
          <p:cNvSpPr/>
          <p:nvPr/>
        </p:nvSpPr>
        <p:spPr>
          <a:xfrm>
            <a:off x="555199" y="3612295"/>
            <a:ext cx="1285873" cy="576302"/>
          </a:xfrm>
          <a:prstGeom prst="rect">
            <a:avLst/>
          </a:prstGeom>
          <a:noFill/>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9" name="Trapezoid 18">
            <a:extLst>
              <a:ext uri="{FF2B5EF4-FFF2-40B4-BE49-F238E27FC236}">
                <a16:creationId xmlns:a16="http://schemas.microsoft.com/office/drawing/2014/main" id="{68758D0B-73D7-131F-06B5-722B79702F23}"/>
              </a:ext>
            </a:extLst>
          </p:cNvPr>
          <p:cNvSpPr/>
          <p:nvPr/>
        </p:nvSpPr>
        <p:spPr>
          <a:xfrm>
            <a:off x="3010560" y="3394032"/>
            <a:ext cx="2344057" cy="929446"/>
          </a:xfrm>
          <a:prstGeom prst="trapezoid">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0" name="TextBox 19">
            <a:extLst>
              <a:ext uri="{FF2B5EF4-FFF2-40B4-BE49-F238E27FC236}">
                <a16:creationId xmlns:a16="http://schemas.microsoft.com/office/drawing/2014/main" id="{C8F1B22D-1C35-5519-41B7-72333D0CF22F}"/>
              </a:ext>
            </a:extLst>
          </p:cNvPr>
          <p:cNvSpPr txBox="1"/>
          <p:nvPr/>
        </p:nvSpPr>
        <p:spPr>
          <a:xfrm>
            <a:off x="3254777" y="3688974"/>
            <a:ext cx="258866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Stale/checkmate</a:t>
            </a:r>
          </a:p>
        </p:txBody>
      </p:sp>
      <p:sp>
        <p:nvSpPr>
          <p:cNvPr id="24" name="Rectangle 23">
            <a:extLst>
              <a:ext uri="{FF2B5EF4-FFF2-40B4-BE49-F238E27FC236}">
                <a16:creationId xmlns:a16="http://schemas.microsoft.com/office/drawing/2014/main" id="{6351EDC2-F89B-E7E9-7CC9-2D9AFD3E8EDE}"/>
              </a:ext>
            </a:extLst>
          </p:cNvPr>
          <p:cNvSpPr/>
          <p:nvPr/>
        </p:nvSpPr>
        <p:spPr>
          <a:xfrm>
            <a:off x="7139206" y="3808170"/>
            <a:ext cx="26951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7" name="Rectangle 26">
            <a:extLst>
              <a:ext uri="{FF2B5EF4-FFF2-40B4-BE49-F238E27FC236}">
                <a16:creationId xmlns:a16="http://schemas.microsoft.com/office/drawing/2014/main" id="{0C6CEB7F-C4DF-DCBA-E1C4-6AD738DFACE6}"/>
              </a:ext>
            </a:extLst>
          </p:cNvPr>
          <p:cNvSpPr/>
          <p:nvPr/>
        </p:nvSpPr>
        <p:spPr>
          <a:xfrm>
            <a:off x="7151836" y="4464894"/>
            <a:ext cx="26951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1" name="Rectangle 30">
            <a:extLst>
              <a:ext uri="{FF2B5EF4-FFF2-40B4-BE49-F238E27FC236}">
                <a16:creationId xmlns:a16="http://schemas.microsoft.com/office/drawing/2014/main" id="{76103064-0D34-8F28-3284-1AE5BF6773BA}"/>
              </a:ext>
            </a:extLst>
          </p:cNvPr>
          <p:cNvSpPr/>
          <p:nvPr/>
        </p:nvSpPr>
        <p:spPr>
          <a:xfrm>
            <a:off x="7151836" y="3209366"/>
            <a:ext cx="269511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2" name="TextBox 31">
            <a:extLst>
              <a:ext uri="{FF2B5EF4-FFF2-40B4-BE49-F238E27FC236}">
                <a16:creationId xmlns:a16="http://schemas.microsoft.com/office/drawing/2014/main" id="{6421DA27-16DD-F914-5A00-CDF5470691BE}"/>
              </a:ext>
            </a:extLst>
          </p:cNvPr>
          <p:cNvSpPr txBox="1"/>
          <p:nvPr/>
        </p:nvSpPr>
        <p:spPr>
          <a:xfrm>
            <a:off x="7494534" y="3200403"/>
            <a:ext cx="210951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Move Generator</a:t>
            </a:r>
          </a:p>
        </p:txBody>
      </p:sp>
      <p:sp>
        <p:nvSpPr>
          <p:cNvPr id="35" name="TextBox 34">
            <a:extLst>
              <a:ext uri="{FF2B5EF4-FFF2-40B4-BE49-F238E27FC236}">
                <a16:creationId xmlns:a16="http://schemas.microsoft.com/office/drawing/2014/main" id="{0B8314BB-F5E5-BFC9-038E-249B1EAB66D5}"/>
              </a:ext>
            </a:extLst>
          </p:cNvPr>
          <p:cNvSpPr txBox="1"/>
          <p:nvPr/>
        </p:nvSpPr>
        <p:spPr>
          <a:xfrm>
            <a:off x="7534643" y="3800092"/>
            <a:ext cx="192950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Move Evaluation</a:t>
            </a:r>
          </a:p>
        </p:txBody>
      </p:sp>
      <p:sp>
        <p:nvSpPr>
          <p:cNvPr id="36" name="TextBox 35">
            <a:extLst>
              <a:ext uri="{FF2B5EF4-FFF2-40B4-BE49-F238E27FC236}">
                <a16:creationId xmlns:a16="http://schemas.microsoft.com/office/drawing/2014/main" id="{5FCF7D8D-1635-C78A-BE70-D9455DB4A21C}"/>
              </a:ext>
            </a:extLst>
          </p:cNvPr>
          <p:cNvSpPr txBox="1"/>
          <p:nvPr/>
        </p:nvSpPr>
        <p:spPr>
          <a:xfrm>
            <a:off x="7922643" y="4437386"/>
            <a:ext cx="126291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Best Move</a:t>
            </a:r>
          </a:p>
        </p:txBody>
      </p:sp>
      <p:sp>
        <p:nvSpPr>
          <p:cNvPr id="37" name="Rectangle: Rounded Corners 36">
            <a:extLst>
              <a:ext uri="{FF2B5EF4-FFF2-40B4-BE49-F238E27FC236}">
                <a16:creationId xmlns:a16="http://schemas.microsoft.com/office/drawing/2014/main" id="{22BB248F-B1A3-C594-D615-A4EC260DB740}"/>
              </a:ext>
            </a:extLst>
          </p:cNvPr>
          <p:cNvSpPr/>
          <p:nvPr/>
        </p:nvSpPr>
        <p:spPr>
          <a:xfrm>
            <a:off x="6865805" y="2937526"/>
            <a:ext cx="3146611" cy="22949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8" name="Rectangle 37">
            <a:extLst>
              <a:ext uri="{FF2B5EF4-FFF2-40B4-BE49-F238E27FC236}">
                <a16:creationId xmlns:a16="http://schemas.microsoft.com/office/drawing/2014/main" id="{E595D02E-69BD-FB1C-F083-B81093BE0C5F}"/>
              </a:ext>
            </a:extLst>
          </p:cNvPr>
          <p:cNvSpPr/>
          <p:nvPr/>
        </p:nvSpPr>
        <p:spPr>
          <a:xfrm>
            <a:off x="9162661" y="735644"/>
            <a:ext cx="1051633" cy="404021"/>
          </a:xfrm>
          <a:prstGeom prst="rect">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9" name="TextBox 38">
            <a:extLst>
              <a:ext uri="{FF2B5EF4-FFF2-40B4-BE49-F238E27FC236}">
                <a16:creationId xmlns:a16="http://schemas.microsoft.com/office/drawing/2014/main" id="{D1A578C4-5646-E0E6-9474-129AC450A8AF}"/>
              </a:ext>
            </a:extLst>
          </p:cNvPr>
          <p:cNvSpPr txBox="1"/>
          <p:nvPr/>
        </p:nvSpPr>
        <p:spPr>
          <a:xfrm>
            <a:off x="9414836" y="745610"/>
            <a:ext cx="71610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C0"/>
                </a:solidFill>
                <a:effectLst/>
                <a:uLnTx/>
                <a:uFillTx/>
                <a:latin typeface="Rockwell" panose="02060603020205020403"/>
                <a:ea typeface="+mn-ea"/>
                <a:cs typeface="+mn-cs"/>
              </a:rPr>
              <a:t>True</a:t>
            </a:r>
          </a:p>
        </p:txBody>
      </p:sp>
      <p:sp>
        <p:nvSpPr>
          <p:cNvPr id="40" name="Rectangle 39">
            <a:extLst>
              <a:ext uri="{FF2B5EF4-FFF2-40B4-BE49-F238E27FC236}">
                <a16:creationId xmlns:a16="http://schemas.microsoft.com/office/drawing/2014/main" id="{43375B20-0446-D237-8EE6-AB221965F538}"/>
              </a:ext>
            </a:extLst>
          </p:cNvPr>
          <p:cNvSpPr/>
          <p:nvPr/>
        </p:nvSpPr>
        <p:spPr>
          <a:xfrm>
            <a:off x="7053902" y="1102914"/>
            <a:ext cx="1009752" cy="316995"/>
          </a:xfrm>
          <a:prstGeom prst="rect">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C0"/>
                </a:solidFill>
                <a:effectLst/>
                <a:uLnTx/>
                <a:uFillTx/>
                <a:latin typeface="Rockwell" panose="02060603020205020403"/>
                <a:ea typeface="+mn-ea"/>
                <a:cs typeface="+mn-cs"/>
              </a:rPr>
              <a:t>True</a:t>
            </a:r>
          </a:p>
        </p:txBody>
      </p:sp>
      <p:sp>
        <p:nvSpPr>
          <p:cNvPr id="41" name="Rectangle 40">
            <a:extLst>
              <a:ext uri="{FF2B5EF4-FFF2-40B4-BE49-F238E27FC236}">
                <a16:creationId xmlns:a16="http://schemas.microsoft.com/office/drawing/2014/main" id="{DCAA93A4-D28B-C67C-8816-28989C06F1C3}"/>
              </a:ext>
            </a:extLst>
          </p:cNvPr>
          <p:cNvSpPr/>
          <p:nvPr/>
        </p:nvSpPr>
        <p:spPr>
          <a:xfrm>
            <a:off x="4182588" y="879726"/>
            <a:ext cx="1051633" cy="404021"/>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C0"/>
                </a:solidFill>
                <a:effectLst/>
                <a:uLnTx/>
                <a:uFillTx/>
                <a:latin typeface="Rockwell" panose="02060603020205020403"/>
                <a:ea typeface="+mn-ea"/>
                <a:cs typeface="+mn-cs"/>
              </a:rPr>
              <a:t>False</a:t>
            </a:r>
          </a:p>
        </p:txBody>
      </p:sp>
      <p:sp>
        <p:nvSpPr>
          <p:cNvPr id="42" name="Rectangle 41">
            <a:extLst>
              <a:ext uri="{FF2B5EF4-FFF2-40B4-BE49-F238E27FC236}">
                <a16:creationId xmlns:a16="http://schemas.microsoft.com/office/drawing/2014/main" id="{0F3E2DEB-82D2-3798-6127-123F7D5596A0}"/>
              </a:ext>
            </a:extLst>
          </p:cNvPr>
          <p:cNvSpPr/>
          <p:nvPr/>
        </p:nvSpPr>
        <p:spPr>
          <a:xfrm>
            <a:off x="2110447" y="2533505"/>
            <a:ext cx="1051633" cy="404021"/>
          </a:xfrm>
          <a:prstGeom prst="rect">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C0"/>
                </a:solidFill>
                <a:effectLst/>
                <a:uLnTx/>
                <a:uFillTx/>
                <a:latin typeface="Rockwell" panose="02060603020205020403"/>
                <a:ea typeface="+mn-ea"/>
                <a:cs typeface="+mn-cs"/>
              </a:rPr>
              <a:t>False</a:t>
            </a:r>
          </a:p>
        </p:txBody>
      </p:sp>
      <p:sp>
        <p:nvSpPr>
          <p:cNvPr id="43" name="Arrow: Left 42">
            <a:extLst>
              <a:ext uri="{FF2B5EF4-FFF2-40B4-BE49-F238E27FC236}">
                <a16:creationId xmlns:a16="http://schemas.microsoft.com/office/drawing/2014/main" id="{191FB25C-A6C4-57F9-9E73-A6E9B9CDA7D8}"/>
              </a:ext>
            </a:extLst>
          </p:cNvPr>
          <p:cNvSpPr/>
          <p:nvPr/>
        </p:nvSpPr>
        <p:spPr>
          <a:xfrm>
            <a:off x="5598454" y="3633401"/>
            <a:ext cx="978408" cy="3594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4" name="Arrow: Left 43">
            <a:extLst>
              <a:ext uri="{FF2B5EF4-FFF2-40B4-BE49-F238E27FC236}">
                <a16:creationId xmlns:a16="http://schemas.microsoft.com/office/drawing/2014/main" id="{AD25BD3E-BAD9-EA11-DB07-5CD2A49331E2}"/>
              </a:ext>
            </a:extLst>
          </p:cNvPr>
          <p:cNvSpPr/>
          <p:nvPr/>
        </p:nvSpPr>
        <p:spPr>
          <a:xfrm>
            <a:off x="2020883" y="3693922"/>
            <a:ext cx="978408" cy="3594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5" name="Arrow: Right 44">
            <a:extLst>
              <a:ext uri="{FF2B5EF4-FFF2-40B4-BE49-F238E27FC236}">
                <a16:creationId xmlns:a16="http://schemas.microsoft.com/office/drawing/2014/main" id="{3FD9D868-AE18-7EB0-FDD2-6FF7B9A8F04A}"/>
              </a:ext>
            </a:extLst>
          </p:cNvPr>
          <p:cNvSpPr/>
          <p:nvPr/>
        </p:nvSpPr>
        <p:spPr>
          <a:xfrm>
            <a:off x="1565962" y="1530928"/>
            <a:ext cx="895909" cy="2050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46" name="Arrow: Right 45">
            <a:extLst>
              <a:ext uri="{FF2B5EF4-FFF2-40B4-BE49-F238E27FC236}">
                <a16:creationId xmlns:a16="http://schemas.microsoft.com/office/drawing/2014/main" id="{40835ECF-1257-3A67-C0F6-87A10720AC2D}"/>
              </a:ext>
            </a:extLst>
          </p:cNvPr>
          <p:cNvSpPr/>
          <p:nvPr/>
        </p:nvSpPr>
        <p:spPr>
          <a:xfrm>
            <a:off x="4183560" y="1601382"/>
            <a:ext cx="895909" cy="2050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47" name="Arrow: Right 46">
            <a:extLst>
              <a:ext uri="{FF2B5EF4-FFF2-40B4-BE49-F238E27FC236}">
                <a16:creationId xmlns:a16="http://schemas.microsoft.com/office/drawing/2014/main" id="{B66EE715-426C-B061-955F-851A0261CF8C}"/>
              </a:ext>
            </a:extLst>
          </p:cNvPr>
          <p:cNvSpPr/>
          <p:nvPr/>
        </p:nvSpPr>
        <p:spPr>
          <a:xfrm>
            <a:off x="7128821" y="1582265"/>
            <a:ext cx="1009752" cy="24250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52" name="Arrow: Curved Down 51">
            <a:extLst>
              <a:ext uri="{FF2B5EF4-FFF2-40B4-BE49-F238E27FC236}">
                <a16:creationId xmlns:a16="http://schemas.microsoft.com/office/drawing/2014/main" id="{595F6481-EC18-D4EE-8341-3B0E184E4C19}"/>
              </a:ext>
            </a:extLst>
          </p:cNvPr>
          <p:cNvSpPr/>
          <p:nvPr/>
        </p:nvSpPr>
        <p:spPr>
          <a:xfrm flipH="1">
            <a:off x="3527345" y="302439"/>
            <a:ext cx="2208337" cy="946693"/>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3" name="Arrow: Up 52">
            <a:extLst>
              <a:ext uri="{FF2B5EF4-FFF2-40B4-BE49-F238E27FC236}">
                <a16:creationId xmlns:a16="http://schemas.microsoft.com/office/drawing/2014/main" id="{98F9F7CC-A917-3E7A-9F8B-55CD32865838}"/>
              </a:ext>
            </a:extLst>
          </p:cNvPr>
          <p:cNvSpPr/>
          <p:nvPr/>
        </p:nvSpPr>
        <p:spPr>
          <a:xfrm>
            <a:off x="3161658" y="2066240"/>
            <a:ext cx="352658" cy="126612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4" name="Rectangle 53">
            <a:extLst>
              <a:ext uri="{FF2B5EF4-FFF2-40B4-BE49-F238E27FC236}">
                <a16:creationId xmlns:a16="http://schemas.microsoft.com/office/drawing/2014/main" id="{D11F0942-708B-902D-7311-89056CE77E55}"/>
              </a:ext>
            </a:extLst>
          </p:cNvPr>
          <p:cNvSpPr/>
          <p:nvPr/>
        </p:nvSpPr>
        <p:spPr>
          <a:xfrm>
            <a:off x="1967526" y="4188597"/>
            <a:ext cx="895910" cy="202011"/>
          </a:xfrm>
          <a:prstGeom prst="rect">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C0"/>
                </a:solidFill>
                <a:effectLst/>
                <a:uLnTx/>
                <a:uFillTx/>
                <a:latin typeface="Rockwell" panose="02060603020205020403"/>
                <a:ea typeface="+mn-ea"/>
                <a:cs typeface="+mn-cs"/>
              </a:rPr>
              <a:t>True</a:t>
            </a:r>
          </a:p>
        </p:txBody>
      </p:sp>
      <p:sp>
        <p:nvSpPr>
          <p:cNvPr id="56" name="Arrow: Curved Left 55">
            <a:extLst>
              <a:ext uri="{FF2B5EF4-FFF2-40B4-BE49-F238E27FC236}">
                <a16:creationId xmlns:a16="http://schemas.microsoft.com/office/drawing/2014/main" id="{24085190-ADF9-8185-19B7-4B3AE147F7AD}"/>
              </a:ext>
            </a:extLst>
          </p:cNvPr>
          <p:cNvSpPr/>
          <p:nvPr/>
        </p:nvSpPr>
        <p:spPr>
          <a:xfrm>
            <a:off x="10140175" y="1589215"/>
            <a:ext cx="462448" cy="2136430"/>
          </a:xfrm>
          <a:prstGeom prst="curvedLeftArrow">
            <a:avLst>
              <a:gd name="adj1" fmla="val 25000"/>
              <a:gd name="adj2" fmla="val 48245"/>
              <a:gd name="adj3" fmla="val 25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8" name="Rectangle 57">
            <a:extLst>
              <a:ext uri="{FF2B5EF4-FFF2-40B4-BE49-F238E27FC236}">
                <a16:creationId xmlns:a16="http://schemas.microsoft.com/office/drawing/2014/main" id="{C8FABF27-BF3A-8027-B30E-FC21E0267597}"/>
              </a:ext>
            </a:extLst>
          </p:cNvPr>
          <p:cNvSpPr/>
          <p:nvPr/>
        </p:nvSpPr>
        <p:spPr>
          <a:xfrm rot="5400000">
            <a:off x="10521575" y="2302281"/>
            <a:ext cx="999229" cy="462447"/>
          </a:xfrm>
          <a:prstGeom prst="rect">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70C0"/>
                </a:solidFill>
                <a:effectLst/>
                <a:uLnTx/>
                <a:uFillTx/>
                <a:latin typeface="Rockwell" panose="02060603020205020403"/>
                <a:ea typeface="+mn-ea"/>
                <a:cs typeface="+mn-cs"/>
              </a:rPr>
              <a:t>False</a:t>
            </a:r>
          </a:p>
        </p:txBody>
      </p:sp>
    </p:spTree>
    <p:extLst>
      <p:ext uri="{BB962C8B-B14F-4D97-AF65-F5344CB8AC3E}">
        <p14:creationId xmlns:p14="http://schemas.microsoft.com/office/powerpoint/2010/main" val="107534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9F01-4B49-CD75-AA16-D78EE76BEBA6}"/>
              </a:ext>
            </a:extLst>
          </p:cNvPr>
          <p:cNvSpPr>
            <a:spLocks noGrp="1"/>
          </p:cNvSpPr>
          <p:nvPr>
            <p:ph type="title"/>
          </p:nvPr>
        </p:nvSpPr>
        <p:spPr>
          <a:xfrm>
            <a:off x="1069848" y="439086"/>
            <a:ext cx="10058400" cy="896299"/>
          </a:xfrm>
        </p:spPr>
        <p:txBody>
          <a:bodyPr>
            <a:normAutofit/>
          </a:bodyPr>
          <a:lstStyle/>
          <a:p>
            <a:r>
              <a:rPr lang="en-US" sz="4800" dirty="0"/>
              <a:t>BRUTE FORCE </a:t>
            </a:r>
            <a:endParaRPr lang="en-IN" sz="4800" dirty="0"/>
          </a:p>
        </p:txBody>
      </p:sp>
      <p:sp>
        <p:nvSpPr>
          <p:cNvPr id="4" name="Rectangle 1">
            <a:extLst>
              <a:ext uri="{FF2B5EF4-FFF2-40B4-BE49-F238E27FC236}">
                <a16:creationId xmlns:a16="http://schemas.microsoft.com/office/drawing/2014/main" id="{34CC5C4A-AC65-048B-AFD1-7AA4C1767721}"/>
              </a:ext>
            </a:extLst>
          </p:cNvPr>
          <p:cNvSpPr>
            <a:spLocks noGrp="1" noChangeArrowheads="1"/>
          </p:cNvSpPr>
          <p:nvPr>
            <p:ph idx="1"/>
          </p:nvPr>
        </p:nvSpPr>
        <p:spPr bwMode="auto">
          <a:xfrm>
            <a:off x="1069848" y="1724173"/>
            <a:ext cx="62826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ontserrat" panose="020B0604020202020204" pitchFamily="2" charset="0"/>
              </a:rPr>
              <a:t>we can build a Tree containing at least      </a:t>
            </a:r>
            <a:r>
              <a:rPr kumimoji="0" lang="en-US" altLang="en-US" sz="1600" b="0" i="0" u="none" strike="noStrike" cap="none" normalizeH="0" dirty="0">
                <a:ln>
                  <a:noFill/>
                </a:ln>
                <a:solidFill>
                  <a:srgbClr val="333333"/>
                </a:solidFill>
                <a:effectLst/>
                <a:latin typeface="Montserrat" panose="020B0604020202020204" pitchFamily="2" charset="0"/>
              </a:rPr>
              <a:t>       </a:t>
            </a:r>
            <a:r>
              <a:rPr kumimoji="0" lang="en-US" altLang="en-US" sz="1600" b="0" i="0" u="none" strike="noStrike" cap="none" normalizeH="0" baseline="0" dirty="0">
                <a:ln>
                  <a:noFill/>
                </a:ln>
                <a:solidFill>
                  <a:srgbClr val="333333"/>
                </a:solidFill>
                <a:effectLst/>
                <a:latin typeface="Montserrat" panose="020B0604020202020204" pitchFamily="2" charset="0"/>
              </a:rPr>
              <a:t> states.</a:t>
            </a:r>
            <a:r>
              <a:rPr kumimoji="0" lang="en-US" altLang="en-US" sz="1600" b="0" i="0" u="none" strike="noStrike" cap="none" normalizeH="0" baseline="0" dirty="0">
                <a:ln>
                  <a:noFill/>
                </a:ln>
                <a:solidFill>
                  <a:schemeClr val="tx1"/>
                </a:solidFill>
                <a:effectLst/>
              </a:rPr>
              <a:t> </a:t>
            </a:r>
          </a:p>
        </p:txBody>
      </p:sp>
      <p:pic>
        <p:nvPicPr>
          <p:cNvPr id="6" name="Picture 5">
            <a:extLst>
              <a:ext uri="{FF2B5EF4-FFF2-40B4-BE49-F238E27FC236}">
                <a16:creationId xmlns:a16="http://schemas.microsoft.com/office/drawing/2014/main" id="{3AD0A64C-33CA-CB61-673C-48C668B21235}"/>
              </a:ext>
            </a:extLst>
          </p:cNvPr>
          <p:cNvPicPr>
            <a:picLocks noChangeAspect="1"/>
          </p:cNvPicPr>
          <p:nvPr/>
        </p:nvPicPr>
        <p:blipFill>
          <a:blip r:embed="rId2"/>
          <a:stretch>
            <a:fillRect/>
          </a:stretch>
        </p:blipFill>
        <p:spPr>
          <a:xfrm>
            <a:off x="5271393" y="1724173"/>
            <a:ext cx="457603" cy="345744"/>
          </a:xfrm>
          <a:prstGeom prst="rect">
            <a:avLst/>
          </a:prstGeom>
        </p:spPr>
      </p:pic>
      <p:sp>
        <p:nvSpPr>
          <p:cNvPr id="7" name="TextBox 6">
            <a:extLst>
              <a:ext uri="{FF2B5EF4-FFF2-40B4-BE49-F238E27FC236}">
                <a16:creationId xmlns:a16="http://schemas.microsoft.com/office/drawing/2014/main" id="{449758DC-60A5-F61B-84E7-F74C6A83DFE3}"/>
              </a:ext>
            </a:extLst>
          </p:cNvPr>
          <p:cNvSpPr txBox="1"/>
          <p:nvPr/>
        </p:nvSpPr>
        <p:spPr>
          <a:xfrm>
            <a:off x="967211" y="2282238"/>
            <a:ext cx="8801941" cy="338554"/>
          </a:xfrm>
          <a:prstGeom prst="rect">
            <a:avLst/>
          </a:prstGeom>
          <a:noFill/>
        </p:spPr>
        <p:txBody>
          <a:bodyPr wrap="square" rtlCol="0">
            <a:spAutoFit/>
          </a:bodyPr>
          <a:lstStyle/>
          <a:p>
            <a:r>
              <a:rPr lang="en-US" sz="1600" dirty="0">
                <a:solidFill>
                  <a:srgbClr val="333333"/>
                </a:solidFill>
                <a:latin typeface="Montserrat" panose="00000500000000000000" pitchFamily="2" charset="0"/>
              </a:rPr>
              <a:t>A </a:t>
            </a:r>
            <a:r>
              <a:rPr lang="en-US" sz="1600" b="0" i="0" dirty="0">
                <a:solidFill>
                  <a:srgbClr val="333333"/>
                </a:solidFill>
                <a:effectLst/>
                <a:latin typeface="Montserrat" panose="00000500000000000000" pitchFamily="2" charset="0"/>
              </a:rPr>
              <a:t>2019’s computer has usually a multicore CPU with frequency is around 2 to 3 </a:t>
            </a:r>
            <a:r>
              <a:rPr lang="en-US" sz="1600" b="0" i="0" dirty="0" err="1">
                <a:solidFill>
                  <a:srgbClr val="333333"/>
                </a:solidFill>
                <a:effectLst/>
                <a:latin typeface="Montserrat" panose="00000500000000000000" pitchFamily="2" charset="0"/>
              </a:rPr>
              <a:t>Ghz</a:t>
            </a:r>
            <a:endParaRPr lang="en-IN" sz="1600" dirty="0"/>
          </a:p>
        </p:txBody>
      </p:sp>
      <p:cxnSp>
        <p:nvCxnSpPr>
          <p:cNvPr id="9" name="Straight Arrow Connector 8">
            <a:extLst>
              <a:ext uri="{FF2B5EF4-FFF2-40B4-BE49-F238E27FC236}">
                <a16:creationId xmlns:a16="http://schemas.microsoft.com/office/drawing/2014/main" id="{9D123EBB-0AF5-2ECA-C689-8CB25E606E44}"/>
              </a:ext>
            </a:extLst>
          </p:cNvPr>
          <p:cNvCxnSpPr/>
          <p:nvPr/>
        </p:nvCxnSpPr>
        <p:spPr>
          <a:xfrm>
            <a:off x="1362269" y="3153747"/>
            <a:ext cx="550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2">
            <a:extLst>
              <a:ext uri="{FF2B5EF4-FFF2-40B4-BE49-F238E27FC236}">
                <a16:creationId xmlns:a16="http://schemas.microsoft.com/office/drawing/2014/main" id="{FD47F49C-5005-66D9-C087-12CED662F4A4}"/>
              </a:ext>
            </a:extLst>
          </p:cNvPr>
          <p:cNvSpPr>
            <a:spLocks noChangeArrowheads="1"/>
          </p:cNvSpPr>
          <p:nvPr/>
        </p:nvSpPr>
        <p:spPr bwMode="auto">
          <a:xfrm>
            <a:off x="2006081" y="2976465"/>
            <a:ext cx="60370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ontserrat" panose="00000500000000000000" pitchFamily="2" charset="0"/>
              </a:rPr>
              <a:t>processor is able to execute                operations per second</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B062E40-1130-D6D1-D912-96A92641C760}"/>
              </a:ext>
            </a:extLst>
          </p:cNvPr>
          <p:cNvPicPr>
            <a:picLocks noChangeAspect="1"/>
          </p:cNvPicPr>
          <p:nvPr/>
        </p:nvPicPr>
        <p:blipFill>
          <a:blip r:embed="rId3"/>
          <a:stretch>
            <a:fillRect/>
          </a:stretch>
        </p:blipFill>
        <p:spPr>
          <a:xfrm>
            <a:off x="4637485" y="2976465"/>
            <a:ext cx="624894" cy="320068"/>
          </a:xfrm>
          <a:prstGeom prst="rect">
            <a:avLst/>
          </a:prstGeom>
        </p:spPr>
      </p:pic>
      <p:sp>
        <p:nvSpPr>
          <p:cNvPr id="10" name="TextBox 9">
            <a:extLst>
              <a:ext uri="{FF2B5EF4-FFF2-40B4-BE49-F238E27FC236}">
                <a16:creationId xmlns:a16="http://schemas.microsoft.com/office/drawing/2014/main" id="{6FEBE4EA-503B-E024-B14C-A287315625E5}"/>
              </a:ext>
            </a:extLst>
          </p:cNvPr>
          <p:cNvSpPr txBox="1"/>
          <p:nvPr/>
        </p:nvSpPr>
        <p:spPr>
          <a:xfrm>
            <a:off x="1912775" y="3420810"/>
            <a:ext cx="6964894" cy="307777"/>
          </a:xfrm>
          <a:prstGeom prst="rect">
            <a:avLst/>
          </a:prstGeom>
          <a:noFill/>
        </p:spPr>
        <p:txBody>
          <a:bodyPr wrap="square">
            <a:spAutoFit/>
          </a:bodyPr>
          <a:lstStyle/>
          <a:p>
            <a:r>
              <a:rPr lang="en-US" sz="1400" b="0" i="0" dirty="0">
                <a:solidFill>
                  <a:srgbClr val="333333"/>
                </a:solidFill>
                <a:effectLst/>
                <a:latin typeface="Montserrat" panose="00000500000000000000" pitchFamily="2" charset="0"/>
              </a:rPr>
              <a:t>In the ideal scenario our basic computer could execute</a:t>
            </a:r>
            <a:endParaRPr lang="en-IN" sz="1400" dirty="0"/>
          </a:p>
        </p:txBody>
      </p:sp>
      <p:cxnSp>
        <p:nvCxnSpPr>
          <p:cNvPr id="12" name="Straight Arrow Connector 11">
            <a:extLst>
              <a:ext uri="{FF2B5EF4-FFF2-40B4-BE49-F238E27FC236}">
                <a16:creationId xmlns:a16="http://schemas.microsoft.com/office/drawing/2014/main" id="{0084F799-7616-B773-95A3-53FE0D22B650}"/>
              </a:ext>
            </a:extLst>
          </p:cNvPr>
          <p:cNvCxnSpPr/>
          <p:nvPr/>
        </p:nvCxnSpPr>
        <p:spPr>
          <a:xfrm>
            <a:off x="1362268" y="3599110"/>
            <a:ext cx="550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929442BA-01EC-AF9A-F8D7-7C2FB040AF52}"/>
              </a:ext>
            </a:extLst>
          </p:cNvPr>
          <p:cNvPicPr>
            <a:picLocks noChangeAspect="1"/>
          </p:cNvPicPr>
          <p:nvPr/>
        </p:nvPicPr>
        <p:blipFill>
          <a:blip r:embed="rId4"/>
          <a:stretch>
            <a:fillRect/>
          </a:stretch>
        </p:blipFill>
        <p:spPr>
          <a:xfrm>
            <a:off x="6970881" y="3408518"/>
            <a:ext cx="2239858" cy="307767"/>
          </a:xfrm>
          <a:prstGeom prst="rect">
            <a:avLst/>
          </a:prstGeom>
        </p:spPr>
      </p:pic>
      <p:sp>
        <p:nvSpPr>
          <p:cNvPr id="17" name="Rectangle 1">
            <a:extLst>
              <a:ext uri="{FF2B5EF4-FFF2-40B4-BE49-F238E27FC236}">
                <a16:creationId xmlns:a16="http://schemas.microsoft.com/office/drawing/2014/main" id="{1F7A5D54-9AA7-B4D7-DF56-EBAD77D3BD22}"/>
              </a:ext>
            </a:extLst>
          </p:cNvPr>
          <p:cNvSpPr>
            <a:spLocks noChangeArrowheads="1"/>
          </p:cNvSpPr>
          <p:nvPr/>
        </p:nvSpPr>
        <p:spPr bwMode="auto">
          <a:xfrm>
            <a:off x="1943550" y="3817077"/>
            <a:ext cx="39453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ontserrat" panose="00000500000000000000" pitchFamily="2" charset="0"/>
              </a:rPr>
              <a:t>our computer would need to work for:</a:t>
            </a:r>
            <a:r>
              <a:rPr kumimoji="0" lang="en-US" altLang="en-US" sz="1400" b="0" i="0" u="none" strike="noStrike" cap="none" normalizeH="0" baseline="0" dirty="0">
                <a:ln>
                  <a:noFill/>
                </a:ln>
                <a:solidFill>
                  <a:schemeClr val="tx1"/>
                </a:solidFill>
                <a:effectLst/>
              </a:rPr>
              <a:t> </a:t>
            </a:r>
          </a:p>
        </p:txBody>
      </p:sp>
      <p:sp>
        <p:nvSpPr>
          <p:cNvPr id="19" name="TextBox 18">
            <a:extLst>
              <a:ext uri="{FF2B5EF4-FFF2-40B4-BE49-F238E27FC236}">
                <a16:creationId xmlns:a16="http://schemas.microsoft.com/office/drawing/2014/main" id="{2661C1EB-25EB-689E-0270-CDB785A2489D}"/>
              </a:ext>
            </a:extLst>
          </p:cNvPr>
          <p:cNvSpPr txBox="1"/>
          <p:nvPr/>
        </p:nvSpPr>
        <p:spPr>
          <a:xfrm>
            <a:off x="9210739" y="3390032"/>
            <a:ext cx="2790940" cy="338554"/>
          </a:xfrm>
          <a:prstGeom prst="rect">
            <a:avLst/>
          </a:prstGeom>
          <a:noFill/>
        </p:spPr>
        <p:txBody>
          <a:bodyPr wrap="square">
            <a:spAutoFit/>
          </a:bodyPr>
          <a:lstStyle/>
          <a:p>
            <a:r>
              <a:rPr kumimoji="0" lang="en-US" altLang="en-US" sz="1400" b="0" i="0" u="none" strike="noStrike" cap="none" normalizeH="0" baseline="0" dirty="0">
                <a:ln>
                  <a:noFill/>
                </a:ln>
                <a:solidFill>
                  <a:srgbClr val="333333"/>
                </a:solidFill>
                <a:effectLst/>
                <a:latin typeface="Montserrat" panose="00000500000000000000" pitchFamily="2" charset="0"/>
              </a:rPr>
              <a:t>operations</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400" b="0" i="0" u="none" strike="noStrike" cap="none" normalizeH="0" baseline="0" dirty="0">
                <a:ln>
                  <a:noFill/>
                </a:ln>
                <a:solidFill>
                  <a:srgbClr val="333333"/>
                </a:solidFill>
                <a:effectLst/>
                <a:latin typeface="Montserrat" panose="00000500000000000000" pitchFamily="2" charset="0"/>
              </a:rPr>
              <a:t>per</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400" b="0" i="0" u="none" strike="noStrike" cap="none" normalizeH="0" baseline="0" dirty="0">
                <a:ln>
                  <a:noFill/>
                </a:ln>
                <a:solidFill>
                  <a:srgbClr val="333333"/>
                </a:solidFill>
                <a:effectLst/>
                <a:latin typeface="Montserrat" panose="00000500000000000000" pitchFamily="2" charset="0"/>
              </a:rPr>
              <a:t>second</a:t>
            </a:r>
            <a:endParaRPr lang="en-IN" sz="1400" dirty="0"/>
          </a:p>
        </p:txBody>
      </p:sp>
      <p:cxnSp>
        <p:nvCxnSpPr>
          <p:cNvPr id="20" name="Straight Arrow Connector 19">
            <a:extLst>
              <a:ext uri="{FF2B5EF4-FFF2-40B4-BE49-F238E27FC236}">
                <a16:creationId xmlns:a16="http://schemas.microsoft.com/office/drawing/2014/main" id="{60F894FD-50A2-D096-469D-1603B1977904}"/>
              </a:ext>
            </a:extLst>
          </p:cNvPr>
          <p:cNvCxnSpPr/>
          <p:nvPr/>
        </p:nvCxnSpPr>
        <p:spPr>
          <a:xfrm>
            <a:off x="1362268" y="3970966"/>
            <a:ext cx="5505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20DDBCA4-D5FD-357A-17D2-5BA95003602F}"/>
              </a:ext>
            </a:extLst>
          </p:cNvPr>
          <p:cNvPicPr>
            <a:picLocks noChangeAspect="1"/>
          </p:cNvPicPr>
          <p:nvPr/>
        </p:nvPicPr>
        <p:blipFill>
          <a:blip r:embed="rId5"/>
          <a:stretch>
            <a:fillRect/>
          </a:stretch>
        </p:blipFill>
        <p:spPr>
          <a:xfrm>
            <a:off x="4028212" y="4181882"/>
            <a:ext cx="3907655" cy="693445"/>
          </a:xfrm>
          <a:prstGeom prst="rect">
            <a:avLst/>
          </a:prstGeom>
        </p:spPr>
      </p:pic>
      <p:sp>
        <p:nvSpPr>
          <p:cNvPr id="23" name="Rectangle 2">
            <a:extLst>
              <a:ext uri="{FF2B5EF4-FFF2-40B4-BE49-F238E27FC236}">
                <a16:creationId xmlns:a16="http://schemas.microsoft.com/office/drawing/2014/main" id="{1E541E15-DB07-0E6B-DD66-3DA92125C22D}"/>
              </a:ext>
            </a:extLst>
          </p:cNvPr>
          <p:cNvSpPr>
            <a:spLocks noChangeArrowheads="1"/>
          </p:cNvSpPr>
          <p:nvPr/>
        </p:nvSpPr>
        <p:spPr bwMode="auto">
          <a:xfrm>
            <a:off x="3174952" y="5177250"/>
            <a:ext cx="68481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aiandra GD" panose="020E0502030308020204" pitchFamily="34" charset="0"/>
              </a:rPr>
              <a:t>Hence we cannot use the </a:t>
            </a:r>
            <a:r>
              <a:rPr kumimoji="0" lang="en-US" altLang="en-US" b="0" i="0" u="none" strike="noStrike" cap="none" normalizeH="0" baseline="0" dirty="0">
                <a:ln>
                  <a:noFill/>
                </a:ln>
                <a:effectLst/>
                <a:latin typeface="Maiandra GD" panose="020E0502030308020204" pitchFamily="34" charset="0"/>
              </a:rPr>
              <a:t>brute force </a:t>
            </a:r>
            <a:r>
              <a:rPr kumimoji="0" lang="en-US" altLang="en-US" sz="1400" b="0" i="0" u="none" strike="noStrike" cap="none" normalizeH="0" baseline="0" dirty="0">
                <a:ln>
                  <a:noFill/>
                </a:ln>
                <a:effectLst/>
                <a:latin typeface="Maiandra GD" panose="020E0502030308020204" pitchFamily="34" charset="0"/>
              </a:rPr>
              <a:t>strategy with the game of Chess! </a:t>
            </a:r>
          </a:p>
        </p:txBody>
      </p:sp>
      <p:sp>
        <p:nvSpPr>
          <p:cNvPr id="25" name="TextBox 24">
            <a:extLst>
              <a:ext uri="{FF2B5EF4-FFF2-40B4-BE49-F238E27FC236}">
                <a16:creationId xmlns:a16="http://schemas.microsoft.com/office/drawing/2014/main" id="{93107231-B8FF-B549-B8E4-6A3B7D7F5D52}"/>
              </a:ext>
            </a:extLst>
          </p:cNvPr>
          <p:cNvSpPr txBox="1"/>
          <p:nvPr/>
        </p:nvSpPr>
        <p:spPr>
          <a:xfrm>
            <a:off x="1244997" y="4919483"/>
            <a:ext cx="9702005" cy="584775"/>
          </a:xfrm>
          <a:prstGeom prst="rect">
            <a:avLst/>
          </a:prstGeom>
          <a:noFill/>
        </p:spPr>
        <p:txBody>
          <a:bodyPr wrap="square">
            <a:spAutoFit/>
          </a:bodyPr>
          <a:lstStyle/>
          <a:p>
            <a:r>
              <a:rPr lang="en-US" sz="1600" b="0" i="0" dirty="0">
                <a:effectLst/>
                <a:latin typeface="Maiandra GD" panose="020E0502030308020204" pitchFamily="34" charset="0"/>
              </a:rPr>
              <a:t>searching through whole tree to find out what's our best move whenever we take turn would be super inefficient and slow.</a:t>
            </a:r>
            <a:endParaRPr lang="en-IN" sz="1600" dirty="0">
              <a:latin typeface="Maiandra GD" panose="020E0502030308020204" pitchFamily="34" charset="0"/>
            </a:endParaRPr>
          </a:p>
        </p:txBody>
      </p:sp>
    </p:spTree>
    <p:extLst>
      <p:ext uri="{BB962C8B-B14F-4D97-AF65-F5344CB8AC3E}">
        <p14:creationId xmlns:p14="http://schemas.microsoft.com/office/powerpoint/2010/main" val="339434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8C10-5828-723B-3B42-FFC832304E73}"/>
              </a:ext>
            </a:extLst>
          </p:cNvPr>
          <p:cNvSpPr>
            <a:spLocks noGrp="1"/>
          </p:cNvSpPr>
          <p:nvPr>
            <p:ph type="title"/>
          </p:nvPr>
        </p:nvSpPr>
        <p:spPr>
          <a:xfrm flipV="1">
            <a:off x="8549640" y="621792"/>
            <a:ext cx="45719" cy="64008"/>
          </a:xfrm>
        </p:spPr>
        <p:txBody>
          <a:bodyPr>
            <a:normAutofit fontScale="90000"/>
          </a:bodyPr>
          <a:lstStyle/>
          <a:p>
            <a:r>
              <a:rPr lang="en-US" sz="800" dirty="0">
                <a:solidFill>
                  <a:schemeClr val="bg2"/>
                </a:solidFill>
              </a:rPr>
              <a:t>.</a:t>
            </a:r>
            <a:endParaRPr lang="en-IN" sz="800" dirty="0">
              <a:solidFill>
                <a:schemeClr val="bg2"/>
              </a:solidFill>
            </a:endParaRPr>
          </a:p>
        </p:txBody>
      </p:sp>
      <p:sp>
        <p:nvSpPr>
          <p:cNvPr id="3" name="Content Placeholder 2">
            <a:extLst>
              <a:ext uri="{FF2B5EF4-FFF2-40B4-BE49-F238E27FC236}">
                <a16:creationId xmlns:a16="http://schemas.microsoft.com/office/drawing/2014/main" id="{6249A82A-D223-9504-30E1-2D56B530B52F}"/>
              </a:ext>
            </a:extLst>
          </p:cNvPr>
          <p:cNvSpPr>
            <a:spLocks noGrp="1"/>
          </p:cNvSpPr>
          <p:nvPr>
            <p:ph idx="1"/>
          </p:nvPr>
        </p:nvSpPr>
        <p:spPr>
          <a:xfrm>
            <a:off x="399288" y="1264539"/>
            <a:ext cx="7263384" cy="5020056"/>
          </a:xfrm>
        </p:spPr>
        <p:txBody>
          <a:bodyPr>
            <a:normAutofit/>
          </a:bodyPr>
          <a:lstStyle/>
          <a:p>
            <a:pPr>
              <a:lnSpc>
                <a:spcPct val="100000"/>
              </a:lnSpc>
            </a:pPr>
            <a:r>
              <a:rPr lang="en-US" sz="1800" b="0" dirty="0">
                <a:effectLst/>
              </a:rPr>
              <a:t>We'll define state-space complexity of the game as a number of legal game positions reachable from the starting position of the game, and branching factor as the number of children at each node</a:t>
            </a:r>
            <a:endParaRPr lang="en-US" sz="1800" dirty="0"/>
          </a:p>
          <a:p>
            <a:pPr>
              <a:lnSpc>
                <a:spcPct val="100000"/>
              </a:lnSpc>
            </a:pPr>
            <a:r>
              <a:rPr lang="en-US" sz="1800" dirty="0"/>
              <a:t>the nodes of the tree represent the different states of the board game. Hence, the height of the tree corresponds to the number of plies the algorithm will take into account before taking its decision. </a:t>
            </a:r>
          </a:p>
          <a:p>
            <a:pPr>
              <a:lnSpc>
                <a:spcPct val="100000"/>
              </a:lnSpc>
            </a:pPr>
            <a:r>
              <a:rPr lang="en-US" sz="1800" dirty="0"/>
              <a:t>For example, if we have a tree with a height of 5 then it means that our algorithm will analyze all the possible next 5 moves</a:t>
            </a:r>
            <a:endParaRPr lang="en-IN" sz="1800" dirty="0"/>
          </a:p>
        </p:txBody>
      </p:sp>
      <p:sp>
        <p:nvSpPr>
          <p:cNvPr id="4" name="Text Placeholder 3">
            <a:extLst>
              <a:ext uri="{FF2B5EF4-FFF2-40B4-BE49-F238E27FC236}">
                <a16:creationId xmlns:a16="http://schemas.microsoft.com/office/drawing/2014/main" id="{1F8292C9-AF0E-9519-0016-7AB8BEDDB3F5}"/>
              </a:ext>
            </a:extLst>
          </p:cNvPr>
          <p:cNvSpPr>
            <a:spLocks noGrp="1"/>
          </p:cNvSpPr>
          <p:nvPr>
            <p:ph type="body" sz="half" idx="2"/>
          </p:nvPr>
        </p:nvSpPr>
        <p:spPr>
          <a:xfrm flipV="1">
            <a:off x="14849856" y="5422392"/>
            <a:ext cx="469392" cy="960120"/>
          </a:xfrm>
        </p:spPr>
        <p:txBody>
          <a:bodyPr/>
          <a:lstStyle/>
          <a:p>
            <a:endParaRPr lang="en-IN" dirty="0"/>
          </a:p>
        </p:txBody>
      </p:sp>
      <p:pic>
        <p:nvPicPr>
          <p:cNvPr id="2050" name="Picture 2">
            <a:extLst>
              <a:ext uri="{FF2B5EF4-FFF2-40B4-BE49-F238E27FC236}">
                <a16:creationId xmlns:a16="http://schemas.microsoft.com/office/drawing/2014/main" id="{703EBD2E-C7D5-7706-8D58-78B3F90E3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911"/>
          <a:stretch/>
        </p:blipFill>
        <p:spPr bwMode="auto">
          <a:xfrm>
            <a:off x="8405429" y="1264539"/>
            <a:ext cx="3588451" cy="262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20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6CC1-2950-1248-1854-B9C8B217EDFB}"/>
              </a:ext>
            </a:extLst>
          </p:cNvPr>
          <p:cNvSpPr>
            <a:spLocks noGrp="1"/>
          </p:cNvSpPr>
          <p:nvPr>
            <p:ph type="title"/>
          </p:nvPr>
        </p:nvSpPr>
        <p:spPr/>
        <p:txBody>
          <a:bodyPr/>
          <a:lstStyle/>
          <a:p>
            <a:r>
              <a:rPr lang="en-US" dirty="0">
                <a:solidFill>
                  <a:srgbClr val="002060"/>
                </a:solidFill>
              </a:rPr>
              <a:t>CHESS and </a:t>
            </a:r>
            <a:r>
              <a:rPr lang="en-US" dirty="0" err="1">
                <a:solidFill>
                  <a:srgbClr val="002060"/>
                </a:solidFill>
              </a:rPr>
              <a:t>ADVersarial</a:t>
            </a:r>
            <a:r>
              <a:rPr lang="en-US" dirty="0">
                <a:solidFill>
                  <a:srgbClr val="002060"/>
                </a:solidFill>
              </a:rPr>
              <a:t> search</a:t>
            </a:r>
            <a:endParaRPr lang="en-IN" dirty="0">
              <a:solidFill>
                <a:srgbClr val="002060"/>
              </a:solidFill>
            </a:endParaRPr>
          </a:p>
        </p:txBody>
      </p:sp>
      <p:sp>
        <p:nvSpPr>
          <p:cNvPr id="3" name="Content Placeholder 2">
            <a:extLst>
              <a:ext uri="{FF2B5EF4-FFF2-40B4-BE49-F238E27FC236}">
                <a16:creationId xmlns:a16="http://schemas.microsoft.com/office/drawing/2014/main" id="{E4595AFC-C522-EE87-7952-EFF120D8CF66}"/>
              </a:ext>
            </a:extLst>
          </p:cNvPr>
          <p:cNvSpPr>
            <a:spLocks noGrp="1"/>
          </p:cNvSpPr>
          <p:nvPr>
            <p:ph sz="half" idx="1"/>
          </p:nvPr>
        </p:nvSpPr>
        <p:spPr>
          <a:xfrm>
            <a:off x="279735" y="2194560"/>
            <a:ext cx="11314501" cy="3977640"/>
          </a:xfrm>
        </p:spPr>
        <p:txBody>
          <a:bodyPr>
            <a:normAutofit fontScale="25000" lnSpcReduction="20000"/>
          </a:bodyPr>
          <a:lstStyle/>
          <a:p>
            <a:pPr algn="just">
              <a:lnSpc>
                <a:spcPct val="120000"/>
              </a:lnSpc>
              <a:buFont typeface="Arial" panose="020B0604020202020204" pitchFamily="34" charset="0"/>
              <a:buChar char="•"/>
            </a:pPr>
            <a:r>
              <a:rPr lang="en-US" sz="7200" b="1" i="0" dirty="0">
                <a:solidFill>
                  <a:srgbClr val="000000"/>
                </a:solidFill>
                <a:effectLst/>
                <a:latin typeface="Maiandra GD" panose="020E0502030308020204" pitchFamily="34" charset="0"/>
              </a:rPr>
              <a:t>multi-agent environment</a:t>
            </a:r>
            <a:endParaRPr lang="en-US" sz="7200" dirty="0">
              <a:solidFill>
                <a:srgbClr val="000000"/>
              </a:solidFill>
              <a:latin typeface="Maiandra GD" panose="020E0502030308020204" pitchFamily="34" charset="0"/>
            </a:endParaRPr>
          </a:p>
          <a:p>
            <a:pPr algn="just">
              <a:lnSpc>
                <a:spcPct val="120000"/>
              </a:lnSpc>
              <a:buFont typeface="Arial" panose="020B0604020202020204" pitchFamily="34" charset="0"/>
              <a:buChar char="•"/>
            </a:pPr>
            <a:r>
              <a:rPr lang="en-US" sz="7200" b="0" i="0" dirty="0">
                <a:solidFill>
                  <a:srgbClr val="000000"/>
                </a:solidFill>
                <a:effectLst/>
                <a:latin typeface="Maiandra GD" panose="020E0502030308020204" pitchFamily="34" charset="0"/>
              </a:rPr>
              <a:t>Each agent needs to consider the action of other agent and effect of that action on their performance.</a:t>
            </a:r>
          </a:p>
          <a:p>
            <a:pPr algn="just">
              <a:lnSpc>
                <a:spcPct val="120000"/>
              </a:lnSpc>
              <a:buFont typeface="Arial" panose="020B0604020202020204" pitchFamily="34" charset="0"/>
              <a:buChar char="•"/>
            </a:pPr>
            <a:r>
              <a:rPr lang="en-US" sz="7200" b="1" i="0" dirty="0">
                <a:solidFill>
                  <a:srgbClr val="000000"/>
                </a:solidFill>
                <a:effectLst/>
                <a:latin typeface="Maiandra GD" panose="020E0502030308020204" pitchFamily="34" charset="0"/>
              </a:rPr>
              <a:t>Searches in which two or more players with conflicting goals are trying to explore the same search space for the solution, are called adversarial searches</a:t>
            </a:r>
            <a:endParaRPr lang="en-IN" sz="7200" dirty="0">
              <a:effectLst/>
              <a:latin typeface="Maiandra GD" panose="020E0502030308020204" pitchFamily="34" charset="0"/>
              <a:ea typeface="Calibri" panose="020F0502020204030204" pitchFamily="34" charset="0"/>
            </a:endParaRPr>
          </a:p>
          <a:p>
            <a:pPr>
              <a:lnSpc>
                <a:spcPct val="120000"/>
              </a:lnSpc>
            </a:pPr>
            <a:r>
              <a:rPr lang="en-IN" sz="7200" dirty="0">
                <a:latin typeface="Maiandra GD" panose="020E0502030308020204" pitchFamily="34" charset="0"/>
                <a:ea typeface="Calibri" panose="020F0502020204030204" pitchFamily="34" charset="0"/>
              </a:rPr>
              <a:t>Chess is deterministic</a:t>
            </a:r>
          </a:p>
          <a:p>
            <a:pPr>
              <a:lnSpc>
                <a:spcPct val="120000"/>
              </a:lnSpc>
            </a:pPr>
            <a:r>
              <a:rPr lang="en-IN" sz="7200" dirty="0">
                <a:effectLst/>
                <a:latin typeface="Maiandra GD" panose="020E0502030308020204" pitchFamily="34" charset="0"/>
                <a:ea typeface="Calibri" panose="020F0502020204030204" pitchFamily="34" charset="0"/>
              </a:rPr>
              <a:t>Chess</a:t>
            </a:r>
            <a:r>
              <a:rPr lang="en-IN" sz="7200" dirty="0">
                <a:latin typeface="Maiandra GD" panose="020E0502030308020204" pitchFamily="34" charset="0"/>
                <a:ea typeface="Calibri" panose="020F0502020204030204" pitchFamily="34" charset="0"/>
              </a:rPr>
              <a:t> </a:t>
            </a:r>
            <a:r>
              <a:rPr lang="en-IN" sz="7200" dirty="0">
                <a:effectLst/>
                <a:latin typeface="Maiandra GD" panose="020E0502030308020204" pitchFamily="34" charset="0"/>
                <a:ea typeface="Calibri" panose="020F0502020204030204" pitchFamily="34" charset="0"/>
              </a:rPr>
              <a:t>is a zero-sum game </a:t>
            </a:r>
            <a:r>
              <a:rPr lang="en-IN" sz="7200" dirty="0">
                <a:latin typeface="Maiandra GD" panose="020E0502030308020204" pitchFamily="34" charset="0"/>
                <a:ea typeface="Calibri" panose="020F0502020204030204" pitchFamily="34" charset="0"/>
                <a:sym typeface="Wingdings" panose="05000000000000000000" pitchFamily="2" charset="2"/>
              </a:rPr>
              <a:t> </a:t>
            </a:r>
            <a:r>
              <a:rPr lang="en-IN" sz="7200" dirty="0">
                <a:effectLst/>
                <a:latin typeface="Maiandra GD" panose="020E0502030308020204" pitchFamily="34" charset="0"/>
                <a:ea typeface="Calibri" panose="020F0502020204030204" pitchFamily="34" charset="0"/>
              </a:rPr>
              <a:t>it is impossible for both players to win (or to lose). </a:t>
            </a:r>
            <a:endParaRPr lang="en-IN" sz="7200" dirty="0">
              <a:latin typeface="Maiandra GD" panose="020E0502030308020204" pitchFamily="34" charset="0"/>
            </a:endParaRPr>
          </a:p>
          <a:p>
            <a:pPr>
              <a:lnSpc>
                <a:spcPct val="120000"/>
              </a:lnSpc>
            </a:pPr>
            <a:r>
              <a:rPr lang="en-IN" sz="7200" dirty="0">
                <a:effectLst/>
                <a:latin typeface="Maiandra GD" panose="020E0502030308020204" pitchFamily="34" charset="0"/>
                <a:ea typeface="Calibri" panose="020F0502020204030204" pitchFamily="34" charset="0"/>
                <a:cs typeface="Times New Roman" panose="02020603050405020304" pitchFamily="18" charset="0"/>
              </a:rPr>
              <a:t>Zero-sum games are games where the amount of "winnable goods" is fixed. Whatever is gained by one actor, is therefore lost by the other actor: the sum of gained and lost is zero. This corresponds to a situation of pure competition.</a:t>
            </a:r>
          </a:p>
          <a:p>
            <a:endParaRPr lang="en-IN" dirty="0"/>
          </a:p>
        </p:txBody>
      </p:sp>
      <p:sp>
        <p:nvSpPr>
          <p:cNvPr id="4" name="Content Placeholder 3">
            <a:extLst>
              <a:ext uri="{FF2B5EF4-FFF2-40B4-BE49-F238E27FC236}">
                <a16:creationId xmlns:a16="http://schemas.microsoft.com/office/drawing/2014/main" id="{761BBCA3-9EBF-C931-D907-BF5F9296F9A7}"/>
              </a:ext>
            </a:extLst>
          </p:cNvPr>
          <p:cNvSpPr>
            <a:spLocks noGrp="1"/>
          </p:cNvSpPr>
          <p:nvPr>
            <p:ph sz="half" idx="2"/>
          </p:nvPr>
        </p:nvSpPr>
        <p:spPr>
          <a:xfrm flipH="1" flipV="1">
            <a:off x="12939025" y="6126481"/>
            <a:ext cx="45719" cy="45719"/>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172632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F791-35DF-406F-189F-20A99AB4AF51}"/>
              </a:ext>
            </a:extLst>
          </p:cNvPr>
          <p:cNvSpPr>
            <a:spLocks noGrp="1"/>
          </p:cNvSpPr>
          <p:nvPr>
            <p:ph type="title"/>
          </p:nvPr>
        </p:nvSpPr>
        <p:spPr>
          <a:xfrm>
            <a:off x="8549640" y="1143000"/>
            <a:ext cx="3390088" cy="1737360"/>
          </a:xfrm>
        </p:spPr>
        <p:txBody>
          <a:bodyPr>
            <a:normAutofit fontScale="90000"/>
          </a:bodyPr>
          <a:lstStyle/>
          <a:p>
            <a:r>
              <a:rPr lang="en-IN" sz="4000" i="0" dirty="0">
                <a:solidFill>
                  <a:schemeClr val="tx1"/>
                </a:solidFill>
                <a:effectLst/>
                <a:latin typeface="erdana"/>
              </a:rPr>
              <a:t>Formalization of the problem</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9847B14-D129-8FE0-56D1-3827397BA19D}"/>
              </a:ext>
            </a:extLst>
          </p:cNvPr>
          <p:cNvSpPr>
            <a:spLocks noGrp="1"/>
          </p:cNvSpPr>
          <p:nvPr>
            <p:ph idx="1"/>
          </p:nvPr>
        </p:nvSpPr>
        <p:spPr>
          <a:xfrm>
            <a:off x="252272" y="1174072"/>
            <a:ext cx="7542321" cy="5020056"/>
          </a:xfrm>
        </p:spPr>
        <p:txBody>
          <a:bodyPr/>
          <a:lstStyle/>
          <a:p>
            <a:pPr algn="just">
              <a:lnSpc>
                <a:spcPct val="100000"/>
              </a:lnSpc>
              <a:buFont typeface="Arial" panose="020B0604020202020204" pitchFamily="34" charset="0"/>
              <a:buChar char="•"/>
            </a:pPr>
            <a:r>
              <a:rPr lang="en-US" b="1" i="0" dirty="0">
                <a:solidFill>
                  <a:srgbClr val="000000"/>
                </a:solidFill>
                <a:effectLst/>
                <a:latin typeface="Maiandra GD" panose="020E0502030308020204" pitchFamily="34" charset="0"/>
              </a:rPr>
              <a:t>Initial state :</a:t>
            </a:r>
            <a:r>
              <a:rPr lang="en-US" b="0" i="0" dirty="0">
                <a:solidFill>
                  <a:srgbClr val="000000"/>
                </a:solidFill>
                <a:effectLst/>
                <a:latin typeface="Maiandra GD" panose="020E0502030308020204" pitchFamily="34" charset="0"/>
              </a:rPr>
              <a:t> Board with all the pieces in their positions</a:t>
            </a:r>
          </a:p>
          <a:p>
            <a:pPr algn="just">
              <a:lnSpc>
                <a:spcPct val="100000"/>
              </a:lnSpc>
              <a:buFont typeface="Arial" panose="020B0604020202020204" pitchFamily="34" charset="0"/>
              <a:buChar char="•"/>
            </a:pPr>
            <a:r>
              <a:rPr lang="en-US" b="1" i="0" dirty="0">
                <a:solidFill>
                  <a:srgbClr val="000000"/>
                </a:solidFill>
                <a:effectLst/>
                <a:latin typeface="Maiandra GD" panose="020E0502030308020204" pitchFamily="34" charset="0"/>
              </a:rPr>
              <a:t>Player(s) :</a:t>
            </a:r>
            <a:r>
              <a:rPr lang="en-US" b="0" i="0" dirty="0">
                <a:solidFill>
                  <a:srgbClr val="000000"/>
                </a:solidFill>
                <a:effectLst/>
                <a:latin typeface="Maiandra GD" panose="020E0502030308020204" pitchFamily="34" charset="0"/>
              </a:rPr>
              <a:t> It specifies which player has moved in the state space.</a:t>
            </a:r>
          </a:p>
          <a:p>
            <a:pPr algn="just">
              <a:lnSpc>
                <a:spcPct val="100000"/>
              </a:lnSpc>
              <a:buFont typeface="Arial" panose="020B0604020202020204" pitchFamily="34" charset="0"/>
              <a:buChar char="•"/>
            </a:pPr>
            <a:r>
              <a:rPr lang="en-US" b="1" i="0" dirty="0">
                <a:solidFill>
                  <a:srgbClr val="000000"/>
                </a:solidFill>
                <a:effectLst/>
                <a:latin typeface="Maiandra GD" panose="020E0502030308020204" pitchFamily="34" charset="0"/>
              </a:rPr>
              <a:t>Action(s) :</a:t>
            </a:r>
            <a:r>
              <a:rPr lang="en-US" b="0" i="0" dirty="0">
                <a:solidFill>
                  <a:srgbClr val="000000"/>
                </a:solidFill>
                <a:effectLst/>
                <a:latin typeface="Maiandra GD" panose="020E0502030308020204" pitchFamily="34" charset="0"/>
              </a:rPr>
              <a:t>  It returns the set of legal moves in state space.</a:t>
            </a:r>
          </a:p>
          <a:p>
            <a:pPr algn="just">
              <a:lnSpc>
                <a:spcPct val="100000"/>
              </a:lnSpc>
              <a:buFont typeface="Arial" panose="020B0604020202020204" pitchFamily="34" charset="0"/>
              <a:buChar char="•"/>
            </a:pPr>
            <a:r>
              <a:rPr lang="en-US" b="1" i="0" dirty="0">
                <a:solidFill>
                  <a:srgbClr val="000000"/>
                </a:solidFill>
                <a:effectLst/>
                <a:latin typeface="Maiandra GD" panose="020E0502030308020204" pitchFamily="34" charset="0"/>
              </a:rPr>
              <a:t>Result(s, a) :</a:t>
            </a:r>
            <a:r>
              <a:rPr lang="en-US" b="0" i="0" dirty="0">
                <a:solidFill>
                  <a:srgbClr val="000000"/>
                </a:solidFill>
                <a:effectLst/>
                <a:latin typeface="Maiandra GD" panose="020E0502030308020204" pitchFamily="34" charset="0"/>
              </a:rPr>
              <a:t> It is the transition model, which specifies the result of moves in the state space.</a:t>
            </a:r>
          </a:p>
          <a:p>
            <a:pPr algn="just">
              <a:lnSpc>
                <a:spcPct val="100000"/>
              </a:lnSpc>
              <a:buFont typeface="Arial" panose="020B0604020202020204" pitchFamily="34" charset="0"/>
              <a:buChar char="•"/>
            </a:pPr>
            <a:r>
              <a:rPr lang="en-US" b="1" i="0" dirty="0">
                <a:solidFill>
                  <a:srgbClr val="000000"/>
                </a:solidFill>
                <a:effectLst/>
                <a:latin typeface="Maiandra GD" panose="020E0502030308020204" pitchFamily="34" charset="0"/>
              </a:rPr>
              <a:t>Terminal-Test(s) :</a:t>
            </a:r>
            <a:r>
              <a:rPr lang="en-US" b="0" i="0" dirty="0">
                <a:solidFill>
                  <a:srgbClr val="000000"/>
                </a:solidFill>
                <a:effectLst/>
                <a:latin typeface="Maiandra GD" panose="020E0502030308020204" pitchFamily="34" charset="0"/>
              </a:rPr>
              <a:t> Terminal test is true if the game is over, else it is false at any case. The state where the game ends is called terminal states.</a:t>
            </a:r>
          </a:p>
          <a:p>
            <a:pPr algn="just">
              <a:lnSpc>
                <a:spcPct val="100000"/>
              </a:lnSpc>
              <a:buFont typeface="Arial" panose="020B0604020202020204" pitchFamily="34" charset="0"/>
              <a:buChar char="•"/>
            </a:pPr>
            <a:r>
              <a:rPr lang="en-US" b="1" i="0" dirty="0">
                <a:solidFill>
                  <a:srgbClr val="000000"/>
                </a:solidFill>
                <a:effectLst/>
                <a:latin typeface="Maiandra GD" panose="020E0502030308020204" pitchFamily="34" charset="0"/>
              </a:rPr>
              <a:t>Utility(s, p) :</a:t>
            </a:r>
            <a:r>
              <a:rPr lang="en-US" b="0" i="0" dirty="0">
                <a:solidFill>
                  <a:srgbClr val="000000"/>
                </a:solidFill>
                <a:effectLst/>
                <a:latin typeface="Maiandra GD" panose="020E0502030308020204" pitchFamily="34" charset="0"/>
              </a:rPr>
              <a:t>  For Chess, the outcomes are a win, loss, or draw and its payoff values are +1, 0, ½. </a:t>
            </a:r>
          </a:p>
          <a:p>
            <a:endParaRPr lang="en-IN" dirty="0"/>
          </a:p>
        </p:txBody>
      </p:sp>
      <p:pic>
        <p:nvPicPr>
          <p:cNvPr id="5" name="Picture 4">
            <a:extLst>
              <a:ext uri="{FF2B5EF4-FFF2-40B4-BE49-F238E27FC236}">
                <a16:creationId xmlns:a16="http://schemas.microsoft.com/office/drawing/2014/main" id="{1BF327FE-8198-AC84-C41C-232246D6E236}"/>
              </a:ext>
            </a:extLst>
          </p:cNvPr>
          <p:cNvPicPr>
            <a:picLocks noChangeAspect="1"/>
          </p:cNvPicPr>
          <p:nvPr/>
        </p:nvPicPr>
        <p:blipFill rotWithShape="1">
          <a:blip r:embed="rId2"/>
          <a:srcRect l="37224" t="60843" r="38301" b="6385"/>
          <a:stretch/>
        </p:blipFill>
        <p:spPr>
          <a:xfrm>
            <a:off x="8948691" y="3258105"/>
            <a:ext cx="2138330" cy="2095130"/>
          </a:xfrm>
          <a:prstGeom prst="rect">
            <a:avLst/>
          </a:prstGeom>
        </p:spPr>
      </p:pic>
      <p:sp>
        <p:nvSpPr>
          <p:cNvPr id="4" name="Text Placeholder 3">
            <a:extLst>
              <a:ext uri="{FF2B5EF4-FFF2-40B4-BE49-F238E27FC236}">
                <a16:creationId xmlns:a16="http://schemas.microsoft.com/office/drawing/2014/main" id="{51298659-148A-ECB5-8F8D-F5F51E3A8BB9}"/>
              </a:ext>
            </a:extLst>
          </p:cNvPr>
          <p:cNvSpPr>
            <a:spLocks noGrp="1"/>
          </p:cNvSpPr>
          <p:nvPr>
            <p:ph type="body" sz="half" idx="2"/>
          </p:nvPr>
        </p:nvSpPr>
        <p:spPr>
          <a:xfrm>
            <a:off x="8644484" y="2902288"/>
            <a:ext cx="3200400" cy="3291840"/>
          </a:xfrm>
        </p:spPr>
        <p:txBody>
          <a:bodyPr/>
          <a:lstStyle/>
          <a:p>
            <a:r>
              <a:rPr lang="en-US" dirty="0"/>
              <a:t>.</a:t>
            </a:r>
            <a:endParaRPr lang="en-IN" dirty="0"/>
          </a:p>
        </p:txBody>
      </p:sp>
    </p:spTree>
    <p:extLst>
      <p:ext uri="{BB962C8B-B14F-4D97-AF65-F5344CB8AC3E}">
        <p14:creationId xmlns:p14="http://schemas.microsoft.com/office/powerpoint/2010/main" val="319439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2073-BAE4-B1C7-736A-1AD59B45E6F7}"/>
              </a:ext>
            </a:extLst>
          </p:cNvPr>
          <p:cNvSpPr>
            <a:spLocks noGrp="1"/>
          </p:cNvSpPr>
          <p:nvPr>
            <p:ph type="title"/>
          </p:nvPr>
        </p:nvSpPr>
        <p:spPr>
          <a:xfrm>
            <a:off x="989949" y="173913"/>
            <a:ext cx="10058400" cy="1609344"/>
          </a:xfrm>
        </p:spPr>
        <p:txBody>
          <a:bodyPr/>
          <a:lstStyle/>
          <a:p>
            <a:r>
              <a:rPr lang="en-US" dirty="0"/>
              <a:t>			</a:t>
            </a:r>
            <a:r>
              <a:rPr lang="en-US" sz="8000" b="1" dirty="0"/>
              <a:t>MIN MAX</a:t>
            </a:r>
            <a:endParaRPr lang="en-IN" sz="8000" b="1" dirty="0"/>
          </a:p>
        </p:txBody>
      </p:sp>
      <p:sp>
        <p:nvSpPr>
          <p:cNvPr id="3" name="Content Placeholder 2">
            <a:extLst>
              <a:ext uri="{FF2B5EF4-FFF2-40B4-BE49-F238E27FC236}">
                <a16:creationId xmlns:a16="http://schemas.microsoft.com/office/drawing/2014/main" id="{5108AC68-E2CE-0FA7-C3EB-6BB7EC67AA8F}"/>
              </a:ext>
            </a:extLst>
          </p:cNvPr>
          <p:cNvSpPr>
            <a:spLocks noGrp="1"/>
          </p:cNvSpPr>
          <p:nvPr>
            <p:ph idx="1"/>
          </p:nvPr>
        </p:nvSpPr>
        <p:spPr/>
        <p:txBody>
          <a:bodyPr>
            <a:normAutofit fontScale="85000" lnSpcReduction="10000"/>
          </a:bodyPr>
          <a:lstStyle/>
          <a:p>
            <a:pPr>
              <a:lnSpc>
                <a:spcPct val="110000"/>
              </a:lnSpc>
            </a:pPr>
            <a:r>
              <a:rPr lang="en-US" dirty="0">
                <a:latin typeface="Maiandra GD" panose="020E0502030308020204" pitchFamily="34" charset="0"/>
              </a:rPr>
              <a:t>The algorithm incorporates three basic functions: Maximize and Minimize, as well as a Utility Calculation function</a:t>
            </a:r>
          </a:p>
          <a:p>
            <a:pPr>
              <a:lnSpc>
                <a:spcPct val="110000"/>
              </a:lnSpc>
            </a:pPr>
            <a:r>
              <a:rPr lang="en-US" dirty="0">
                <a:latin typeface="Maiandra GD" panose="020E0502030308020204" pitchFamily="34" charset="0"/>
              </a:rPr>
              <a:t>The premise of the algorithm is that the computer will calculate its next best move by evaluating the utility of the board several turns down the road. In doing so, the computer assumes that the opponent always selects the best move, minimizing the utility for the computer</a:t>
            </a:r>
          </a:p>
          <a:p>
            <a:pPr>
              <a:lnSpc>
                <a:spcPct val="110000"/>
              </a:lnSpc>
            </a:pPr>
            <a:r>
              <a:rPr lang="en-US" dirty="0">
                <a:latin typeface="Maiandra GD" panose="020E0502030308020204" pitchFamily="34" charset="0"/>
              </a:rPr>
              <a:t>Once it reaches a terminal node or depth limit, the Utility Calculation function is called, and a resulting utility value for that particular terminal board is calculated.</a:t>
            </a:r>
          </a:p>
          <a:p>
            <a:pPr>
              <a:lnSpc>
                <a:spcPct val="110000"/>
              </a:lnSpc>
            </a:pPr>
            <a:r>
              <a:rPr lang="en-US" dirty="0">
                <a:latin typeface="Maiandra GD" panose="020E0502030308020204" pitchFamily="34" charset="0"/>
              </a:rPr>
              <a:t>This utility value is then “passed up” to the parent node where it is compared to the current utility value at the parent (if assigned yet). If the parent node is in a Maximize cycle, the terminal node utility value replaces the utility at the parent node if it is greater than the current value at the parent node or the parent node has yet to be assigned a utility value. </a:t>
            </a:r>
          </a:p>
          <a:p>
            <a:pPr>
              <a:lnSpc>
                <a:spcPct val="110000"/>
              </a:lnSpc>
            </a:pPr>
            <a:r>
              <a:rPr lang="en-US" dirty="0">
                <a:latin typeface="Maiandra GD" panose="020E0502030308020204" pitchFamily="34" charset="0"/>
              </a:rPr>
              <a:t>The converse would be true if the parent node were in the Minimize cycle.</a:t>
            </a:r>
            <a:endParaRPr lang="en-IN" dirty="0">
              <a:latin typeface="Maiandra GD" panose="020E0502030308020204" pitchFamily="34" charset="0"/>
            </a:endParaRPr>
          </a:p>
        </p:txBody>
      </p:sp>
    </p:spTree>
    <p:extLst>
      <p:ext uri="{BB962C8B-B14F-4D97-AF65-F5344CB8AC3E}">
        <p14:creationId xmlns:p14="http://schemas.microsoft.com/office/powerpoint/2010/main" val="220500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637A-54A2-E428-F824-2BE909FFA09A}"/>
              </a:ext>
            </a:extLst>
          </p:cNvPr>
          <p:cNvSpPr>
            <a:spLocks noGrp="1"/>
          </p:cNvSpPr>
          <p:nvPr>
            <p:ph type="title"/>
          </p:nvPr>
        </p:nvSpPr>
        <p:spPr/>
        <p:txBody>
          <a:bodyPr>
            <a:normAutofit/>
          </a:bodyPr>
          <a:lstStyle/>
          <a:p>
            <a:r>
              <a:rPr lang="en-US" sz="800" dirty="0">
                <a:solidFill>
                  <a:schemeClr val="bg1">
                    <a:lumMod val="95000"/>
                  </a:schemeClr>
                </a:solidFill>
              </a:rPr>
              <a:t>.</a:t>
            </a:r>
            <a:endParaRPr lang="en-IN" sz="800" dirty="0">
              <a:solidFill>
                <a:schemeClr val="bg1">
                  <a:lumMod val="95000"/>
                </a:schemeClr>
              </a:solidFill>
            </a:endParaRPr>
          </a:p>
        </p:txBody>
      </p:sp>
      <p:sp>
        <p:nvSpPr>
          <p:cNvPr id="3" name="Content Placeholder 2">
            <a:extLst>
              <a:ext uri="{FF2B5EF4-FFF2-40B4-BE49-F238E27FC236}">
                <a16:creationId xmlns:a16="http://schemas.microsoft.com/office/drawing/2014/main" id="{E896B586-3D45-6E49-14C1-2A2B085C4956}"/>
              </a:ext>
            </a:extLst>
          </p:cNvPr>
          <p:cNvSpPr>
            <a:spLocks noGrp="1"/>
          </p:cNvSpPr>
          <p:nvPr>
            <p:ph idx="1"/>
          </p:nvPr>
        </p:nvSpPr>
        <p:spPr>
          <a:xfrm>
            <a:off x="39209" y="106532"/>
            <a:ext cx="7311501" cy="7403977"/>
          </a:xfrm>
        </p:spPr>
        <p:txBody>
          <a:bodyPr>
            <a:normAutofit/>
          </a:bodyPr>
          <a:lstStyle/>
          <a:p>
            <a:pPr>
              <a:lnSpc>
                <a:spcPct val="150000"/>
              </a:lnSpc>
            </a:pPr>
            <a:r>
              <a:rPr lang="en-US" sz="1800" dirty="0">
                <a:latin typeface="Maiandra GD" panose="020E0502030308020204" pitchFamily="34" charset="0"/>
              </a:rPr>
              <a:t>The algorithm is recursive in that Maximize calls Minimize, and Minimize calls Maximize.</a:t>
            </a:r>
          </a:p>
          <a:p>
            <a:pPr>
              <a:lnSpc>
                <a:spcPct val="150000"/>
              </a:lnSpc>
            </a:pPr>
            <a:r>
              <a:rPr lang="en-US" sz="1800" dirty="0">
                <a:latin typeface="Maiandra GD" panose="020E0502030308020204" pitchFamily="34" charset="0"/>
              </a:rPr>
              <a:t>We have conditions that break us out of the recursive loop. This would happen if, for instance, we reach a node in our search space where someone has won the game, the board is full, or perhaps most commonly, we have reached the pre-determined depth limit.</a:t>
            </a:r>
          </a:p>
          <a:p>
            <a:pPr>
              <a:lnSpc>
                <a:spcPct val="150000"/>
              </a:lnSpc>
            </a:pPr>
            <a:r>
              <a:rPr lang="en-US" sz="1800" dirty="0">
                <a:latin typeface="Maiandra GD" panose="020E0502030308020204" pitchFamily="34" charset="0"/>
              </a:rPr>
              <a:t>How utility is calculated is entirely up to the programmer. It can incorporate a large variety of factors and weigh them as the programmer sees fit.</a:t>
            </a:r>
          </a:p>
          <a:p>
            <a:pPr>
              <a:lnSpc>
                <a:spcPct val="150000"/>
              </a:lnSpc>
            </a:pPr>
            <a:r>
              <a:rPr lang="en-US" sz="1800" dirty="0">
                <a:latin typeface="Maiandra GD" panose="020E0502030308020204" pitchFamily="34" charset="0"/>
              </a:rPr>
              <a:t> For instance, number of blank spaces on the board, the location of the opponent’s current pieces, the location of our current pieces, how close we are to a winning formation, etc. all might be factors to consider in calculating the utility of a particular move.</a:t>
            </a:r>
            <a:endParaRPr lang="en-IN" sz="1800" dirty="0">
              <a:latin typeface="Maiandra GD" panose="020E0502030308020204" pitchFamily="34" charset="0"/>
            </a:endParaRPr>
          </a:p>
        </p:txBody>
      </p:sp>
      <p:sp>
        <p:nvSpPr>
          <p:cNvPr id="4" name="Text Placeholder 3">
            <a:extLst>
              <a:ext uri="{FF2B5EF4-FFF2-40B4-BE49-F238E27FC236}">
                <a16:creationId xmlns:a16="http://schemas.microsoft.com/office/drawing/2014/main" id="{EB6E6AB4-5B16-E0C2-03FB-412D2C0D0540}"/>
              </a:ext>
            </a:extLst>
          </p:cNvPr>
          <p:cNvSpPr>
            <a:spLocks noGrp="1"/>
          </p:cNvSpPr>
          <p:nvPr>
            <p:ph type="body" sz="half" idx="2"/>
          </p:nvPr>
        </p:nvSpPr>
        <p:spPr/>
        <p:txBody>
          <a:bodyPr/>
          <a:lstStyle/>
          <a:p>
            <a:r>
              <a:rPr lang="en-US" dirty="0"/>
              <a:t>.</a:t>
            </a:r>
            <a:endParaRPr lang="en-IN" dirty="0"/>
          </a:p>
        </p:txBody>
      </p:sp>
      <p:pic>
        <p:nvPicPr>
          <p:cNvPr id="8" name="Picture 7">
            <a:extLst>
              <a:ext uri="{FF2B5EF4-FFF2-40B4-BE49-F238E27FC236}">
                <a16:creationId xmlns:a16="http://schemas.microsoft.com/office/drawing/2014/main" id="{3510DD7B-98CA-3E24-9172-BC09C1C2EB5E}"/>
              </a:ext>
            </a:extLst>
          </p:cNvPr>
          <p:cNvPicPr>
            <a:picLocks noChangeAspect="1"/>
          </p:cNvPicPr>
          <p:nvPr/>
        </p:nvPicPr>
        <p:blipFill rotWithShape="1">
          <a:blip r:embed="rId2"/>
          <a:srcRect l="3866"/>
          <a:stretch/>
        </p:blipFill>
        <p:spPr>
          <a:xfrm>
            <a:off x="7350710" y="1554480"/>
            <a:ext cx="5009156" cy="2879824"/>
          </a:xfrm>
          <a:prstGeom prst="rect">
            <a:avLst/>
          </a:prstGeom>
        </p:spPr>
      </p:pic>
    </p:spTree>
    <p:extLst>
      <p:ext uri="{BB962C8B-B14F-4D97-AF65-F5344CB8AC3E}">
        <p14:creationId xmlns:p14="http://schemas.microsoft.com/office/powerpoint/2010/main" val="3881672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Retrospect</Template>
  <TotalTime>270</TotalTime>
  <Words>1464</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Consolas</vt:lpstr>
      <vt:lpstr>erdana</vt:lpstr>
      <vt:lpstr>inherit</vt:lpstr>
      <vt:lpstr>Maiandra GD</vt:lpstr>
      <vt:lpstr>MathJax_Main</vt:lpstr>
      <vt:lpstr>Montserrat</vt:lpstr>
      <vt:lpstr>proxima-nova</vt:lpstr>
      <vt:lpstr>Rockwell</vt:lpstr>
      <vt:lpstr>Rockwell Condensed</vt:lpstr>
      <vt:lpstr>urw-din</vt:lpstr>
      <vt:lpstr>Wingdings</vt:lpstr>
      <vt:lpstr>Wood Type</vt:lpstr>
      <vt:lpstr>CHESS using MIN MAX </vt:lpstr>
      <vt:lpstr>PLAYER  SIDE</vt:lpstr>
      <vt:lpstr>PowerPoint Presentation</vt:lpstr>
      <vt:lpstr>BRUTE FORCE </vt:lpstr>
      <vt:lpstr>.</vt:lpstr>
      <vt:lpstr>CHESS and ADVersarial search</vt:lpstr>
      <vt:lpstr>Formalization of the problem </vt:lpstr>
      <vt:lpstr>   MIN MAX</vt:lpstr>
      <vt:lpstr>.</vt:lpstr>
      <vt:lpstr>PowerPoint Presentation</vt:lpstr>
      <vt:lpstr>MIN MAX     VS ALPHA BETA PRUNING</vt:lpstr>
      <vt:lpstr>PowerPoint Presentation</vt:lpstr>
      <vt:lpstr>Alpha beta pruning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using MIN MAX</dc:title>
  <dc:creator>sai harshitha</dc:creator>
  <cp:lastModifiedBy>sai harshitha</cp:lastModifiedBy>
  <cp:revision>6</cp:revision>
  <dcterms:created xsi:type="dcterms:W3CDTF">2022-12-05T07:37:49Z</dcterms:created>
  <dcterms:modified xsi:type="dcterms:W3CDTF">2022-12-06T06:14:07Z</dcterms:modified>
</cp:coreProperties>
</file>