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8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6FC3-B3E1-44E9-8C21-581C6B2D00F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9B47E-FA83-4CA3-A2E1-C17C5478C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1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9B47E-FA83-4CA3-A2E1-C17C5478C3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4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9B47E-FA83-4CA3-A2E1-C17C5478C3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7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76D30-55B6-60EA-E605-4D3D6CFEC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934F41-D9DA-AC54-1D0A-C29D74097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C93A8-A1C1-2246-987D-B8593BA8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5F5BE-B47A-55EB-A697-4DE0D512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8BEA3-D39E-1B3B-F7B7-47CE2B70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16186-9A8E-6065-8898-471986F5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D395A-D817-2567-4036-550EB1D11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D7AF9-7CA5-4121-CA5C-6F34888D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7FA12-E42E-9C9B-D08E-B3BDDBD7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DD802-1143-9E8F-9CF7-F0126057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733FCC-AD7E-66E2-A184-428AA8014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BDDBB1-6682-7903-B13B-B5A446738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82C3B-909E-640C-C180-5024600D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B462D-43B1-6B60-D665-693D705B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62D1D-92AA-0E8F-D7D1-C479FE26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7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882FD-EA20-8E5F-BEC1-8372AA4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C58A5-A6B2-CDA8-5598-5A5CC537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C5539-0AD2-B079-A201-892141DF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B8CCB-04A7-6336-8095-B99A95C6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00959-B1C2-097D-C2C3-63BB4C20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BB9C0-52B6-8164-BBF1-FA149873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8CCF0-871F-17A9-A426-80E01FB2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B1FE1-E0B2-20B5-C644-FFDE0188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FA1CC-41C4-E437-BD06-5CEE02D2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2290F-6A74-3F1D-FDDD-379D5103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85347-BDAE-D046-5023-ADBF155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537BA-20AC-0A79-A188-F40462BC2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077F2-4A92-ADA9-B10B-3C291BC5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52AC5-CD26-3232-AE15-C6452E30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864DD-5B6D-3960-466F-82985C4D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04F2F-318D-A11C-56E3-4659C369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5C79-3F5F-BA57-1AE6-1BAA8930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43FF6-6B1C-9206-0405-A4A9D087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FC55ED-9855-B287-C9FD-28AF4D1F9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FB3BE8-FB45-FF20-E843-4613C4EB6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34419-FE53-4752-F92E-29F53D007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61D77B-4396-8666-9386-6ED7C67C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26996-1F01-692F-4714-44030F5C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B3B70C-9FA6-D9CC-BA36-EC28879B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8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B558-FEF0-6885-0168-690FFB4D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865BD-5566-D4C7-D0F0-2BBF2AFB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F1FAA-FAFC-C7E0-DEE3-6A3B29FF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F0997-9880-E7C9-07EC-3788F96C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4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5F2E13-9557-CDE6-2692-D5A29DE9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21290E-2B13-E384-01E8-4AD519F7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65255-71D8-4AC3-8DAF-EB03BCAC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2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C4661-BDE3-8F18-0937-9C5E04C0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4CFFB-05B4-9375-3801-B91B7F7C2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629D71-63ED-D4E0-0DFE-AC994D4A2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80DC0-6E59-8065-AE2A-DF0578BB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5D803-CFD1-95FD-4D2E-4E23CD65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D1D69-C251-FFE0-02AA-DE2D60F5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F3CFA-836A-FDFF-8F5C-53A16CEF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BF4239-DD8C-ED45-C103-4A021F150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3C73C-C524-751B-BDC5-E280FC57C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30FCE-D4CD-9D21-3126-1A9EE2B8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3672F-28E4-3F5E-2010-5BA65D27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3A81A-2C1E-2CCA-24B5-3A59275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1C4813-26FF-AC14-54DA-D8A18B0D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35841-8AE9-1FF8-B3EE-0867EA8E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C4EEC-72C9-8E1F-8494-584D4708F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61494-A1F7-42B5-9629-7B58192EE2A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16896-446A-A518-11A7-709D9B6D4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99D48-82C4-430B-05F6-C2D83324F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3D5C-9D15-4592-A527-7F470FC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8E48A7-2D57-44F0-EE9E-EBF0F2D9A0CA}"/>
              </a:ext>
            </a:extLst>
          </p:cNvPr>
          <p:cNvSpPr txBox="1"/>
          <p:nvPr/>
        </p:nvSpPr>
        <p:spPr>
          <a:xfrm>
            <a:off x="279662" y="905546"/>
            <a:ext cx="11821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Multiview representation learning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C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novel cancer genes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causative biological mechanisms</a:t>
            </a:r>
            <a:endParaRPr lang="zh-CN" alt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6F7653-747E-DC5F-8E98-2A16F45F36FE}"/>
              </a:ext>
            </a:extLst>
          </p:cNvPr>
          <p:cNvSpPr txBox="1"/>
          <p:nvPr/>
        </p:nvSpPr>
        <p:spPr>
          <a:xfrm>
            <a:off x="4238919" y="2772369"/>
            <a:ext cx="371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Briefings in Bioinformatics, 2024</a:t>
            </a:r>
            <a:endParaRPr lang="zh-CN" altLang="en-US" b="1" i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563476-A6A1-DA49-79E2-CA75CD99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6" y="3262210"/>
            <a:ext cx="10287786" cy="21827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09BF59-537F-4733-2775-CE612A3B7625}"/>
              </a:ext>
            </a:extLst>
          </p:cNvPr>
          <p:cNvSpPr txBox="1"/>
          <p:nvPr/>
        </p:nvSpPr>
        <p:spPr>
          <a:xfrm>
            <a:off x="1524000" y="5952454"/>
            <a:ext cx="100584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Integration of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multiomics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with graph  convolutional networks to identify new cancer  genes and their associated molecular mechanisms.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Machine Intelligence, 2021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Improving cancer driver gene identification using multi-task learning on graph convolutional network.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Bioinform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  <a:p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1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130462" y="59307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703231-DB5D-3466-9DC8-BE7082641EA8}"/>
              </a:ext>
            </a:extLst>
          </p:cNvPr>
          <p:cNvSpPr txBox="1"/>
          <p:nvPr/>
        </p:nvSpPr>
        <p:spPr>
          <a:xfrm>
            <a:off x="5537643" y="615656"/>
            <a:ext cx="1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消融实验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9C4085-9CAF-D1C9-076B-279C2DC9F546}"/>
              </a:ext>
            </a:extLst>
          </p:cNvPr>
          <p:cNvSpPr txBox="1"/>
          <p:nvPr/>
        </p:nvSpPr>
        <p:spPr>
          <a:xfrm>
            <a:off x="1321062" y="3917029"/>
            <a:ext cx="5751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w/o GD: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移除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基因组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w/o TD: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移除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转录组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w/o ED: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移除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表观基因组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w/o SD: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移除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node2vec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w/o SH: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移除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共享表征学习器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w/o SP: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移除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特异性表征学习器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w/o RL: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移除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所有表征学习器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，多视图表征直接拼接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A3339D-906B-CC75-A687-866B4762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54" y="1252846"/>
            <a:ext cx="10845724" cy="26641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13ABC8-B744-5263-1F92-290DE84DB9D2}"/>
              </a:ext>
            </a:extLst>
          </p:cNvPr>
          <p:cNvSpPr txBox="1"/>
          <p:nvPr/>
        </p:nvSpPr>
        <p:spPr>
          <a:xfrm>
            <a:off x="6792686" y="4236214"/>
            <a:ext cx="4411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最有效的两个模块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结构数据（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node2vec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）和基因组数据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比较有意思的是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：只用单表征学习器时，模型的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表现不如直接拼接。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130462" y="59307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910765-2AA3-87C0-333C-DFED9CD746A2}"/>
              </a:ext>
            </a:extLst>
          </p:cNvPr>
          <p:cNvSpPr txBox="1"/>
          <p:nvPr/>
        </p:nvSpPr>
        <p:spPr>
          <a:xfrm>
            <a:off x="4959145" y="395029"/>
            <a:ext cx="287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癌基因鉴别能力的分析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D1DF60-0CF1-3136-99A9-5960C7AB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6" y="766339"/>
            <a:ext cx="9703836" cy="30493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4B919B-00A4-E8D4-A3D8-BA6018A9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529" y="3999550"/>
            <a:ext cx="4351586" cy="9572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BA46B55-95EC-ABFB-F454-10ED8C34DB86}"/>
              </a:ext>
            </a:extLst>
          </p:cNvPr>
          <p:cNvSpPr txBox="1"/>
          <p:nvPr/>
        </p:nvSpPr>
        <p:spPr>
          <a:xfrm>
            <a:off x="1195207" y="5015963"/>
            <a:ext cx="4469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74.32%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55/74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：致癌基因在三个高置信度数据库中找到相关的支撑数据。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93.24%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69/74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：其余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个在文本挖掘癌基因数据库中找到相关数据。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438B6A-847D-13EC-A793-FC18E110E561}"/>
              </a:ext>
            </a:extLst>
          </p:cNvPr>
          <p:cNvSpPr txBox="1"/>
          <p:nvPr/>
        </p:nvSpPr>
        <p:spPr>
          <a:xfrm>
            <a:off x="6419462" y="4061130"/>
            <a:ext cx="4469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与其他基线模型预测的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Top-74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结果之间的重叠情况：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74.32%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55/74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至少重叠一个；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18.92% (14/74)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重叠两个及以上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各模型在三个高置信度数据库（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）以及文本挖掘数据库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(List2)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上的覆盖率。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5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130462" y="59307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910765-2AA3-87C0-333C-DFED9CD746A2}"/>
              </a:ext>
            </a:extLst>
          </p:cNvPr>
          <p:cNvSpPr txBox="1"/>
          <p:nvPr/>
        </p:nvSpPr>
        <p:spPr>
          <a:xfrm>
            <a:off x="4426560" y="526543"/>
            <a:ext cx="33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多视图特征贡献度的分析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860E27-C57D-E0B2-1566-E6506778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5" y="1105747"/>
            <a:ext cx="7954444" cy="34914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55E736-0BFB-337E-FD85-A80B0D3D470F}"/>
              </a:ext>
            </a:extLst>
          </p:cNvPr>
          <p:cNvSpPr txBox="1"/>
          <p:nvPr/>
        </p:nvSpPr>
        <p:spPr>
          <a:xfrm>
            <a:off x="1474236" y="4751118"/>
            <a:ext cx="9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个高置信度癌基因的预测中，共享表征、突变特异性表征、结构特异性表征发挥了更大的影响 （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IntegratedGradient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 Axiomatic Attribution for Deep Networks.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ICML 2017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9381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130462" y="59307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910765-2AA3-87C0-333C-DFED9CD746A2}"/>
              </a:ext>
            </a:extLst>
          </p:cNvPr>
          <p:cNvSpPr txBox="1"/>
          <p:nvPr/>
        </p:nvSpPr>
        <p:spPr>
          <a:xfrm>
            <a:off x="4320813" y="574115"/>
            <a:ext cx="32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共享表征的生物学解释分析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55E736-0BFB-337E-FD85-A80B0D3D470F}"/>
              </a:ext>
            </a:extLst>
          </p:cNvPr>
          <p:cNvSpPr txBox="1"/>
          <p:nvPr/>
        </p:nvSpPr>
        <p:spPr>
          <a:xfrm>
            <a:off x="496774" y="1280132"/>
            <a:ext cx="4790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）按照共享表征进行聚类分析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（聚类工具：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Unmasking clever Hans predictors and assessing what machines really learn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每个类别下出现频率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Top-5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Goterm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分析。类别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和类别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具有明显的喜好偏置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170EEC-C7BC-9B32-2E9C-8C569C78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87" y="1034561"/>
            <a:ext cx="6272543" cy="47402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7011CC-81F7-91D0-1517-CF2A9005F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5" y="3429000"/>
            <a:ext cx="3924373" cy="30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54218" y="97360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9CDFE9-FD6D-CE7C-F598-83ECB5F51140}"/>
              </a:ext>
            </a:extLst>
          </p:cNvPr>
          <p:cNvSpPr txBox="1"/>
          <p:nvPr/>
        </p:nvSpPr>
        <p:spPr>
          <a:xfrm>
            <a:off x="699154" y="1194792"/>
            <a:ext cx="1079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癌症是由各种类型的突变导致的，如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单点突变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插入或缺失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大规模重排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某基因发生突变后能够导致癌症的称为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癌基因。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11C2E8-E2A8-B835-DB90-963E449D946E}"/>
              </a:ext>
            </a:extLst>
          </p:cNvPr>
          <p:cNvSpPr txBox="1"/>
          <p:nvPr/>
        </p:nvSpPr>
        <p:spPr>
          <a:xfrm>
            <a:off x="3013884" y="3393950"/>
            <a:ext cx="76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挖掘单一组学数据  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--------&gt;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多组学数据整合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61C5B2-AA38-DC36-1084-31F7993BE246}"/>
              </a:ext>
            </a:extLst>
          </p:cNvPr>
          <p:cNvSpPr txBox="1"/>
          <p:nvPr/>
        </p:nvSpPr>
        <p:spPr>
          <a:xfrm>
            <a:off x="2923592" y="2223693"/>
            <a:ext cx="590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一个完整的癌基因图谱 对于实现癌症的精准治疗具有重要意义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034C99-A8CA-FE41-8B2E-90A9C050353A}"/>
              </a:ext>
            </a:extLst>
          </p:cNvPr>
          <p:cNvSpPr txBox="1"/>
          <p:nvPr/>
        </p:nvSpPr>
        <p:spPr>
          <a:xfrm>
            <a:off x="327917" y="758889"/>
            <a:ext cx="173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、领域背景：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11F956-2ED0-8B1A-9274-83338C5B823F}"/>
              </a:ext>
            </a:extLst>
          </p:cNvPr>
          <p:cNvSpPr txBox="1"/>
          <p:nvPr/>
        </p:nvSpPr>
        <p:spPr>
          <a:xfrm>
            <a:off x="327917" y="2976465"/>
            <a:ext cx="173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、计算背景：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40BA9B-6EDC-2F21-9BC3-DFC50DF772B2}"/>
              </a:ext>
            </a:extLst>
          </p:cNvPr>
          <p:cNvSpPr txBox="1"/>
          <p:nvPr/>
        </p:nvSpPr>
        <p:spPr>
          <a:xfrm>
            <a:off x="736676" y="3892133"/>
            <a:ext cx="10718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利用单一的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基因组数据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（基因表达数据、突变数据）结合深度学习模型实现癌基因的识别。忽略了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表观基因组数据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DNA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甲基化、组蛋白修饰）、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转录组数据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（ｍＲＮＡ表达水平）、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蛋白质组学数据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等其他数据在实际致癌机制中的作用。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7B9565-691B-5425-6C14-7579B3B5CDE1}"/>
              </a:ext>
            </a:extLst>
          </p:cNvPr>
          <p:cNvSpPr txBox="1"/>
          <p:nvPr/>
        </p:nvSpPr>
        <p:spPr>
          <a:xfrm>
            <a:off x="2454142" y="1879398"/>
            <a:ext cx="76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 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--------&gt;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识别关键致癌基因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-----&gt;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癌症的靶向治疗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97CF93-94CF-B9AD-F9B7-87C34C109B93}"/>
              </a:ext>
            </a:extLst>
          </p:cNvPr>
          <p:cNvSpPr txBox="1"/>
          <p:nvPr/>
        </p:nvSpPr>
        <p:spPr>
          <a:xfrm>
            <a:off x="3206811" y="4944314"/>
            <a:ext cx="76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多组学数据整合  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--------&gt;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多视图表征学习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582936-22FB-B6C5-E47D-9C1809B7609B}"/>
              </a:ext>
            </a:extLst>
          </p:cNvPr>
          <p:cNvSpPr txBox="1"/>
          <p:nvPr/>
        </p:nvSpPr>
        <p:spPr>
          <a:xfrm>
            <a:off x="6242274" y="5344288"/>
            <a:ext cx="376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对齐和融合：如何有效利用多组学数据的互补信息？</a:t>
            </a:r>
          </a:p>
        </p:txBody>
      </p:sp>
    </p:spTree>
    <p:extLst>
      <p:ext uri="{BB962C8B-B14F-4D97-AF65-F5344CB8AC3E}">
        <p14:creationId xmlns:p14="http://schemas.microsoft.com/office/powerpoint/2010/main" val="204000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54218" y="97360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11F956-2ED0-8B1A-9274-83338C5B823F}"/>
              </a:ext>
            </a:extLst>
          </p:cNvPr>
          <p:cNvSpPr txBox="1"/>
          <p:nvPr/>
        </p:nvSpPr>
        <p:spPr>
          <a:xfrm>
            <a:off x="284374" y="687355"/>
            <a:ext cx="173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、计算背景：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7FC7BE-7AA0-AA9B-0774-365A57055A9B}"/>
              </a:ext>
            </a:extLst>
          </p:cNvPr>
          <p:cNvSpPr txBox="1"/>
          <p:nvPr/>
        </p:nvSpPr>
        <p:spPr>
          <a:xfrm>
            <a:off x="505127" y="1443841"/>
            <a:ext cx="5003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任务类型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：二分类（是否为癌基因）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1) Pan-cancer 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泛癌基因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研究跨多种癌症的共同致癌基因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796 positive samples ; 2187 negative samples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模型输入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输入某个基因的各种组学数据，输出该基因是否是致癌基因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多组学数据来源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29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446 samples from TCGA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癌症基因组图谱计划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），涵盖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种不同的癌症类型。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7E72761-2816-AC06-15B4-7AD9D2AF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44" y="1374710"/>
            <a:ext cx="5344758" cy="339799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285D755-B3F6-6A6D-F3B8-D85854CB8D55}"/>
              </a:ext>
            </a:extLst>
          </p:cNvPr>
          <p:cNvSpPr txBox="1"/>
          <p:nvPr/>
        </p:nvSpPr>
        <p:spPr>
          <a:xfrm>
            <a:off x="6786467" y="4772702"/>
            <a:ext cx="508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TCGA</a:t>
            </a:r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https://www.cancer.gov/ccg/research/genome-sequencing/tcga</a:t>
            </a:r>
            <a:endParaRPr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0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54218" y="97360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117F10-B919-61C6-52DE-EB12C510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2" y="770227"/>
            <a:ext cx="5292365" cy="54449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7E777B-A2D0-4B10-FD71-D45F0C1E985A}"/>
              </a:ext>
            </a:extLst>
          </p:cNvPr>
          <p:cNvSpPr txBox="1"/>
          <p:nvPr/>
        </p:nvSpPr>
        <p:spPr>
          <a:xfrm>
            <a:off x="6531429" y="6215129"/>
            <a:ext cx="4917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cancer driver gene identification using multi-task learning on graph convolutional network.  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altLang="zh-CN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Bioinform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703231-DB5D-3466-9DC8-BE7082641EA8}"/>
              </a:ext>
            </a:extLst>
          </p:cNvPr>
          <p:cNvSpPr txBox="1"/>
          <p:nvPr/>
        </p:nvSpPr>
        <p:spPr>
          <a:xfrm>
            <a:off x="185728" y="843677"/>
            <a:ext cx="5354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模型整体架构分为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Multi-view feature extractor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：从多组学数据中提取基因的多视图特征（预处理）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Shared representation learner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：学习多视图表征中的共享信息（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consensus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共识）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 representation learner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：学习多视图表征的特异性信息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Cancer gene predictor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：综合共享信息和特异性信息进行癌基因预测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22A63F-7B7D-9CE9-D579-396C8F2E061B}"/>
              </a:ext>
            </a:extLst>
          </p:cNvPr>
          <p:cNvSpPr txBox="1"/>
          <p:nvPr/>
        </p:nvSpPr>
        <p:spPr>
          <a:xfrm>
            <a:off x="317240" y="3596209"/>
            <a:ext cx="5091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对于共享信息和特异性信息的解释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、共享信息（共性）：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不同视图间对同一个目标的一致性描述 （往往是比较重要的信息） 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、特异性信息（特性）：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每个视图所独有的对目标的描述（这些信息能起到互补的效果）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8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1AE63D68-4DDE-9441-4C39-8A29611FD7BC}"/>
              </a:ext>
            </a:extLst>
          </p:cNvPr>
          <p:cNvSpPr txBox="1"/>
          <p:nvPr/>
        </p:nvSpPr>
        <p:spPr>
          <a:xfrm>
            <a:off x="471512" y="5622835"/>
            <a:ext cx="476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基因的多视图特征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表示基因索引，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表示视图索引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54218" y="97360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117F10-B919-61C6-52DE-EB12C510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24" y="524404"/>
            <a:ext cx="5404332" cy="5560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7E777B-A2D0-4B10-FD71-D45F0C1E985A}"/>
              </a:ext>
            </a:extLst>
          </p:cNvPr>
          <p:cNvSpPr txBox="1"/>
          <p:nvPr/>
        </p:nvSpPr>
        <p:spPr>
          <a:xfrm>
            <a:off x="6561930" y="6118152"/>
            <a:ext cx="46093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cancer driver gene identification using multi-task learning on graph convolutional network.  </a:t>
            </a:r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altLang="zh-CN" sz="1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Bioinform</a:t>
            </a:r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2E2E4A-0D44-C930-F124-B2804EB9F187}"/>
              </a:ext>
            </a:extLst>
          </p:cNvPr>
          <p:cNvSpPr txBox="1"/>
          <p:nvPr/>
        </p:nvSpPr>
        <p:spPr>
          <a:xfrm>
            <a:off x="382202" y="885188"/>
            <a:ext cx="54043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Multi-view feature extractor</a:t>
            </a:r>
          </a:p>
          <a:p>
            <a:pPr marL="342900" indent="-342900" algn="just"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Genomic data (16 dim): </a:t>
            </a:r>
          </a:p>
          <a:p>
            <a:pPr lvl="1" algn="just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 mutation rate 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某癌症类型下，发生该基因突变的样本占总样本的比例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Transcriptomic data (16 dim): </a:t>
            </a:r>
          </a:p>
          <a:p>
            <a:pPr lvl="1" algn="just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differential expression rate 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某癌症类型下，基因在正常样本下的表达值与癌症样本下的表达值的差值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Epigenomic data (16 dim): </a:t>
            </a:r>
          </a:p>
          <a:p>
            <a:pPr lvl="1" algn="just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differential DNA methylation rate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某癌症类型下，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DNA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甲基化值在正常样本和癌症样本下的差值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PPI network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dim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topological feature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(Node2vec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的节点表征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7653C4-1B52-9862-91A8-09899F1E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92" y="5622835"/>
            <a:ext cx="2616072" cy="3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54218" y="97360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117F10-B919-61C6-52DE-EB12C510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24" y="524404"/>
            <a:ext cx="5404332" cy="5560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7E777B-A2D0-4B10-FD71-D45F0C1E985A}"/>
              </a:ext>
            </a:extLst>
          </p:cNvPr>
          <p:cNvSpPr txBox="1"/>
          <p:nvPr/>
        </p:nvSpPr>
        <p:spPr>
          <a:xfrm>
            <a:off x="6561930" y="6118152"/>
            <a:ext cx="46093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cancer driver gene identification using multi-task learning on graph convolutional network.  </a:t>
            </a:r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altLang="zh-CN" sz="1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Bioinform</a:t>
            </a:r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703231-DB5D-3466-9DC8-BE7082641EA8}"/>
              </a:ext>
            </a:extLst>
          </p:cNvPr>
          <p:cNvSpPr txBox="1"/>
          <p:nvPr/>
        </p:nvSpPr>
        <p:spPr>
          <a:xfrm>
            <a:off x="383156" y="717914"/>
            <a:ext cx="50914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Shared representation learner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（对抗学习模式）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、给定基因的两个视图表征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、将其作为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网络的初始特征，构建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PPI graph</a:t>
            </a:r>
          </a:p>
          <a:p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送入对应视图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视图特异性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shared Generator 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实质上是多层的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GNN),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得到各视图下的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shared representations 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、送入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shared Discriminator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得到共识分数：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、优化目标：训练生成器，使其生成的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shared representation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得到的共识分数最大化（越来越相似）； 训练判别器使其最小化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shared representation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所得到的共识分数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D95E8A-5A0E-7184-E5A9-7550526D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64" y="1290247"/>
            <a:ext cx="2073244" cy="3491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2CE437-1880-9E6B-2D25-4671A7EB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81" y="3301972"/>
            <a:ext cx="1345088" cy="3905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DB7F811-9CEC-29A8-F768-F99D13BAC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857" y="3274856"/>
            <a:ext cx="1343684" cy="4447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4014AEB-2F8C-4442-8086-595E98715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827" y="4032636"/>
            <a:ext cx="3725145" cy="6003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A19857C-4102-F25A-D249-6EE9C30352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883" y="4561909"/>
            <a:ext cx="915372" cy="3367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DBB83E9-2F01-9BAD-19BC-C9AA4018B0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750" y="5999584"/>
            <a:ext cx="3982615" cy="7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7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54218" y="97360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117F10-B919-61C6-52DE-EB12C510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24" y="524404"/>
            <a:ext cx="5404332" cy="5560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7E777B-A2D0-4B10-FD71-D45F0C1E985A}"/>
              </a:ext>
            </a:extLst>
          </p:cNvPr>
          <p:cNvSpPr txBox="1"/>
          <p:nvPr/>
        </p:nvSpPr>
        <p:spPr>
          <a:xfrm>
            <a:off x="6561930" y="6118152"/>
            <a:ext cx="46093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cancer driver gene identification using multi-task learning on graph convolutional network.  </a:t>
            </a:r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altLang="zh-CN" sz="1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Bioinform</a:t>
            </a:r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703231-DB5D-3466-9DC8-BE7082641EA8}"/>
              </a:ext>
            </a:extLst>
          </p:cNvPr>
          <p:cNvSpPr txBox="1"/>
          <p:nvPr/>
        </p:nvSpPr>
        <p:spPr>
          <a:xfrm>
            <a:off x="383156" y="717914"/>
            <a:ext cx="50914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 representation learner </a:t>
            </a:r>
          </a:p>
          <a:p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、给定基因的两个视图表征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、将其作为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网络的初始特征，构建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PPI graph</a:t>
            </a:r>
          </a:p>
          <a:p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送入对应视图的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 Generator 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实质上是多层的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GNN),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得到各视图下的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 representations 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、送入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 Discriminator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得到互补分数：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、优化目标：训练生成器，使其生成的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 representation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得到的互补分数最小化（越来越具有独特性）； 训练判别器使其最大化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 representation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所得到的互补分数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D95E8A-5A0E-7184-E5A9-7550526D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64" y="1290247"/>
            <a:ext cx="2073244" cy="34910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DBB83E9-2F01-9BAD-19BC-C9AA4018B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50" y="6004502"/>
            <a:ext cx="3982615" cy="761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F04CD8-D24E-CEA4-80DE-063A396AD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211" y="3299885"/>
            <a:ext cx="1148154" cy="3544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5D539D-B11B-632F-CC9C-BB7DD158F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255" y="3251768"/>
            <a:ext cx="1148154" cy="4117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549399-031C-AD22-2EE7-934FD8772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756" y="4026135"/>
            <a:ext cx="3399583" cy="5487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9C5CF3-7CFD-2016-0C70-06A0FD3BBA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7481" y="4492915"/>
            <a:ext cx="880364" cy="3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0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54218" y="97360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117F10-B919-61C6-52DE-EB12C510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24" y="524404"/>
            <a:ext cx="5404332" cy="5560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7E777B-A2D0-4B10-FD71-D45F0C1E985A}"/>
              </a:ext>
            </a:extLst>
          </p:cNvPr>
          <p:cNvSpPr txBox="1"/>
          <p:nvPr/>
        </p:nvSpPr>
        <p:spPr>
          <a:xfrm>
            <a:off x="6561930" y="6118152"/>
            <a:ext cx="46093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cancer driver gene identification using multi-task learning on graph convolutional network.  </a:t>
            </a:r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altLang="zh-CN" sz="1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Bioinform</a:t>
            </a:r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703231-DB5D-3466-9DC8-BE7082641EA8}"/>
              </a:ext>
            </a:extLst>
          </p:cNvPr>
          <p:cNvSpPr txBox="1"/>
          <p:nvPr/>
        </p:nvSpPr>
        <p:spPr>
          <a:xfrm>
            <a:off x="317240" y="717913"/>
            <a:ext cx="50914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Cancer gene predictor</a:t>
            </a:r>
          </a:p>
          <a:p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最终的基因表征计算如下：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送入分类器（依然是一个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GNN+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全连接层），得到预测分数：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E5DB71-6038-262F-E069-8E86B1762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18"/>
          <a:stretch/>
        </p:blipFill>
        <p:spPr>
          <a:xfrm>
            <a:off x="1000221" y="1733575"/>
            <a:ext cx="3190875" cy="6179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A80ED2-F395-8846-82AA-327EA1138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83" y="2351534"/>
            <a:ext cx="3486150" cy="6572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5FB6614-1E01-B2FB-3D58-8FE46EB42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216" y="3041000"/>
            <a:ext cx="2695575" cy="7239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3B52EAA-27C0-BE8C-0AEC-21BDEC84C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530" y="4558893"/>
            <a:ext cx="2209800" cy="7905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15B16C4-65F2-E812-672B-25F264F61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888" y="5212522"/>
            <a:ext cx="4219575" cy="7810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0F07DB6-2306-2D9A-CA9B-A937C86133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541" y="5929914"/>
            <a:ext cx="33528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3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73E770-C839-FC18-0ADF-270FA5684DD8}"/>
              </a:ext>
            </a:extLst>
          </p:cNvPr>
          <p:cNvSpPr txBox="1"/>
          <p:nvPr/>
        </p:nvSpPr>
        <p:spPr>
          <a:xfrm>
            <a:off x="130462" y="59307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703231-DB5D-3466-9DC8-BE7082641EA8}"/>
              </a:ext>
            </a:extLst>
          </p:cNvPr>
          <p:cNvSpPr txBox="1"/>
          <p:nvPr/>
        </p:nvSpPr>
        <p:spPr>
          <a:xfrm>
            <a:off x="5080443" y="693229"/>
            <a:ext cx="1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性能对比实验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B08351-E090-FE62-D5D0-8B63AC901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7" r="2777"/>
          <a:stretch/>
        </p:blipFill>
        <p:spPr>
          <a:xfrm>
            <a:off x="304799" y="1173263"/>
            <a:ext cx="6640168" cy="46217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9C4085-9CAF-D1C9-076B-279C2DC9F546}"/>
              </a:ext>
            </a:extLst>
          </p:cNvPr>
          <p:cNvSpPr txBox="1"/>
          <p:nvPr/>
        </p:nvSpPr>
        <p:spPr>
          <a:xfrm>
            <a:off x="473270" y="5802213"/>
            <a:ext cx="7568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模型在原始数据集上的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AUPR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数据集不变，更换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AUPR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）模型在两个独立测试集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OncoKB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NCG+Bailey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AUPR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176B7FB-8913-2C83-276A-22397C58D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353" y="1323955"/>
            <a:ext cx="3897924" cy="43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2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1311</Words>
  <Application>Microsoft Office PowerPoint</Application>
  <PresentationFormat>宽屏</PresentationFormat>
  <Paragraphs>142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Editor</dc:creator>
  <cp:lastModifiedBy>Administrator</cp:lastModifiedBy>
  <cp:revision>4</cp:revision>
  <dcterms:created xsi:type="dcterms:W3CDTF">2024-09-17T07:52:46Z</dcterms:created>
  <dcterms:modified xsi:type="dcterms:W3CDTF">2024-09-21T09:15:04Z</dcterms:modified>
</cp:coreProperties>
</file>