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sldIdLst>
    <p:sldId id="256" r:id="rId2"/>
    <p:sldId id="257" r:id="rId3"/>
    <p:sldId id="279" r:id="rId4"/>
    <p:sldId id="293" r:id="rId5"/>
    <p:sldId id="282" r:id="rId6"/>
    <p:sldId id="272" r:id="rId7"/>
    <p:sldId id="271" r:id="rId8"/>
    <p:sldId id="278" r:id="rId9"/>
    <p:sldId id="284" r:id="rId10"/>
    <p:sldId id="285" r:id="rId11"/>
    <p:sldId id="286" r:id="rId12"/>
    <p:sldId id="291" r:id="rId13"/>
    <p:sldId id="28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195" autoAdjust="0"/>
  </p:normalViewPr>
  <p:slideViewPr>
    <p:cSldViewPr snapToGrid="0">
      <p:cViewPr varScale="1">
        <p:scale>
          <a:sx n="60" d="100"/>
          <a:sy n="60" d="100"/>
        </p:scale>
        <p:origin x="96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4E891-03B5-444C-B82A-AF69930B2EB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BA1A2-B5A5-4754-9825-BED79B9AC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44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Доброе утро Уважаемые члены экзаменационной комиссии Вашему вниманию представляется выпускная квалификационная работа студента группы</a:t>
            </a:r>
            <a:r>
              <a:rPr lang="ru-RU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__​</a:t>
            </a:r>
            <a:r>
              <a:rPr lang="en-US" dirty="0"/>
              <a:t/>
            </a:r>
            <a:br>
              <a:rPr lang="en-US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тему</a:t>
            </a:r>
            <a:r>
              <a:rPr lang="ru-RU" sz="1200" b="0" i="0" u="sng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BA1A2-B5A5-4754-9825-BED79B9AC60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347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BA1A2-B5A5-4754-9825-BED79B9AC6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87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BA1A2-B5A5-4754-9825-BED79B9AC6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87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BA1A2-B5A5-4754-9825-BED79B9AC6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87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BA1A2-B5A5-4754-9825-BED79B9AC60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79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BA1A2-B5A5-4754-9825-BED79B9AC60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1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BA1A2-B5A5-4754-9825-BED79B9AC6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57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BA1A2-B5A5-4754-9825-BED79B9AC60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67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BA1A2-B5A5-4754-9825-BED79B9AC6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49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BA1A2-B5A5-4754-9825-BED79B9AC6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6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BA1A2-B5A5-4754-9825-BED79B9AC6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22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BA1A2-B5A5-4754-9825-BED79B9AC60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62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BA1A2-B5A5-4754-9825-BED79B9AC60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87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BA1A2-B5A5-4754-9825-BED79B9AC60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8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CA88-FED9-48D2-83E3-9D3AA5C674FC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9FFB-C0A4-4203-BAF5-8047E3861FC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86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D4D8-79D2-4776-A7CA-B63D45A56916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9FFB-C0A4-4203-BAF5-8047E3861F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7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966D-26FF-43D8-80C3-58AEEBC50373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9FFB-C0A4-4203-BAF5-8047E3861F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41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387C-322E-496C-AE34-FB2729B12F36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9FFB-C0A4-4203-BAF5-8047E3861F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59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24B-2D8C-4B3A-8EC7-A132BA71F05C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9FFB-C0A4-4203-BAF5-8047E3861FC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4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E43C-E2B9-4A95-9B33-2111704119CD}" type="datetime1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9FFB-C0A4-4203-BAF5-8047E3861F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59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7F28-0ED8-419E-9BE1-AE1DE0A700E7}" type="datetime1">
              <a:rPr lang="ru-RU" smtClean="0"/>
              <a:t>12.06.2023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9FFB-C0A4-4203-BAF5-8047E3861F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20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DB92-17F9-4C0D-92AF-1DCBE72AEF30}" type="datetime1">
              <a:rPr lang="ru-RU" smtClean="0"/>
              <a:t>12.06.2023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9FFB-C0A4-4203-BAF5-8047E3861F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56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E0DC-FD68-4DD0-B1E6-F3AB784351D5}" type="datetime1">
              <a:rPr lang="ru-RU" smtClean="0"/>
              <a:t>12.06.2023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9FFB-C0A4-4203-BAF5-8047E3861F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03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CF5780-46EE-42DB-9068-08BDD76C6BAC}" type="datetime1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09FFB-C0A4-4203-BAF5-8047E3861F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70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73EF-A01C-4098-8C55-5ED1A0095432}" type="datetime1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9FFB-C0A4-4203-BAF5-8047E3861F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0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336B88-04CE-4B29-B603-0249A3829264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009FFB-C0A4-4203-BAF5-8047E3861FC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19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79329" y="6285787"/>
            <a:ext cx="47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Low_Res_Logoчб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448" y="391044"/>
            <a:ext cx="638166" cy="5286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9638C2B-7DC9-440F-B987-34128896BA8E}"/>
              </a:ext>
            </a:extLst>
          </p:cNvPr>
          <p:cNvSpPr/>
          <p:nvPr/>
        </p:nvSpPr>
        <p:spPr>
          <a:xfrm>
            <a:off x="1234864" y="1045607"/>
            <a:ext cx="10523334" cy="5152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  РОССИЙСКОЙ ФЕДЕРАЦИИ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ctr" fontAlgn="base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  ОБРАЗОВАТЕЛЬНОЕ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ctr" fontAlgn="base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ctr" fontAlgn="base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«МОСКОВСКИЙ АВИАЦИОННЫЙ ИНСТИТУТ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ctr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)» (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МАИ)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ctr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филиал «РКТ» МАИ в г. Химки Московской области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ctr" fontAlgn="base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pPr algn="ctr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специальности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09.02.07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«Информационные системы и программирование»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книжного магазина «Дом книги»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Макарова Дарья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ИСП41-19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Медведев Алексей Владимирович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52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85524" y="1530417"/>
            <a:ext cx="10770670" cy="693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-2153585" y="54163"/>
            <a:ext cx="1365577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450000" algn="ctr" fontAlgn="base">
              <a:lnSpc>
                <a:spcPct val="150000"/>
              </a:lnSpc>
            </a:pPr>
            <a:r>
              <a:rPr lang="ru-RU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</a:t>
            </a:r>
            <a:r>
              <a:rPr lang="ru-RU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ы для администратора</a:t>
            </a:r>
            <a:endParaRPr lang="ru-RU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03" y="1330383"/>
            <a:ext cx="5151600" cy="47306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735" y="1330383"/>
            <a:ext cx="5151600" cy="47306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" y="6427131"/>
            <a:ext cx="398850" cy="3991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79191" y="6285787"/>
            <a:ext cx="67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4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85524" y="1530417"/>
            <a:ext cx="10770670" cy="693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-1808811" y="0"/>
            <a:ext cx="1553443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450000" algn="ctr" fontAlgn="base">
              <a:lnSpc>
                <a:spcPct val="150000"/>
              </a:lnSpc>
            </a:pPr>
            <a:r>
              <a:rPr lang="ru-RU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для старшего смены и продавца</a:t>
            </a:r>
            <a:endParaRPr lang="ru-RU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59" y="1369666"/>
            <a:ext cx="5151600" cy="47306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726" y="1369666"/>
            <a:ext cx="5151600" cy="47306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" y="6427131"/>
            <a:ext cx="398850" cy="3991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79191" y="6285787"/>
            <a:ext cx="67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87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413988" y="531916"/>
            <a:ext cx="12605988" cy="1067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450000" algn="ctr" fontAlgn="base">
              <a:lnSpc>
                <a:spcPct val="150000"/>
              </a:lnSpc>
            </a:pPr>
            <a:r>
              <a:rPr lang="ru-RU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часть</a:t>
            </a:r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себестоимости</a:t>
            </a:r>
            <a:endParaRPr lang="ru-RU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10597"/>
              </p:ext>
            </p:extLst>
          </p:nvPr>
        </p:nvGraphicFramePr>
        <p:xfrm>
          <a:off x="1183907" y="2156060"/>
          <a:ext cx="9981398" cy="3840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551784253"/>
                    </a:ext>
                  </a:extLst>
                </a:gridCol>
                <a:gridCol w="5356524">
                  <a:extLst>
                    <a:ext uri="{9D8B030D-6E8A-4147-A177-3AD203B41FA5}">
                      <a16:colId xmlns:a16="http://schemas.microsoft.com/office/drawing/2014/main" val="2038031063"/>
                    </a:ext>
                  </a:extLst>
                </a:gridCol>
                <a:gridCol w="3326064">
                  <a:extLst>
                    <a:ext uri="{9D8B030D-6E8A-4147-A177-3AD203B41FA5}">
                      <a16:colId xmlns:a16="http://schemas.microsoft.com/office/drawing/2014/main" val="1229866795"/>
                    </a:ext>
                  </a:extLst>
                </a:gridCol>
              </a:tblGrid>
              <a:tr h="4456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Статьи затрат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Сумма, руб.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320831"/>
                  </a:ext>
                </a:extLst>
              </a:tr>
              <a:tr h="5063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Основная заработная плата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68 000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340910"/>
                  </a:ext>
                </a:extLst>
              </a:tr>
              <a:tr h="5063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Дополнительная заработная плата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13 600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879629"/>
                  </a:ext>
                </a:extLst>
              </a:tr>
              <a:tr h="5063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Отчисления на социальное страхование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24 643,2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635317"/>
                  </a:ext>
                </a:extLst>
              </a:tr>
              <a:tr h="5063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Затраты на электроэнергию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564041"/>
                  </a:ext>
                </a:extLst>
              </a:tr>
              <a:tr h="5063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Затраты на обслуживание ЭВМ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1 349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50990"/>
                  </a:ext>
                </a:extLst>
              </a:tr>
              <a:tr h="506379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 затрат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 startAt="108"/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062,2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9148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" y="6427131"/>
            <a:ext cx="398850" cy="399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79191" y="6285787"/>
            <a:ext cx="67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7411" y="481263"/>
            <a:ext cx="4347030" cy="1067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450000" algn="ctr" fontAlgn="base">
              <a:lnSpc>
                <a:spcPct val="150000"/>
              </a:lnSpc>
            </a:pPr>
            <a:r>
              <a:rPr lang="ru-RU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5032" y="1823157"/>
            <a:ext cx="10026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выпускной квалификационной работы была разработана информационная система книжного магазина “Дом книги”. В процессе разработки были выполнены поставленные задачи по реализации программного обеспечения и модулей, входящих в него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проведенной работы является чёткий алгоритм, по которому работает программа. Также в процессе работы была проведена оценка экономических затрат на разработку программного обеспечения и определена его полная себестоимость с учетом всех основных и косвенных затрат, возникших в процессе разработки. 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" y="6427131"/>
            <a:ext cx="398850" cy="399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79191" y="6285787"/>
            <a:ext cx="67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885524" y="1530417"/>
            <a:ext cx="10770670" cy="693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805632" y="1695698"/>
            <a:ext cx="67362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" y="6427131"/>
            <a:ext cx="398850" cy="399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79191" y="6285787"/>
            <a:ext cx="67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3450496" y="352926"/>
            <a:ext cx="11306174" cy="1067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450000" algn="ctr" fontAlgn="base">
              <a:lnSpc>
                <a:spcPct val="150000"/>
              </a:lnSpc>
            </a:pPr>
            <a:r>
              <a:rPr lang="ru-RU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3159" y="1641036"/>
            <a:ext cx="99621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Главная цель выпускной квалификационной работы — разработка системы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управления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для книжного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магазина. Разрабатываемой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информационной системой будет являться программное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обеспечение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имеющее в своем составе следующие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подсистемы: подсистема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управления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заказами, подсистема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управления закупками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книг, подсистема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учета книг на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складе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" y="6427131"/>
            <a:ext cx="398850" cy="3991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79329" y="6285787"/>
            <a:ext cx="47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7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3273" y="521626"/>
            <a:ext cx="1161560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450000" algn="just" fontAlgn="base"/>
            <a:r>
              <a:rPr lang="ru-RU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19879"/>
              </p:ext>
            </p:extLst>
          </p:nvPr>
        </p:nvGraphicFramePr>
        <p:xfrm>
          <a:off x="857748" y="1728577"/>
          <a:ext cx="10800808" cy="4434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8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4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 Database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38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Особенности</a:t>
                      </a:r>
                    </a:p>
                  </a:txBody>
                  <a:tcPr marL="54392" marR="543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Обрабатывает большие данные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Удобный доступ к базам данных.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Быстрый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поиск нужной информации в базе с помощью языка 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SQL.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Поддержка табличных пространств, а также хранимых процедур, объединений, представлений и триггеров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Стоимость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Стандартная версия 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Бесплатная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Бесплатная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38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Максимальный размер базы данных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Неограниченно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Неограниченно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" y="6427131"/>
            <a:ext cx="398850" cy="3991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779329" y="6285787"/>
            <a:ext cx="47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8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7411" y="272716"/>
            <a:ext cx="11615606" cy="1067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450000" fontAlgn="base">
              <a:lnSpc>
                <a:spcPct val="150000"/>
              </a:lnSpc>
            </a:pPr>
            <a:r>
              <a:rPr lang="ru-RU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endParaRPr lang="ru-RU" sz="4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53013"/>
              </p:ext>
            </p:extLst>
          </p:nvPr>
        </p:nvGraphicFramePr>
        <p:xfrm>
          <a:off x="857748" y="1728577"/>
          <a:ext cx="10800808" cy="4130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7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4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Простота в изучении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Сложен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изучения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Сложен для изучения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 в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изучении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474600"/>
                  </a:ext>
                </a:extLst>
              </a:tr>
              <a:tr h="48938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программ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Написание и выполнение кода возможно только в специализированной среде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разработки.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ведется только в специализированной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Написание кода возможно, как в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так и в блокноте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Библиотеки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библиотек очень мало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Малое количество библиотек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Большое количество библиотек 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38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Производительность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" y="6427131"/>
            <a:ext cx="398850" cy="3991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779329" y="6285787"/>
            <a:ext cx="47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6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398" y="449179"/>
            <a:ext cx="1161560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450000" algn="just" fontAlgn="base"/>
            <a:r>
              <a:rPr lang="ru-RU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" y="6427131"/>
            <a:ext cx="398850" cy="399118"/>
          </a:xfrm>
          <a:prstGeom prst="rect">
            <a:avLst/>
          </a:prstGeom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28678"/>
              </p:ext>
            </p:extLst>
          </p:nvPr>
        </p:nvGraphicFramePr>
        <p:xfrm>
          <a:off x="717424" y="1590113"/>
          <a:ext cx="10752681" cy="4621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3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1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4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Visual Studio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Eclipse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PyCharm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01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Преимущества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Огромная коллекция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расширений,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озможность </a:t>
                      </a:r>
                      <a:r>
                        <a:rPr lang="ru-RU" sz="2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кастомизировать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рабочую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панель.</a:t>
                      </a:r>
                      <a:endParaRPr lang="ru-RU" sz="20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2000" spc="-2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программировать на множестве языков</a:t>
                      </a:r>
                      <a:r>
                        <a:rPr lang="ru-RU" sz="2000" spc="-2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полноценная бесплатная версия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Широко используется в большинстве компаний по разработке программных продуктов.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211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Тяжеловесность IDE.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Новичкам может быть сложно разобраться в многообразии возможностей. 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Потребление ресурсов (место на диске, оперативная память, ЦПУ). Система сложная и большая, на старом железе будет тормозить.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779329" y="6285787"/>
            <a:ext cx="47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2395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1891504" y="481263"/>
            <a:ext cx="11306174" cy="1067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450000" algn="ctr" fontAlgn="base">
              <a:lnSpc>
                <a:spcPct val="150000"/>
              </a:lnSpc>
            </a:pPr>
            <a:r>
              <a:rPr lang="ru-RU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разработки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1074" y="1787884"/>
            <a:ext cx="102669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Разрабатываемой информационной системой будет являться программное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обеспечение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работающее по четкому и слаженному алгоритму, способное обрабатывать заказы клиентов книжного магазина мгновенно, показывая какая книга есть в наличии 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существенно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ускоряя процесс работы системы всего книжного магазина, устраняя затраты и нивелируя ошибки персонала книжного магазина, имея на такой случай специальную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систему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защиты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администратора реализовать возможности: создать заказ,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создать заявку на поставку книг, создать отчёты, просмотреть и отредактировать данные, а также просмотреть историю входа сотрудников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старшего смены и продавца реализовать создание заказа, просмотр всех заказов и клиентов, а также добавление нового клиента.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" y="6427131"/>
            <a:ext cx="398850" cy="399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79329" y="6285787"/>
            <a:ext cx="47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85524" y="1530417"/>
            <a:ext cx="10770670" cy="693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-1264323" y="0"/>
            <a:ext cx="11306174" cy="1067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450000" algn="ctr" fontAlgn="base">
              <a:lnSpc>
                <a:spcPct val="150000"/>
              </a:lnSpc>
            </a:pPr>
            <a:r>
              <a:rPr lang="ru-RU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 базы данных</a:t>
            </a:r>
            <a:endParaRPr lang="ru-RU" sz="4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193089"/>
            <a:ext cx="8525626" cy="50765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" y="6427131"/>
            <a:ext cx="398850" cy="3991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779329" y="6285787"/>
            <a:ext cx="47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5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85524" y="1530417"/>
            <a:ext cx="10770670" cy="693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-1419066" y="54163"/>
            <a:ext cx="11306174" cy="1067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450000" algn="ctr" fontAlgn="base">
              <a:lnSpc>
                <a:spcPct val="150000"/>
              </a:lnSpc>
            </a:pPr>
            <a:r>
              <a:rPr lang="ru-RU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программы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8169" y="1400008"/>
            <a:ext cx="7096343" cy="4591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" y="6427131"/>
            <a:ext cx="398850" cy="3991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779329" y="6285787"/>
            <a:ext cx="47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3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85524" y="1530417"/>
            <a:ext cx="10770670" cy="693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-2153584" y="54163"/>
            <a:ext cx="1130617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450000" algn="ctr" fontAlgn="base">
              <a:lnSpc>
                <a:spcPct val="150000"/>
              </a:lnSpc>
            </a:pPr>
            <a:r>
              <a:rPr lang="ru-RU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</a:t>
            </a:r>
            <a:r>
              <a:rPr lang="ru-RU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Главная»</a:t>
            </a:r>
            <a:endParaRPr lang="ru-RU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789" y="1330066"/>
            <a:ext cx="5152291" cy="47313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" y="6427131"/>
            <a:ext cx="398850" cy="3991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779329" y="6285787"/>
            <a:ext cx="47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7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Ретро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2599</TotalTime>
  <Words>645</Words>
  <Application>Microsoft Office PowerPoint</Application>
  <PresentationFormat>Широкоэкранный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SimSun</vt:lpstr>
      <vt:lpstr>Calibri</vt:lpstr>
      <vt:lpstr>Calibri Light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ц</cp:lastModifiedBy>
  <cp:revision>252</cp:revision>
  <dcterms:created xsi:type="dcterms:W3CDTF">2019-02-24T15:03:10Z</dcterms:created>
  <dcterms:modified xsi:type="dcterms:W3CDTF">2023-06-12T21:48:59Z</dcterms:modified>
</cp:coreProperties>
</file>