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76" r:id="rId25"/>
    <p:sldId id="284" r:id="rId26"/>
    <p:sldId id="285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3" autoAdjust="0"/>
    <p:restoredTop sz="94660"/>
  </p:normalViewPr>
  <p:slideViewPr>
    <p:cSldViewPr snapToGrid="0">
      <p:cViewPr>
        <p:scale>
          <a:sx n="90" d="100"/>
          <a:sy n="90" d="100"/>
        </p:scale>
        <p:origin x="-221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CC2B-F9BB-4CBE-9F2C-F9A7438021A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BB61-F59B-490E-8CF9-123E1E0F7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11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07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CF904-080F-4356-842B-278B9C53AED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780AFC-6F5D-4E15-9C44-449CBBB9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Algorithmic Introduction to Stochastic Differential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Cody Hicks and Susanna </a:t>
            </a:r>
            <a:r>
              <a:rPr lang="en-US" dirty="0" err="1"/>
              <a:t>Mostaghim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Black-Scholes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Very Basic Model:</a:t>
                </a: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 = Riskless interest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Stock volatility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Stock </a:t>
                </a:r>
                <a:r>
                  <a:rPr lang="en-US" dirty="0" smtClean="0"/>
                  <a:t>drift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096000" y="538177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By Roberto Croce - Roberto Croce, Public </a:t>
            </a:r>
            <a:r>
              <a:rPr lang="en-US" sz="1200" dirty="0" smtClean="0"/>
              <a:t>Domain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69" y="1984131"/>
            <a:ext cx="4581398" cy="34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Martingale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 martingale with respect to measure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 smtClean="0"/>
                  <a:t> if and only if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∞,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 smtClean="0"/>
                  <a:t> = filtration (probability)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measure (probability)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2370665"/>
            <a:ext cx="3551767" cy="3551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3699" y="5897766"/>
            <a:ext cx="3746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Landroni</a:t>
            </a:r>
            <a:r>
              <a:rPr lang="en-US" sz="1200" dirty="0"/>
              <a:t> - Own work, CC BY-SA </a:t>
            </a:r>
            <a:r>
              <a:rPr lang="en-US" sz="1200" dirty="0" smtClean="0"/>
              <a:t>3.0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43699" y="2463800"/>
            <a:ext cx="28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Martingale Series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5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self-financing, the value of the portfolio is: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as the bond is a constant value,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. Therefore, we get the self financing condition:</a:t>
                </a:r>
              </a:p>
              <a:p>
                <a:pPr marL="0" indent="0">
                  <a:buNone/>
                </a:pP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And then by solving the SDE:</a:t>
                </a:r>
                <a:br>
                  <a:rPr lang="en-US" b="0" dirty="0" smtClean="0">
                    <a:latin typeface="Cambria Math" panose="02040503050406030204" pitchFamily="18" charset="0"/>
                  </a:rPr>
                </a:b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these values represent: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Process using Martingales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Stock Price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Bond Price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Amount of bonds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Amount of stocks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Value of portfolio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Brownian Motion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379" y="1811867"/>
            <a:ext cx="4718006" cy="3748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46800" y="5646339"/>
            <a:ext cx="4487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Parsiad.azimzadeh</a:t>
            </a:r>
            <a:r>
              <a:rPr lang="en-US" sz="1200" dirty="0"/>
              <a:t> - Own work, CC BY-SA </a:t>
            </a:r>
            <a:r>
              <a:rPr lang="en-US" sz="1200" dirty="0" smtClean="0"/>
              <a:t>3.0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Non-Zero Interest Rates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900" dirty="0" smtClean="0"/>
                  <a:t> gives the forward contract for some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r>
                  <a:rPr lang="en-US" sz="1900" dirty="0" smtClean="0"/>
                  <a:t>. This produces an easy arbitrage and tells us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900" dirty="0" smtClean="0"/>
                  <a:t> as:</a:t>
                </a:r>
              </a:p>
              <a:p>
                <a:pPr marL="0" indent="0">
                  <a:buNone/>
                </a:pPr>
                <a:endParaRPr lang="en-US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900" dirty="0" smtClean="0"/>
                  <a:t> the inexorable growth of cash gets in the way. So we use discounted stock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900" dirty="0" smtClean="0"/>
                  <a:t> and get the SDE: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r>
                  <a:rPr lang="en-US" sz="1900" dirty="0" smtClean="0"/>
                  <a:t>We decided to us non-zero interest rates due to it creating a more dynamic, accurate model of the Black-Scholes given multiple parameters.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25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Formula for European Call Options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59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Where we use:</a:t>
                </a:r>
                <a:br>
                  <a:rPr lang="en-US" b="0" dirty="0" smtClean="0"/>
                </a:br>
                <a:r>
                  <a:rPr lang="en-US" b="0" dirty="0" smtClean="0"/>
                  <a:t>k = 25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t = </a:t>
                </a:r>
                <a:r>
                  <a:rPr lang="en-US" b="0" dirty="0" smtClean="0"/>
                  <a:t>2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s = 20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For the first case we know: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V</m:t>
                      </m:r>
                      <m:r>
                        <a:rPr lang="en-US" b="0" i="1" smtClean="0">
                          <a:latin typeface="Cambria Math"/>
                        </a:rPr>
                        <m:t>(20,0)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=1.221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597400"/>
              </a:xfrm>
              <a:blipFill rotWithShape="1">
                <a:blip r:embed="rId2"/>
                <a:stretch>
                  <a:fillRect l="-567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7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Volatility Impact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uses parameters from before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=0.06) </m:t>
                    </m:r>
                  </m:oMath>
                </a14:m>
                <a:r>
                  <a:rPr lang="en-US" dirty="0" smtClean="0"/>
                  <a:t>with stock 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Red: higher stock volatility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=0.15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lower stock volatility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7" y="1049865"/>
            <a:ext cx="6364108" cy="4773081"/>
          </a:xfrm>
        </p:spPr>
      </p:pic>
    </p:spTree>
    <p:extLst>
      <p:ext uri="{BB962C8B-B14F-4D97-AF65-F5344CB8AC3E}">
        <p14:creationId xmlns:p14="http://schemas.microsoft.com/office/powerpoint/2010/main" val="4201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Riskless Interest Rate Impact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62" y="1037296"/>
            <a:ext cx="6304670" cy="47285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uses parameters from before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=0.06) </m:t>
                    </m:r>
                  </m:oMath>
                </a14:m>
                <a:r>
                  <a:rPr lang="en-US" dirty="0" smtClean="0"/>
                  <a:t>with stock 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Red: higher riskless interest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=0.09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=0.15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lower </a:t>
                </a:r>
                <a:r>
                  <a:rPr lang="en-US" dirty="0"/>
                  <a:t>riskless interest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8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Drift Impact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2" y="1020100"/>
            <a:ext cx="6414823" cy="481111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uses parameters from before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=0.06) </m:t>
                    </m:r>
                  </m:oMath>
                </a14:m>
                <a:r>
                  <a:rPr lang="en-US" dirty="0" smtClean="0"/>
                  <a:t>with stock 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Red: higher stock drift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lower stock drift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33" y="5757331"/>
                <a:ext cx="861906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Mixed Interest and Volatility Impact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52" y="1043648"/>
            <a:ext cx="6251045" cy="46882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   Red: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=0.1</m:t>
                    </m:r>
                  </m:oMath>
                </a14:m>
                <a:r>
                  <a:rPr lang="en-US" dirty="0" smtClean="0"/>
                  <a:t>5,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</m:t>
                    </m:r>
                    <m:r>
                      <a:rPr lang="en-US" b="0" i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=0.12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=0.09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=0.23</m:t>
                    </m:r>
                  </m:oMath>
                </a14:m>
                <a:r>
                  <a:rPr lang="en-US" dirty="0" smtClean="0"/>
                  <a:t>       Black: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Yellow: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=0.13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6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Stochastic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Certain behaviors not easily explained by regular differential equations, which include: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Molecular Motion</a:t>
            </a:r>
          </a:p>
          <a:p>
            <a:r>
              <a:rPr lang="en-US" dirty="0" smtClean="0"/>
              <a:t>Meteorological Data</a:t>
            </a:r>
          </a:p>
          <a:p>
            <a:r>
              <a:rPr lang="en-US" dirty="0" smtClean="0"/>
              <a:t>Communication Systems with Noise</a:t>
            </a:r>
          </a:p>
          <a:p>
            <a:r>
              <a:rPr lang="en-US" dirty="0" smtClean="0"/>
              <a:t>Population Genetics</a:t>
            </a:r>
          </a:p>
          <a:p>
            <a:r>
              <a:rPr lang="en-US" dirty="0" smtClean="0"/>
              <a:t>Stock Prices and Financial Modeling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Stochastic Differential Equation = SDE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51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Interest and Drift Impact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   Red: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=0.09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</m:t>
                    </m:r>
                    <m:r>
                      <a:rPr lang="en-US" b="0" i="0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=0.09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         Black: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=0.08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Yellow: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=0.23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6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34" y="1071030"/>
            <a:ext cx="6180667" cy="46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Volatility and Drift Impact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=0.15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=0.18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   Red: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=0.09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=0.12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𝜇</m:t>
                    </m:r>
                    <m:r>
                      <a:rPr lang="en-US" i="1" dirty="0">
                        <a:latin typeface="Cambria Math"/>
                      </a:rPr>
                      <m:t>=0.2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=0.24</m:t>
                    </m:r>
                  </m:oMath>
                </a14:m>
                <a:r>
                  <a:rPr lang="en-US" dirty="0" smtClean="0"/>
                  <a:t>         Black: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=0.21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Yellow: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=0.23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=0.06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=0.12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6" y="5706531"/>
                <a:ext cx="861906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6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5" y="1092200"/>
            <a:ext cx="6152442" cy="4614331"/>
          </a:xfrm>
        </p:spPr>
      </p:pic>
    </p:spTree>
    <p:extLst>
      <p:ext uri="{BB962C8B-B14F-4D97-AF65-F5344CB8AC3E}">
        <p14:creationId xmlns:p14="http://schemas.microsoft.com/office/powerpoint/2010/main" val="40843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By holding one of the parameters that impacts the Black-Scholes PDE (not initial conditions), the following behaviors are observed:</a:t>
                </a:r>
              </a:p>
              <a:p>
                <a:r>
                  <a:rPr lang="en-US" dirty="0" smtClean="0"/>
                  <a:t>The stock drift,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, has the most dramatic impact on the solution</a:t>
                </a:r>
              </a:p>
              <a:p>
                <a:r>
                  <a:rPr lang="en-US" dirty="0" smtClean="0"/>
                  <a:t>The riskless interest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 has the least impact on the overall behavior of the solution</a:t>
                </a:r>
              </a:p>
              <a:p>
                <a:r>
                  <a:rPr lang="en-US" dirty="0" smtClean="0"/>
                  <a:t>The stock volatility,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, impacts the solution in a behavior opposite of the other two parameters</a:t>
                </a:r>
              </a:p>
              <a:p>
                <a:pPr marL="0" indent="0">
                  <a:buNone/>
                </a:pPr>
                <a:r>
                  <a:rPr lang="en-US" dirty="0" smtClean="0"/>
                  <a:t>Brownian Motion is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, the latter of which the Black-Scholes relies on  as well.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only affects the Black-Scholes rather than the Brownian Motion.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Stability of the Black-Scholes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Using a popular linear boundary condition (often applied to numerical solutions of financial PDEs):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second derivative of the option value vanishes when the 	underlying asset price gets large.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is a maximum norm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𝑡𝑀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is the matrix representing the semi-discretized Black-Scholes PDE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Results:</a:t>
                </a:r>
              </a:p>
              <a:p>
                <a:r>
                  <a:rPr lang="en-US" dirty="0" smtClean="0"/>
                  <a:t>Growth in general has no adverse effect on convergence behavior</a:t>
                </a:r>
              </a:p>
              <a:p>
                <a:r>
                  <a:rPr lang="en-US" dirty="0" smtClean="0"/>
                  <a:t>The stability condition known for the constant coefficient equation should hold locally at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1" y="6581001"/>
            <a:ext cx="736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(4), (5)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72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the Black-Scholes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778000"/>
                <a:ext cx="8595360" cy="44021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Black-Scholes has many assumptions: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600" dirty="0"/>
                  <a:t>The value of the asset can be described </a:t>
                </a:r>
                <a:r>
                  <a:rPr lang="en-US" sz="1600" dirty="0" smtClean="0"/>
                  <a:t>by geometric </a:t>
                </a:r>
                <a:r>
                  <a:rPr lang="en-US" sz="1600" dirty="0"/>
                  <a:t>Brownian Motion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600" dirty="0"/>
                  <a:t>Bonds and stocks can be bought/sold at any time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 smtClean="0"/>
                  <a:t>t</a:t>
                </a:r>
                <a:r>
                  <a:rPr lang="en-US" sz="1600" dirty="0"/>
                  <a:t> changes </a:t>
                </a:r>
                <a:r>
                  <a:rPr lang="en-US" sz="1600" dirty="0" smtClean="0"/>
                  <a:t>smoothly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1600" b="0" dirty="0" smtClean="0"/>
                  <a:t> is a smooth function and the number of stocks is allowed to vary continuously, meaning fractional shares can be bought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600" dirty="0" smtClean="0"/>
                  <a:t>The change in the portfolio value is due solely to change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600" dirty="0" smtClean="0"/>
                  <a:t>, it doesn’t include transaction costs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600" dirty="0" smtClean="0"/>
                  <a:t>All assets can be freely bought and sold</a:t>
                </a:r>
              </a:p>
              <a:p>
                <a:pPr marL="0" indent="0">
                  <a:buNone/>
                </a:pPr>
                <a:r>
                  <a:rPr lang="en-US" dirty="0" smtClean="0"/>
                  <a:t>Other factors:</a:t>
                </a:r>
              </a:p>
              <a:p>
                <a:r>
                  <a:rPr lang="en-US" sz="1500" dirty="0" smtClean="0"/>
                  <a:t>Uses a normal distribution</a:t>
                </a:r>
              </a:p>
              <a:p>
                <a:r>
                  <a:rPr lang="en-US" sz="1500" dirty="0" smtClean="0"/>
                  <a:t>Constancy of </a:t>
                </a:r>
                <a:r>
                  <a:rPr lang="en-US" sz="1500" dirty="0" smtClean="0"/>
                  <a:t>variance</a:t>
                </a:r>
              </a:p>
              <a:p>
                <a:r>
                  <a:rPr lang="en-US" sz="1500" dirty="0" smtClean="0"/>
                  <a:t>Riskless interest rate is theoretical</a:t>
                </a:r>
                <a:endParaRPr lang="en-US" sz="1500" dirty="0" smtClean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778000"/>
                <a:ext cx="8595360" cy="4402138"/>
              </a:xfrm>
              <a:blipFill rotWithShape="1">
                <a:blip r:embed="rId2"/>
                <a:stretch>
                  <a:fillRect l="-426" t="-1247" b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1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Combat These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of the assumptions of the Black-Scholes are violated then it becomes invalid and the computed option prices are not fair.</a:t>
            </a:r>
          </a:p>
          <a:p>
            <a:r>
              <a:rPr lang="en-US" dirty="0" smtClean="0"/>
              <a:t>Geometric </a:t>
            </a:r>
            <a:r>
              <a:rPr lang="en-US" dirty="0" smtClean="0"/>
              <a:t>Brownian Motion cannot be easily combated</a:t>
            </a:r>
          </a:p>
          <a:p>
            <a:pPr lvl="1"/>
            <a:r>
              <a:rPr lang="en-US" dirty="0" smtClean="0"/>
              <a:t>Series of first differences of log-prices must be uncorrelated</a:t>
            </a:r>
          </a:p>
          <a:p>
            <a:pPr lvl="1"/>
            <a:r>
              <a:rPr lang="en-US" dirty="0" smtClean="0"/>
              <a:t>Small but statistically significant correlations between the differences of logs at short time lags</a:t>
            </a:r>
          </a:p>
          <a:p>
            <a:r>
              <a:rPr lang="en-US" dirty="0" smtClean="0"/>
              <a:t>Normal distribution can be subbed 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a leptokurtic distribution</a:t>
            </a:r>
          </a:p>
          <a:p>
            <a:r>
              <a:rPr lang="en-US" dirty="0" smtClean="0"/>
              <a:t>Remove the constancy of variance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create volatility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Create an process for risk on the interest rate</a:t>
            </a:r>
            <a:endParaRPr lang="en-US" dirty="0" smtClean="0"/>
          </a:p>
        </p:txBody>
      </p:sp>
      <p:pic>
        <p:nvPicPr>
          <p:cNvPr id="1026" name="Picture 2" descr="http://i.stack.imgur.com/YDD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3" y="3666067"/>
            <a:ext cx="429760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Black-Scholes Partial Differential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Despite its weaknesses, Black-Scholes </a:t>
                </a:r>
                <a:r>
                  <a:rPr lang="en-US" dirty="0"/>
                  <a:t>is still commonly used as a financial model, but with adjustments to the equations.</a:t>
                </a:r>
              </a:p>
              <a:p>
                <a:r>
                  <a:rPr lang="en-US" dirty="0" smtClean="0"/>
                  <a:t>As a model, ours is the commonly accepted theoretical model and uses all the assumptions of the Black-Scholes</a:t>
                </a:r>
              </a:p>
              <a:p>
                <a:r>
                  <a:rPr lang="en-US" dirty="0" smtClean="0"/>
                  <a:t>In addition we have simplified the equation to make it easier to model and explain</a:t>
                </a:r>
              </a:p>
              <a:p>
                <a:r>
                  <a:rPr lang="en-US" dirty="0" smtClean="0"/>
                  <a:t>Possible next steps:</a:t>
                </a:r>
              </a:p>
              <a:p>
                <a:pPr lvl="1"/>
                <a:r>
                  <a:rPr lang="en-US" dirty="0" smtClean="0"/>
                  <a:t>Add a stochastic process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Run a second model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for the changing value of the portfolio</a:t>
                </a:r>
              </a:p>
              <a:p>
                <a:pPr lvl="1"/>
                <a:r>
                  <a:rPr lang="en-US" dirty="0" smtClean="0"/>
                  <a:t>Run a third model combining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to create the most accurate theoretical model (without using market data) at our current level of knowledge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i="1" dirty="0" smtClean="0"/>
              <a:t>An Algorithmic Introduction to Stochastic Differential Equations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Higham</a:t>
            </a:r>
            <a:r>
              <a:rPr lang="en-US" sz="1600" dirty="0" smtClean="0"/>
              <a:t>) 2001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i="1" dirty="0" smtClean="0"/>
              <a:t>A Primer on Probability and Stochastic References</a:t>
            </a:r>
            <a:r>
              <a:rPr lang="en-US" sz="1600" dirty="0" smtClean="0"/>
              <a:t> (Day</a:t>
            </a:r>
            <a:r>
              <a:rPr lang="en-US" sz="1600" dirty="0"/>
              <a:t>)</a:t>
            </a:r>
            <a:r>
              <a:rPr lang="en-US" sz="1600" dirty="0" smtClean="0"/>
              <a:t> 2007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i="1" dirty="0" smtClean="0"/>
              <a:t>Financial </a:t>
            </a:r>
            <a:r>
              <a:rPr lang="en-US" sz="1600" i="1" dirty="0"/>
              <a:t>Calculus: An </a:t>
            </a:r>
            <a:r>
              <a:rPr lang="en-US" sz="1600" i="1" dirty="0" smtClean="0"/>
              <a:t>Introduction </a:t>
            </a:r>
            <a:r>
              <a:rPr lang="en-US" sz="1600" i="1" dirty="0"/>
              <a:t>to </a:t>
            </a:r>
            <a:r>
              <a:rPr lang="en-US" sz="1600" i="1" dirty="0" smtClean="0"/>
              <a:t>Derivative Pricing</a:t>
            </a:r>
            <a:r>
              <a:rPr lang="en-US" sz="1600" dirty="0"/>
              <a:t> </a:t>
            </a:r>
            <a:r>
              <a:rPr lang="en-US" sz="1600" dirty="0" smtClean="0"/>
              <a:t>(Baxter</a:t>
            </a:r>
            <a:r>
              <a:rPr lang="en-US" sz="1600" dirty="0"/>
              <a:t>, </a:t>
            </a:r>
            <a:r>
              <a:rPr lang="en-US" sz="1600" dirty="0" smtClean="0"/>
              <a:t>Rennie) 2003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i="1" dirty="0"/>
              <a:t>Stability and </a:t>
            </a:r>
            <a:r>
              <a:rPr lang="en-US" sz="1600" i="1" dirty="0" smtClean="0"/>
              <a:t>Convergence Analysis of </a:t>
            </a:r>
            <a:r>
              <a:rPr lang="en-US" sz="1600" i="1" dirty="0" err="1" smtClean="0"/>
              <a:t>Discretizations</a:t>
            </a:r>
            <a:r>
              <a:rPr lang="en-US" sz="1600" i="1" dirty="0" smtClean="0"/>
              <a:t> </a:t>
            </a:r>
            <a:r>
              <a:rPr lang="en-US" sz="1600" i="1" dirty="0"/>
              <a:t>of the Black–Scholes </a:t>
            </a:r>
            <a:r>
              <a:rPr lang="en-US" sz="1600" i="1" dirty="0" smtClean="0"/>
              <a:t>PDE </a:t>
            </a:r>
            <a:br>
              <a:rPr lang="en-US" sz="1600" i="1" dirty="0" smtClean="0"/>
            </a:br>
            <a:r>
              <a:rPr lang="en-US" sz="1600" i="1" dirty="0" smtClean="0"/>
              <a:t> with the Linear Boundary </a:t>
            </a:r>
            <a:r>
              <a:rPr lang="en-US" sz="1600" i="1" dirty="0"/>
              <a:t>C</a:t>
            </a:r>
            <a:r>
              <a:rPr lang="en-US" sz="1600" i="1" dirty="0" smtClean="0"/>
              <a:t>ondition</a:t>
            </a:r>
            <a:r>
              <a:rPr lang="en-US" sz="1600" dirty="0" smtClean="0"/>
              <a:t> (</a:t>
            </a:r>
            <a:r>
              <a:rPr lang="en-US" sz="1600" dirty="0" err="1" smtClean="0"/>
              <a:t>Hout</a:t>
            </a:r>
            <a:r>
              <a:rPr lang="en-US" sz="1600" dirty="0" smtClean="0"/>
              <a:t>, </a:t>
            </a:r>
            <a:r>
              <a:rPr lang="en-US" sz="1600" dirty="0" err="1" smtClean="0"/>
              <a:t>Volders</a:t>
            </a:r>
            <a:r>
              <a:rPr lang="en-US" sz="1600" dirty="0"/>
              <a:t>)</a:t>
            </a:r>
            <a:r>
              <a:rPr lang="en-US" sz="1600" dirty="0" smtClean="0"/>
              <a:t> 2012</a:t>
            </a:r>
            <a:endParaRPr lang="en-U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i="1" dirty="0" smtClean="0"/>
              <a:t>Analysis of the Stability of the Linear Boundary Condition for the Black-Scholes </a:t>
            </a:r>
            <a:br>
              <a:rPr lang="en-US" sz="1600" i="1" dirty="0" smtClean="0"/>
            </a:br>
            <a:r>
              <a:rPr lang="en-US" sz="1600" i="1" dirty="0" smtClean="0"/>
              <a:t> Equation</a:t>
            </a:r>
            <a:r>
              <a:rPr lang="en-US" sz="1600" dirty="0" smtClean="0"/>
              <a:t> (</a:t>
            </a:r>
            <a:r>
              <a:rPr lang="en-US" sz="1600" dirty="0" err="1" smtClean="0"/>
              <a:t>Windcliff</a:t>
            </a:r>
            <a:r>
              <a:rPr lang="en-US" sz="1600" dirty="0" smtClean="0"/>
              <a:t>, Forsyth, </a:t>
            </a:r>
            <a:r>
              <a:rPr lang="en-US" sz="1600" dirty="0" err="1" smtClean="0"/>
              <a:t>Vetzal</a:t>
            </a:r>
            <a:r>
              <a:rPr lang="en-US" sz="1600" dirty="0" smtClean="0"/>
              <a:t>) 2003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7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Brownian Motion can be imagined as a particle suspended in fluid moving randomly and continuously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Origin: Robert Brown in 1827 observed pollen grains of a plant suspended in water exhibited a jittery motion when ejected.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Brownian Motion is characterized by its random</a:t>
                </a:r>
                <a:br>
                  <a:rPr lang="en-US" dirty="0" smtClean="0"/>
                </a:br>
                <a:r>
                  <a:rPr lang="en-US" dirty="0" smtClean="0"/>
                  <a:t>motion that is not dependent on prior motions</a:t>
                </a:r>
                <a:br>
                  <a:rPr lang="en-US" dirty="0" smtClean="0"/>
                </a:br>
                <a:r>
                  <a:rPr lang="en-US" dirty="0" smtClean="0"/>
                  <a:t>but still exhibits continuous behavior.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Geometric Brownian Motion is key to many</a:t>
                </a:r>
                <a:br>
                  <a:rPr lang="en-US" dirty="0" smtClean="0"/>
                </a:br>
                <a:r>
                  <a:rPr lang="en-US" dirty="0" smtClean="0"/>
                  <a:t>SDE models and assumes a normal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581001"/>
            <a:ext cx="478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5" y="3107267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Integrals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Allows for the consistent theory of integration to be defined by integrals for stochastic processes</a:t>
                </a:r>
              </a:p>
              <a:p>
                <a:r>
                  <a:rPr lang="en-US" dirty="0" smtClean="0"/>
                  <a:t>Enables the modeling of systems that behave randomly. Normal Integrals cannot compensate for the random behavior of the systems.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 err="1" smtClean="0"/>
                  <a:t>Itô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 err="1" smtClean="0"/>
                  <a:t>Stratonovich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 smtClean="0"/>
                  <a:t>The standard stochastic integral used is from </a:t>
                </a:r>
                <a:r>
                  <a:rPr lang="en-US" dirty="0" err="1" smtClean="0"/>
                  <a:t>Itô</a:t>
                </a:r>
                <a:r>
                  <a:rPr lang="en-US" dirty="0" smtClean="0"/>
                  <a:t> Calculus, which is the standard for the SDEs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1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0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Euler-Maruyama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6100"/>
                <a:ext cx="8595360" cy="4351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Scalar, autonomous SDE can be written in the form: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Applying the EM method to the above SDE we get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From this the Black-Scholes partial differential equation for stock-based portfolios can be derived.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6100"/>
                <a:ext cx="8595360" cy="4351337"/>
              </a:xfrm>
              <a:blipFill rotWithShape="1"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87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Convergence of the EM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47886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900" dirty="0" smtClean="0"/>
                  <a:t>To make convergence precise, need to decide how to measure the difference between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9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9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900" dirty="0" smtClean="0"/>
                  <a:t> </a:t>
                </a:r>
                <a:r>
                  <a:rPr lang="en-US" sz="1900" dirty="0"/>
                  <a:t>(random variables). The method has a strong order of convergence equal to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900" dirty="0"/>
                  <a:t> if there exists C when we use</a:t>
                </a:r>
                <a:r>
                  <a:rPr lang="en-US" sz="1900" dirty="0" smtClean="0"/>
                  <a:t>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9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dirty="0" err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9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b="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19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9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 smtClean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/>
                  <a:t>must </a:t>
                </a:r>
                <a:r>
                  <a:rPr lang="en-US" sz="1900" dirty="0"/>
                  <a:t>be sufficiently small. If f and g satisfy appropriate conditions, EM has a strong order of convergence</a:t>
                </a:r>
                <a:r>
                  <a:rPr lang="en-US" sz="1900" dirty="0" smtClean="0"/>
                  <a:t>.</a:t>
                </a:r>
                <a:br>
                  <a:rPr lang="en-US" sz="1900" dirty="0" smtClean="0"/>
                </a:br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>We </a:t>
                </a:r>
                <a:r>
                  <a:rPr lang="en-US" sz="1900" dirty="0"/>
                  <a:t>are assuming that other sources of error are negligible, </a:t>
                </a:r>
                <a:r>
                  <a:rPr lang="en-US" sz="1900" dirty="0" smtClean="0"/>
                  <a:t>including:</a:t>
                </a:r>
                <a:br>
                  <a:rPr lang="en-US" sz="1900" dirty="0" smtClean="0"/>
                </a:br>
                <a:endParaRPr lang="en-US" sz="1900" dirty="0" smtClean="0"/>
              </a:p>
              <a:p>
                <a:pPr lvl="1"/>
                <a:r>
                  <a:rPr lang="en-US" dirty="0" smtClean="0"/>
                  <a:t>Sampling error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andom </a:t>
                </a:r>
                <a:r>
                  <a:rPr lang="en-US" dirty="0"/>
                  <a:t>number </a:t>
                </a:r>
                <a:r>
                  <a:rPr lang="en-US" dirty="0" smtClean="0"/>
                  <a:t>bias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ounding </a:t>
                </a:r>
                <a:r>
                  <a:rPr lang="en-US" dirty="0"/>
                  <a:t>error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478867"/>
              </a:xfrm>
              <a:blipFill rotWithShape="1">
                <a:blip r:embed="rId2"/>
                <a:stretch>
                  <a:fillRect l="-567" t="-2177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29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Milstein Higher Order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When EM has a strong order of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, it is possible to add a correction to the stochastic increment: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)+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=1: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simplicity we take the Milstein solution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to be a good approximation. This can be used for </a:t>
                </a:r>
                <a:r>
                  <a:rPr lang="en-US" dirty="0" err="1" smtClean="0"/>
                  <a:t>vectorized</a:t>
                </a:r>
                <a:r>
                  <a:rPr lang="en-US" dirty="0" smtClean="0"/>
                  <a:t> systems, which gives it an advantage compared to scalar systems.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1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Strong and weak convergence is used for accuracy of a numerical method over a finite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for small step sizes.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Why we look at linear stability for Black-Scholes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oncerned with the long term behavior of SDE </a:t>
                </a:r>
                <a:r>
                  <a:rPr lang="en-US" dirty="0" smtClean="0"/>
                  <a:t>models</a:t>
                </a:r>
                <a:endParaRPr lang="en-US" dirty="0" smtClean="0"/>
              </a:p>
              <a:p>
                <a:r>
                  <a:rPr lang="en-US" dirty="0" smtClean="0"/>
                  <a:t>Not concerned with short term behavior</a:t>
                </a:r>
              </a:p>
              <a:p>
                <a:r>
                  <a:rPr lang="en-US" dirty="0" smtClean="0"/>
                  <a:t>Investment modeling prefers long term gains and stability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Thus, we chose to look at linear stability instead of the previously discussed methods.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88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164828" cy="4351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Deterministic case: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SDE case: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𝑑𝑋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164828" cy="4351337"/>
              </a:xfrm>
              <a:blipFill rotWithShape="1">
                <a:blip r:embed="rId2"/>
                <a:stretch>
                  <a:fillRect l="-5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5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1516</TotalTime>
  <Words>1916</Words>
  <Application>Microsoft Office PowerPoint</Application>
  <PresentationFormat>Custom</PresentationFormat>
  <Paragraphs>209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View</vt:lpstr>
      <vt:lpstr>An Algorithmic Introduction to Stochastic Differential Equations</vt:lpstr>
      <vt:lpstr>Motivation Behind Stochastic Processes</vt:lpstr>
      <vt:lpstr>Brownian Motion</vt:lpstr>
      <vt:lpstr>Stochastic Integrals</vt:lpstr>
      <vt:lpstr>Euler-Maruyama Method</vt:lpstr>
      <vt:lpstr>Strong and Weak Convergence of the EM Method</vt:lpstr>
      <vt:lpstr>Milstein Higher Order Method</vt:lpstr>
      <vt:lpstr>Linear Stability</vt:lpstr>
      <vt:lpstr>Stochastic Chain Rule</vt:lpstr>
      <vt:lpstr>The Black-Scholes Equation</vt:lpstr>
      <vt:lpstr>Martingale Representation</vt:lpstr>
      <vt:lpstr>Replication Strategy</vt:lpstr>
      <vt:lpstr>Replication Strategy</vt:lpstr>
      <vt:lpstr>Non-Zero Interest Rates</vt:lpstr>
      <vt:lpstr>Black-Scholes Formula for European Call Options</vt:lpstr>
      <vt:lpstr>Stock Volatility Impact </vt:lpstr>
      <vt:lpstr>Riskless Interest Rate Impact </vt:lpstr>
      <vt:lpstr>Stock Drift Impact </vt:lpstr>
      <vt:lpstr>Mixed Interest and Volatility Impact </vt:lpstr>
      <vt:lpstr>Mixed Interest and Drift Impact </vt:lpstr>
      <vt:lpstr>Mixed Volatility and Drift Impact </vt:lpstr>
      <vt:lpstr>Interpretation</vt:lpstr>
      <vt:lpstr>Linear Stability of the Black-Scholes</vt:lpstr>
      <vt:lpstr>Weaknesses of the Black-Scholes</vt:lpstr>
      <vt:lpstr>How We Can Combat These Weaknesses</vt:lpstr>
      <vt:lpstr>The Black-Scholes Partial Differential Equation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Hicks</dc:creator>
  <cp:lastModifiedBy>Susanna Mostaghim</cp:lastModifiedBy>
  <cp:revision>42</cp:revision>
  <dcterms:created xsi:type="dcterms:W3CDTF">2016-04-24T22:03:34Z</dcterms:created>
  <dcterms:modified xsi:type="dcterms:W3CDTF">2016-04-26T17:54:01Z</dcterms:modified>
</cp:coreProperties>
</file>