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9" r:id="rId3"/>
    <p:sldId id="274" r:id="rId4"/>
    <p:sldId id="258" r:id="rId5"/>
    <p:sldId id="257" r:id="rId6"/>
    <p:sldId id="275" r:id="rId7"/>
    <p:sldId id="261" r:id="rId8"/>
    <p:sldId id="280" r:id="rId9"/>
    <p:sldId id="284" r:id="rId10"/>
    <p:sldId id="282" r:id="rId11"/>
    <p:sldId id="283" r:id="rId12"/>
    <p:sldId id="265" r:id="rId13"/>
    <p:sldId id="266" r:id="rId14"/>
    <p:sldId id="285" r:id="rId15"/>
    <p:sldId id="286" r:id="rId16"/>
    <p:sldId id="268"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5268" autoAdjust="0"/>
  </p:normalViewPr>
  <p:slideViewPr>
    <p:cSldViewPr snapToGrid="0">
      <p:cViewPr varScale="1">
        <p:scale>
          <a:sx n="68" d="100"/>
          <a:sy n="68" d="100"/>
        </p:scale>
        <p:origin x="12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1704D-60E3-49A9-9D9C-E6DB3A52E1F9}" type="datetimeFigureOut">
              <a:rPr kumimoji="1" lang="ja-JP" altLang="en-US" smtClean="0"/>
              <a:t>2019/2/12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59AF0-8405-4F8F-86AD-37921E4E1FAB}" type="slidenum">
              <a:rPr kumimoji="1" lang="ja-JP" altLang="en-US" smtClean="0"/>
              <a:t>‹#›</a:t>
            </a:fld>
            <a:endParaRPr kumimoji="1" lang="ja-JP" altLang="en-US"/>
          </a:p>
        </p:txBody>
      </p:sp>
    </p:spTree>
    <p:extLst>
      <p:ext uri="{BB962C8B-B14F-4D97-AF65-F5344CB8AC3E}">
        <p14:creationId xmlns:p14="http://schemas.microsoft.com/office/powerpoint/2010/main" val="5336668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A59AF0-8405-4F8F-86AD-37921E4E1FAB}" type="slidenum">
              <a:rPr kumimoji="1" lang="ja-JP" altLang="en-US" smtClean="0"/>
              <a:t>1</a:t>
            </a:fld>
            <a:endParaRPr kumimoji="1" lang="ja-JP" altLang="en-US" dirty="0"/>
          </a:p>
        </p:txBody>
      </p:sp>
    </p:spTree>
    <p:extLst>
      <p:ext uri="{BB962C8B-B14F-4D97-AF65-F5344CB8AC3E}">
        <p14:creationId xmlns:p14="http://schemas.microsoft.com/office/powerpoint/2010/main" val="288199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4</a:t>
            </a:fld>
            <a:endParaRPr kumimoji="1" lang="ja-JP" altLang="en-US" dirty="0"/>
          </a:p>
        </p:txBody>
      </p:sp>
    </p:spTree>
    <p:extLst>
      <p:ext uri="{BB962C8B-B14F-4D97-AF65-F5344CB8AC3E}">
        <p14:creationId xmlns:p14="http://schemas.microsoft.com/office/powerpoint/2010/main" val="154514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原稿</a:t>
            </a:r>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5</a:t>
            </a:fld>
            <a:endParaRPr kumimoji="1" lang="ja-JP" altLang="en-US" dirty="0"/>
          </a:p>
        </p:txBody>
      </p:sp>
    </p:spTree>
    <p:extLst>
      <p:ext uri="{BB962C8B-B14F-4D97-AF65-F5344CB8AC3E}">
        <p14:creationId xmlns:p14="http://schemas.microsoft.com/office/powerpoint/2010/main" val="275831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7</a:t>
            </a:fld>
            <a:endParaRPr kumimoji="1" lang="ja-JP" altLang="en-US" dirty="0"/>
          </a:p>
        </p:txBody>
      </p:sp>
    </p:spTree>
    <p:extLst>
      <p:ext uri="{BB962C8B-B14F-4D97-AF65-F5344CB8AC3E}">
        <p14:creationId xmlns:p14="http://schemas.microsoft.com/office/powerpoint/2010/main" val="76716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8</a:t>
            </a:fld>
            <a:endParaRPr kumimoji="1" lang="ja-JP" altLang="en-US" dirty="0"/>
          </a:p>
        </p:txBody>
      </p:sp>
    </p:spTree>
    <p:extLst>
      <p:ext uri="{BB962C8B-B14F-4D97-AF65-F5344CB8AC3E}">
        <p14:creationId xmlns:p14="http://schemas.microsoft.com/office/powerpoint/2010/main" val="313714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9</a:t>
            </a:fld>
            <a:endParaRPr kumimoji="1" lang="ja-JP" altLang="en-US" dirty="0"/>
          </a:p>
        </p:txBody>
      </p:sp>
    </p:spTree>
    <p:extLst>
      <p:ext uri="{BB962C8B-B14F-4D97-AF65-F5344CB8AC3E}">
        <p14:creationId xmlns:p14="http://schemas.microsoft.com/office/powerpoint/2010/main" val="312937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10</a:t>
            </a:fld>
            <a:endParaRPr kumimoji="1" lang="ja-JP" altLang="en-US" dirty="0"/>
          </a:p>
        </p:txBody>
      </p:sp>
    </p:spTree>
    <p:extLst>
      <p:ext uri="{BB962C8B-B14F-4D97-AF65-F5344CB8AC3E}">
        <p14:creationId xmlns:p14="http://schemas.microsoft.com/office/powerpoint/2010/main" val="357712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11</a:t>
            </a:fld>
            <a:endParaRPr kumimoji="1" lang="ja-JP" altLang="en-US" dirty="0"/>
          </a:p>
        </p:txBody>
      </p:sp>
    </p:spTree>
    <p:extLst>
      <p:ext uri="{BB962C8B-B14F-4D97-AF65-F5344CB8AC3E}">
        <p14:creationId xmlns:p14="http://schemas.microsoft.com/office/powerpoint/2010/main" val="50107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19188E-53B8-4603-8C04-FEA8F0E398B9}"/>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71DDC5D-B921-4475-9B3A-6A4AA4AC856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F22B232-58DE-43AF-98E2-C7AFC078C1A0}"/>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0E498487-3B12-45DB-B417-271C21EB95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DBB4C-3615-4235-ACE4-1D729A3616BE}"/>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214410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AF2D3-6EA1-4492-95D9-FB73570A31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83B9C1-297C-4CA2-9B99-D30EF8DC6B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F4516F-0CFC-4806-81CE-C67189F7AC2C}"/>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EE534247-029F-4CA1-BCD5-FB8FED9DF9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8D8CB4-3F8D-432E-A1C9-14141093ABF3}"/>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51551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E65631-6F08-4B15-A6BF-1E528E40001B}"/>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07293E-A5A9-4574-92C3-B5A23014C706}"/>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546B3-F4F2-4230-B71F-C17309AF61E1}"/>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78B6173E-27A4-4A3A-9820-FB40B6F6B9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E66BA4-69E8-4607-8EB4-28E2EFF88D6D}"/>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88443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D81B-ED7A-4CD7-96AA-261B62C21998}"/>
              </a:ext>
            </a:extLst>
          </p:cNvPr>
          <p:cNvSpPr>
            <a:spLocks noGrp="1"/>
          </p:cNvSpPr>
          <p:nvPr>
            <p:ph type="title"/>
          </p:nvPr>
        </p:nvSpPr>
        <p:spPr>
          <a:xfrm>
            <a:off x="628650" y="365127"/>
            <a:ext cx="7886700" cy="909492"/>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D2937E-C739-41FA-8257-E657C5144C32}"/>
              </a:ext>
            </a:extLst>
          </p:cNvPr>
          <p:cNvSpPr>
            <a:spLocks noGrp="1"/>
          </p:cNvSpPr>
          <p:nvPr>
            <p:ph idx="1"/>
          </p:nvPr>
        </p:nvSpPr>
        <p:spPr>
          <a:xfrm>
            <a:off x="628650" y="1514764"/>
            <a:ext cx="7886700" cy="4662199"/>
          </a:xfrm>
        </p:spPr>
        <p:txBody>
          <a:bodyPr anchor="t">
            <a:noAutofit/>
          </a:bodyPr>
          <a:lstStyle>
            <a:lvl1pPr>
              <a:lnSpc>
                <a:spcPct val="100000"/>
              </a:lnSpc>
              <a:defRPr sz="2400"/>
            </a:lvl1pPr>
            <a:lvl2pPr>
              <a:lnSpc>
                <a:spcPct val="100000"/>
              </a:lnSpc>
              <a:defRPr sz="2000"/>
            </a:lvl2pPr>
            <a:lvl3pPr>
              <a:lnSpc>
                <a:spcPct val="100000"/>
              </a:lnSpc>
              <a:defRPr sz="1600"/>
            </a:lvl3pPr>
            <a:lvl4pPr>
              <a:lnSpc>
                <a:spcPct val="100000"/>
              </a:lnSpc>
              <a:defRPr sz="1400"/>
            </a:lvl4pPr>
            <a:lvl5pPr>
              <a:lnSpc>
                <a:spcPct val="100000"/>
              </a:lnSpc>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E063B51-72FB-4EE0-A751-B8F0A415B80D}"/>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dirty="0"/>
          </a:p>
        </p:txBody>
      </p:sp>
      <p:sp>
        <p:nvSpPr>
          <p:cNvPr id="5" name="フッター プレースホルダー 4">
            <a:extLst>
              <a:ext uri="{FF2B5EF4-FFF2-40B4-BE49-F238E27FC236}">
                <a16:creationId xmlns:a16="http://schemas.microsoft.com/office/drawing/2014/main" id="{F8FDD4C5-9B21-4842-8CB1-3E2E6F822E4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10FA56E-8EBC-4F5D-9472-E34081A3BF2F}"/>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dirty="0"/>
          </a:p>
        </p:txBody>
      </p:sp>
    </p:spTree>
    <p:extLst>
      <p:ext uri="{BB962C8B-B14F-4D97-AF65-F5344CB8AC3E}">
        <p14:creationId xmlns:p14="http://schemas.microsoft.com/office/powerpoint/2010/main" val="413409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182F5-F8CA-481D-B13A-EBF290E30D6E}"/>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2BB4CD-6DDD-4F77-969A-A2667FF052E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C1A274-2A6C-4B3C-9E73-A7EE54B1F7A6}"/>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982AE922-D6AB-4484-8C37-58156BEDFA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D9CE9E-1B65-4C1A-A89D-0AB7CC1AB536}"/>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78830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E3012-858B-4E0B-AA41-FC737BBBAD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DFF208-BF45-48D1-9F54-15D5ED3661AE}"/>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9B0A4A-F5C1-4C77-941C-D57B4C03F82A}"/>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AECC67-7E5A-4FEA-9596-F47B227E69E3}"/>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1646AC13-DF87-451C-9332-9B4B493536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49B4A1-28EF-455E-8C74-B763C5C6C047}"/>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24070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AD4B4-6A12-40E6-A7FE-52F2C308034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F8FC0-E656-4EEA-9946-AAB94E5906E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5079F2-346B-4B26-8C4A-BD60682002A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A67A02C-7698-40F6-BA56-81489B7705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BD19C5-816D-4E97-B7B9-2AAF38BF322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76C4B1B-73C3-48F1-8CBE-3F1FF501B1D0}"/>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8" name="フッター プレースホルダー 7">
            <a:extLst>
              <a:ext uri="{FF2B5EF4-FFF2-40B4-BE49-F238E27FC236}">
                <a16:creationId xmlns:a16="http://schemas.microsoft.com/office/drawing/2014/main" id="{8AEE0250-6D8A-4717-9B48-C13E8CF030F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9735FE-E46B-443F-BCAB-B769F35C3919}"/>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39191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43D38-F4EF-44B7-9A28-8D7BBA4400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ABD8D4-6409-46D7-9BAE-BB202EBD7D1E}"/>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4" name="フッター プレースホルダー 3">
            <a:extLst>
              <a:ext uri="{FF2B5EF4-FFF2-40B4-BE49-F238E27FC236}">
                <a16:creationId xmlns:a16="http://schemas.microsoft.com/office/drawing/2014/main" id="{4E76DD51-6E12-41FC-8283-7EB7F2A236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1FE77D-016F-447B-B795-0D064B38B985}"/>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66959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B560A53-B636-4892-A714-D1F495B4CDCF}"/>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3" name="フッター プレースホルダー 2">
            <a:extLst>
              <a:ext uri="{FF2B5EF4-FFF2-40B4-BE49-F238E27FC236}">
                <a16:creationId xmlns:a16="http://schemas.microsoft.com/office/drawing/2014/main" id="{C4900D68-5137-4471-A5FA-3F039A15FE8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ED6AF1-6A9E-44C8-9807-0943001458C0}"/>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69221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26DF4-F391-44BA-9645-B651CA92818F}"/>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C3F025-9F5B-4153-9547-C18CC93B6AB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C3EA8E-D892-4189-A22F-42012E59E0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F6819F-186C-4FC3-8751-1FBF56AAAD2E}"/>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5219C7A6-53A8-435F-9559-ED0DB498E9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8F8A78-51DC-46EA-AB23-AA92AB6958B1}"/>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9277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B7780-C4C8-4445-9684-F781CAFB172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CA529F-EFA2-44A3-AA52-EF787E43F8D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2FF9E568-4AA3-4300-9B54-A3FE8F1AAD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C7D7D2-2311-4D5B-A7D1-31066D9C6BC9}"/>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E336F401-17F6-414A-AC45-8924ABB251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AB8C1E-B638-4415-96F0-6474CEB3FE32}"/>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51252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1A8F61-C693-4FFA-814A-0925F6C2611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17124EB5-16DD-4E85-84F4-8C00492F696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C4525F6-B97D-458E-9F6E-5E17AEE0694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5E3F0BCB-B5A6-44BA-9D63-692B7E40534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21CE85-42E4-4282-AA7F-747643C2863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1438229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0.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dirty="0"/>
              <a:t>平衡分離集合を近似する分散アルゴリズム</a:t>
            </a:r>
          </a:p>
        </p:txBody>
      </p:sp>
      <p:sp>
        <p:nvSpPr>
          <p:cNvPr id="3" name="サブタイトル 2"/>
          <p:cNvSpPr>
            <a:spLocks noGrp="1"/>
          </p:cNvSpPr>
          <p:nvPr>
            <p:ph type="subTitle" idx="1"/>
          </p:nvPr>
        </p:nvSpPr>
        <p:spPr>
          <a:xfrm>
            <a:off x="1143000" y="3751334"/>
            <a:ext cx="6858000" cy="1655762"/>
          </a:xfrm>
        </p:spPr>
        <p:txBody>
          <a:bodyPr anchor="b">
            <a:normAutofit/>
          </a:bodyPr>
          <a:lstStyle/>
          <a:p>
            <a:pPr algn="r"/>
            <a:r>
              <a:rPr lang="ja-JP" altLang="en-US" sz="2400" dirty="0"/>
              <a:t>泉研究室所属</a:t>
            </a:r>
            <a:endParaRPr lang="en-US" altLang="ja-JP" sz="2400" dirty="0"/>
          </a:p>
          <a:p>
            <a:pPr algn="r"/>
            <a:r>
              <a:rPr kumimoji="1" lang="en-US" altLang="ja-JP" sz="2400" dirty="0"/>
              <a:t>26115142</a:t>
            </a:r>
            <a:r>
              <a:rPr kumimoji="1" lang="ja-JP" altLang="en-US" sz="2400" dirty="0"/>
              <a:t>　</a:t>
            </a:r>
            <a:r>
              <a:rPr lang="ja-JP" altLang="en-US" sz="2400" dirty="0"/>
              <a:t>水谷 龍誠</a:t>
            </a:r>
            <a:endParaRPr kumimoji="1" lang="ja-JP" altLang="en-US" sz="2400" dirty="0"/>
          </a:p>
        </p:txBody>
      </p:sp>
    </p:spTree>
    <p:extLst>
      <p:ext uri="{BB962C8B-B14F-4D97-AF65-F5344CB8AC3E}">
        <p14:creationId xmlns:p14="http://schemas.microsoft.com/office/powerpoint/2010/main" val="85867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2F04C-08EC-4E9C-8FD1-85AC4BF1C16A}"/>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2B57F4D-B6F8-47FA-A9A5-A12D729FD2DC}"/>
                  </a:ext>
                </a:extLst>
              </p:cNvPr>
              <p:cNvSpPr>
                <a:spLocks noGrp="1"/>
              </p:cNvSpPr>
              <p:nvPr>
                <p:ph idx="1"/>
              </p:nvPr>
            </p:nvSpPr>
            <p:spPr>
              <a:xfrm>
                <a:off x="628650" y="1514765"/>
                <a:ext cx="7886700" cy="1780436"/>
              </a:xfrm>
            </p:spPr>
            <p:txBody>
              <a:bodyPr/>
              <a:lstStyle/>
              <a:p>
                <a:r>
                  <a:rPr lang="ja-JP" altLang="en-US" dirty="0"/>
                  <a:t>二分探索法を用いて</a:t>
                </a:r>
                <a14:m>
                  <m:oMath xmlns:m="http://schemas.openxmlformats.org/officeDocument/2006/math">
                    <m:r>
                      <a:rPr lang="en-US" altLang="ja-JP" i="1">
                        <a:latin typeface="Cambria Math" panose="02040503050406030204" pitchFamily="18" charset="0"/>
                      </a:rPr>
                      <m:t>𝑠</m:t>
                    </m:r>
                  </m:oMath>
                </a14:m>
                <a:r>
                  <a:rPr lang="ja-JP" altLang="en-US" dirty="0"/>
                  <a:t>に近いカット</a:t>
                </a:r>
                <a14:m>
                  <m:oMath xmlns:m="http://schemas.openxmlformats.org/officeDocument/2006/math">
                    <m:r>
                      <a:rPr lang="en-US" altLang="ja-JP" i="1">
                        <a:latin typeface="Cambria Math" panose="02040503050406030204" pitchFamily="18" charset="0"/>
                      </a:rPr>
                      <m:t>𝑆</m:t>
                    </m:r>
                  </m:oMath>
                </a14:m>
                <a:r>
                  <a:rPr lang="ja-JP" altLang="en-US" dirty="0"/>
                  <a:t>と</a:t>
                </a:r>
                <a14:m>
                  <m:oMath xmlns:m="http://schemas.openxmlformats.org/officeDocument/2006/math">
                    <m:r>
                      <a:rPr lang="en-US" altLang="ja-JP" i="1" dirty="0">
                        <a:latin typeface="Cambria Math" panose="02040503050406030204" pitchFamily="18" charset="0"/>
                      </a:rPr>
                      <m:t>𝑡</m:t>
                    </m:r>
                  </m:oMath>
                </a14:m>
                <a:r>
                  <a:rPr lang="ja-JP" altLang="en-US" dirty="0"/>
                  <a:t>に近いカット</a:t>
                </a:r>
                <a14:m>
                  <m:oMath xmlns:m="http://schemas.openxmlformats.org/officeDocument/2006/math">
                    <m:r>
                      <a:rPr lang="en-US" altLang="ja-JP" i="1">
                        <a:latin typeface="Cambria Math" panose="02040503050406030204" pitchFamily="18" charset="0"/>
                      </a:rPr>
                      <m:t>𝑇</m:t>
                    </m:r>
                  </m:oMath>
                </a14:m>
                <a:r>
                  <a:rPr lang="ja-JP" altLang="en-US" dirty="0"/>
                  <a:t>を探索する</a:t>
                </a:r>
                <a:endParaRPr lang="en-US" altLang="ja-JP" dirty="0"/>
              </a:p>
            </p:txBody>
          </p:sp>
        </mc:Choice>
        <mc:Fallback>
          <p:sp>
            <p:nvSpPr>
              <p:cNvPr id="3" name="コンテンツ プレースホルダー 2">
                <a:extLst>
                  <a:ext uri="{FF2B5EF4-FFF2-40B4-BE49-F238E27FC236}">
                    <a16:creationId xmlns:a16="http://schemas.microsoft.com/office/drawing/2014/main" id="{F2B57F4D-B6F8-47FA-A9A5-A12D729FD2DC}"/>
                  </a:ext>
                </a:extLst>
              </p:cNvPr>
              <p:cNvSpPr>
                <a:spLocks noGrp="1" noRot="1" noChangeAspect="1" noMove="1" noResize="1" noEditPoints="1" noAdjustHandles="1" noChangeArrowheads="1" noChangeShapeType="1" noTextEdit="1"/>
              </p:cNvSpPr>
              <p:nvPr>
                <p:ph idx="1"/>
              </p:nvPr>
            </p:nvSpPr>
            <p:spPr>
              <a:xfrm>
                <a:off x="628650" y="1514765"/>
                <a:ext cx="7886700" cy="1780436"/>
              </a:xfrm>
              <a:blipFill>
                <a:blip r:embed="rId3"/>
                <a:stretch>
                  <a:fillRect l="-1005" t="-2730"/>
                </a:stretch>
              </a:blipFill>
            </p:spPr>
            <p:txBody>
              <a:bodyPr/>
              <a:lstStyle/>
              <a:p>
                <a:r>
                  <a:rPr lang="ja-JP" altLang="en-US">
                    <a:noFill/>
                  </a:rPr>
                  <a:t> </a:t>
                </a:r>
              </a:p>
            </p:txBody>
          </p:sp>
        </mc:Fallback>
      </mc:AlternateContent>
      <p:sp>
        <p:nvSpPr>
          <p:cNvPr id="189" name="楕円 188">
            <a:extLst>
              <a:ext uri="{FF2B5EF4-FFF2-40B4-BE49-F238E27FC236}">
                <a16:creationId xmlns:a16="http://schemas.microsoft.com/office/drawing/2014/main" id="{A4C57A61-8AE2-46E2-8A5B-D2A92B1D90D8}"/>
              </a:ext>
            </a:extLst>
          </p:cNvPr>
          <p:cNvSpPr/>
          <p:nvPr/>
        </p:nvSpPr>
        <p:spPr>
          <a:xfrm>
            <a:off x="1366586" y="5931067"/>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0" name="楕円 189">
            <a:extLst>
              <a:ext uri="{FF2B5EF4-FFF2-40B4-BE49-F238E27FC236}">
                <a16:creationId xmlns:a16="http://schemas.microsoft.com/office/drawing/2014/main" id="{FE99C4D7-1E8C-42D1-9B68-4552B06ACB14}"/>
              </a:ext>
            </a:extLst>
          </p:cNvPr>
          <p:cNvSpPr/>
          <p:nvPr/>
        </p:nvSpPr>
        <p:spPr>
          <a:xfrm>
            <a:off x="1162324" y="4160854"/>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1" name="楕円 190">
            <a:extLst>
              <a:ext uri="{FF2B5EF4-FFF2-40B4-BE49-F238E27FC236}">
                <a16:creationId xmlns:a16="http://schemas.microsoft.com/office/drawing/2014/main" id="{5DE94324-0A3F-43AD-8113-4905D51645DB}"/>
              </a:ext>
            </a:extLst>
          </p:cNvPr>
          <p:cNvSpPr/>
          <p:nvPr/>
        </p:nvSpPr>
        <p:spPr>
          <a:xfrm>
            <a:off x="2527783" y="631287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2" name="楕円 191">
            <a:extLst>
              <a:ext uri="{FF2B5EF4-FFF2-40B4-BE49-F238E27FC236}">
                <a16:creationId xmlns:a16="http://schemas.microsoft.com/office/drawing/2014/main" id="{8C6970F1-5064-4C1F-B9DE-AC79672BFFF4}"/>
              </a:ext>
            </a:extLst>
          </p:cNvPr>
          <p:cNvSpPr/>
          <p:nvPr/>
        </p:nvSpPr>
        <p:spPr>
          <a:xfrm>
            <a:off x="2467069" y="3708829"/>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mc:AlternateContent xmlns:mc="http://schemas.openxmlformats.org/markup-compatibility/2006">
        <mc:Choice xmlns:a14="http://schemas.microsoft.com/office/drawing/2010/main" Requires="a14">
          <p:sp>
            <p:nvSpPr>
              <p:cNvPr id="193" name="楕円 192">
                <a:extLst>
                  <a:ext uri="{FF2B5EF4-FFF2-40B4-BE49-F238E27FC236}">
                    <a16:creationId xmlns:a16="http://schemas.microsoft.com/office/drawing/2014/main" id="{F0CE5977-AE25-48D0-BB4C-1B40D72888B5}"/>
                  </a:ext>
                </a:extLst>
              </p:cNvPr>
              <p:cNvSpPr/>
              <p:nvPr/>
            </p:nvSpPr>
            <p:spPr>
              <a:xfrm>
                <a:off x="322997"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oMath>
                  </m:oMathPara>
                </a14:m>
                <a:endParaRPr kumimoji="1" lang="ja-JP" altLang="en-US" sz="2400" dirty="0"/>
              </a:p>
            </p:txBody>
          </p:sp>
        </mc:Choice>
        <mc:Fallback>
          <p:sp>
            <p:nvSpPr>
              <p:cNvPr id="193" name="楕円 192">
                <a:extLst>
                  <a:ext uri="{FF2B5EF4-FFF2-40B4-BE49-F238E27FC236}">
                    <a16:creationId xmlns:a16="http://schemas.microsoft.com/office/drawing/2014/main" id="{F0CE5977-AE25-48D0-BB4C-1B40D72888B5}"/>
                  </a:ext>
                </a:extLst>
              </p:cNvPr>
              <p:cNvSpPr>
                <a:spLocks noRot="1" noChangeAspect="1" noMove="1" noResize="1" noEditPoints="1" noAdjustHandles="1" noChangeArrowheads="1" noChangeShapeType="1" noTextEdit="1"/>
              </p:cNvSpPr>
              <p:nvPr/>
            </p:nvSpPr>
            <p:spPr>
              <a:xfrm>
                <a:off x="322997" y="5015060"/>
                <a:ext cx="360000" cy="360000"/>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4" name="楕円 193">
                <a:extLst>
                  <a:ext uri="{FF2B5EF4-FFF2-40B4-BE49-F238E27FC236}">
                    <a16:creationId xmlns:a16="http://schemas.microsoft.com/office/drawing/2014/main" id="{89C7B75A-C31A-4247-A7A4-7A1190DC72BB}"/>
                  </a:ext>
                </a:extLst>
              </p:cNvPr>
              <p:cNvSpPr/>
              <p:nvPr/>
            </p:nvSpPr>
            <p:spPr>
              <a:xfrm>
                <a:off x="7686668"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𝑡</m:t>
                      </m:r>
                    </m:oMath>
                  </m:oMathPara>
                </a14:m>
                <a:endParaRPr kumimoji="1" lang="ja-JP" altLang="en-US" sz="2400" dirty="0"/>
              </a:p>
            </p:txBody>
          </p:sp>
        </mc:Choice>
        <mc:Fallback>
          <p:sp>
            <p:nvSpPr>
              <p:cNvPr id="194" name="楕円 193">
                <a:extLst>
                  <a:ext uri="{FF2B5EF4-FFF2-40B4-BE49-F238E27FC236}">
                    <a16:creationId xmlns:a16="http://schemas.microsoft.com/office/drawing/2014/main" id="{89C7B75A-C31A-4247-A7A4-7A1190DC72BB}"/>
                  </a:ext>
                </a:extLst>
              </p:cNvPr>
              <p:cNvSpPr>
                <a:spLocks noRot="1" noChangeAspect="1" noMove="1" noResize="1" noEditPoints="1" noAdjustHandles="1" noChangeArrowheads="1" noChangeShapeType="1" noTextEdit="1"/>
              </p:cNvSpPr>
              <p:nvPr/>
            </p:nvSpPr>
            <p:spPr>
              <a:xfrm>
                <a:off x="7686668" y="5015060"/>
                <a:ext cx="360000" cy="360000"/>
              </a:xfrm>
              <a:prstGeom prst="ellipse">
                <a:avLst/>
              </a:prstGeom>
              <a:blipFill>
                <a:blip r:embed="rId5"/>
                <a:stretch>
                  <a:fillRect l="-3125"/>
                </a:stretch>
              </a:blipFill>
              <a:ln w="28575">
                <a:solidFill>
                  <a:schemeClr val="tx1"/>
                </a:solidFill>
              </a:ln>
            </p:spPr>
            <p:txBody>
              <a:bodyPr/>
              <a:lstStyle/>
              <a:p>
                <a:r>
                  <a:rPr lang="ja-JP" altLang="en-US">
                    <a:noFill/>
                  </a:rPr>
                  <a:t> </a:t>
                </a:r>
              </a:p>
            </p:txBody>
          </p:sp>
        </mc:Fallback>
      </mc:AlternateContent>
      <p:sp>
        <p:nvSpPr>
          <p:cNvPr id="195" name="楕円 194">
            <a:extLst>
              <a:ext uri="{FF2B5EF4-FFF2-40B4-BE49-F238E27FC236}">
                <a16:creationId xmlns:a16="http://schemas.microsoft.com/office/drawing/2014/main" id="{7A39C63A-17A1-4DC2-A9A7-E7826A5C10E7}"/>
              </a:ext>
            </a:extLst>
          </p:cNvPr>
          <p:cNvSpPr/>
          <p:nvPr/>
        </p:nvSpPr>
        <p:spPr>
          <a:xfrm>
            <a:off x="2707783" y="4824518"/>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6" name="楕円 195">
            <a:extLst>
              <a:ext uri="{FF2B5EF4-FFF2-40B4-BE49-F238E27FC236}">
                <a16:creationId xmlns:a16="http://schemas.microsoft.com/office/drawing/2014/main" id="{C2BA400F-3AB4-4314-A508-D1CE42CEADF0}"/>
              </a:ext>
            </a:extLst>
          </p:cNvPr>
          <p:cNvSpPr/>
          <p:nvPr/>
        </p:nvSpPr>
        <p:spPr>
          <a:xfrm>
            <a:off x="4094228" y="3508964"/>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7" name="楕円 196">
            <a:extLst>
              <a:ext uri="{FF2B5EF4-FFF2-40B4-BE49-F238E27FC236}">
                <a16:creationId xmlns:a16="http://schemas.microsoft.com/office/drawing/2014/main" id="{9CF37852-952D-49F4-901A-BF734671DC81}"/>
              </a:ext>
            </a:extLst>
          </p:cNvPr>
          <p:cNvSpPr/>
          <p:nvPr/>
        </p:nvSpPr>
        <p:spPr>
          <a:xfrm>
            <a:off x="4094228" y="4432879"/>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8" name="楕円 197">
            <a:extLst>
              <a:ext uri="{FF2B5EF4-FFF2-40B4-BE49-F238E27FC236}">
                <a16:creationId xmlns:a16="http://schemas.microsoft.com/office/drawing/2014/main" id="{1F89BF82-CE84-4941-BE3A-032978A706F3}"/>
              </a:ext>
            </a:extLst>
          </p:cNvPr>
          <p:cNvSpPr/>
          <p:nvPr/>
        </p:nvSpPr>
        <p:spPr>
          <a:xfrm>
            <a:off x="4094228" y="5408823"/>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9" name="楕円 198">
            <a:extLst>
              <a:ext uri="{FF2B5EF4-FFF2-40B4-BE49-F238E27FC236}">
                <a16:creationId xmlns:a16="http://schemas.microsoft.com/office/drawing/2014/main" id="{6D8185DA-AA92-4B0E-B792-5FBEA2DEB3E0}"/>
              </a:ext>
            </a:extLst>
          </p:cNvPr>
          <p:cNvSpPr/>
          <p:nvPr/>
        </p:nvSpPr>
        <p:spPr>
          <a:xfrm>
            <a:off x="4094228" y="631287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0" name="楕円 199">
            <a:extLst>
              <a:ext uri="{FF2B5EF4-FFF2-40B4-BE49-F238E27FC236}">
                <a16:creationId xmlns:a16="http://schemas.microsoft.com/office/drawing/2014/main" id="{C0B777B0-A00F-420C-BE97-BA3D641E698B}"/>
              </a:ext>
            </a:extLst>
          </p:cNvPr>
          <p:cNvSpPr/>
          <p:nvPr/>
        </p:nvSpPr>
        <p:spPr>
          <a:xfrm>
            <a:off x="6021882" y="594882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1" name="楕円 200">
            <a:extLst>
              <a:ext uri="{FF2B5EF4-FFF2-40B4-BE49-F238E27FC236}">
                <a16:creationId xmlns:a16="http://schemas.microsoft.com/office/drawing/2014/main" id="{32A81B51-5552-48AA-86AF-E770B066A2F9}"/>
              </a:ext>
            </a:extLst>
          </p:cNvPr>
          <p:cNvSpPr/>
          <p:nvPr/>
        </p:nvSpPr>
        <p:spPr>
          <a:xfrm>
            <a:off x="6021882" y="5015060"/>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2" name="楕円 201">
            <a:extLst>
              <a:ext uri="{FF2B5EF4-FFF2-40B4-BE49-F238E27FC236}">
                <a16:creationId xmlns:a16="http://schemas.microsoft.com/office/drawing/2014/main" id="{A03B875A-95F9-4810-8E5D-DEFB3B5E6CFE}"/>
              </a:ext>
            </a:extLst>
          </p:cNvPr>
          <p:cNvSpPr/>
          <p:nvPr/>
        </p:nvSpPr>
        <p:spPr>
          <a:xfrm>
            <a:off x="6021882" y="3977481"/>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03" name="直線コネクタ 202">
            <a:extLst>
              <a:ext uri="{FF2B5EF4-FFF2-40B4-BE49-F238E27FC236}">
                <a16:creationId xmlns:a16="http://schemas.microsoft.com/office/drawing/2014/main" id="{25118F77-653A-4449-AA03-24833A36CC07}"/>
              </a:ext>
            </a:extLst>
          </p:cNvPr>
          <p:cNvCxnSpPr>
            <a:cxnSpLocks/>
            <a:stCxn id="193" idx="7"/>
          </p:cNvCxnSpPr>
          <p:nvPr/>
        </p:nvCxnSpPr>
        <p:spPr>
          <a:xfrm flipV="1">
            <a:off x="630276" y="4449452"/>
            <a:ext cx="557501" cy="618329"/>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4" name="直線コネクタ 203">
            <a:extLst>
              <a:ext uri="{FF2B5EF4-FFF2-40B4-BE49-F238E27FC236}">
                <a16:creationId xmlns:a16="http://schemas.microsoft.com/office/drawing/2014/main" id="{81B60902-EB90-4A8A-B924-D4AA3FF1D448}"/>
              </a:ext>
            </a:extLst>
          </p:cNvPr>
          <p:cNvCxnSpPr>
            <a:cxnSpLocks/>
            <a:endCxn id="196" idx="2"/>
          </p:cNvCxnSpPr>
          <p:nvPr/>
        </p:nvCxnSpPr>
        <p:spPr>
          <a:xfrm flipV="1">
            <a:off x="2809188" y="3688964"/>
            <a:ext cx="1285040" cy="157172"/>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5" name="直線コネクタ 204">
            <a:extLst>
              <a:ext uri="{FF2B5EF4-FFF2-40B4-BE49-F238E27FC236}">
                <a16:creationId xmlns:a16="http://schemas.microsoft.com/office/drawing/2014/main" id="{B2C54B7F-3171-4830-895F-20245ADEB20C}"/>
              </a:ext>
            </a:extLst>
          </p:cNvPr>
          <p:cNvCxnSpPr>
            <a:cxnSpLocks/>
            <a:stCxn id="190" idx="7"/>
          </p:cNvCxnSpPr>
          <p:nvPr/>
        </p:nvCxnSpPr>
        <p:spPr>
          <a:xfrm flipV="1">
            <a:off x="1469603" y="3902697"/>
            <a:ext cx="1009646" cy="310878"/>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6" name="直線コネクタ 205">
            <a:extLst>
              <a:ext uri="{FF2B5EF4-FFF2-40B4-BE49-F238E27FC236}">
                <a16:creationId xmlns:a16="http://schemas.microsoft.com/office/drawing/2014/main" id="{F8486742-79D4-49C8-8133-30C8E52F8786}"/>
              </a:ext>
            </a:extLst>
          </p:cNvPr>
          <p:cNvCxnSpPr>
            <a:cxnSpLocks/>
          </p:cNvCxnSpPr>
          <p:nvPr/>
        </p:nvCxnSpPr>
        <p:spPr>
          <a:xfrm>
            <a:off x="4454228" y="3708829"/>
            <a:ext cx="1578927" cy="382404"/>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7" name="直線コネクタ 206">
            <a:extLst>
              <a:ext uri="{FF2B5EF4-FFF2-40B4-BE49-F238E27FC236}">
                <a16:creationId xmlns:a16="http://schemas.microsoft.com/office/drawing/2014/main" id="{59FD6478-643E-4A34-8F6B-45106479B81B}"/>
              </a:ext>
            </a:extLst>
          </p:cNvPr>
          <p:cNvCxnSpPr>
            <a:cxnSpLocks/>
            <a:stCxn id="197" idx="6"/>
            <a:endCxn id="201" idx="2"/>
          </p:cNvCxnSpPr>
          <p:nvPr/>
        </p:nvCxnSpPr>
        <p:spPr>
          <a:xfrm>
            <a:off x="4454228" y="4612879"/>
            <a:ext cx="1567654" cy="582181"/>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08" name="直線コネクタ 207">
            <a:extLst>
              <a:ext uri="{FF2B5EF4-FFF2-40B4-BE49-F238E27FC236}">
                <a16:creationId xmlns:a16="http://schemas.microsoft.com/office/drawing/2014/main" id="{0CD2889F-A88A-4D00-8B92-C4D6ABDCAC73}"/>
              </a:ext>
            </a:extLst>
          </p:cNvPr>
          <p:cNvCxnSpPr>
            <a:cxnSpLocks/>
            <a:stCxn id="201" idx="6"/>
            <a:endCxn id="194" idx="2"/>
          </p:cNvCxnSpPr>
          <p:nvPr/>
        </p:nvCxnSpPr>
        <p:spPr>
          <a:xfrm>
            <a:off x="6381882" y="5195060"/>
            <a:ext cx="1304786" cy="0"/>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09" name="直線コネクタ 208">
            <a:extLst>
              <a:ext uri="{FF2B5EF4-FFF2-40B4-BE49-F238E27FC236}">
                <a16:creationId xmlns:a16="http://schemas.microsoft.com/office/drawing/2014/main" id="{3DEB7D94-C18C-4721-A9C4-9751EC44FC75}"/>
              </a:ext>
            </a:extLst>
          </p:cNvPr>
          <p:cNvCxnSpPr>
            <a:cxnSpLocks/>
            <a:stCxn id="195" idx="7"/>
            <a:endCxn id="197" idx="2"/>
          </p:cNvCxnSpPr>
          <p:nvPr/>
        </p:nvCxnSpPr>
        <p:spPr>
          <a:xfrm flipV="1">
            <a:off x="3015062" y="4612879"/>
            <a:ext cx="1079166" cy="264360"/>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10" name="直線コネクタ 209">
            <a:extLst>
              <a:ext uri="{FF2B5EF4-FFF2-40B4-BE49-F238E27FC236}">
                <a16:creationId xmlns:a16="http://schemas.microsoft.com/office/drawing/2014/main" id="{6AC17961-DF06-4AFA-B55B-75C8085431FE}"/>
              </a:ext>
            </a:extLst>
          </p:cNvPr>
          <p:cNvCxnSpPr>
            <a:cxnSpLocks/>
          </p:cNvCxnSpPr>
          <p:nvPr/>
        </p:nvCxnSpPr>
        <p:spPr>
          <a:xfrm flipH="1" flipV="1">
            <a:off x="2696066" y="4044099"/>
            <a:ext cx="150829" cy="763571"/>
          </a:xfrm>
          <a:prstGeom prst="line">
            <a:avLst/>
          </a:prstGeom>
          <a:ln w="25400"/>
        </p:spPr>
        <p:style>
          <a:lnRef idx="1">
            <a:schemeClr val="dk1"/>
          </a:lnRef>
          <a:fillRef idx="0">
            <a:schemeClr val="dk1"/>
          </a:fillRef>
          <a:effectRef idx="0">
            <a:schemeClr val="dk1"/>
          </a:effectRef>
          <a:fontRef idx="minor">
            <a:schemeClr val="tx1"/>
          </a:fontRef>
        </p:style>
      </p:cxnSp>
      <p:cxnSp>
        <p:nvCxnSpPr>
          <p:cNvPr id="211" name="直線コネクタ 210">
            <a:extLst>
              <a:ext uri="{FF2B5EF4-FFF2-40B4-BE49-F238E27FC236}">
                <a16:creationId xmlns:a16="http://schemas.microsoft.com/office/drawing/2014/main" id="{186C1AB6-29D8-4307-BC3A-75FF1619D3D3}"/>
              </a:ext>
            </a:extLst>
          </p:cNvPr>
          <p:cNvCxnSpPr>
            <a:cxnSpLocks/>
            <a:stCxn id="193" idx="6"/>
            <a:endCxn id="224" idx="2"/>
          </p:cNvCxnSpPr>
          <p:nvPr/>
        </p:nvCxnSpPr>
        <p:spPr>
          <a:xfrm flipV="1">
            <a:off x="682997" y="5105264"/>
            <a:ext cx="1043589" cy="89796"/>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12" name="直線コネクタ 211">
            <a:extLst>
              <a:ext uri="{FF2B5EF4-FFF2-40B4-BE49-F238E27FC236}">
                <a16:creationId xmlns:a16="http://schemas.microsoft.com/office/drawing/2014/main" id="{03D7BD23-0D89-4161-BFC6-C68B5C7E055B}"/>
              </a:ext>
            </a:extLst>
          </p:cNvPr>
          <p:cNvCxnSpPr>
            <a:cxnSpLocks/>
            <a:stCxn id="193" idx="5"/>
            <a:endCxn id="189" idx="1"/>
          </p:cNvCxnSpPr>
          <p:nvPr/>
        </p:nvCxnSpPr>
        <p:spPr>
          <a:xfrm>
            <a:off x="630276" y="5322339"/>
            <a:ext cx="789031" cy="66144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3" name="直線コネクタ 212">
            <a:extLst>
              <a:ext uri="{FF2B5EF4-FFF2-40B4-BE49-F238E27FC236}">
                <a16:creationId xmlns:a16="http://schemas.microsoft.com/office/drawing/2014/main" id="{3A979996-4CD1-4DDE-AA52-552E219B1CD7}"/>
              </a:ext>
            </a:extLst>
          </p:cNvPr>
          <p:cNvCxnSpPr>
            <a:cxnSpLocks/>
            <a:endCxn id="191" idx="2"/>
          </p:cNvCxnSpPr>
          <p:nvPr/>
        </p:nvCxnSpPr>
        <p:spPr>
          <a:xfrm>
            <a:off x="1715678" y="6212264"/>
            <a:ext cx="812105" cy="28060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4" name="直線コネクタ 213">
            <a:extLst>
              <a:ext uri="{FF2B5EF4-FFF2-40B4-BE49-F238E27FC236}">
                <a16:creationId xmlns:a16="http://schemas.microsoft.com/office/drawing/2014/main" id="{8DDFF443-46C0-4E13-92A1-35320063E01D}"/>
              </a:ext>
            </a:extLst>
          </p:cNvPr>
          <p:cNvCxnSpPr>
            <a:cxnSpLocks/>
            <a:stCxn id="191" idx="6"/>
            <a:endCxn id="199" idx="2"/>
          </p:cNvCxnSpPr>
          <p:nvPr/>
        </p:nvCxnSpPr>
        <p:spPr>
          <a:xfrm>
            <a:off x="2887783" y="6492873"/>
            <a:ext cx="1206445" cy="0"/>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5" name="直線コネクタ 214">
            <a:extLst>
              <a:ext uri="{FF2B5EF4-FFF2-40B4-BE49-F238E27FC236}">
                <a16:creationId xmlns:a16="http://schemas.microsoft.com/office/drawing/2014/main" id="{65303169-20DC-4848-BB4D-8A178A6A0FCC}"/>
              </a:ext>
            </a:extLst>
          </p:cNvPr>
          <p:cNvCxnSpPr>
            <a:cxnSpLocks/>
            <a:endCxn id="199" idx="6"/>
          </p:cNvCxnSpPr>
          <p:nvPr/>
        </p:nvCxnSpPr>
        <p:spPr>
          <a:xfrm flipH="1">
            <a:off x="4454228" y="6193410"/>
            <a:ext cx="1597780" cy="299463"/>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6" name="直線コネクタ 215">
            <a:extLst>
              <a:ext uri="{FF2B5EF4-FFF2-40B4-BE49-F238E27FC236}">
                <a16:creationId xmlns:a16="http://schemas.microsoft.com/office/drawing/2014/main" id="{78C8B3B7-006F-4B32-99C7-814B71EA7A1E}"/>
              </a:ext>
            </a:extLst>
          </p:cNvPr>
          <p:cNvCxnSpPr>
            <a:cxnSpLocks/>
            <a:stCxn id="201" idx="3"/>
            <a:endCxn id="198" idx="6"/>
          </p:cNvCxnSpPr>
          <p:nvPr/>
        </p:nvCxnSpPr>
        <p:spPr>
          <a:xfrm flipH="1">
            <a:off x="4454228" y="5322339"/>
            <a:ext cx="1620375" cy="266484"/>
          </a:xfrm>
          <a:prstGeom prst="line">
            <a:avLst/>
          </a:prstGeom>
          <a:ln w="25400"/>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24341001-A98E-4385-8393-BC1EEAD6ED8F}"/>
              </a:ext>
            </a:extLst>
          </p:cNvPr>
          <p:cNvCxnSpPr>
            <a:cxnSpLocks/>
            <a:stCxn id="198" idx="2"/>
            <a:endCxn id="195" idx="5"/>
          </p:cNvCxnSpPr>
          <p:nvPr/>
        </p:nvCxnSpPr>
        <p:spPr>
          <a:xfrm flipH="1" flipV="1">
            <a:off x="3015062" y="5131797"/>
            <a:ext cx="1079166" cy="457026"/>
          </a:xfrm>
          <a:prstGeom prst="line">
            <a:avLst/>
          </a:prstGeom>
          <a:ln w="25400"/>
        </p:spPr>
        <p:style>
          <a:lnRef idx="1">
            <a:schemeClr val="dk1"/>
          </a:lnRef>
          <a:fillRef idx="0">
            <a:schemeClr val="dk1"/>
          </a:fillRef>
          <a:effectRef idx="0">
            <a:schemeClr val="dk1"/>
          </a:effectRef>
          <a:fontRef idx="minor">
            <a:schemeClr val="tx1"/>
          </a:fontRef>
        </p:style>
      </p:cxnSp>
      <p:cxnSp>
        <p:nvCxnSpPr>
          <p:cNvPr id="218" name="直線コネクタ 217">
            <a:extLst>
              <a:ext uri="{FF2B5EF4-FFF2-40B4-BE49-F238E27FC236}">
                <a16:creationId xmlns:a16="http://schemas.microsoft.com/office/drawing/2014/main" id="{553E4EF4-7CF5-4FAA-8CD6-6EB627B83810}"/>
              </a:ext>
            </a:extLst>
          </p:cNvPr>
          <p:cNvCxnSpPr>
            <a:cxnSpLocks/>
          </p:cNvCxnSpPr>
          <p:nvPr/>
        </p:nvCxnSpPr>
        <p:spPr>
          <a:xfrm flipV="1">
            <a:off x="2762054" y="3817856"/>
            <a:ext cx="1423447" cy="2526383"/>
          </a:xfrm>
          <a:prstGeom prst="line">
            <a:avLst/>
          </a:prstGeom>
          <a:ln w="25400"/>
        </p:spPr>
        <p:style>
          <a:lnRef idx="1">
            <a:schemeClr val="dk1"/>
          </a:lnRef>
          <a:fillRef idx="0">
            <a:schemeClr val="dk1"/>
          </a:fillRef>
          <a:effectRef idx="0">
            <a:schemeClr val="dk1"/>
          </a:effectRef>
          <a:fontRef idx="minor">
            <a:schemeClr val="tx1"/>
          </a:fontRef>
        </p:style>
      </p:cxnSp>
      <p:cxnSp>
        <p:nvCxnSpPr>
          <p:cNvPr id="219" name="直線コネクタ 218">
            <a:extLst>
              <a:ext uri="{FF2B5EF4-FFF2-40B4-BE49-F238E27FC236}">
                <a16:creationId xmlns:a16="http://schemas.microsoft.com/office/drawing/2014/main" id="{225E30A9-4BA9-4968-AE2B-D2DE1CD67929}"/>
              </a:ext>
            </a:extLst>
          </p:cNvPr>
          <p:cNvCxnSpPr>
            <a:cxnSpLocks/>
            <a:endCxn id="194" idx="1"/>
          </p:cNvCxnSpPr>
          <p:nvPr/>
        </p:nvCxnSpPr>
        <p:spPr>
          <a:xfrm>
            <a:off x="6381946" y="4204355"/>
            <a:ext cx="1357443" cy="863426"/>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20" name="直線コネクタ 219">
            <a:extLst>
              <a:ext uri="{FF2B5EF4-FFF2-40B4-BE49-F238E27FC236}">
                <a16:creationId xmlns:a16="http://schemas.microsoft.com/office/drawing/2014/main" id="{EFD503C3-9EE4-4E26-AA93-FA489A8AB71B}"/>
              </a:ext>
            </a:extLst>
          </p:cNvPr>
          <p:cNvCxnSpPr>
            <a:cxnSpLocks/>
            <a:endCxn id="194" idx="3"/>
          </p:cNvCxnSpPr>
          <p:nvPr/>
        </p:nvCxnSpPr>
        <p:spPr>
          <a:xfrm flipV="1">
            <a:off x="6372520" y="5322339"/>
            <a:ext cx="1366869" cy="72966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21" name="直線コネクタ 220">
            <a:extLst>
              <a:ext uri="{FF2B5EF4-FFF2-40B4-BE49-F238E27FC236}">
                <a16:creationId xmlns:a16="http://schemas.microsoft.com/office/drawing/2014/main" id="{C33DEF16-36AC-45B8-A6A0-29672504B9EC}"/>
              </a:ext>
            </a:extLst>
          </p:cNvPr>
          <p:cNvCxnSpPr>
            <a:cxnSpLocks/>
            <a:stCxn id="196" idx="5"/>
            <a:endCxn id="201" idx="1"/>
          </p:cNvCxnSpPr>
          <p:nvPr/>
        </p:nvCxnSpPr>
        <p:spPr>
          <a:xfrm>
            <a:off x="4401507" y="3816243"/>
            <a:ext cx="1673096" cy="1251538"/>
          </a:xfrm>
          <a:prstGeom prst="line">
            <a:avLst/>
          </a:prstGeom>
          <a:ln w="25400"/>
        </p:spPr>
        <p:style>
          <a:lnRef idx="1">
            <a:schemeClr val="dk1"/>
          </a:lnRef>
          <a:fillRef idx="0">
            <a:schemeClr val="dk1"/>
          </a:fillRef>
          <a:effectRef idx="0">
            <a:schemeClr val="dk1"/>
          </a:effectRef>
          <a:fontRef idx="minor">
            <a:schemeClr val="tx1"/>
          </a:fontRef>
        </p:style>
      </p:cxnSp>
      <p:cxnSp>
        <p:nvCxnSpPr>
          <p:cNvPr id="222" name="直線コネクタ 221">
            <a:extLst>
              <a:ext uri="{FF2B5EF4-FFF2-40B4-BE49-F238E27FC236}">
                <a16:creationId xmlns:a16="http://schemas.microsoft.com/office/drawing/2014/main" id="{D102103A-B830-426E-9DB5-C4D222738D19}"/>
              </a:ext>
            </a:extLst>
          </p:cNvPr>
          <p:cNvCxnSpPr>
            <a:cxnSpLocks/>
            <a:stCxn id="198" idx="5"/>
            <a:endCxn id="200" idx="1"/>
          </p:cNvCxnSpPr>
          <p:nvPr/>
        </p:nvCxnSpPr>
        <p:spPr>
          <a:xfrm>
            <a:off x="4401507" y="5716102"/>
            <a:ext cx="1673096" cy="285442"/>
          </a:xfrm>
          <a:prstGeom prst="line">
            <a:avLst/>
          </a:prstGeom>
          <a:ln w="25400"/>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03FE6749-E637-4B6F-A343-5AD7E27BEB4F}"/>
              </a:ext>
            </a:extLst>
          </p:cNvPr>
          <p:cNvCxnSpPr>
            <a:cxnSpLocks/>
            <a:stCxn id="198" idx="4"/>
            <a:endCxn id="199" idx="0"/>
          </p:cNvCxnSpPr>
          <p:nvPr/>
        </p:nvCxnSpPr>
        <p:spPr>
          <a:xfrm>
            <a:off x="4274228" y="5768823"/>
            <a:ext cx="0" cy="544050"/>
          </a:xfrm>
          <a:prstGeom prst="line">
            <a:avLst/>
          </a:prstGeom>
          <a:ln w="25400"/>
        </p:spPr>
        <p:style>
          <a:lnRef idx="1">
            <a:schemeClr val="dk1"/>
          </a:lnRef>
          <a:fillRef idx="0">
            <a:schemeClr val="dk1"/>
          </a:fillRef>
          <a:effectRef idx="0">
            <a:schemeClr val="dk1"/>
          </a:effectRef>
          <a:fontRef idx="minor">
            <a:schemeClr val="tx1"/>
          </a:fontRef>
        </p:style>
      </p:cxnSp>
      <p:sp>
        <p:nvSpPr>
          <p:cNvPr id="224" name="楕円 223">
            <a:extLst>
              <a:ext uri="{FF2B5EF4-FFF2-40B4-BE49-F238E27FC236}">
                <a16:creationId xmlns:a16="http://schemas.microsoft.com/office/drawing/2014/main" id="{A842A7D4-2F70-4F2C-9631-103D645D1333}"/>
              </a:ext>
            </a:extLst>
          </p:cNvPr>
          <p:cNvSpPr/>
          <p:nvPr/>
        </p:nvSpPr>
        <p:spPr>
          <a:xfrm>
            <a:off x="1726586" y="4925264"/>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25" name="直線コネクタ 224">
            <a:extLst>
              <a:ext uri="{FF2B5EF4-FFF2-40B4-BE49-F238E27FC236}">
                <a16:creationId xmlns:a16="http://schemas.microsoft.com/office/drawing/2014/main" id="{27802C9A-748B-4D16-B57F-EF0DA6D68698}"/>
              </a:ext>
            </a:extLst>
          </p:cNvPr>
          <p:cNvCxnSpPr>
            <a:cxnSpLocks/>
            <a:stCxn id="224" idx="6"/>
            <a:endCxn id="195" idx="2"/>
          </p:cNvCxnSpPr>
          <p:nvPr/>
        </p:nvCxnSpPr>
        <p:spPr>
          <a:xfrm flipV="1">
            <a:off x="2086586" y="5004518"/>
            <a:ext cx="621197" cy="100746"/>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sp>
        <p:nvSpPr>
          <p:cNvPr id="4" name="楕円 3">
            <a:extLst>
              <a:ext uri="{FF2B5EF4-FFF2-40B4-BE49-F238E27FC236}">
                <a16:creationId xmlns:a16="http://schemas.microsoft.com/office/drawing/2014/main" id="{633D1DC8-71AC-47DF-981D-0888F8BE0A0D}"/>
              </a:ext>
            </a:extLst>
          </p:cNvPr>
          <p:cNvSpPr/>
          <p:nvPr/>
        </p:nvSpPr>
        <p:spPr>
          <a:xfrm>
            <a:off x="5720771" y="3637943"/>
            <a:ext cx="943499" cy="3034930"/>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B4C38C2-040C-4717-A3E6-57DEC62B4C2B}"/>
                  </a:ext>
                </a:extLst>
              </p:cNvPr>
              <p:cNvSpPr txBox="1"/>
              <p:nvPr/>
            </p:nvSpPr>
            <p:spPr>
              <a:xfrm>
                <a:off x="1558303" y="3206083"/>
                <a:ext cx="132948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solidFill>
                            <a:srgbClr val="FF0000"/>
                          </a:solidFill>
                          <a:latin typeface="Cambria Math" panose="02040503050406030204" pitchFamily="18" charset="0"/>
                          <a:ea typeface="メイリオ" panose="020B0604030504040204" pitchFamily="50" charset="-128"/>
                        </a:rPr>
                        <m:t>𝑆</m:t>
                      </m:r>
                    </m:oMath>
                  </m:oMathPara>
                </a14:m>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9B4C38C2-040C-4717-A3E6-57DEC62B4C2B}"/>
                  </a:ext>
                </a:extLst>
              </p:cNvPr>
              <p:cNvSpPr txBox="1">
                <a:spLocks noRot="1" noChangeAspect="1" noMove="1" noResize="1" noEditPoints="1" noAdjustHandles="1" noChangeArrowheads="1" noChangeShapeType="1" noTextEdit="1"/>
              </p:cNvSpPr>
              <p:nvPr/>
            </p:nvSpPr>
            <p:spPr>
              <a:xfrm>
                <a:off x="1558303" y="3206083"/>
                <a:ext cx="132948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D0EFC607-40D5-41AD-BF62-71794DFDC1D9}"/>
                  </a:ext>
                </a:extLst>
              </p:cNvPr>
              <p:cNvSpPr txBox="1"/>
              <p:nvPr/>
            </p:nvSpPr>
            <p:spPr>
              <a:xfrm>
                <a:off x="5243691" y="3282092"/>
                <a:ext cx="132948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solidFill>
                            <a:srgbClr val="FF0000"/>
                          </a:solidFill>
                          <a:latin typeface="Cambria Math" panose="02040503050406030204" pitchFamily="18" charset="0"/>
                          <a:ea typeface="メイリオ" panose="020B0604030504040204" pitchFamily="50" charset="-128"/>
                        </a:rPr>
                        <m:t>𝑇</m:t>
                      </m:r>
                    </m:oMath>
                  </m:oMathPara>
                </a14:m>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mc:Choice>
        <mc:Fallback>
          <p:sp>
            <p:nvSpPr>
              <p:cNvPr id="44" name="テキスト ボックス 43">
                <a:extLst>
                  <a:ext uri="{FF2B5EF4-FFF2-40B4-BE49-F238E27FC236}">
                    <a16:creationId xmlns:a16="http://schemas.microsoft.com/office/drawing/2014/main" id="{D0EFC607-40D5-41AD-BF62-71794DFDC1D9}"/>
                  </a:ext>
                </a:extLst>
              </p:cNvPr>
              <p:cNvSpPr txBox="1">
                <a:spLocks noRot="1" noChangeAspect="1" noMove="1" noResize="1" noEditPoints="1" noAdjustHandles="1" noChangeArrowheads="1" noChangeShapeType="1" noTextEdit="1"/>
              </p:cNvSpPr>
              <p:nvPr/>
            </p:nvSpPr>
            <p:spPr>
              <a:xfrm>
                <a:off x="5243691" y="3282092"/>
                <a:ext cx="1329480" cy="461665"/>
              </a:xfrm>
              <a:prstGeom prst="rect">
                <a:avLst/>
              </a:prstGeom>
              <a:blipFill>
                <a:blip r:embed="rId7"/>
                <a:stretch>
                  <a:fillRect/>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7330202B-95CE-4EC5-859A-9A5AE8FAD242}"/>
              </a:ext>
            </a:extLst>
          </p:cNvPr>
          <p:cNvSpPr/>
          <p:nvPr/>
        </p:nvSpPr>
        <p:spPr>
          <a:xfrm>
            <a:off x="2243579" y="3506771"/>
            <a:ext cx="941376" cy="335122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96404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2F04C-08EC-4E9C-8FD1-85AC4BF1C16A}"/>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2B57F4D-B6F8-47FA-A9A5-A12D729FD2DC}"/>
                  </a:ext>
                </a:extLst>
              </p:cNvPr>
              <p:cNvSpPr>
                <a:spLocks noGrp="1"/>
              </p:cNvSpPr>
              <p:nvPr>
                <p:ph idx="1"/>
              </p:nvPr>
            </p:nvSpPr>
            <p:spPr>
              <a:xfrm>
                <a:off x="628650" y="1514765"/>
                <a:ext cx="7886700" cy="1705293"/>
              </a:xfrm>
            </p:spPr>
            <p:txBody>
              <a:bodyPr/>
              <a:lstStyle/>
              <a:p>
                <a:r>
                  <a:rPr lang="ja-JP" altLang="en-US" dirty="0"/>
                  <a:t>縮約した頂点</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に対してこれまでの操作を行う</a:t>
                </a:r>
                <a:endParaRPr lang="en-US" altLang="ja-JP" dirty="0"/>
              </a:p>
            </p:txBody>
          </p:sp>
        </mc:Choice>
        <mc:Fallback>
          <p:sp>
            <p:nvSpPr>
              <p:cNvPr id="3" name="コンテンツ プレースホルダー 2">
                <a:extLst>
                  <a:ext uri="{FF2B5EF4-FFF2-40B4-BE49-F238E27FC236}">
                    <a16:creationId xmlns:a16="http://schemas.microsoft.com/office/drawing/2014/main" id="{F2B57F4D-B6F8-47FA-A9A5-A12D729FD2DC}"/>
                  </a:ext>
                </a:extLst>
              </p:cNvPr>
              <p:cNvSpPr>
                <a:spLocks noGrp="1" noRot="1" noChangeAspect="1" noMove="1" noResize="1" noEditPoints="1" noAdjustHandles="1" noChangeArrowheads="1" noChangeShapeType="1" noTextEdit="1"/>
              </p:cNvSpPr>
              <p:nvPr>
                <p:ph idx="1"/>
              </p:nvPr>
            </p:nvSpPr>
            <p:spPr>
              <a:xfrm>
                <a:off x="628650" y="1514765"/>
                <a:ext cx="7886700" cy="1705293"/>
              </a:xfrm>
              <a:blipFill>
                <a:blip r:embed="rId3"/>
                <a:stretch>
                  <a:fillRect l="-1005" t="-28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3" name="楕円 192">
                <a:extLst>
                  <a:ext uri="{FF2B5EF4-FFF2-40B4-BE49-F238E27FC236}">
                    <a16:creationId xmlns:a16="http://schemas.microsoft.com/office/drawing/2014/main" id="{F0CE5977-AE25-48D0-BB4C-1B40D72888B5}"/>
                  </a:ext>
                </a:extLst>
              </p:cNvPr>
              <p:cNvSpPr/>
              <p:nvPr/>
            </p:nvSpPr>
            <p:spPr>
              <a:xfrm>
                <a:off x="1683705"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nchorCtr="0"/>
              <a:lstStyle/>
              <a:p>
                <a:pPr algn="ctr"/>
                <a14:m>
                  <m:oMathPara xmlns:m="http://schemas.openxmlformats.org/officeDocument/2006/math">
                    <m:oMathParaPr>
                      <m:jc m:val="center"/>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oMath>
                  </m:oMathPara>
                </a14:m>
                <a:endParaRPr kumimoji="1" lang="ja-JP" altLang="en-US" sz="2400" dirty="0"/>
              </a:p>
            </p:txBody>
          </p:sp>
        </mc:Choice>
        <mc:Fallback>
          <p:sp>
            <p:nvSpPr>
              <p:cNvPr id="193" name="楕円 192">
                <a:extLst>
                  <a:ext uri="{FF2B5EF4-FFF2-40B4-BE49-F238E27FC236}">
                    <a16:creationId xmlns:a16="http://schemas.microsoft.com/office/drawing/2014/main" id="{F0CE5977-AE25-48D0-BB4C-1B40D72888B5}"/>
                  </a:ext>
                </a:extLst>
              </p:cNvPr>
              <p:cNvSpPr>
                <a:spLocks noRot="1" noChangeAspect="1" noMove="1" noResize="1" noEditPoints="1" noAdjustHandles="1" noChangeArrowheads="1" noChangeShapeType="1" noTextEdit="1"/>
              </p:cNvSpPr>
              <p:nvPr/>
            </p:nvSpPr>
            <p:spPr>
              <a:xfrm>
                <a:off x="1683705" y="5015060"/>
                <a:ext cx="360000" cy="360000"/>
              </a:xfrm>
              <a:prstGeom prst="ellipse">
                <a:avLst/>
              </a:prstGeom>
              <a:blipFill>
                <a:blip r:embed="rId4"/>
                <a:stretch>
                  <a:fillRect l="-20313" t="-1563" b="-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4" name="楕円 193">
                <a:extLst>
                  <a:ext uri="{FF2B5EF4-FFF2-40B4-BE49-F238E27FC236}">
                    <a16:creationId xmlns:a16="http://schemas.microsoft.com/office/drawing/2014/main" id="{89C7B75A-C31A-4247-A7A4-7A1190DC72BB}"/>
                  </a:ext>
                </a:extLst>
              </p:cNvPr>
              <p:cNvSpPr/>
              <p:nvPr/>
            </p:nvSpPr>
            <p:spPr>
              <a:xfrm>
                <a:off x="6557472" y="4985889"/>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nchorCtr="0"/>
              <a:lstStyle/>
              <a:p>
                <a:pPr algn="ctr"/>
                <a14:m>
                  <m:oMathPara xmlns:m="http://schemas.openxmlformats.org/officeDocument/2006/math">
                    <m:oMathParaPr>
                      <m:jc m:val="right"/>
                    </m:oMathParaPr>
                    <m:oMath xmlns:m="http://schemas.openxmlformats.org/officeDocument/2006/math">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dirty="0"/>
              </a:p>
            </p:txBody>
          </p:sp>
        </mc:Choice>
        <mc:Fallback>
          <p:sp>
            <p:nvSpPr>
              <p:cNvPr id="194" name="楕円 193">
                <a:extLst>
                  <a:ext uri="{FF2B5EF4-FFF2-40B4-BE49-F238E27FC236}">
                    <a16:creationId xmlns:a16="http://schemas.microsoft.com/office/drawing/2014/main" id="{89C7B75A-C31A-4247-A7A4-7A1190DC72BB}"/>
                  </a:ext>
                </a:extLst>
              </p:cNvPr>
              <p:cNvSpPr>
                <a:spLocks noRot="1" noChangeAspect="1" noMove="1" noResize="1" noEditPoints="1" noAdjustHandles="1" noChangeArrowheads="1" noChangeShapeType="1" noTextEdit="1"/>
              </p:cNvSpPr>
              <p:nvPr/>
            </p:nvSpPr>
            <p:spPr>
              <a:xfrm>
                <a:off x="6557472" y="4985889"/>
                <a:ext cx="360000" cy="360000"/>
              </a:xfrm>
              <a:prstGeom prst="ellipse">
                <a:avLst/>
              </a:prstGeom>
              <a:blipFill>
                <a:blip r:embed="rId5"/>
                <a:stretch>
                  <a:fillRect t="-1563" r="-21875" b="-4688"/>
                </a:stretch>
              </a:blipFill>
              <a:ln w="28575">
                <a:solidFill>
                  <a:schemeClr val="tx1"/>
                </a:solidFill>
              </a:ln>
            </p:spPr>
            <p:txBody>
              <a:bodyPr/>
              <a:lstStyle/>
              <a:p>
                <a:r>
                  <a:rPr lang="ja-JP" altLang="en-US">
                    <a:noFill/>
                  </a:rPr>
                  <a:t> </a:t>
                </a:r>
              </a:p>
            </p:txBody>
          </p:sp>
        </mc:Fallback>
      </mc:AlternateContent>
      <p:sp>
        <p:nvSpPr>
          <p:cNvPr id="196" name="楕円 195">
            <a:extLst>
              <a:ext uri="{FF2B5EF4-FFF2-40B4-BE49-F238E27FC236}">
                <a16:creationId xmlns:a16="http://schemas.microsoft.com/office/drawing/2014/main" id="{C2BA400F-3AB4-4314-A508-D1CE42CEADF0}"/>
              </a:ext>
            </a:extLst>
          </p:cNvPr>
          <p:cNvSpPr/>
          <p:nvPr/>
        </p:nvSpPr>
        <p:spPr>
          <a:xfrm>
            <a:off x="4094228" y="3508964"/>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7" name="楕円 196">
            <a:extLst>
              <a:ext uri="{FF2B5EF4-FFF2-40B4-BE49-F238E27FC236}">
                <a16:creationId xmlns:a16="http://schemas.microsoft.com/office/drawing/2014/main" id="{9CF37852-952D-49F4-901A-BF734671DC81}"/>
              </a:ext>
            </a:extLst>
          </p:cNvPr>
          <p:cNvSpPr/>
          <p:nvPr/>
        </p:nvSpPr>
        <p:spPr>
          <a:xfrm>
            <a:off x="4094228" y="4432879"/>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8" name="楕円 197">
            <a:extLst>
              <a:ext uri="{FF2B5EF4-FFF2-40B4-BE49-F238E27FC236}">
                <a16:creationId xmlns:a16="http://schemas.microsoft.com/office/drawing/2014/main" id="{1F89BF82-CE84-4941-BE3A-032978A706F3}"/>
              </a:ext>
            </a:extLst>
          </p:cNvPr>
          <p:cNvSpPr/>
          <p:nvPr/>
        </p:nvSpPr>
        <p:spPr>
          <a:xfrm>
            <a:off x="4094228" y="540882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9" name="楕円 198">
            <a:extLst>
              <a:ext uri="{FF2B5EF4-FFF2-40B4-BE49-F238E27FC236}">
                <a16:creationId xmlns:a16="http://schemas.microsoft.com/office/drawing/2014/main" id="{6D8185DA-AA92-4B0E-B792-5FBEA2DEB3E0}"/>
              </a:ext>
            </a:extLst>
          </p:cNvPr>
          <p:cNvSpPr/>
          <p:nvPr/>
        </p:nvSpPr>
        <p:spPr>
          <a:xfrm>
            <a:off x="4094228" y="6312873"/>
            <a:ext cx="360000" cy="360000"/>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03" name="直線コネクタ 202">
            <a:extLst>
              <a:ext uri="{FF2B5EF4-FFF2-40B4-BE49-F238E27FC236}">
                <a16:creationId xmlns:a16="http://schemas.microsoft.com/office/drawing/2014/main" id="{25118F77-653A-4449-AA03-24833A36CC07}"/>
              </a:ext>
            </a:extLst>
          </p:cNvPr>
          <p:cNvCxnSpPr>
            <a:cxnSpLocks/>
            <a:stCxn id="193" idx="7"/>
            <a:endCxn id="196" idx="2"/>
          </p:cNvCxnSpPr>
          <p:nvPr/>
        </p:nvCxnSpPr>
        <p:spPr>
          <a:xfrm flipV="1">
            <a:off x="1990984" y="3688964"/>
            <a:ext cx="2103244" cy="1378817"/>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11" name="直線コネクタ 210">
            <a:extLst>
              <a:ext uri="{FF2B5EF4-FFF2-40B4-BE49-F238E27FC236}">
                <a16:creationId xmlns:a16="http://schemas.microsoft.com/office/drawing/2014/main" id="{186C1AB6-29D8-4307-BC3A-75FF1619D3D3}"/>
              </a:ext>
            </a:extLst>
          </p:cNvPr>
          <p:cNvCxnSpPr>
            <a:cxnSpLocks/>
          </p:cNvCxnSpPr>
          <p:nvPr/>
        </p:nvCxnSpPr>
        <p:spPr>
          <a:xfrm flipV="1">
            <a:off x="2055043" y="4609708"/>
            <a:ext cx="2045617" cy="556181"/>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12" name="直線コネクタ 211">
            <a:extLst>
              <a:ext uri="{FF2B5EF4-FFF2-40B4-BE49-F238E27FC236}">
                <a16:creationId xmlns:a16="http://schemas.microsoft.com/office/drawing/2014/main" id="{03D7BD23-0D89-4161-BFC6-C68B5C7E055B}"/>
              </a:ext>
            </a:extLst>
          </p:cNvPr>
          <p:cNvCxnSpPr>
            <a:cxnSpLocks/>
          </p:cNvCxnSpPr>
          <p:nvPr/>
        </p:nvCxnSpPr>
        <p:spPr>
          <a:xfrm>
            <a:off x="2026763" y="5269584"/>
            <a:ext cx="2055043" cy="311084"/>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03FE6749-E637-4B6F-A343-5AD7E27BEB4F}"/>
              </a:ext>
            </a:extLst>
          </p:cNvPr>
          <p:cNvCxnSpPr>
            <a:cxnSpLocks/>
            <a:stCxn id="198" idx="4"/>
            <a:endCxn id="199" idx="0"/>
          </p:cNvCxnSpPr>
          <p:nvPr/>
        </p:nvCxnSpPr>
        <p:spPr>
          <a:xfrm>
            <a:off x="4274228" y="5768823"/>
            <a:ext cx="0" cy="544050"/>
          </a:xfrm>
          <a:prstGeom prst="line">
            <a:avLst/>
          </a:prstGeom>
          <a:ln w="25400"/>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702F6D3B-47EF-41F4-8FC4-FE721D91CBBC}"/>
              </a:ext>
            </a:extLst>
          </p:cNvPr>
          <p:cNvCxnSpPr>
            <a:cxnSpLocks/>
          </p:cNvCxnSpPr>
          <p:nvPr/>
        </p:nvCxnSpPr>
        <p:spPr>
          <a:xfrm>
            <a:off x="1989056" y="5344998"/>
            <a:ext cx="2111604" cy="1140643"/>
          </a:xfrm>
          <a:prstGeom prst="line">
            <a:avLst/>
          </a:prstGeom>
          <a:ln w="25400">
            <a:solidFill>
              <a:srgbClr val="FFFF00"/>
            </a:solidFill>
          </a:ln>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E29E126E-9DA8-4BF3-ADF2-CB5FAE9E19BB}"/>
              </a:ext>
            </a:extLst>
          </p:cNvPr>
          <p:cNvCxnSpPr>
            <a:cxnSpLocks/>
          </p:cNvCxnSpPr>
          <p:nvPr/>
        </p:nvCxnSpPr>
        <p:spPr>
          <a:xfrm flipV="1">
            <a:off x="4454228" y="5307291"/>
            <a:ext cx="2163388" cy="1185583"/>
          </a:xfrm>
          <a:prstGeom prst="line">
            <a:avLst/>
          </a:prstGeom>
          <a:ln w="25400">
            <a:solidFill>
              <a:srgbClr val="FFFF00"/>
            </a:solidFill>
          </a:ln>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1C239EDD-02A6-4F4F-AFE8-0CBD81AF9998}"/>
              </a:ext>
            </a:extLst>
          </p:cNvPr>
          <p:cNvCxnSpPr>
            <a:cxnSpLocks/>
          </p:cNvCxnSpPr>
          <p:nvPr/>
        </p:nvCxnSpPr>
        <p:spPr>
          <a:xfrm flipV="1">
            <a:off x="4458878" y="5175315"/>
            <a:ext cx="2092751" cy="405354"/>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B4E8D4AB-E27C-4ABE-88B4-C04C31D00C9C}"/>
              </a:ext>
            </a:extLst>
          </p:cNvPr>
          <p:cNvCxnSpPr>
            <a:cxnSpLocks/>
          </p:cNvCxnSpPr>
          <p:nvPr/>
        </p:nvCxnSpPr>
        <p:spPr>
          <a:xfrm>
            <a:off x="4468305" y="4590854"/>
            <a:ext cx="2102177" cy="499620"/>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62" name="直線コネクタ 61">
            <a:extLst>
              <a:ext uri="{FF2B5EF4-FFF2-40B4-BE49-F238E27FC236}">
                <a16:creationId xmlns:a16="http://schemas.microsoft.com/office/drawing/2014/main" id="{5D644C8A-FD17-4457-AE96-36B7E4A8BBF8}"/>
              </a:ext>
            </a:extLst>
          </p:cNvPr>
          <p:cNvCxnSpPr>
            <a:cxnSpLocks/>
          </p:cNvCxnSpPr>
          <p:nvPr/>
        </p:nvCxnSpPr>
        <p:spPr>
          <a:xfrm>
            <a:off x="4449452" y="3695307"/>
            <a:ext cx="2205872" cy="1310326"/>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sp>
        <p:nvSpPr>
          <p:cNvPr id="30" name="楕円 29">
            <a:extLst>
              <a:ext uri="{FF2B5EF4-FFF2-40B4-BE49-F238E27FC236}">
                <a16:creationId xmlns:a16="http://schemas.microsoft.com/office/drawing/2014/main" id="{CBE39C4A-2BD7-488E-B90A-6D2D73D2C35B}"/>
              </a:ext>
            </a:extLst>
          </p:cNvPr>
          <p:cNvSpPr/>
          <p:nvPr/>
        </p:nvSpPr>
        <p:spPr>
          <a:xfrm>
            <a:off x="3563332" y="3220058"/>
            <a:ext cx="1414021" cy="3637942"/>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89C17C34-7C3F-4C84-A99F-8BBCA21D7FAA}"/>
                  </a:ext>
                </a:extLst>
              </p:cNvPr>
              <p:cNvSpPr txBox="1"/>
              <p:nvPr/>
            </p:nvSpPr>
            <p:spPr>
              <a:xfrm>
                <a:off x="4468305" y="3276320"/>
                <a:ext cx="132948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solidFill>
                            <a:srgbClr val="FF0000"/>
                          </a:solidFill>
                          <a:latin typeface="Cambria Math" panose="02040503050406030204" pitchFamily="18" charset="0"/>
                          <a:ea typeface="メイリオ" panose="020B0604030504040204" pitchFamily="50" charset="-128"/>
                        </a:rPr>
                        <m:t>𝑆</m:t>
                      </m:r>
                      <m:r>
                        <a:rPr kumimoji="1" lang="en-US" altLang="ja-JP" sz="2400" b="0" i="0" smtClean="0">
                          <a:solidFill>
                            <a:srgbClr val="FF0000"/>
                          </a:solidFill>
                          <a:latin typeface="Cambria Math" panose="02040503050406030204" pitchFamily="18" charset="0"/>
                          <a:ea typeface="メイリオ" panose="020B0604030504040204" pitchFamily="50" charset="-128"/>
                        </a:rPr>
                        <m:t>,</m:t>
                      </m:r>
                      <m:r>
                        <m:rPr>
                          <m:sty m:val="p"/>
                        </m:rPr>
                        <a:rPr kumimoji="1" lang="en-US" altLang="ja-JP" sz="2400" b="0" i="0" smtClean="0">
                          <a:solidFill>
                            <a:srgbClr val="FF0000"/>
                          </a:solidFill>
                          <a:latin typeface="Cambria Math" panose="02040503050406030204" pitchFamily="18" charset="0"/>
                          <a:ea typeface="メイリオ" panose="020B0604030504040204" pitchFamily="50" charset="-128"/>
                        </a:rPr>
                        <m:t>T</m:t>
                      </m:r>
                    </m:oMath>
                  </m:oMathPara>
                </a14:m>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mc:Choice>
        <mc:Fallback>
          <p:sp>
            <p:nvSpPr>
              <p:cNvPr id="73" name="テキスト ボックス 72">
                <a:extLst>
                  <a:ext uri="{FF2B5EF4-FFF2-40B4-BE49-F238E27FC236}">
                    <a16:creationId xmlns:a16="http://schemas.microsoft.com/office/drawing/2014/main" id="{89C17C34-7C3F-4C84-A99F-8BBCA21D7FAA}"/>
                  </a:ext>
                </a:extLst>
              </p:cNvPr>
              <p:cNvSpPr txBox="1">
                <a:spLocks noRot="1" noChangeAspect="1" noMove="1" noResize="1" noEditPoints="1" noAdjustHandles="1" noChangeArrowheads="1" noChangeShapeType="1" noTextEdit="1"/>
              </p:cNvSpPr>
              <p:nvPr/>
            </p:nvSpPr>
            <p:spPr>
              <a:xfrm>
                <a:off x="4468305" y="3276320"/>
                <a:ext cx="1329480" cy="4616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494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EE99A-E97F-47CD-A794-29880C87B8E2}"/>
              </a:ext>
            </a:extLst>
          </p:cNvPr>
          <p:cNvSpPr>
            <a:spLocks noGrp="1"/>
          </p:cNvSpPr>
          <p:nvPr>
            <p:ph type="title"/>
          </p:nvPr>
        </p:nvSpPr>
        <p:spPr/>
        <p:txBody>
          <a:bodyPr/>
          <a:lstStyle/>
          <a:p>
            <a:r>
              <a:rPr lang="ja-JP" altLang="en-US" dirty="0"/>
              <a:t>アルゴリズム概要</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254CE3D-B066-448C-AC7D-BAF80FF08798}"/>
                  </a:ext>
                </a:extLst>
              </p:cNvPr>
              <p:cNvSpPr>
                <a:spLocks noGrp="1"/>
              </p:cNvSpPr>
              <p:nvPr>
                <p:ph idx="1"/>
              </p:nvPr>
            </p:nvSpPr>
            <p:spPr>
              <a:xfrm>
                <a:off x="628650" y="1133592"/>
                <a:ext cx="7886700" cy="2655822"/>
              </a:xfrm>
            </p:spPr>
            <p:txBody>
              <a:bodyPr/>
              <a:lstStyle/>
              <a:p>
                <a:r>
                  <a:rPr lang="ja-JP" altLang="en-US" b="0" dirty="0"/>
                  <a:t>ノード</a:t>
                </a:r>
                <a14:m>
                  <m:oMath xmlns:m="http://schemas.openxmlformats.org/officeDocument/2006/math">
                    <m:r>
                      <a:rPr lang="ja-JP" altLang="en-US" b="0" i="1" smtClean="0">
                        <a:latin typeface="Cambria Math" panose="02040503050406030204" pitchFamily="18" charset="0"/>
                      </a:rPr>
                      <m:t>カット</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oMath>
                </a14:m>
                <a:r>
                  <a:rPr lang="ja-JP" altLang="en-US" dirty="0"/>
                  <a:t>によって</a:t>
                </a:r>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𝜀</m:t>
                        </m:r>
                      </m:e>
                    </m:d>
                    <m:r>
                      <a:rPr lang="en-US" altLang="ja-JP" b="0" i="1" smtClean="0">
                        <a:latin typeface="Cambria Math" panose="02040503050406030204" pitchFamily="18" charset="0"/>
                      </a:rPr>
                      <m:t>𝑛</m:t>
                    </m:r>
                  </m:oMath>
                </a14:m>
                <a:r>
                  <a:rPr lang="ja-JP" altLang="en-US" dirty="0"/>
                  <a:t>以下の連結成分のみになればアルゴリズムは終了</a:t>
                </a:r>
                <a:r>
                  <a:rPr lang="en-US" altLang="ja-JP" dirty="0"/>
                  <a:t>(</a:t>
                </a:r>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𝜀</m:t>
                    </m:r>
                    <m:r>
                      <a:rPr lang="en-US" altLang="ja-JP" b="0" i="1" smtClean="0">
                        <a:latin typeface="Cambria Math" panose="02040503050406030204" pitchFamily="18" charset="0"/>
                      </a:rPr>
                      <m:t>&lt;1−</m:t>
                    </m:r>
                    <m:r>
                      <a:rPr lang="en-US" altLang="ja-JP" b="0" i="1" smtClean="0">
                        <a:latin typeface="Cambria Math" panose="02040503050406030204" pitchFamily="18" charset="0"/>
                      </a:rPr>
                      <m:t>𝛼</m:t>
                    </m:r>
                  </m:oMath>
                </a14:m>
                <a:r>
                  <a:rPr lang="en-US" altLang="ja-JP" dirty="0"/>
                  <a:t>)</a:t>
                </a:r>
              </a:p>
              <a:p>
                <a:r>
                  <a:rPr lang="ja-JP" altLang="en-US" dirty="0"/>
                  <a:t>そうでなければ分離後の最も大きい連結成分に対して同様の操作を行う</a:t>
                </a:r>
                <a:endParaRPr lang="en-US" altLang="ja-JP" dirty="0"/>
              </a:p>
              <a:p>
                <a:r>
                  <a:rPr lang="ja-JP" altLang="en-US" dirty="0"/>
                  <a:t>各反復で得られた</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oMath>
                </a14:m>
                <a:r>
                  <a:rPr lang="ja-JP" altLang="en-US" dirty="0"/>
                  <a:t>の和集合で</a:t>
                </a:r>
                <a14:m>
                  <m:oMath xmlns:m="http://schemas.openxmlformats.org/officeDocument/2006/math">
                    <m:r>
                      <a:rPr lang="ja-JP" altLang="en-US" b="0" i="1" smtClean="0">
                        <a:latin typeface="Cambria Math" panose="02040503050406030204" pitchFamily="18" charset="0"/>
                      </a:rPr>
                      <m:t>ある</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oMath>
                </a14:m>
                <a:r>
                  <a:rPr lang="ja-JP" altLang="en-US" dirty="0"/>
                  <a:t>が求める</a:t>
                </a:r>
                <a:br>
                  <a:rPr lang="en-US" altLang="ja-JP" dirty="0"/>
                </a:b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𝜀</m:t>
                    </m:r>
                    <m:r>
                      <a:rPr lang="en-US" altLang="ja-JP" b="0" i="1" smtClean="0">
                        <a:latin typeface="Cambria Math" panose="02040503050406030204" pitchFamily="18" charset="0"/>
                      </a:rPr>
                      <m:t>)</m:t>
                    </m:r>
                  </m:oMath>
                </a14:m>
                <a:r>
                  <a:rPr lang="en-US" altLang="ja-JP" dirty="0"/>
                  <a:t>-</a:t>
                </a:r>
                <a:r>
                  <a:rPr lang="ja-JP" altLang="en-US" dirty="0"/>
                  <a:t>平衡分離集合</a:t>
                </a:r>
                <a:endParaRPr lang="en-US" altLang="ja-JP" dirty="0"/>
              </a:p>
            </p:txBody>
          </p:sp>
        </mc:Choice>
        <mc:Fallback>
          <p:sp>
            <p:nvSpPr>
              <p:cNvPr id="3" name="コンテンツ プレースホルダー 2">
                <a:extLst>
                  <a:ext uri="{FF2B5EF4-FFF2-40B4-BE49-F238E27FC236}">
                    <a16:creationId xmlns:a16="http://schemas.microsoft.com/office/drawing/2014/main" id="{4254CE3D-B066-448C-AC7D-BAF80FF08798}"/>
                  </a:ext>
                </a:extLst>
              </p:cNvPr>
              <p:cNvSpPr>
                <a:spLocks noGrp="1" noRot="1" noChangeAspect="1" noMove="1" noResize="1" noEditPoints="1" noAdjustHandles="1" noChangeArrowheads="1" noChangeShapeType="1" noTextEdit="1"/>
              </p:cNvSpPr>
              <p:nvPr>
                <p:ph idx="1"/>
              </p:nvPr>
            </p:nvSpPr>
            <p:spPr>
              <a:xfrm>
                <a:off x="628650" y="1133592"/>
                <a:ext cx="7886700" cy="2655822"/>
              </a:xfrm>
              <a:blipFill>
                <a:blip r:embed="rId2"/>
                <a:stretch>
                  <a:fillRect l="-1005" t="-183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EC93721-9EAE-4261-BEEE-05675F2BA994}"/>
                  </a:ext>
                </a:extLst>
              </p:cNvPr>
              <p:cNvSpPr txBox="1"/>
              <p:nvPr/>
            </p:nvSpPr>
            <p:spPr>
              <a:xfrm>
                <a:off x="485616" y="3815689"/>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𝑆</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FEC93721-9EAE-4261-BEEE-05675F2BA994}"/>
                  </a:ext>
                </a:extLst>
              </p:cNvPr>
              <p:cNvSpPr txBox="1">
                <a:spLocks noRot="1" noChangeAspect="1" noMove="1" noResize="1" noEditPoints="1" noAdjustHandles="1" noChangeArrowheads="1" noChangeShapeType="1" noTextEdit="1"/>
              </p:cNvSpPr>
              <p:nvPr/>
            </p:nvSpPr>
            <p:spPr>
              <a:xfrm>
                <a:off x="485616" y="3815689"/>
                <a:ext cx="1628913" cy="64645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BAEF560-C266-4BF9-B771-C32613DD0EAD}"/>
                  </a:ext>
                </a:extLst>
              </p:cNvPr>
              <p:cNvSpPr txBox="1"/>
              <p:nvPr/>
            </p:nvSpPr>
            <p:spPr>
              <a:xfrm>
                <a:off x="1577169" y="390135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𝑇</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BAEF560-C266-4BF9-B771-C32613DD0EAD}"/>
                  </a:ext>
                </a:extLst>
              </p:cNvPr>
              <p:cNvSpPr txBox="1">
                <a:spLocks noRot="1" noChangeAspect="1" noMove="1" noResize="1" noEditPoints="1" noAdjustHandles="1" noChangeArrowheads="1" noChangeShapeType="1" noTextEdit="1"/>
              </p:cNvSpPr>
              <p:nvPr/>
            </p:nvSpPr>
            <p:spPr>
              <a:xfrm>
                <a:off x="1577169" y="3901351"/>
                <a:ext cx="1628913" cy="64645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710385C-2A44-4476-A85B-66AB5103968F}"/>
                  </a:ext>
                </a:extLst>
              </p:cNvPr>
              <p:cNvSpPr txBox="1"/>
              <p:nvPr/>
            </p:nvSpPr>
            <p:spPr>
              <a:xfrm>
                <a:off x="173279" y="4747595"/>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𝐺</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2710385C-2A44-4476-A85B-66AB5103968F}"/>
                  </a:ext>
                </a:extLst>
              </p:cNvPr>
              <p:cNvSpPr txBox="1">
                <a:spLocks noRot="1" noChangeAspect="1" noMove="1" noResize="1" noEditPoints="1" noAdjustHandles="1" noChangeArrowheads="1" noChangeShapeType="1" noTextEdit="1"/>
              </p:cNvSpPr>
              <p:nvPr/>
            </p:nvSpPr>
            <p:spPr>
              <a:xfrm>
                <a:off x="173279" y="4747595"/>
                <a:ext cx="1628913" cy="646459"/>
              </a:xfrm>
              <a:prstGeom prst="rect">
                <a:avLst/>
              </a:prstGeom>
              <a:blipFill>
                <a:blip r:embed="rId5"/>
                <a:stretch>
                  <a:fillRect/>
                </a:stretch>
              </a:blipFill>
            </p:spPr>
            <p:txBody>
              <a:bodyPr/>
              <a:lstStyle/>
              <a:p>
                <a:r>
                  <a:rPr lang="ja-JP" altLang="en-US">
                    <a:noFill/>
                  </a:rPr>
                  <a:t> </a:t>
                </a:r>
              </a:p>
            </p:txBody>
          </p:sp>
        </mc:Fallback>
      </mc:AlternateContent>
      <p:sp>
        <p:nvSpPr>
          <p:cNvPr id="32" name="フリーフォーム: 図形 31">
            <a:extLst>
              <a:ext uri="{FF2B5EF4-FFF2-40B4-BE49-F238E27FC236}">
                <a16:creationId xmlns:a16="http://schemas.microsoft.com/office/drawing/2014/main" id="{BB1DCEB1-D5DE-42F3-9C4C-CBB8A1EAC2D4}"/>
              </a:ext>
            </a:extLst>
          </p:cNvPr>
          <p:cNvSpPr/>
          <p:nvPr/>
        </p:nvSpPr>
        <p:spPr>
          <a:xfrm rot="20590525">
            <a:off x="6063683" y="4203819"/>
            <a:ext cx="2205342" cy="1973796"/>
          </a:xfrm>
          <a:custGeom>
            <a:avLst/>
            <a:gdLst>
              <a:gd name="connsiteX0" fmla="*/ 588453 w 2205342"/>
              <a:gd name="connsiteY0" fmla="*/ 12960 h 1973796"/>
              <a:gd name="connsiteX1" fmla="*/ 2185431 w 2205342"/>
              <a:gd name="connsiteY1" fmla="*/ 1476972 h 1973796"/>
              <a:gd name="connsiteX2" fmla="*/ 44815 w 2205342"/>
              <a:gd name="connsiteY2" fmla="*/ 1810789 h 1973796"/>
              <a:gd name="connsiteX3" fmla="*/ 0 w 2205342"/>
              <a:gd name="connsiteY3" fmla="*/ 1796041 h 1973796"/>
              <a:gd name="connsiteX4" fmla="*/ 0 w 2205342"/>
              <a:gd name="connsiteY4" fmla="*/ 1223439 h 1973796"/>
              <a:gd name="connsiteX5" fmla="*/ 541510 w 2205342"/>
              <a:gd name="connsiteY5" fmla="*/ 1 h 1973796"/>
              <a:gd name="connsiteX6" fmla="*/ 541509 w 2205342"/>
              <a:gd name="connsiteY6" fmla="*/ 0 h 1973796"/>
              <a:gd name="connsiteX7" fmla="*/ 588453 w 2205342"/>
              <a:gd name="connsiteY7" fmla="*/ 12960 h 1973796"/>
              <a:gd name="connsiteX8" fmla="*/ 1947067 w 2205342"/>
              <a:gd name="connsiteY8" fmla="*/ 1241665 h 1973796"/>
              <a:gd name="connsiteX9" fmla="*/ 1722672 w 2205342"/>
              <a:gd name="connsiteY9" fmla="*/ 1361861 h 1973796"/>
              <a:gd name="connsiteX10" fmla="*/ 1842867 w 2205342"/>
              <a:gd name="connsiteY10" fmla="*/ 1586256 h 1973796"/>
              <a:gd name="connsiteX11" fmla="*/ 2067262 w 2205342"/>
              <a:gd name="connsiteY11" fmla="*/ 1466060 h 1973796"/>
              <a:gd name="connsiteX12" fmla="*/ 1947067 w 2205342"/>
              <a:gd name="connsiteY12" fmla="*/ 1241665 h 19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5342" h="1973796">
                <a:moveTo>
                  <a:pt x="588453" y="12960"/>
                </a:moveTo>
                <a:cubicBezTo>
                  <a:pt x="1620561" y="325056"/>
                  <a:pt x="2335552" y="980515"/>
                  <a:pt x="2185431" y="1476972"/>
                </a:cubicBezTo>
                <a:cubicBezTo>
                  <a:pt x="2035309" y="1973429"/>
                  <a:pt x="1076923" y="2122884"/>
                  <a:pt x="44815" y="1810789"/>
                </a:cubicBezTo>
                <a:lnTo>
                  <a:pt x="0" y="1796041"/>
                </a:lnTo>
                <a:lnTo>
                  <a:pt x="0" y="1223439"/>
                </a:lnTo>
                <a:lnTo>
                  <a:pt x="541510" y="1"/>
                </a:lnTo>
                <a:lnTo>
                  <a:pt x="541509" y="0"/>
                </a:lnTo>
                <a:lnTo>
                  <a:pt x="588453" y="12960"/>
                </a:lnTo>
                <a:close/>
                <a:moveTo>
                  <a:pt x="1947067" y="1241665"/>
                </a:moveTo>
                <a:cubicBezTo>
                  <a:pt x="1851911" y="1212891"/>
                  <a:pt x="1751446" y="1266705"/>
                  <a:pt x="1722672" y="1361861"/>
                </a:cubicBezTo>
                <a:cubicBezTo>
                  <a:pt x="1693898" y="1457016"/>
                  <a:pt x="1747712" y="1557482"/>
                  <a:pt x="1842867" y="1586256"/>
                </a:cubicBezTo>
                <a:cubicBezTo>
                  <a:pt x="1938023" y="1615029"/>
                  <a:pt x="2038488" y="1561216"/>
                  <a:pt x="2067262" y="1466060"/>
                </a:cubicBezTo>
                <a:cubicBezTo>
                  <a:pt x="2096036" y="1370904"/>
                  <a:pt x="2042222" y="1270439"/>
                  <a:pt x="1947067" y="1241665"/>
                </a:cubicBez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kumimoji="1" lang="ja-JP" altLang="en-US" dirty="0"/>
          </a:p>
        </p:txBody>
      </p:sp>
      <p:sp>
        <p:nvSpPr>
          <p:cNvPr id="57" name="フリーフォーム: 図形 56">
            <a:extLst>
              <a:ext uri="{FF2B5EF4-FFF2-40B4-BE49-F238E27FC236}">
                <a16:creationId xmlns:a16="http://schemas.microsoft.com/office/drawing/2014/main" id="{24CFC298-96C8-4645-9777-7BFF53F67A7A}"/>
              </a:ext>
            </a:extLst>
          </p:cNvPr>
          <p:cNvSpPr/>
          <p:nvPr/>
        </p:nvSpPr>
        <p:spPr>
          <a:xfrm rot="20590525">
            <a:off x="1696775" y="4520593"/>
            <a:ext cx="541509" cy="1340248"/>
          </a:xfrm>
          <a:custGeom>
            <a:avLst/>
            <a:gdLst>
              <a:gd name="connsiteX0" fmla="*/ 541509 w 541509"/>
              <a:gd name="connsiteY0" fmla="*/ 116811 h 1340248"/>
              <a:gd name="connsiteX1" fmla="*/ 0 w 541509"/>
              <a:gd name="connsiteY1" fmla="*/ 1340248 h 1340248"/>
              <a:gd name="connsiteX2" fmla="*/ 0 w 541509"/>
              <a:gd name="connsiteY2" fmla="*/ 0 h 1340248"/>
              <a:gd name="connsiteX3" fmla="*/ 43486 w 541509"/>
              <a:gd name="connsiteY3" fmla="*/ 5575 h 1340248"/>
              <a:gd name="connsiteX4" fmla="*/ 395977 w 541509"/>
              <a:gd name="connsiteY4" fmla="*/ 76635 h 1340248"/>
              <a:gd name="connsiteX5" fmla="*/ 541509 w 541509"/>
              <a:gd name="connsiteY5" fmla="*/ 116811 h 134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509" h="1340248">
                <a:moveTo>
                  <a:pt x="541509" y="116811"/>
                </a:moveTo>
                <a:lnTo>
                  <a:pt x="0" y="1340248"/>
                </a:lnTo>
                <a:lnTo>
                  <a:pt x="0" y="0"/>
                </a:lnTo>
                <a:lnTo>
                  <a:pt x="43486" y="5575"/>
                </a:lnTo>
                <a:cubicBezTo>
                  <a:pt x="158552" y="23144"/>
                  <a:pt x="276443" y="46769"/>
                  <a:pt x="395977" y="76635"/>
                </a:cubicBezTo>
                <a:lnTo>
                  <a:pt x="541509" y="116811"/>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6" name="フリーフォーム: 図形 55">
            <a:extLst>
              <a:ext uri="{FF2B5EF4-FFF2-40B4-BE49-F238E27FC236}">
                <a16:creationId xmlns:a16="http://schemas.microsoft.com/office/drawing/2014/main" id="{77753292-FD55-4660-93EF-EB7B1BC3E5C4}"/>
              </a:ext>
            </a:extLst>
          </p:cNvPr>
          <p:cNvSpPr/>
          <p:nvPr/>
        </p:nvSpPr>
        <p:spPr>
          <a:xfrm rot="20590525">
            <a:off x="1759212" y="5931689"/>
            <a:ext cx="219624" cy="496198"/>
          </a:xfrm>
          <a:custGeom>
            <a:avLst/>
            <a:gdLst>
              <a:gd name="connsiteX0" fmla="*/ 219624 w 219624"/>
              <a:gd name="connsiteY0" fmla="*/ 0 h 496198"/>
              <a:gd name="connsiteX1" fmla="*/ 219624 w 219624"/>
              <a:gd name="connsiteY1" fmla="*/ 2 h 496198"/>
              <a:gd name="connsiteX2" fmla="*/ 1 w 219624"/>
              <a:gd name="connsiteY2" fmla="*/ 496198 h 496198"/>
              <a:gd name="connsiteX3" fmla="*/ 0 w 219624"/>
              <a:gd name="connsiteY3" fmla="*/ 496198 h 496198"/>
              <a:gd name="connsiteX4" fmla="*/ 219624 w 219624"/>
              <a:gd name="connsiteY4" fmla="*/ 0 h 496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24" h="496198">
                <a:moveTo>
                  <a:pt x="219624" y="0"/>
                </a:moveTo>
                <a:lnTo>
                  <a:pt x="219624" y="2"/>
                </a:lnTo>
                <a:lnTo>
                  <a:pt x="1" y="496198"/>
                </a:lnTo>
                <a:lnTo>
                  <a:pt x="0" y="496198"/>
                </a:lnTo>
                <a:lnTo>
                  <a:pt x="219624" y="0"/>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4" name="フリーフォーム: 図形 53">
            <a:extLst>
              <a:ext uri="{FF2B5EF4-FFF2-40B4-BE49-F238E27FC236}">
                <a16:creationId xmlns:a16="http://schemas.microsoft.com/office/drawing/2014/main" id="{5D3F612E-C61E-4358-8451-DBEC23E0B308}"/>
              </a:ext>
            </a:extLst>
          </p:cNvPr>
          <p:cNvSpPr/>
          <p:nvPr/>
        </p:nvSpPr>
        <p:spPr>
          <a:xfrm rot="20590525">
            <a:off x="1713679" y="4634904"/>
            <a:ext cx="541510" cy="1223439"/>
          </a:xfrm>
          <a:custGeom>
            <a:avLst/>
            <a:gdLst>
              <a:gd name="connsiteX0" fmla="*/ 541510 w 541510"/>
              <a:gd name="connsiteY0" fmla="*/ 1 h 1223439"/>
              <a:gd name="connsiteX1" fmla="*/ 0 w 541510"/>
              <a:gd name="connsiteY1" fmla="*/ 1223439 h 1223439"/>
              <a:gd name="connsiteX2" fmla="*/ 0 w 541510"/>
              <a:gd name="connsiteY2" fmla="*/ 1223437 h 1223439"/>
              <a:gd name="connsiteX3" fmla="*/ 541509 w 541510"/>
              <a:gd name="connsiteY3" fmla="*/ 0 h 1223439"/>
              <a:gd name="connsiteX4" fmla="*/ 541510 w 541510"/>
              <a:gd name="connsiteY4" fmla="*/ 1 h 122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510" h="1223439">
                <a:moveTo>
                  <a:pt x="541510" y="1"/>
                </a:moveTo>
                <a:lnTo>
                  <a:pt x="0" y="1223439"/>
                </a:lnTo>
                <a:lnTo>
                  <a:pt x="0" y="1223437"/>
                </a:lnTo>
                <a:lnTo>
                  <a:pt x="541509" y="0"/>
                </a:lnTo>
                <a:lnTo>
                  <a:pt x="541510" y="1"/>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3" name="フリーフォーム: 図形 52">
            <a:extLst>
              <a:ext uri="{FF2B5EF4-FFF2-40B4-BE49-F238E27FC236}">
                <a16:creationId xmlns:a16="http://schemas.microsoft.com/office/drawing/2014/main" id="{864BCFCA-0089-4717-B4CA-50F36038EEDD}"/>
              </a:ext>
            </a:extLst>
          </p:cNvPr>
          <p:cNvSpPr/>
          <p:nvPr/>
        </p:nvSpPr>
        <p:spPr>
          <a:xfrm rot="20590525">
            <a:off x="236937" y="4783328"/>
            <a:ext cx="1572073" cy="1869683"/>
          </a:xfrm>
          <a:custGeom>
            <a:avLst/>
            <a:gdLst>
              <a:gd name="connsiteX0" fmla="*/ 1572073 w 1572073"/>
              <a:gd name="connsiteY0" fmla="*/ 33237 h 1869683"/>
              <a:gd name="connsiteX1" fmla="*/ 1572073 w 1572073"/>
              <a:gd name="connsiteY1" fmla="*/ 1373485 h 1869683"/>
              <a:gd name="connsiteX2" fmla="*/ 1352449 w 1572073"/>
              <a:gd name="connsiteY2" fmla="*/ 1869683 h 1869683"/>
              <a:gd name="connsiteX3" fmla="*/ 1245783 w 1572073"/>
              <a:gd name="connsiteY3" fmla="*/ 1828688 h 1869683"/>
              <a:gd name="connsiteX4" fmla="*/ 19911 w 1572073"/>
              <a:gd name="connsiteY4" fmla="*/ 496825 h 1869683"/>
              <a:gd name="connsiteX5" fmla="*/ 1445226 w 1572073"/>
              <a:gd name="connsiteY5" fmla="*/ 16977 h 1869683"/>
              <a:gd name="connsiteX6" fmla="*/ 1572073 w 1572073"/>
              <a:gd name="connsiteY6" fmla="*/ 33237 h 186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2073" h="1869683">
                <a:moveTo>
                  <a:pt x="1572073" y="33237"/>
                </a:moveTo>
                <a:lnTo>
                  <a:pt x="1572073" y="1373485"/>
                </a:lnTo>
                <a:lnTo>
                  <a:pt x="1352449" y="1869683"/>
                </a:lnTo>
                <a:lnTo>
                  <a:pt x="1245783" y="1828688"/>
                </a:lnTo>
                <a:cubicBezTo>
                  <a:pt x="419550" y="1487362"/>
                  <a:pt x="-111445" y="931225"/>
                  <a:pt x="19911" y="496825"/>
                </a:cubicBezTo>
                <a:cubicBezTo>
                  <a:pt x="134262" y="118664"/>
                  <a:pt x="717580" y="-58160"/>
                  <a:pt x="1445226" y="16977"/>
                </a:cubicBezTo>
                <a:lnTo>
                  <a:pt x="1572073" y="33237"/>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2" name="フリーフォーム: 図形 51">
            <a:extLst>
              <a:ext uri="{FF2B5EF4-FFF2-40B4-BE49-F238E27FC236}">
                <a16:creationId xmlns:a16="http://schemas.microsoft.com/office/drawing/2014/main" id="{0A252BF2-87EC-4896-8887-2CFA03B8A5D2}"/>
              </a:ext>
            </a:extLst>
          </p:cNvPr>
          <p:cNvSpPr/>
          <p:nvPr/>
        </p:nvSpPr>
        <p:spPr>
          <a:xfrm rot="20590525">
            <a:off x="1770270" y="5930055"/>
            <a:ext cx="219624" cy="572602"/>
          </a:xfrm>
          <a:custGeom>
            <a:avLst/>
            <a:gdLst>
              <a:gd name="connsiteX0" fmla="*/ 219624 w 219624"/>
              <a:gd name="connsiteY0" fmla="*/ 0 h 572602"/>
              <a:gd name="connsiteX1" fmla="*/ 219624 w 219624"/>
              <a:gd name="connsiteY1" fmla="*/ 572602 h 572602"/>
              <a:gd name="connsiteX2" fmla="*/ 74769 w 219624"/>
              <a:gd name="connsiteY2" fmla="*/ 524931 h 572602"/>
              <a:gd name="connsiteX3" fmla="*/ 0 w 219624"/>
              <a:gd name="connsiteY3" fmla="*/ 496196 h 572602"/>
              <a:gd name="connsiteX4" fmla="*/ 0 w 219624"/>
              <a:gd name="connsiteY4" fmla="*/ 496196 h 572602"/>
              <a:gd name="connsiteX5" fmla="*/ 1 w 219624"/>
              <a:gd name="connsiteY5" fmla="*/ 496196 h 572602"/>
              <a:gd name="connsiteX6" fmla="*/ 219624 w 219624"/>
              <a:gd name="connsiteY6" fmla="*/ 0 h 57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624" h="572602">
                <a:moveTo>
                  <a:pt x="219624" y="0"/>
                </a:moveTo>
                <a:lnTo>
                  <a:pt x="219624" y="572602"/>
                </a:lnTo>
                <a:lnTo>
                  <a:pt x="74769" y="524931"/>
                </a:lnTo>
                <a:lnTo>
                  <a:pt x="0" y="496196"/>
                </a:lnTo>
                <a:lnTo>
                  <a:pt x="0" y="496196"/>
                </a:lnTo>
                <a:lnTo>
                  <a:pt x="1" y="496196"/>
                </a:lnTo>
                <a:lnTo>
                  <a:pt x="219624" y="0"/>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0" name="矢印: 右 59">
            <a:extLst>
              <a:ext uri="{FF2B5EF4-FFF2-40B4-BE49-F238E27FC236}">
                <a16:creationId xmlns:a16="http://schemas.microsoft.com/office/drawing/2014/main" id="{23548A75-6492-4375-AFBE-9D64B52ED912}"/>
              </a:ext>
            </a:extLst>
          </p:cNvPr>
          <p:cNvSpPr/>
          <p:nvPr/>
        </p:nvSpPr>
        <p:spPr>
          <a:xfrm>
            <a:off x="4818647" y="5083423"/>
            <a:ext cx="539780" cy="885713"/>
          </a:xfrm>
          <a:prstGeom prst="rightArrow">
            <a:avLst/>
          </a:prstGeom>
          <a:solidFill>
            <a:srgbClr val="FFC000"/>
          </a:solid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6611BFD7-865B-4F5E-870F-65ACBBDDDCEE}"/>
                  </a:ext>
                </a:extLst>
              </p:cNvPr>
              <p:cNvSpPr txBox="1"/>
              <p:nvPr/>
            </p:nvSpPr>
            <p:spPr>
              <a:xfrm>
                <a:off x="6351898" y="461914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𝐶</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62" name="テキスト ボックス 61">
                <a:extLst>
                  <a:ext uri="{FF2B5EF4-FFF2-40B4-BE49-F238E27FC236}">
                    <a16:creationId xmlns:a16="http://schemas.microsoft.com/office/drawing/2014/main" id="{6611BFD7-865B-4F5E-870F-65ACBBDDDCEE}"/>
                  </a:ext>
                </a:extLst>
              </p:cNvPr>
              <p:cNvSpPr txBox="1">
                <a:spLocks noRot="1" noChangeAspect="1" noMove="1" noResize="1" noEditPoints="1" noAdjustHandles="1" noChangeArrowheads="1" noChangeShapeType="1" noTextEdit="1"/>
              </p:cNvSpPr>
              <p:nvPr/>
            </p:nvSpPr>
            <p:spPr>
              <a:xfrm>
                <a:off x="6351898" y="4619141"/>
                <a:ext cx="1628913" cy="64645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830D9AD-A1A0-40F9-B5D7-BDF694FB4133}"/>
                  </a:ext>
                </a:extLst>
              </p:cNvPr>
              <p:cNvSpPr txBox="1"/>
              <p:nvPr/>
            </p:nvSpPr>
            <p:spPr>
              <a:xfrm>
                <a:off x="6351898" y="6186314"/>
                <a:ext cx="2975066"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solidFill>
                                <a:schemeClr val="tx1"/>
                              </a:solidFill>
                              <a:latin typeface="Cambria Math" panose="02040503050406030204" pitchFamily="18" charset="0"/>
                              <a:ea typeface="メイリオ" panose="020B0604030504040204" pitchFamily="50" charset="-128"/>
                            </a:rPr>
                          </m:ctrlPr>
                        </m:dPr>
                        <m:e>
                          <m:r>
                            <a:rPr kumimoji="1" lang="en-US" altLang="ja-JP" sz="2400" b="0" i="1" smtClean="0">
                              <a:solidFill>
                                <a:schemeClr val="tx1"/>
                              </a:solidFill>
                              <a:latin typeface="Cambria Math" panose="02040503050406030204" pitchFamily="18" charset="0"/>
                              <a:ea typeface="メイリオ" panose="020B0604030504040204" pitchFamily="50" charset="-128"/>
                            </a:rPr>
                            <m:t>𝐶</m:t>
                          </m:r>
                        </m:e>
                      </m:d>
                      <m:r>
                        <a:rPr kumimoji="1" lang="en-US" altLang="ja-JP" sz="2400" b="0" i="1" smtClean="0">
                          <a:solidFill>
                            <a:schemeClr val="tx1"/>
                          </a:solidFill>
                          <a:latin typeface="Cambria Math" panose="02040503050406030204" pitchFamily="18" charset="0"/>
                          <a:ea typeface="メイリオ" panose="020B0604030504040204" pitchFamily="50" charset="-128"/>
                        </a:rPr>
                        <m:t>≤ </m:t>
                      </m:r>
                      <m:d>
                        <m:dPr>
                          <m:ctrlPr>
                            <a:rPr kumimoji="1" lang="en-US" altLang="ja-JP" sz="2400" b="0" i="1" smtClean="0">
                              <a:solidFill>
                                <a:schemeClr val="tx1"/>
                              </a:solidFill>
                              <a:latin typeface="Cambria Math" panose="02040503050406030204" pitchFamily="18" charset="0"/>
                              <a:ea typeface="メイリオ" panose="020B0604030504040204" pitchFamily="50" charset="-128"/>
                            </a:rPr>
                          </m:ctrlPr>
                        </m:dPr>
                        <m:e>
                          <m:r>
                            <a:rPr kumimoji="1" lang="en-US" altLang="ja-JP" sz="2400" b="0" i="1" smtClean="0">
                              <a:solidFill>
                                <a:schemeClr val="tx1"/>
                              </a:solidFill>
                              <a:latin typeface="Cambria Math" panose="02040503050406030204" pitchFamily="18" charset="0"/>
                              <a:ea typeface="メイリオ" panose="020B0604030504040204" pitchFamily="50" charset="-128"/>
                            </a:rPr>
                            <m:t>𝛼</m:t>
                          </m:r>
                          <m:r>
                            <a:rPr kumimoji="1" lang="en-US" altLang="ja-JP" sz="2400" b="0" i="1" smtClean="0">
                              <a:solidFill>
                                <a:schemeClr val="tx1"/>
                              </a:solidFill>
                              <a:latin typeface="Cambria Math" panose="02040503050406030204" pitchFamily="18" charset="0"/>
                              <a:ea typeface="メイリオ" panose="020B0604030504040204" pitchFamily="50" charset="-128"/>
                            </a:rPr>
                            <m:t>+</m:t>
                          </m:r>
                          <m:r>
                            <a:rPr kumimoji="1" lang="en-US" altLang="ja-JP" sz="2400" b="0" i="1" smtClean="0">
                              <a:solidFill>
                                <a:schemeClr val="tx1"/>
                              </a:solidFill>
                              <a:latin typeface="Cambria Math" panose="02040503050406030204" pitchFamily="18" charset="0"/>
                              <a:ea typeface="メイリオ" panose="020B0604030504040204" pitchFamily="50" charset="-128"/>
                            </a:rPr>
                            <m:t>𝜀</m:t>
                          </m:r>
                        </m:e>
                      </m:d>
                      <m:r>
                        <a:rPr kumimoji="1" lang="en-US" altLang="ja-JP" sz="2400" b="0" i="1" smtClean="0">
                          <a:solidFill>
                            <a:schemeClr val="tx1"/>
                          </a:solidFill>
                          <a:latin typeface="Cambria Math" panose="02040503050406030204" pitchFamily="18" charset="0"/>
                          <a:ea typeface="メイリオ" panose="020B0604030504040204" pitchFamily="50" charset="-128"/>
                        </a:rPr>
                        <m:t>𝑛</m:t>
                      </m:r>
                    </m:oMath>
                  </m:oMathPara>
                </a14:m>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1830D9AD-A1A0-40F9-B5D7-BDF694FB4133}"/>
                  </a:ext>
                </a:extLst>
              </p:cNvPr>
              <p:cNvSpPr txBox="1">
                <a:spLocks noRot="1" noChangeAspect="1" noMove="1" noResize="1" noEditPoints="1" noAdjustHandles="1" noChangeArrowheads="1" noChangeShapeType="1" noTextEdit="1"/>
              </p:cNvSpPr>
              <p:nvPr/>
            </p:nvSpPr>
            <p:spPr>
              <a:xfrm>
                <a:off x="6351898" y="6186314"/>
                <a:ext cx="29750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B511C50F-E437-4446-94B6-7BF84615B80B}"/>
                  </a:ext>
                </a:extLst>
              </p:cNvPr>
              <p:cNvSpPr/>
              <p:nvPr/>
            </p:nvSpPr>
            <p:spPr>
              <a:xfrm>
                <a:off x="343735" y="5397232"/>
                <a:ext cx="360000" cy="360000"/>
              </a:xfrm>
              <a:prstGeom prst="ellips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64" name="楕円 63">
                <a:extLst>
                  <a:ext uri="{FF2B5EF4-FFF2-40B4-BE49-F238E27FC236}">
                    <a16:creationId xmlns:a16="http://schemas.microsoft.com/office/drawing/2014/main" id="{B511C50F-E437-4446-94B6-7BF84615B80B}"/>
                  </a:ext>
                </a:extLst>
              </p:cNvPr>
              <p:cNvSpPr>
                <a:spLocks noRot="1" noChangeAspect="1" noMove="1" noResize="1" noEditPoints="1" noAdjustHandles="1" noChangeArrowheads="1" noChangeShapeType="1" noTextEdit="1"/>
              </p:cNvSpPr>
              <p:nvPr/>
            </p:nvSpPr>
            <p:spPr>
              <a:xfrm>
                <a:off x="343735" y="5397232"/>
                <a:ext cx="360000" cy="360000"/>
              </a:xfrm>
              <a:prstGeom prst="ellipse">
                <a:avLst/>
              </a:prstGeom>
              <a:blipFill>
                <a:blip r:embed="rId8"/>
                <a:stretch>
                  <a:fillRect/>
                </a:stretch>
              </a:blipFill>
              <a:ln w="28575">
                <a:solidFill>
                  <a:srgbClr val="00B0F0"/>
                </a:solidFill>
              </a:ln>
            </p:spPr>
            <p:txBody>
              <a:bodyPr/>
              <a:lstStyle/>
              <a:p>
                <a:r>
                  <a:rPr lang="ja-JP" altLang="en-US">
                    <a:noFill/>
                  </a:rPr>
                  <a:t> </a:t>
                </a:r>
              </a:p>
            </p:txBody>
          </p:sp>
        </mc:Fallback>
      </mc:AlternateContent>
      <p:sp>
        <p:nvSpPr>
          <p:cNvPr id="31" name="フリーフォーム: 図形 30">
            <a:extLst>
              <a:ext uri="{FF2B5EF4-FFF2-40B4-BE49-F238E27FC236}">
                <a16:creationId xmlns:a16="http://schemas.microsoft.com/office/drawing/2014/main" id="{DFA25068-754F-4C03-8112-AE463DDE672D}"/>
              </a:ext>
            </a:extLst>
          </p:cNvPr>
          <p:cNvSpPr/>
          <p:nvPr/>
        </p:nvSpPr>
        <p:spPr>
          <a:xfrm rot="20590525">
            <a:off x="1773873" y="4369455"/>
            <a:ext cx="2205342" cy="1973796"/>
          </a:xfrm>
          <a:custGeom>
            <a:avLst/>
            <a:gdLst>
              <a:gd name="connsiteX0" fmla="*/ 588453 w 2205342"/>
              <a:gd name="connsiteY0" fmla="*/ 12960 h 1973796"/>
              <a:gd name="connsiteX1" fmla="*/ 2185431 w 2205342"/>
              <a:gd name="connsiteY1" fmla="*/ 1476972 h 1973796"/>
              <a:gd name="connsiteX2" fmla="*/ 44815 w 2205342"/>
              <a:gd name="connsiteY2" fmla="*/ 1810789 h 1973796"/>
              <a:gd name="connsiteX3" fmla="*/ 0 w 2205342"/>
              <a:gd name="connsiteY3" fmla="*/ 1796041 h 1973796"/>
              <a:gd name="connsiteX4" fmla="*/ 0 w 2205342"/>
              <a:gd name="connsiteY4" fmla="*/ 1223439 h 1973796"/>
              <a:gd name="connsiteX5" fmla="*/ 541510 w 2205342"/>
              <a:gd name="connsiteY5" fmla="*/ 1 h 1973796"/>
              <a:gd name="connsiteX6" fmla="*/ 541509 w 2205342"/>
              <a:gd name="connsiteY6" fmla="*/ 0 h 1973796"/>
              <a:gd name="connsiteX7" fmla="*/ 541509 w 2205342"/>
              <a:gd name="connsiteY7" fmla="*/ 0 h 1973796"/>
              <a:gd name="connsiteX8" fmla="*/ 588453 w 2205342"/>
              <a:gd name="connsiteY8" fmla="*/ 12960 h 19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5342" h="1973796">
                <a:moveTo>
                  <a:pt x="588453" y="12960"/>
                </a:moveTo>
                <a:cubicBezTo>
                  <a:pt x="1620561" y="325055"/>
                  <a:pt x="2335552" y="980515"/>
                  <a:pt x="2185431" y="1476972"/>
                </a:cubicBezTo>
                <a:cubicBezTo>
                  <a:pt x="2035309" y="1973429"/>
                  <a:pt x="1076923" y="2122884"/>
                  <a:pt x="44815" y="1810789"/>
                </a:cubicBezTo>
                <a:lnTo>
                  <a:pt x="0" y="1796041"/>
                </a:lnTo>
                <a:lnTo>
                  <a:pt x="0" y="1223439"/>
                </a:lnTo>
                <a:lnTo>
                  <a:pt x="541510" y="1"/>
                </a:lnTo>
                <a:lnTo>
                  <a:pt x="541509" y="0"/>
                </a:lnTo>
                <a:lnTo>
                  <a:pt x="541509" y="0"/>
                </a:lnTo>
                <a:lnTo>
                  <a:pt x="588453" y="12960"/>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BB314CF0-5893-4731-84E5-21A560F2AECB}"/>
              </a:ext>
            </a:extLst>
          </p:cNvPr>
          <p:cNvCxnSpPr>
            <a:cxnSpLocks/>
          </p:cNvCxnSpPr>
          <p:nvPr/>
        </p:nvCxnSpPr>
        <p:spPr>
          <a:xfrm flipH="1">
            <a:off x="1758493" y="4223010"/>
            <a:ext cx="333632" cy="2681416"/>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C391E217-E612-4C34-B99C-BA566A3A890D}"/>
              </a:ext>
            </a:extLst>
          </p:cNvPr>
          <p:cNvCxnSpPr>
            <a:cxnSpLocks/>
          </p:cNvCxnSpPr>
          <p:nvPr/>
        </p:nvCxnSpPr>
        <p:spPr>
          <a:xfrm>
            <a:off x="1378522" y="4204475"/>
            <a:ext cx="803189" cy="2718486"/>
          </a:xfrm>
          <a:prstGeom prst="line">
            <a:avLst/>
          </a:prstGeom>
          <a:ln w="38100" cmpd="sng">
            <a:solidFill>
              <a:srgbClr val="00B0F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FB096E18-6A28-4335-BC1B-1DE039BDDF61}"/>
                  </a:ext>
                </a:extLst>
              </p:cNvPr>
              <p:cNvSpPr/>
              <p:nvPr/>
            </p:nvSpPr>
            <p:spPr>
              <a:xfrm>
                <a:off x="3380233" y="5397232"/>
                <a:ext cx="360000" cy="360000"/>
              </a:xfrm>
              <a:prstGeom prst="ellips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oMath>
                  </m:oMathPara>
                </a14:m>
                <a:endParaRPr kumimoji="1" lang="ja-JP" altLang="en-US" dirty="0"/>
              </a:p>
            </p:txBody>
          </p:sp>
        </mc:Choice>
        <mc:Fallback xmlns="">
          <p:sp>
            <p:nvSpPr>
              <p:cNvPr id="34" name="楕円 33">
                <a:extLst>
                  <a:ext uri="{FF2B5EF4-FFF2-40B4-BE49-F238E27FC236}">
                    <a16:creationId xmlns:a16="http://schemas.microsoft.com/office/drawing/2014/main" id="{FB096E18-6A28-4335-BC1B-1DE039BDDF61}"/>
                  </a:ext>
                </a:extLst>
              </p:cNvPr>
              <p:cNvSpPr>
                <a:spLocks noRot="1" noChangeAspect="1" noMove="1" noResize="1" noEditPoints="1" noAdjustHandles="1" noChangeArrowheads="1" noChangeShapeType="1" noTextEdit="1"/>
              </p:cNvSpPr>
              <p:nvPr/>
            </p:nvSpPr>
            <p:spPr>
              <a:xfrm>
                <a:off x="3380233" y="5397232"/>
                <a:ext cx="360000" cy="360000"/>
              </a:xfrm>
              <a:prstGeom prst="ellipse">
                <a:avLst/>
              </a:prstGeom>
              <a:blipFill>
                <a:blip r:embed="rId9"/>
                <a:stretch>
                  <a:fillRect/>
                </a:stretch>
              </a:blipFill>
              <a:ln w="28575">
                <a:solidFill>
                  <a:srgbClr val="00B0F0"/>
                </a:solidFill>
              </a:ln>
            </p:spPr>
            <p:txBody>
              <a:bodyPr/>
              <a:lstStyle/>
              <a:p>
                <a:r>
                  <a:rPr lang="ja-JP" altLang="en-US">
                    <a:noFill/>
                  </a:rPr>
                  <a:t> </a:t>
                </a:r>
              </a:p>
            </p:txBody>
          </p:sp>
        </mc:Fallback>
      </mc:AlternateContent>
    </p:spTree>
    <p:extLst>
      <p:ext uri="{BB962C8B-B14F-4D97-AF65-F5344CB8AC3E}">
        <p14:creationId xmlns:p14="http://schemas.microsoft.com/office/powerpoint/2010/main" val="388513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FB984-C1D3-43E1-B5F8-CAD8A4373D4C}"/>
              </a:ext>
            </a:extLst>
          </p:cNvPr>
          <p:cNvSpPr>
            <a:spLocks noGrp="1"/>
          </p:cNvSpPr>
          <p:nvPr>
            <p:ph type="title"/>
          </p:nvPr>
        </p:nvSpPr>
        <p:spPr/>
        <p:txBody>
          <a:bodyPr/>
          <a:lstStyle/>
          <a:p>
            <a:r>
              <a:rPr kumimoji="1" lang="ja-JP" altLang="en-US" dirty="0"/>
              <a:t>分散</a:t>
            </a:r>
            <a:r>
              <a:rPr lang="ja-JP" altLang="en-US" dirty="0"/>
              <a:t>化</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3EED932-8554-4B20-8D5D-9C8586B13D6A}"/>
                  </a:ext>
                </a:extLst>
              </p:cNvPr>
              <p:cNvSpPr>
                <a:spLocks noGrp="1"/>
              </p:cNvSpPr>
              <p:nvPr>
                <p:ph idx="1"/>
              </p:nvPr>
            </p:nvSpPr>
            <p:spPr/>
            <p:txBody>
              <a:bodyPr/>
              <a:lstStyle/>
              <a:p>
                <a:r>
                  <a:rPr lang="ja-JP" altLang="en-US" dirty="0"/>
                  <a:t>アルゴリズムのメインパート</a:t>
                </a:r>
                <a:endParaRPr lang="en-US" altLang="ja-JP" dirty="0"/>
              </a:p>
              <a:p>
                <a:endParaRPr kumimoji="1" lang="en-US" altLang="ja-JP" dirty="0"/>
              </a:p>
              <a:p>
                <a:pPr marL="457200" indent="-457200">
                  <a:buFont typeface="+mj-lt"/>
                  <a:buAutoNum type="arabicPeriod"/>
                </a:pPr>
                <a:r>
                  <a:rPr lang="ja-JP" altLang="en-US" dirty="0"/>
                  <a:t> </a:t>
                </a:r>
                <a14:m>
                  <m:oMath xmlns:m="http://schemas.openxmlformats.org/officeDocument/2006/math">
                    <m:r>
                      <a:rPr kumimoji="1" lang="en-US" altLang="ja-JP" b="0" i="1"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r>
                      <a:rPr lang="ja-JP" altLang="en-US" i="1" dirty="0">
                        <a:latin typeface="Cambria Math" panose="02040503050406030204" pitchFamily="18" charset="0"/>
                      </a:rPr>
                      <m:t>点素</m:t>
                    </m:r>
                    <m:r>
                      <a:rPr lang="ja-JP" altLang="en-US" i="1" dirty="0">
                        <a:latin typeface="Cambria Math" panose="02040503050406030204" pitchFamily="18" charset="0"/>
                      </a:rPr>
                      <m:t>パス</m:t>
                    </m:r>
                  </m:oMath>
                </a14:m>
                <a:r>
                  <a:rPr kumimoji="1" lang="ja-JP" altLang="en-US" dirty="0"/>
                  <a:t>の計算</a:t>
                </a:r>
                <a:endParaRPr lang="en-US" altLang="ja-JP" dirty="0"/>
              </a:p>
              <a:p>
                <a:pPr marL="457200" indent="-457200">
                  <a:buFont typeface="+mj-lt"/>
                  <a:buAutoNum type="arabicPeriod"/>
                </a:pPr>
                <a:endParaRPr kumimoji="1" lang="en-US" altLang="ja-JP" dirty="0"/>
              </a:p>
              <a:p>
                <a:pPr marL="457200" indent="-457200">
                  <a:buFont typeface="+mj-lt"/>
                  <a:buAutoNum type="arabicPeriod"/>
                </a:pPr>
                <a:r>
                  <a:rPr kumimoji="1" lang="ja-JP" altLang="en-US" dirty="0"/>
                  <a:t>ノードカットの計算</a:t>
                </a:r>
                <a:endParaRPr kumimoji="1" lang="en-US" altLang="ja-JP" dirty="0"/>
              </a:p>
              <a:p>
                <a:pPr marL="457200" indent="-457200">
                  <a:buFont typeface="+mj-lt"/>
                  <a:buAutoNum type="arabicPeriod"/>
                </a:pPr>
                <a:endParaRPr lang="en-US" altLang="ja-JP" dirty="0"/>
              </a:p>
              <a:p>
                <a:pPr marL="457200" indent="-457200">
                  <a:buFont typeface="+mj-lt"/>
                  <a:buAutoNum type="arabicPeriod"/>
                </a:pPr>
                <a:r>
                  <a:rPr kumimoji="1" lang="ja-JP" altLang="en-US" dirty="0"/>
                  <a:t>縮約</a:t>
                </a:r>
              </a:p>
            </p:txBody>
          </p:sp>
        </mc:Choice>
        <mc:Fallback>
          <p:sp>
            <p:nvSpPr>
              <p:cNvPr id="3" name="コンテンツ プレースホルダー 2">
                <a:extLst>
                  <a:ext uri="{FF2B5EF4-FFF2-40B4-BE49-F238E27FC236}">
                    <a16:creationId xmlns:a16="http://schemas.microsoft.com/office/drawing/2014/main" id="{73EED932-8554-4B20-8D5D-9C8586B13D6A}"/>
                  </a:ext>
                </a:extLst>
              </p:cNvPr>
              <p:cNvSpPr>
                <a:spLocks noGrp="1" noRot="1" noChangeAspect="1" noMove="1" noResize="1" noEditPoints="1" noAdjustHandles="1" noChangeArrowheads="1" noChangeShapeType="1" noTextEdit="1"/>
              </p:cNvSpPr>
              <p:nvPr>
                <p:ph idx="1"/>
              </p:nvPr>
            </p:nvSpPr>
            <p:spPr>
              <a:blipFill>
                <a:blip r:embed="rId2"/>
                <a:stretch>
                  <a:fillRect l="-1777" t="-13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3898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FB984-C1D3-43E1-B5F8-CAD8A4373D4C}"/>
              </a:ext>
            </a:extLst>
          </p:cNvPr>
          <p:cNvSpPr>
            <a:spLocks noGrp="1"/>
          </p:cNvSpPr>
          <p:nvPr>
            <p:ph type="title"/>
          </p:nvPr>
        </p:nvSpPr>
        <p:spPr/>
        <p:txBody>
          <a:bodyPr/>
          <a:lstStyle/>
          <a:p>
            <a:r>
              <a:rPr kumimoji="1" lang="ja-JP" altLang="en-US" dirty="0"/>
              <a:t>分散</a:t>
            </a:r>
            <a:r>
              <a:rPr lang="ja-JP" altLang="en-US" dirty="0"/>
              <a:t>化</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3EED932-8554-4B20-8D5D-9C8586B13D6A}"/>
                  </a:ext>
                </a:extLst>
              </p:cNvPr>
              <p:cNvSpPr>
                <a:spLocks noGrp="1"/>
              </p:cNvSpPr>
              <p:nvPr>
                <p:ph idx="1"/>
              </p:nvPr>
            </p:nvSpPr>
            <p:spPr/>
            <p:txBody>
              <a:bodyPr/>
              <a:lstStyle/>
              <a:p>
                <a:r>
                  <a:rPr lang="ja-JP" altLang="en-US" dirty="0"/>
                  <a:t>アルゴリズムのメインパート</a:t>
                </a:r>
                <a:endParaRPr lang="en-US" altLang="ja-JP" dirty="0"/>
              </a:p>
              <a:p>
                <a:endParaRPr kumimoji="1" lang="en-US" altLang="ja-JP" dirty="0"/>
              </a:p>
              <a:p>
                <a:pPr marL="457200" indent="-457200">
                  <a:buFont typeface="+mj-lt"/>
                  <a:buAutoNum type="arabicPeriod"/>
                </a:pPr>
                <a:r>
                  <a:rPr lang="ja-JP" altLang="en-US" dirty="0"/>
                  <a:t> </a:t>
                </a:r>
                <a14:m>
                  <m:oMath xmlns:m="http://schemas.openxmlformats.org/officeDocument/2006/math">
                    <m:r>
                      <a:rPr kumimoji="1" lang="en-US" altLang="ja-JP" b="0" i="1"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r>
                      <a:rPr lang="ja-JP" altLang="en-US" i="1" dirty="0">
                        <a:latin typeface="Cambria Math" panose="02040503050406030204" pitchFamily="18" charset="0"/>
                      </a:rPr>
                      <m:t>点素パス</m:t>
                    </m:r>
                  </m:oMath>
                </a14:m>
                <a:r>
                  <a:rPr kumimoji="1" lang="ja-JP" altLang="en-US" dirty="0"/>
                  <a:t>の計算</a:t>
                </a:r>
                <a:endParaRPr lang="en-US" altLang="ja-JP" dirty="0"/>
              </a:p>
              <a:p>
                <a:pPr marL="457200" indent="-457200">
                  <a:buFont typeface="+mj-lt"/>
                  <a:buAutoNum type="arabicPeriod"/>
                </a:pPr>
                <a:endParaRPr kumimoji="1" lang="en-US" altLang="ja-JP" dirty="0"/>
              </a:p>
              <a:p>
                <a:pPr marL="457200" indent="-457200">
                  <a:buFont typeface="+mj-lt"/>
                  <a:buAutoNum type="arabicPeriod"/>
                </a:pPr>
                <a:r>
                  <a:rPr kumimoji="1" lang="ja-JP" altLang="en-US" dirty="0"/>
                  <a:t>ノードカットの計算</a:t>
                </a:r>
                <a:endParaRPr kumimoji="1" lang="en-US" altLang="ja-JP" dirty="0"/>
              </a:p>
              <a:p>
                <a:pPr marL="457200" indent="-457200">
                  <a:buFont typeface="+mj-lt"/>
                  <a:buAutoNum type="arabicPeriod"/>
                </a:pPr>
                <a:endParaRPr lang="en-US" altLang="ja-JP" dirty="0"/>
              </a:p>
              <a:p>
                <a:pPr marL="457200" indent="-457200">
                  <a:buFont typeface="+mj-lt"/>
                  <a:buAutoNum type="arabicPeriod"/>
                </a:pPr>
                <a:r>
                  <a:rPr kumimoji="1" lang="ja-JP" altLang="en-US" dirty="0"/>
                  <a:t>縮約</a:t>
                </a:r>
              </a:p>
            </p:txBody>
          </p:sp>
        </mc:Choice>
        <mc:Fallback>
          <p:sp>
            <p:nvSpPr>
              <p:cNvPr id="3" name="コンテンツ プレースホルダー 2">
                <a:extLst>
                  <a:ext uri="{FF2B5EF4-FFF2-40B4-BE49-F238E27FC236}">
                    <a16:creationId xmlns:a16="http://schemas.microsoft.com/office/drawing/2014/main" id="{73EED932-8554-4B20-8D5D-9C8586B13D6A}"/>
                  </a:ext>
                </a:extLst>
              </p:cNvPr>
              <p:cNvSpPr>
                <a:spLocks noGrp="1" noRot="1" noChangeAspect="1" noMove="1" noResize="1" noEditPoints="1" noAdjustHandles="1" noChangeArrowheads="1" noChangeShapeType="1" noTextEdit="1"/>
              </p:cNvSpPr>
              <p:nvPr>
                <p:ph idx="1"/>
              </p:nvPr>
            </p:nvSpPr>
            <p:spPr>
              <a:blipFill>
                <a:blip r:embed="rId2"/>
                <a:stretch>
                  <a:fillRect l="-1777" t="-1307"/>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A54EF48F-8926-4EF8-891A-CEEF9E2D920C}"/>
              </a:ext>
            </a:extLst>
          </p:cNvPr>
          <p:cNvCxnSpPr>
            <a:cxnSpLocks/>
          </p:cNvCxnSpPr>
          <p:nvPr/>
        </p:nvCxnSpPr>
        <p:spPr>
          <a:xfrm flipH="1" flipV="1">
            <a:off x="4402319" y="2752627"/>
            <a:ext cx="1998481" cy="1574276"/>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B552EEB1-5055-40C3-AF90-30ABEC86F6A5}"/>
              </a:ext>
            </a:extLst>
          </p:cNvPr>
          <p:cNvCxnSpPr>
            <a:cxnSpLocks/>
          </p:cNvCxnSpPr>
          <p:nvPr/>
        </p:nvCxnSpPr>
        <p:spPr>
          <a:xfrm flipH="1">
            <a:off x="2662339" y="4581428"/>
            <a:ext cx="1739980" cy="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EFC12D4-A624-4768-B097-1464A56FCBFB}"/>
                  </a:ext>
                </a:extLst>
              </p:cNvPr>
              <p:cNvSpPr txBox="1"/>
              <p:nvPr/>
            </p:nvSpPr>
            <p:spPr>
              <a:xfrm>
                <a:off x="4572000" y="4364437"/>
                <a:ext cx="4496586" cy="1225335"/>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既存の分散アルゴリズム　</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によって計算可能</a:t>
                </a:r>
                <a:endParaRPr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𝑂</m:t>
                        </m:r>
                      </m:e>
                    </m:acc>
                    <m:r>
                      <a:rPr lang="en-US" altLang="ja-JP" sz="2400" b="0" i="1" dirty="0" smtClean="0">
                        <a:latin typeface="Cambria Math" panose="02040503050406030204" pitchFamily="18" charset="0"/>
                        <a:ea typeface="メイリオ" panose="020B0604030504040204" pitchFamily="50" charset="-128"/>
                      </a:rPr>
                      <m:t>(</m:t>
                    </m:r>
                    <m:sSup>
                      <m:sSupPr>
                        <m:ctrlPr>
                          <a:rPr lang="en-US" altLang="ja-JP" sz="2400" b="0" i="1" dirty="0" smtClean="0">
                            <a:latin typeface="Cambria Math" panose="02040503050406030204" pitchFamily="18" charset="0"/>
                            <a:ea typeface="メイリオ" panose="020B0604030504040204" pitchFamily="50" charset="-128"/>
                          </a:rPr>
                        </m:ctrlPr>
                      </m:sSupPr>
                      <m:e>
                        <m:r>
                          <a:rPr lang="en-US" altLang="ja-JP" sz="2400" b="0" i="1" dirty="0" smtClean="0">
                            <a:latin typeface="Cambria Math" panose="02040503050406030204" pitchFamily="18" charset="0"/>
                            <a:ea typeface="メイリオ" panose="020B0604030504040204" pitchFamily="50" charset="-128"/>
                          </a:rPr>
                          <m:t>𝑘</m:t>
                        </m:r>
                      </m:e>
                      <m:sup>
                        <m:r>
                          <a:rPr lang="en-US" altLang="ja-JP" sz="2400" b="0" i="1" dirty="0" smtClean="0">
                            <a:latin typeface="Cambria Math" panose="02040503050406030204" pitchFamily="18" charset="0"/>
                            <a:ea typeface="メイリオ" panose="020B0604030504040204" pitchFamily="50" charset="-128"/>
                          </a:rPr>
                          <m:t>𝑂</m:t>
                        </m:r>
                        <m:d>
                          <m:dPr>
                            <m:ctrlPr>
                              <a:rPr lang="en-US" altLang="ja-JP" sz="2400" b="0" i="1" dirty="0" smtClean="0">
                                <a:latin typeface="Cambria Math" panose="02040503050406030204" pitchFamily="18" charset="0"/>
                                <a:ea typeface="メイリオ" panose="020B0604030504040204" pitchFamily="50" charset="-128"/>
                              </a:rPr>
                            </m:ctrlPr>
                          </m:dPr>
                          <m:e>
                            <m:r>
                              <a:rPr lang="en-US" altLang="ja-JP" sz="2400" b="0" i="1" dirty="0" smtClean="0">
                                <a:latin typeface="Cambria Math" panose="02040503050406030204" pitchFamily="18" charset="0"/>
                                <a:ea typeface="メイリオ" panose="020B0604030504040204" pitchFamily="50" charset="-128"/>
                              </a:rPr>
                              <m:t>1</m:t>
                            </m:r>
                          </m:e>
                        </m:d>
                      </m:sup>
                    </m:sSup>
                    <m:r>
                      <a:rPr lang="en-US" altLang="ja-JP" sz="2400" b="0" i="1" dirty="0" smtClean="0">
                        <a:latin typeface="Cambria Math" panose="02040503050406030204" pitchFamily="18" charset="0"/>
                        <a:ea typeface="メイリオ" panose="020B0604030504040204" pitchFamily="50" charset="-128"/>
                      </a:rPr>
                      <m:t>(</m:t>
                    </m:r>
                    <m:rad>
                      <m:radPr>
                        <m:degHide m:val="on"/>
                        <m:ctrlPr>
                          <a:rPr lang="en-US" altLang="ja-JP" sz="2400" b="0" i="1" dirty="0" smtClean="0">
                            <a:latin typeface="Cambria Math" panose="02040503050406030204" pitchFamily="18" charset="0"/>
                            <a:ea typeface="メイリオ" panose="020B0604030504040204" pitchFamily="50" charset="-128"/>
                          </a:rPr>
                        </m:ctrlPr>
                      </m:radPr>
                      <m:deg/>
                      <m:e>
                        <m:r>
                          <a:rPr lang="en-US" altLang="ja-JP" sz="2400" b="0" i="1" dirty="0" smtClean="0">
                            <a:latin typeface="Cambria Math" panose="02040503050406030204" pitchFamily="18" charset="0"/>
                            <a:ea typeface="メイリオ" panose="020B0604030504040204" pitchFamily="50" charset="-128"/>
                          </a:rPr>
                          <m:t>𝑛</m:t>
                        </m:r>
                      </m:e>
                    </m:rad>
                    <m:r>
                      <a:rPr lang="en-US" altLang="ja-JP" sz="2400" b="0" i="1" dirty="0" smtClean="0">
                        <a:latin typeface="Cambria Math" panose="02040503050406030204" pitchFamily="18" charset="0"/>
                        <a:ea typeface="メイリオ" panose="020B0604030504040204" pitchFamily="50" charset="-128"/>
                      </a:rPr>
                      <m:t>+</m:t>
                    </m:r>
                    <m:r>
                      <a:rPr lang="en-US" altLang="ja-JP" sz="2400" b="0" i="1" dirty="0" smtClean="0">
                        <a:latin typeface="Cambria Math" panose="02040503050406030204" pitchFamily="18" charset="0"/>
                        <a:ea typeface="メイリオ" panose="020B0604030504040204" pitchFamily="50" charset="-128"/>
                      </a:rPr>
                      <m:t>𝐷</m:t>
                    </m:r>
                    <m:r>
                      <a:rPr lang="en-US" altLang="ja-JP" sz="2400" b="0" i="1" dirty="0"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ラウンド</a:t>
                </a:r>
              </a:p>
            </p:txBody>
          </p:sp>
        </mc:Choice>
        <mc:Fallback>
          <p:sp>
            <p:nvSpPr>
              <p:cNvPr id="16" name="テキスト ボックス 15">
                <a:extLst>
                  <a:ext uri="{FF2B5EF4-FFF2-40B4-BE49-F238E27FC236}">
                    <a16:creationId xmlns:a16="http://schemas.microsoft.com/office/drawing/2014/main" id="{3EFC12D4-A624-4768-B097-1464A56FCBFB}"/>
                  </a:ext>
                </a:extLst>
              </p:cNvPr>
              <p:cNvSpPr txBox="1">
                <a:spLocks noRot="1" noChangeAspect="1" noMove="1" noResize="1" noEditPoints="1" noAdjustHandles="1" noChangeArrowheads="1" noChangeShapeType="1" noTextEdit="1"/>
              </p:cNvSpPr>
              <p:nvPr/>
            </p:nvSpPr>
            <p:spPr>
              <a:xfrm>
                <a:off x="4572000" y="4364437"/>
                <a:ext cx="4496586" cy="1225335"/>
              </a:xfrm>
              <a:prstGeom prst="rect">
                <a:avLst/>
              </a:prstGeom>
              <a:blipFill>
                <a:blip r:embed="rId3"/>
                <a:stretch>
                  <a:fillRect l="-2033" t="-3980" b="-114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298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FB984-C1D3-43E1-B5F8-CAD8A4373D4C}"/>
              </a:ext>
            </a:extLst>
          </p:cNvPr>
          <p:cNvSpPr>
            <a:spLocks noGrp="1"/>
          </p:cNvSpPr>
          <p:nvPr>
            <p:ph type="title"/>
          </p:nvPr>
        </p:nvSpPr>
        <p:spPr/>
        <p:txBody>
          <a:bodyPr/>
          <a:lstStyle/>
          <a:p>
            <a:r>
              <a:rPr kumimoji="1" lang="ja-JP" altLang="en-US" dirty="0"/>
              <a:t>分散</a:t>
            </a:r>
            <a:r>
              <a:rPr lang="ja-JP" altLang="en-US" dirty="0"/>
              <a:t>化</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3EED932-8554-4B20-8D5D-9C8586B13D6A}"/>
                  </a:ext>
                </a:extLst>
              </p:cNvPr>
              <p:cNvSpPr>
                <a:spLocks noGrp="1"/>
              </p:cNvSpPr>
              <p:nvPr>
                <p:ph idx="1"/>
              </p:nvPr>
            </p:nvSpPr>
            <p:spPr/>
            <p:txBody>
              <a:bodyPr/>
              <a:lstStyle/>
              <a:p>
                <a:r>
                  <a:rPr lang="ja-JP" altLang="en-US" dirty="0"/>
                  <a:t>アルゴリズムのメインパート</a:t>
                </a:r>
                <a:endParaRPr lang="en-US" altLang="ja-JP" dirty="0"/>
              </a:p>
              <a:p>
                <a:endParaRPr kumimoji="1" lang="en-US" altLang="ja-JP" dirty="0"/>
              </a:p>
              <a:p>
                <a:pPr marL="457200" indent="-457200">
                  <a:buFont typeface="+mj-lt"/>
                  <a:buAutoNum type="arabicPeriod"/>
                </a:pPr>
                <a:r>
                  <a:rPr lang="ja-JP" altLang="en-US" dirty="0"/>
                  <a:t> </a:t>
                </a:r>
                <a14:m>
                  <m:oMath xmlns:m="http://schemas.openxmlformats.org/officeDocument/2006/math">
                    <m:r>
                      <a:rPr kumimoji="1" lang="en-US" altLang="ja-JP" b="0" i="1"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r>
                      <a:rPr lang="ja-JP" altLang="en-US" i="1" dirty="0">
                        <a:latin typeface="Cambria Math" panose="02040503050406030204" pitchFamily="18" charset="0"/>
                      </a:rPr>
                      <m:t>点素パス</m:t>
                    </m:r>
                  </m:oMath>
                </a14:m>
                <a:r>
                  <a:rPr kumimoji="1" lang="ja-JP" altLang="en-US" dirty="0"/>
                  <a:t>の計算</a:t>
                </a:r>
                <a:endParaRPr lang="en-US" altLang="ja-JP" dirty="0"/>
              </a:p>
              <a:p>
                <a:pPr marL="457200" indent="-457200">
                  <a:buFont typeface="+mj-lt"/>
                  <a:buAutoNum type="arabicPeriod"/>
                </a:pPr>
                <a:endParaRPr kumimoji="1" lang="en-US" altLang="ja-JP" dirty="0"/>
              </a:p>
              <a:p>
                <a:pPr marL="457200" indent="-457200">
                  <a:buFont typeface="+mj-lt"/>
                  <a:buAutoNum type="arabicPeriod"/>
                </a:pPr>
                <a:r>
                  <a:rPr kumimoji="1" lang="ja-JP" altLang="en-US" dirty="0"/>
                  <a:t>ノードカットの計算</a:t>
                </a:r>
                <a:endParaRPr kumimoji="1" lang="en-US" altLang="ja-JP" dirty="0"/>
              </a:p>
              <a:p>
                <a:pPr marL="457200" indent="-457200">
                  <a:buFont typeface="+mj-lt"/>
                  <a:buAutoNum type="arabicPeriod"/>
                </a:pPr>
                <a:endParaRPr lang="en-US" altLang="ja-JP" dirty="0"/>
              </a:p>
              <a:p>
                <a:pPr marL="457200" indent="-457200">
                  <a:buFont typeface="+mj-lt"/>
                  <a:buAutoNum type="arabicPeriod"/>
                </a:pPr>
                <a:r>
                  <a:rPr kumimoji="1" lang="ja-JP" altLang="en-US" dirty="0"/>
                  <a:t>縮約</a:t>
                </a:r>
              </a:p>
            </p:txBody>
          </p:sp>
        </mc:Choice>
        <mc:Fallback>
          <p:sp>
            <p:nvSpPr>
              <p:cNvPr id="3" name="コンテンツ プレースホルダー 2">
                <a:extLst>
                  <a:ext uri="{FF2B5EF4-FFF2-40B4-BE49-F238E27FC236}">
                    <a16:creationId xmlns:a16="http://schemas.microsoft.com/office/drawing/2014/main" id="{73EED932-8554-4B20-8D5D-9C8586B13D6A}"/>
                  </a:ext>
                </a:extLst>
              </p:cNvPr>
              <p:cNvSpPr>
                <a:spLocks noGrp="1" noRot="1" noChangeAspect="1" noMove="1" noResize="1" noEditPoints="1" noAdjustHandles="1" noChangeArrowheads="1" noChangeShapeType="1" noTextEdit="1"/>
              </p:cNvSpPr>
              <p:nvPr>
                <p:ph idx="1"/>
              </p:nvPr>
            </p:nvSpPr>
            <p:spPr>
              <a:blipFill>
                <a:blip r:embed="rId2"/>
                <a:stretch>
                  <a:fillRect l="-1777" t="-1307"/>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A54EF48F-8926-4EF8-891A-CEEF9E2D920C}"/>
              </a:ext>
            </a:extLst>
          </p:cNvPr>
          <p:cNvCxnSpPr>
            <a:cxnSpLocks/>
          </p:cNvCxnSpPr>
          <p:nvPr/>
        </p:nvCxnSpPr>
        <p:spPr>
          <a:xfrm flipH="1" flipV="1">
            <a:off x="4128940" y="3582186"/>
            <a:ext cx="2271861" cy="74471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EFC12D4-A624-4768-B097-1464A56FCBFB}"/>
                  </a:ext>
                </a:extLst>
              </p:cNvPr>
              <p:cNvSpPr txBox="1"/>
              <p:nvPr/>
            </p:nvSpPr>
            <p:spPr>
              <a:xfrm>
                <a:off x="4487159" y="4364437"/>
                <a:ext cx="4656841" cy="1252266"/>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この部分のアルゴリズムを考案</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点素パスの最大の長さを</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ℓ</m:t>
                    </m:r>
                  </m:oMath>
                </a14:m>
                <a:r>
                  <a:rPr kumimoji="1" lang="ja-JP" altLang="en-US" sz="2400" dirty="0">
                    <a:latin typeface="メイリオ" panose="020B0604030504040204" pitchFamily="50" charset="-128"/>
                    <a:ea typeface="メイリオ" panose="020B0604030504040204" pitchFamily="50" charset="-128"/>
                  </a:rPr>
                  <a:t>とすると</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𝑂</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ℓ(</m:t>
                    </m:r>
                    <m:rad>
                      <m:radPr>
                        <m:degHide m:val="on"/>
                        <m:ctrlPr>
                          <a:rPr kumimoji="1" lang="en-US" altLang="ja-JP" sz="2400" b="0" i="1" smtClean="0">
                            <a:latin typeface="Cambria Math" panose="02040503050406030204" pitchFamily="18" charset="0"/>
                            <a:ea typeface="メイリオ" panose="020B0604030504040204" pitchFamily="50" charset="-128"/>
                          </a:rPr>
                        </m:ctrlPr>
                      </m:radPr>
                      <m:deg/>
                      <m:e>
                        <m:r>
                          <a:rPr kumimoji="1" lang="en-US" altLang="ja-JP" sz="2400" b="0" i="1" smtClean="0">
                            <a:latin typeface="Cambria Math" panose="02040503050406030204" pitchFamily="18" charset="0"/>
                            <a:ea typeface="メイリオ" panose="020B0604030504040204" pitchFamily="50" charset="-128"/>
                          </a:rPr>
                          <m:t>𝑛</m:t>
                        </m:r>
                      </m:e>
                    </m:ra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𝐷</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ラウンド</a:t>
                </a:r>
              </a:p>
            </p:txBody>
          </p:sp>
        </mc:Choice>
        <mc:Fallback>
          <p:sp>
            <p:nvSpPr>
              <p:cNvPr id="16" name="テキスト ボックス 15">
                <a:extLst>
                  <a:ext uri="{FF2B5EF4-FFF2-40B4-BE49-F238E27FC236}">
                    <a16:creationId xmlns:a16="http://schemas.microsoft.com/office/drawing/2014/main" id="{3EFC12D4-A624-4768-B097-1464A56FCBFB}"/>
                  </a:ext>
                </a:extLst>
              </p:cNvPr>
              <p:cNvSpPr txBox="1">
                <a:spLocks noRot="1" noChangeAspect="1" noMove="1" noResize="1" noEditPoints="1" noAdjustHandles="1" noChangeArrowheads="1" noChangeShapeType="1" noTextEdit="1"/>
              </p:cNvSpPr>
              <p:nvPr/>
            </p:nvSpPr>
            <p:spPr>
              <a:xfrm>
                <a:off x="4487159" y="4364437"/>
                <a:ext cx="4656841" cy="1252266"/>
              </a:xfrm>
              <a:prstGeom prst="rect">
                <a:avLst/>
              </a:prstGeom>
              <a:blipFill>
                <a:blip r:embed="rId3"/>
                <a:stretch>
                  <a:fillRect l="-1963" t="-3902" r="-1047" b="-78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3168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1F227-9A1E-4594-9FF2-6577FBA3F9A5}"/>
              </a:ext>
            </a:extLst>
          </p:cNvPr>
          <p:cNvSpPr>
            <a:spLocks noGrp="1"/>
          </p:cNvSpPr>
          <p:nvPr>
            <p:ph type="title"/>
          </p:nvPr>
        </p:nvSpPr>
        <p:spPr/>
        <p:txBody>
          <a:bodyPr/>
          <a:lstStyle/>
          <a:p>
            <a:r>
              <a:rPr kumimoji="1" lang="ja-JP" altLang="en-US" dirty="0"/>
              <a:t>まとめ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0147ADD-3F9A-4DE0-900C-E24C6F0C491F}"/>
                  </a:ext>
                </a:extLst>
              </p:cNvPr>
              <p:cNvSpPr>
                <a:spLocks noGrp="1"/>
              </p:cNvSpPr>
              <p:nvPr>
                <p:ph idx="1"/>
              </p:nvPr>
            </p:nvSpPr>
            <p:spPr/>
            <p:txBody>
              <a:bodyPr/>
              <a:lstStyle/>
              <a:p>
                <a:r>
                  <a:rPr lang="ja-JP" altLang="en-US" dirty="0"/>
                  <a:t>提案アルゴリズムはサイズ</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𝜀</m:t>
                        </m:r>
                      </m:e>
                      <m:sup>
                        <m:r>
                          <a:rPr lang="en-US" altLang="ja-JP" i="1">
                            <a:latin typeface="Cambria Math" panose="02040503050406030204" pitchFamily="18" charset="0"/>
                          </a:rPr>
                          <m:t>−1</m:t>
                        </m:r>
                      </m:sup>
                    </m:sSup>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𝐾</m:t>
                        </m:r>
                      </m:e>
                      <m:sup>
                        <m:r>
                          <a:rPr lang="en-US" altLang="ja-JP" b="0" i="1" smtClean="0">
                            <a:latin typeface="Cambria Math" panose="02040503050406030204" pitchFamily="18" charset="0"/>
                          </a:rPr>
                          <m:t>2</m:t>
                        </m:r>
                      </m:sup>
                    </m:sSup>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log</m:t>
                        </m:r>
                      </m:e>
                      <m:sup>
                        <m:r>
                          <a:rPr lang="en-US" altLang="ja-JP" i="1">
                            <a:latin typeface="Cambria Math" panose="02040503050406030204" pitchFamily="18" charset="0"/>
                          </a:rPr>
                          <m:t>1+</m:t>
                        </m:r>
                        <m:r>
                          <a:rPr lang="en-US" altLang="ja-JP" i="1">
                            <a:latin typeface="Cambria Math" panose="02040503050406030204" pitchFamily="18" charset="0"/>
                          </a:rPr>
                          <m:t>𝑜</m:t>
                        </m:r>
                        <m:d>
                          <m:dPr>
                            <m:ctrlPr>
                              <a:rPr lang="en-US" altLang="ja-JP" i="1">
                                <a:latin typeface="Cambria Math" panose="02040503050406030204" pitchFamily="18" charset="0"/>
                              </a:rPr>
                            </m:ctrlPr>
                          </m:dPr>
                          <m:e>
                            <m:r>
                              <a:rPr lang="en-US" altLang="ja-JP" i="1">
                                <a:latin typeface="Cambria Math" panose="02040503050406030204" pitchFamily="18" charset="0"/>
                              </a:rPr>
                              <m:t>1</m:t>
                            </m:r>
                          </m:e>
                        </m:d>
                      </m:sup>
                    </m:sSup>
                    <m:r>
                      <a:rPr lang="en-US" altLang="ja-JP" i="1">
                        <a:latin typeface="Cambria Math" panose="02040503050406030204" pitchFamily="18" charset="0"/>
                      </a:rPr>
                      <m:t>𝑛</m:t>
                    </m:r>
                    <m:r>
                      <a:rPr lang="en-US" altLang="ja-JP" i="1">
                        <a:latin typeface="Cambria Math" panose="02040503050406030204" pitchFamily="18" charset="0"/>
                      </a:rPr>
                      <m:t>⁡)</m:t>
                    </m:r>
                  </m:oMath>
                </a14:m>
                <a:r>
                  <a:rPr kumimoji="1" lang="ja-JP" altLang="en-US" dirty="0"/>
                  <a:t>の</a:t>
                </a:r>
                <a:br>
                  <a:rPr kumimoji="1" lang="en-US" altLang="ja-JP" dirty="0"/>
                </a:b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m:t>
                    </m:r>
                  </m:oMath>
                </a14:m>
                <a:r>
                  <a:rPr kumimoji="1" lang="en-US" altLang="ja-JP" dirty="0"/>
                  <a:t>-</a:t>
                </a:r>
                <a:r>
                  <a:rPr kumimoji="1" lang="ja-JP" altLang="en-US" dirty="0"/>
                  <a:t>平衡分離集合を</a:t>
                </a:r>
                <a:br>
                  <a:rPr lang="en-US" altLang="ja-JP" i="1" dirty="0">
                    <a:latin typeface="Cambria Math" panose="02040503050406030204" pitchFamily="18" charset="0"/>
                  </a:rPr>
                </a:b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𝑂</m:t>
                        </m:r>
                      </m:e>
                    </m:acc>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𝜀</m:t>
                        </m:r>
                      </m:e>
                      <m:sup>
                        <m:r>
                          <a:rPr lang="en-US" altLang="ja-JP" i="1">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i="1">
                            <a:latin typeface="Cambria Math" panose="02040503050406030204" pitchFamily="18" charset="0"/>
                          </a:rPr>
                          <m:t>𝐾</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𝐾</m:t>
                        </m:r>
                      </m:e>
                      <m:sup>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+ℓ))</m:t>
                    </m:r>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b="0" i="1" smtClean="0">
                        <a:latin typeface="Cambria Math" panose="02040503050406030204" pitchFamily="18" charset="0"/>
                      </a:rPr>
                      <m:t>+</m:t>
                    </m:r>
                    <m:r>
                      <a:rPr lang="en-US" altLang="ja-JP" b="0" i="1" smtClean="0">
                        <a:latin typeface="Cambria Math" panose="02040503050406030204" pitchFamily="18" charset="0"/>
                      </a:rPr>
                      <m:t>𝐷</m:t>
                    </m:r>
                    <m:r>
                      <a:rPr lang="en-US" altLang="ja-JP" b="0" i="1" smtClean="0">
                        <a:latin typeface="Cambria Math" panose="02040503050406030204" pitchFamily="18" charset="0"/>
                      </a:rPr>
                      <m:t>)</m:t>
                    </m:r>
                  </m:oMath>
                </a14:m>
                <a:r>
                  <a:rPr kumimoji="1" lang="ja-JP" altLang="en-US" dirty="0"/>
                  <a:t>ラウンドで計算可能</a:t>
                </a:r>
              </a:p>
            </p:txBody>
          </p:sp>
        </mc:Choice>
        <mc:Fallback>
          <p:sp>
            <p:nvSpPr>
              <p:cNvPr id="3" name="コンテンツ プレースホルダー 2">
                <a:extLst>
                  <a:ext uri="{FF2B5EF4-FFF2-40B4-BE49-F238E27FC236}">
                    <a16:creationId xmlns:a16="http://schemas.microsoft.com/office/drawing/2014/main" id="{80147ADD-3F9A-4DE0-900C-E24C6F0C491F}"/>
                  </a:ext>
                </a:extLst>
              </p:cNvPr>
              <p:cNvSpPr>
                <a:spLocks noGrp="1" noRot="1" noChangeAspect="1" noMove="1" noResize="1" noEditPoints="1" noAdjustHandles="1" noChangeArrowheads="1" noChangeShapeType="1" noTextEdit="1"/>
              </p:cNvSpPr>
              <p:nvPr>
                <p:ph idx="1"/>
              </p:nvPr>
            </p:nvSpPr>
            <p:spPr>
              <a:blipFill>
                <a:blip r:embed="rId2"/>
                <a:stretch>
                  <a:fillRect l="-1005" t="-5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21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663C9-865C-4F22-A5FA-6C6E9EFEBFE6}"/>
              </a:ext>
            </a:extLst>
          </p:cNvPr>
          <p:cNvSpPr>
            <a:spLocks noGrp="1"/>
          </p:cNvSpPr>
          <p:nvPr>
            <p:ph type="title"/>
          </p:nvPr>
        </p:nvSpPr>
        <p:spPr/>
        <p:txBody>
          <a:bodyPr/>
          <a:lstStyle/>
          <a:p>
            <a:r>
              <a:rPr kumimoji="1" lang="ja-JP" altLang="en-US" dirty="0"/>
              <a:t>分散</a:t>
            </a:r>
            <a:r>
              <a:rPr lang="ja-JP" altLang="en-US" dirty="0"/>
              <a:t>アルゴリズム</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09FD532-A320-4B60-96BF-4592F6D2F0A5}"/>
                  </a:ext>
                </a:extLst>
              </p:cNvPr>
              <p:cNvSpPr>
                <a:spLocks noGrp="1"/>
              </p:cNvSpPr>
              <p:nvPr>
                <p:ph idx="1"/>
              </p:nvPr>
            </p:nvSpPr>
            <p:spPr>
              <a:xfrm>
                <a:off x="628650" y="1514764"/>
                <a:ext cx="7886700" cy="2237103"/>
              </a:xfrm>
            </p:spPr>
            <p:txBody>
              <a:bodyPr/>
              <a:lstStyle/>
              <a:p>
                <a:r>
                  <a:rPr lang="ja-JP" altLang="en-US" dirty="0"/>
                  <a:t>ネットワーク自身を入力とみなしてグラフ上の問題を解く</a:t>
                </a:r>
                <a:endParaRPr lang="en-US" altLang="ja-JP" dirty="0"/>
              </a:p>
              <a:p>
                <a:r>
                  <a:rPr lang="ja-JP" altLang="en-US" dirty="0"/>
                  <a:t>単純無向グラフ</a:t>
                </a: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oMath>
                </a14:m>
                <a:r>
                  <a:rPr kumimoji="1" lang="ja-JP" altLang="en-US" dirty="0"/>
                  <a:t>計算機集合</a:t>
                </a:r>
                <a:r>
                  <a:rPr kumimoji="1" lang="en-US" altLang="ja-JP" dirty="0"/>
                  <a:t>(</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oMath>
                </a14:m>
                <a:r>
                  <a:rPr kumimoji="1" lang="en-US" altLang="ja-JP" dirty="0"/>
                  <a:t>)</a:t>
                </a:r>
              </a:p>
              <a:p>
                <a:pPr lvl="1"/>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 </m:t>
                    </m:r>
                  </m:oMath>
                </a14:m>
                <a:r>
                  <a:rPr kumimoji="1" lang="ja-JP" altLang="en-US" dirty="0"/>
                  <a:t>通信リンク集合</a:t>
                </a:r>
                <a:r>
                  <a:rPr kumimoji="1" lang="en-US" altLang="ja-JP" dirty="0"/>
                  <a:t>(</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oMath>
                </a14:m>
                <a:r>
                  <a:rPr kumimoji="1" lang="en-US" altLang="ja-JP" dirty="0"/>
                  <a:t>)</a:t>
                </a:r>
              </a:p>
              <a:p>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409FD532-A320-4B60-96BF-4592F6D2F0A5}"/>
                  </a:ext>
                </a:extLst>
              </p:cNvPr>
              <p:cNvSpPr>
                <a:spLocks noGrp="1" noRot="1" noChangeAspect="1" noMove="1" noResize="1" noEditPoints="1" noAdjustHandles="1" noChangeArrowheads="1" noChangeShapeType="1" noTextEdit="1"/>
              </p:cNvSpPr>
              <p:nvPr>
                <p:ph idx="1"/>
              </p:nvPr>
            </p:nvSpPr>
            <p:spPr>
              <a:xfrm>
                <a:off x="628650" y="1514764"/>
                <a:ext cx="7886700" cy="2237103"/>
              </a:xfrm>
              <a:blipFill>
                <a:blip r:embed="rId2"/>
                <a:stretch>
                  <a:fillRect l="-1005" t="-2725"/>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4B30200B-FDED-42DA-9689-E54CFAF4359E}"/>
              </a:ext>
            </a:extLst>
          </p:cNvPr>
          <p:cNvSpPr/>
          <p:nvPr/>
        </p:nvSpPr>
        <p:spPr>
          <a:xfrm>
            <a:off x="1291472" y="4383464"/>
            <a:ext cx="720000" cy="72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91141C61-8258-4D39-A165-BA5D9391461D}"/>
              </a:ext>
            </a:extLst>
          </p:cNvPr>
          <p:cNvSpPr/>
          <p:nvPr/>
        </p:nvSpPr>
        <p:spPr>
          <a:xfrm>
            <a:off x="3478491" y="4023464"/>
            <a:ext cx="720000" cy="72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AD2805AE-2246-4403-A776-AA67C37047BA}"/>
              </a:ext>
            </a:extLst>
          </p:cNvPr>
          <p:cNvSpPr/>
          <p:nvPr/>
        </p:nvSpPr>
        <p:spPr>
          <a:xfrm>
            <a:off x="2011472" y="5872900"/>
            <a:ext cx="720000" cy="72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CDA415F-11EA-419B-B874-674B38799D5D}"/>
              </a:ext>
            </a:extLst>
          </p:cNvPr>
          <p:cNvSpPr/>
          <p:nvPr/>
        </p:nvSpPr>
        <p:spPr>
          <a:xfrm>
            <a:off x="4440024" y="5940669"/>
            <a:ext cx="720000" cy="72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0F49AE-D746-4B51-950A-C94506471C25}"/>
              </a:ext>
            </a:extLst>
          </p:cNvPr>
          <p:cNvSpPr/>
          <p:nvPr/>
        </p:nvSpPr>
        <p:spPr>
          <a:xfrm>
            <a:off x="5823984" y="4500669"/>
            <a:ext cx="720000" cy="72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3E58929-0B62-4590-AD8A-C9424FC7E950}"/>
              </a:ext>
            </a:extLst>
          </p:cNvPr>
          <p:cNvSpPr/>
          <p:nvPr/>
        </p:nvSpPr>
        <p:spPr>
          <a:xfrm>
            <a:off x="5823984" y="5878244"/>
            <a:ext cx="720000" cy="72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3F85CFC-D337-49FA-B558-9ADCEEF6FD6C}"/>
              </a:ext>
            </a:extLst>
          </p:cNvPr>
          <p:cNvCxnSpPr>
            <a:cxnSpLocks/>
            <a:stCxn id="5" idx="6"/>
            <a:endCxn id="8" idx="2"/>
          </p:cNvCxnSpPr>
          <p:nvPr/>
        </p:nvCxnSpPr>
        <p:spPr>
          <a:xfrm>
            <a:off x="4198491" y="4383464"/>
            <a:ext cx="1625493" cy="477205"/>
          </a:xfrm>
          <a:prstGeom prst="line">
            <a:avLst/>
          </a:prstGeom>
          <a:ln w="15875"/>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C61DAB4F-51BC-4AD8-8EC9-AE440C00B0DE}"/>
              </a:ext>
            </a:extLst>
          </p:cNvPr>
          <p:cNvCxnSpPr>
            <a:cxnSpLocks/>
            <a:stCxn id="4" idx="6"/>
            <a:endCxn id="5" idx="2"/>
          </p:cNvCxnSpPr>
          <p:nvPr/>
        </p:nvCxnSpPr>
        <p:spPr>
          <a:xfrm flipV="1">
            <a:off x="2011472" y="4383464"/>
            <a:ext cx="1467019" cy="360000"/>
          </a:xfrm>
          <a:prstGeom prst="line">
            <a:avLst/>
          </a:prstGeom>
          <a:ln w="15875"/>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FE9DD886-E649-416B-8DF3-97570275D9A4}"/>
              </a:ext>
            </a:extLst>
          </p:cNvPr>
          <p:cNvCxnSpPr>
            <a:cxnSpLocks/>
            <a:stCxn id="7" idx="1"/>
            <a:endCxn id="5" idx="5"/>
          </p:cNvCxnSpPr>
          <p:nvPr/>
        </p:nvCxnSpPr>
        <p:spPr>
          <a:xfrm flipH="1" flipV="1">
            <a:off x="4093049" y="4638022"/>
            <a:ext cx="452417" cy="1408089"/>
          </a:xfrm>
          <a:prstGeom prst="line">
            <a:avLst/>
          </a:prstGeom>
          <a:ln w="15875"/>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16E74ED3-3D6B-4190-A554-15BC98302E92}"/>
              </a:ext>
            </a:extLst>
          </p:cNvPr>
          <p:cNvCxnSpPr>
            <a:cxnSpLocks/>
            <a:stCxn id="4" idx="4"/>
            <a:endCxn id="6" idx="1"/>
          </p:cNvCxnSpPr>
          <p:nvPr/>
        </p:nvCxnSpPr>
        <p:spPr>
          <a:xfrm>
            <a:off x="1651472" y="5103464"/>
            <a:ext cx="465442" cy="874878"/>
          </a:xfrm>
          <a:prstGeom prst="line">
            <a:avLst/>
          </a:prstGeom>
          <a:ln w="15875"/>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28810B63-6066-4790-99B6-F3A2A26274A9}"/>
              </a:ext>
            </a:extLst>
          </p:cNvPr>
          <p:cNvCxnSpPr>
            <a:cxnSpLocks/>
            <a:stCxn id="9" idx="0"/>
            <a:endCxn id="8" idx="4"/>
          </p:cNvCxnSpPr>
          <p:nvPr/>
        </p:nvCxnSpPr>
        <p:spPr>
          <a:xfrm flipV="1">
            <a:off x="6183984" y="5220669"/>
            <a:ext cx="0" cy="657575"/>
          </a:xfrm>
          <a:prstGeom prst="line">
            <a:avLst/>
          </a:prstGeom>
          <a:ln w="15875"/>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BDB1785B-A15D-4F61-AB6C-1FB755610F9A}"/>
              </a:ext>
            </a:extLst>
          </p:cNvPr>
          <p:cNvCxnSpPr>
            <a:cxnSpLocks/>
            <a:stCxn id="7" idx="6"/>
            <a:endCxn id="9" idx="2"/>
          </p:cNvCxnSpPr>
          <p:nvPr/>
        </p:nvCxnSpPr>
        <p:spPr>
          <a:xfrm flipV="1">
            <a:off x="5160024" y="6238244"/>
            <a:ext cx="663960" cy="62425"/>
          </a:xfrm>
          <a:prstGeom prst="line">
            <a:avLst/>
          </a:prstGeom>
          <a:ln w="15875"/>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C61971B1-0D40-4654-87A9-30A1F86CB8C0}"/>
              </a:ext>
            </a:extLst>
          </p:cNvPr>
          <p:cNvCxnSpPr>
            <a:cxnSpLocks/>
            <a:stCxn id="5" idx="3"/>
            <a:endCxn id="6" idx="7"/>
          </p:cNvCxnSpPr>
          <p:nvPr/>
        </p:nvCxnSpPr>
        <p:spPr>
          <a:xfrm flipH="1">
            <a:off x="2626030" y="4638022"/>
            <a:ext cx="957903" cy="1340320"/>
          </a:xfrm>
          <a:prstGeom prst="line">
            <a:avLst/>
          </a:prstGeom>
          <a:ln w="15875"/>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0FC8075-DA29-4C54-9609-C8756089C161}"/>
              </a:ext>
            </a:extLst>
          </p:cNvPr>
          <p:cNvCxnSpPr>
            <a:cxnSpLocks/>
            <a:stCxn id="7" idx="2"/>
            <a:endCxn id="6" idx="6"/>
          </p:cNvCxnSpPr>
          <p:nvPr/>
        </p:nvCxnSpPr>
        <p:spPr>
          <a:xfrm flipH="1" flipV="1">
            <a:off x="2731472" y="6232900"/>
            <a:ext cx="1708552" cy="67769"/>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296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6564A-1F39-4B65-827E-14C81EFA3317}"/>
              </a:ext>
            </a:extLst>
          </p:cNvPr>
          <p:cNvSpPr>
            <a:spLocks noGrp="1"/>
          </p:cNvSpPr>
          <p:nvPr>
            <p:ph type="title"/>
          </p:nvPr>
        </p:nvSpPr>
        <p:spPr>
          <a:xfrm>
            <a:off x="628650" y="327420"/>
            <a:ext cx="7886700" cy="909492"/>
          </a:xfrm>
        </p:spPr>
        <p:txBody>
          <a:bodyPr/>
          <a:lstStyle/>
          <a:p>
            <a:r>
              <a:rPr lang="en-US" altLang="ja-JP" i="1" dirty="0"/>
              <a:t>CONGEST</a:t>
            </a:r>
            <a:r>
              <a:rPr lang="ja-JP" altLang="en-US" i="1" dirty="0"/>
              <a:t>モデル</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4992AFE-0BC6-4C55-BB9B-42D042C3C443}"/>
                  </a:ext>
                </a:extLst>
              </p:cNvPr>
              <p:cNvSpPr>
                <a:spLocks noGrp="1"/>
              </p:cNvSpPr>
              <p:nvPr>
                <p:ph idx="1"/>
              </p:nvPr>
            </p:nvSpPr>
            <p:spPr>
              <a:xfrm>
                <a:off x="628650" y="1514764"/>
                <a:ext cx="7886700" cy="4662199"/>
              </a:xfrm>
            </p:spPr>
            <p:txBody>
              <a:bodyPr/>
              <a:lstStyle/>
              <a:p>
                <a:r>
                  <a:rPr lang="ja-JP" altLang="en-US" dirty="0"/>
                  <a:t>単位ラウンドあたりの各辺の通信量に制限をかけた</a:t>
                </a:r>
                <a:br>
                  <a:rPr lang="en-US" altLang="ja-JP" dirty="0"/>
                </a:br>
                <a:r>
                  <a:rPr lang="ja-JP" altLang="en-US" dirty="0"/>
                  <a:t>モデル</a:t>
                </a:r>
                <a:endParaRPr lang="en-US" altLang="ja-JP" dirty="0"/>
              </a:p>
              <a:p>
                <a:r>
                  <a:rPr lang="ja-JP" altLang="en-US" dirty="0"/>
                  <a:t>各計算機は一意な</a:t>
                </a:r>
                <a:r>
                  <a:rPr lang="en-US" altLang="ja-JP" dirty="0"/>
                  <a:t>ID(</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m:rPr>
                        <m:sty m:val="p"/>
                      </m:rPr>
                      <a:rPr lang="en-US" altLang="ja-JP" i="1">
                        <a:latin typeface="Cambria Math" panose="02040503050406030204" pitchFamily="18" charset="0"/>
                      </a:rPr>
                      <m:t>log</m:t>
                    </m:r>
                    <m:r>
                      <a:rPr lang="en-US" altLang="ja-JP" i="1">
                        <a:latin typeface="Cambria Math" panose="02040503050406030204" pitchFamily="18" charset="0"/>
                      </a:rPr>
                      <m:t> </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ビット</a:t>
                </a:r>
                <a:r>
                  <a:rPr lang="en-US" altLang="ja-JP" dirty="0"/>
                  <a:t>)</a:t>
                </a:r>
                <a:r>
                  <a:rPr lang="ja-JP" altLang="en-US" dirty="0"/>
                  <a:t>を保有</a:t>
                </a:r>
                <a:endParaRPr lang="en-US" altLang="ja-JP" dirty="0"/>
              </a:p>
              <a:p>
                <a:r>
                  <a:rPr lang="ja-JP" altLang="en-US" dirty="0"/>
                  <a:t>計算機はラウンドに従って同期して動作する</a:t>
                </a:r>
                <a:endParaRPr lang="en-US" altLang="ja-JP" dirty="0"/>
              </a:p>
              <a:p>
                <a:pPr lvl="1"/>
                <a:r>
                  <a:rPr lang="ja-JP" altLang="en-US" dirty="0"/>
                  <a:t>隣接ノードへのメッセージ送信</a:t>
                </a:r>
                <a:endParaRPr lang="en-US" altLang="ja-JP" dirty="0"/>
              </a:p>
              <a:p>
                <a:pPr lvl="1"/>
                <a:r>
                  <a:rPr lang="ja-JP" altLang="en-US" dirty="0"/>
                  <a:t>隣接ノードからのメッセージ受信</a:t>
                </a:r>
                <a:endParaRPr lang="en-US" altLang="ja-JP" dirty="0"/>
              </a:p>
              <a:p>
                <a:pPr lvl="1"/>
                <a:r>
                  <a:rPr lang="ja-JP" altLang="en-US" dirty="0"/>
                  <a:t>内部計算</a:t>
                </a:r>
                <a:endParaRPr lang="en-US" altLang="ja-JP" dirty="0"/>
              </a:p>
              <a:p>
                <a:r>
                  <a:rPr lang="ja-JP" altLang="en-US" dirty="0"/>
                  <a:t>各通信リンクはラウンドあたり高々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m:rPr>
                        <m:sty m:val="p"/>
                      </m:rPr>
                      <a:rPr lang="en-US" altLang="ja-JP" i="1">
                        <a:latin typeface="Cambria Math" panose="02040503050406030204" pitchFamily="18" charset="0"/>
                      </a:rPr>
                      <m:t>log</m:t>
                    </m:r>
                    <m:r>
                      <a:rPr lang="en-US" altLang="ja-JP" i="1">
                        <a:latin typeface="Cambria Math" panose="02040503050406030204" pitchFamily="18" charset="0"/>
                      </a:rPr>
                      <m:t> </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ビットの</a:t>
                </a:r>
                <a:br>
                  <a:rPr lang="en-US" altLang="ja-JP" dirty="0"/>
                </a:br>
                <a:r>
                  <a:rPr lang="ja-JP" altLang="en-US" dirty="0"/>
                  <a:t>メッセージを送信可能</a:t>
                </a:r>
              </a:p>
              <a:p>
                <a:r>
                  <a:rPr kumimoji="1" lang="ja-JP" altLang="en-US" dirty="0"/>
                  <a:t>アルゴリズムは全ノード上</a:t>
                </a:r>
                <a:r>
                  <a:rPr lang="ja-JP" altLang="en-US" dirty="0"/>
                  <a:t>でラウンド</a:t>
                </a:r>
                <a:r>
                  <a:rPr lang="en-US" altLang="ja-JP" dirty="0"/>
                  <a:t>1</a:t>
                </a:r>
                <a:r>
                  <a:rPr lang="ja-JP" altLang="en-US" dirty="0"/>
                  <a:t>に同時に</a:t>
                </a:r>
                <a:br>
                  <a:rPr lang="en-US" altLang="ja-JP" dirty="0"/>
                </a:br>
                <a:r>
                  <a:rPr lang="ja-JP" altLang="en-US" dirty="0"/>
                  <a:t>開始される</a:t>
                </a:r>
                <a:endParaRPr kumimoji="1" lang="en-US" altLang="ja-JP" dirty="0"/>
              </a:p>
            </p:txBody>
          </p:sp>
        </mc:Choice>
        <mc:Fallback>
          <p:sp>
            <p:nvSpPr>
              <p:cNvPr id="3" name="コンテンツ プレースホルダー 2">
                <a:extLst>
                  <a:ext uri="{FF2B5EF4-FFF2-40B4-BE49-F238E27FC236}">
                    <a16:creationId xmlns:a16="http://schemas.microsoft.com/office/drawing/2014/main" id="{B4992AFE-0BC6-4C55-BB9B-42D042C3C443}"/>
                  </a:ext>
                </a:extLst>
              </p:cNvPr>
              <p:cNvSpPr>
                <a:spLocks noGrp="1" noRot="1" noChangeAspect="1" noMove="1" noResize="1" noEditPoints="1" noAdjustHandles="1" noChangeArrowheads="1" noChangeShapeType="1" noTextEdit="1"/>
              </p:cNvSpPr>
              <p:nvPr>
                <p:ph idx="1"/>
              </p:nvPr>
            </p:nvSpPr>
            <p:spPr>
              <a:xfrm>
                <a:off x="628650" y="1514764"/>
                <a:ext cx="7886700" cy="4662199"/>
              </a:xfrm>
              <a:blipFill>
                <a:blip r:embed="rId2"/>
                <a:stretch>
                  <a:fillRect l="-1005" t="-13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4740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A2091-DF0A-4DE6-A270-D08DDE7C2CF6}"/>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FECC73B4-B194-4371-A055-7F192A2E0A30}"/>
              </a:ext>
            </a:extLst>
          </p:cNvPr>
          <p:cNvSpPr>
            <a:spLocks noGrp="1"/>
          </p:cNvSpPr>
          <p:nvPr>
            <p:ph idx="1"/>
          </p:nvPr>
        </p:nvSpPr>
        <p:spPr>
          <a:xfrm>
            <a:off x="628650" y="1274620"/>
            <a:ext cx="7886700" cy="2435990"/>
          </a:xfrm>
        </p:spPr>
        <p:txBody>
          <a:bodyPr/>
          <a:lstStyle/>
          <a:p>
            <a:r>
              <a:rPr lang="ja-JP" altLang="en-US" dirty="0"/>
              <a:t>サイズが小さい</a:t>
            </a:r>
            <a:r>
              <a:rPr kumimoji="1" lang="ja-JP" altLang="en-US" dirty="0"/>
              <a:t>平衡分離集合の存在は高速なグラフ</a:t>
            </a:r>
            <a:br>
              <a:rPr kumimoji="1" lang="en-US" altLang="ja-JP" dirty="0"/>
            </a:br>
            <a:r>
              <a:rPr kumimoji="1" lang="ja-JP" altLang="en-US" dirty="0"/>
              <a:t>アルゴリズムの設計に対して有用である場合がある</a:t>
            </a:r>
            <a:endParaRPr lang="en-US" altLang="ja-JP" dirty="0"/>
          </a:p>
          <a:p>
            <a:pPr lvl="1"/>
            <a:r>
              <a:rPr lang="ja-JP" altLang="en-US" dirty="0"/>
              <a:t>サイズ最小の平衡分離集合の探索は</a:t>
            </a:r>
            <a:r>
              <a:rPr lang="en-US" altLang="ja-JP" dirty="0"/>
              <a:t>NP</a:t>
            </a:r>
            <a:r>
              <a:rPr lang="ja-JP" altLang="en-US" dirty="0"/>
              <a:t>困難</a:t>
            </a:r>
            <a:endParaRPr lang="en-US" altLang="ja-JP" dirty="0"/>
          </a:p>
          <a:p>
            <a:pPr lvl="1"/>
            <a:endParaRPr lang="en-US" altLang="ja-JP" dirty="0"/>
          </a:p>
          <a:p>
            <a:r>
              <a:rPr lang="ja-JP" altLang="en-US" dirty="0"/>
              <a:t>小さな平衡分離集合を近似する分散アルゴリズムは</a:t>
            </a:r>
            <a:br>
              <a:rPr lang="en-US" altLang="ja-JP" dirty="0"/>
            </a:br>
            <a:r>
              <a:rPr lang="ja-JP" altLang="en-US" dirty="0"/>
              <a:t>これまでに知られていない</a:t>
            </a:r>
            <a:endParaRPr lang="en-US" altLang="ja-JP" dirty="0"/>
          </a:p>
          <a:p>
            <a:pPr marL="0" indent="0">
              <a:buNone/>
            </a:pPr>
            <a:endParaRPr lang="en-US" altLang="ja-JP" dirty="0"/>
          </a:p>
          <a:p>
            <a:endParaRPr lang="en-US" altLang="ja-JP" dirty="0"/>
          </a:p>
        </p:txBody>
      </p:sp>
      <p:sp>
        <p:nvSpPr>
          <p:cNvPr id="4" name="コンテンツ プレースホルダー 2">
            <a:extLst>
              <a:ext uri="{FF2B5EF4-FFF2-40B4-BE49-F238E27FC236}">
                <a16:creationId xmlns:a16="http://schemas.microsoft.com/office/drawing/2014/main" id="{F835FECB-C750-47C3-A6A8-6527B60CE9A6}"/>
              </a:ext>
            </a:extLst>
          </p:cNvPr>
          <p:cNvSpPr txBox="1">
            <a:spLocks/>
          </p:cNvSpPr>
          <p:nvPr/>
        </p:nvSpPr>
        <p:spPr>
          <a:xfrm>
            <a:off x="628650" y="4878406"/>
            <a:ext cx="7886700" cy="1787437"/>
          </a:xfrm>
          <a:prstGeom prst="rect">
            <a:avLst/>
          </a:prstGeom>
        </p:spPr>
        <p:txBody>
          <a:bodyPr vert="horz" lIns="91440" tIns="45720" rIns="91440" bIns="45720" rtlCol="0" anchor="t">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a:t>既存の平衡分離集合を計算する近似アルゴリズムを</a:t>
            </a:r>
            <a:br>
              <a:rPr lang="en-US" altLang="ja-JP" dirty="0"/>
            </a:br>
            <a:r>
              <a:rPr lang="ja-JP" altLang="en-US" dirty="0"/>
              <a:t>分散システム上に実現</a:t>
            </a:r>
            <a:endParaRPr lang="en-US" altLang="ja-JP" dirty="0"/>
          </a:p>
          <a:p>
            <a:r>
              <a:rPr lang="en-US" altLang="ja-JP" i="1" dirty="0"/>
              <a:t>CONGEST</a:t>
            </a:r>
            <a:r>
              <a:rPr lang="ja-JP" altLang="en-US" i="1" dirty="0"/>
              <a:t>モデル上の分散アルゴリズムと非自明な</a:t>
            </a:r>
            <a:br>
              <a:rPr lang="en-US" altLang="ja-JP" i="1" dirty="0"/>
            </a:br>
            <a:r>
              <a:rPr lang="ja-JP" altLang="en-US" i="1" dirty="0"/>
              <a:t>計算時間上界の提示</a:t>
            </a:r>
            <a:endParaRPr lang="en-US" altLang="ja-JP" i="1" dirty="0"/>
          </a:p>
        </p:txBody>
      </p:sp>
      <p:sp>
        <p:nvSpPr>
          <p:cNvPr id="5" name="矢印: 下 4">
            <a:extLst>
              <a:ext uri="{FF2B5EF4-FFF2-40B4-BE49-F238E27FC236}">
                <a16:creationId xmlns:a16="http://schemas.microsoft.com/office/drawing/2014/main" id="{32FF6A6F-0707-4C10-8547-A95DC58B34CF}"/>
              </a:ext>
            </a:extLst>
          </p:cNvPr>
          <p:cNvSpPr/>
          <p:nvPr/>
        </p:nvSpPr>
        <p:spPr>
          <a:xfrm>
            <a:off x="3660689" y="3848318"/>
            <a:ext cx="1822622" cy="789943"/>
          </a:xfrm>
          <a:prstGeom prst="downArrow">
            <a:avLst/>
          </a:prstGeom>
          <a:solidFill>
            <a:srgbClr val="FFC000"/>
          </a:solid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Tree>
    <p:extLst>
      <p:ext uri="{BB962C8B-B14F-4D97-AF65-F5344CB8AC3E}">
        <p14:creationId xmlns:p14="http://schemas.microsoft.com/office/powerpoint/2010/main" val="284514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AC85C30A-0AD7-4721-AAC6-2EAEDF1A178B}"/>
                  </a:ext>
                </a:extLst>
              </p:cNvPr>
              <p:cNvSpPr>
                <a:spLocks noGrp="1"/>
              </p:cNvSpPr>
              <p:nvPr>
                <p:ph type="title"/>
              </p:nvPr>
            </p:nvSpPr>
            <p:spPr/>
            <p:txBody>
              <a:bodyPr/>
              <a:lstStyle/>
              <a:p>
                <a14:m>
                  <m:oMath xmlns:m="http://schemas.openxmlformats.org/officeDocument/2006/math">
                    <m:r>
                      <a:rPr lang="en-US" altLang="ja-JP" b="0" i="1" smtClean="0">
                        <a:latin typeface="Cambria Math" panose="02040503050406030204" pitchFamily="18" charset="0"/>
                      </a:rPr>
                      <m:t>𝛼</m:t>
                    </m:r>
                  </m:oMath>
                </a14:m>
                <a:r>
                  <a:rPr lang="en-US" altLang="ja-JP" dirty="0"/>
                  <a:t>-</a:t>
                </a:r>
                <a:r>
                  <a:rPr lang="ja-JP" altLang="en-US" dirty="0"/>
                  <a:t>平衡分離集合</a:t>
                </a:r>
                <a:endParaRPr kumimoji="1" lang="ja-JP" altLang="en-US" dirty="0"/>
              </a:p>
            </p:txBody>
          </p:sp>
        </mc:Choice>
        <mc:Fallback xmlns="">
          <p:sp>
            <p:nvSpPr>
              <p:cNvPr id="2" name="タイトル 1">
                <a:extLst>
                  <a:ext uri="{FF2B5EF4-FFF2-40B4-BE49-F238E27FC236}">
                    <a16:creationId xmlns:a16="http://schemas.microsoft.com/office/drawing/2014/main" id="{AC85C30A-0AD7-4721-AAC6-2EAEDF1A178B}"/>
                  </a:ext>
                </a:extLst>
              </p:cNvPr>
              <p:cNvSpPr>
                <a:spLocks noGrp="1" noRot="1" noChangeAspect="1" noMove="1" noResize="1" noEditPoints="1" noAdjustHandles="1" noChangeArrowheads="1" noChangeShapeType="1" noTextEdit="1"/>
              </p:cNvSpPr>
              <p:nvPr>
                <p:ph type="title"/>
              </p:nvPr>
            </p:nvSpPr>
            <p:spPr>
              <a:blipFill>
                <a:blip r:embed="rId3"/>
                <a:stretch>
                  <a:fillRect t="-1342" b="-167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2D42C4E-AF72-4FCA-9A3D-2DCDC45E8A48}"/>
                  </a:ext>
                </a:extLst>
              </p:cNvPr>
              <p:cNvSpPr>
                <a:spLocks noGrp="1"/>
              </p:cNvSpPr>
              <p:nvPr>
                <p:ph idx="1"/>
              </p:nvPr>
            </p:nvSpPr>
            <p:spPr>
              <a:xfrm>
                <a:off x="658391" y="1274618"/>
                <a:ext cx="8040766" cy="1922527"/>
              </a:xfrm>
            </p:spPr>
            <p:txBody>
              <a:bodyPr/>
              <a:lstStyle/>
              <a:p>
                <a:r>
                  <a:rPr kumimoji="1" lang="ja-JP" altLang="en-US" dirty="0"/>
                  <a:t>ある</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頂点のグラフ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𝐺</m:t>
                    </m:r>
                  </m:oMath>
                </a14:m>
                <a:r>
                  <a:rPr kumimoji="1" lang="ja-JP" altLang="en-US" b="0" dirty="0"/>
                  <a:t>を</a:t>
                </a:r>
                <a14:m>
                  <m:oMath xmlns:m="http://schemas.openxmlformats.org/officeDocument/2006/math">
                    <m:r>
                      <a:rPr lang="en-US" altLang="ja-JP" b="0" i="0" dirty="0" smtClean="0">
                        <a:latin typeface="Cambria Math" panose="02040503050406030204" pitchFamily="18" charset="0"/>
                      </a:rPr>
                      <m:t>2</m:t>
                    </m:r>
                    <m:r>
                      <a:rPr lang="ja-JP" altLang="en-US" i="1" dirty="0">
                        <a:latin typeface="Cambria Math" panose="02040503050406030204" pitchFamily="18" charset="0"/>
                      </a:rPr>
                      <m:t>つ</m:t>
                    </m:r>
                    <m:r>
                      <a:rPr lang="ja-JP" altLang="en-US" i="1" dirty="0" smtClean="0">
                        <a:latin typeface="Cambria Math" panose="02040503050406030204" pitchFamily="18" charset="0"/>
                      </a:rPr>
                      <m:t>以上の</m:t>
                    </m:r>
                    <m:r>
                      <a:rPr lang="ja-JP" altLang="en-US" i="1" dirty="0">
                        <a:latin typeface="Cambria Math" panose="02040503050406030204" pitchFamily="18" charset="0"/>
                      </a:rPr>
                      <m:t>非連結</m:t>
                    </m:r>
                    <m:r>
                      <a:rPr lang="ja-JP" altLang="en-US" i="1" dirty="0" smtClean="0">
                        <a:latin typeface="Cambria Math" panose="02040503050406030204" pitchFamily="18" charset="0"/>
                      </a:rPr>
                      <m:t>な</m:t>
                    </m:r>
                    <m:r>
                      <a:rPr lang="ja-JP" altLang="en-US" i="1" dirty="0">
                        <a:latin typeface="Cambria Math" panose="02040503050406030204" pitchFamily="18" charset="0"/>
                      </a:rPr>
                      <m:t>部分</m:t>
                    </m:r>
                    <m:r>
                      <a:rPr lang="ja-JP" altLang="en-US" i="1" dirty="0" smtClean="0">
                        <a:latin typeface="Cambria Math" panose="02040503050406030204" pitchFamily="18" charset="0"/>
                      </a:rPr>
                      <m:t>グラフ</m:t>
                    </m:r>
                    <m:r>
                      <a:rPr lang="ja-JP" altLang="en-US" i="1" dirty="0">
                        <a:latin typeface="Cambria Math" panose="02040503050406030204" pitchFamily="18" charset="0"/>
                      </a:rPr>
                      <m:t>に分離</m:t>
                    </m:r>
                    <m:r>
                      <a:rPr lang="ja-JP" altLang="en-US" i="1">
                        <a:latin typeface="Cambria Math" panose="02040503050406030204" pitchFamily="18" charset="0"/>
                      </a:rPr>
                      <m:t>する</m:t>
                    </m:r>
                  </m:oMath>
                </a14:m>
                <a:br>
                  <a:rPr lang="en-US" altLang="ja-JP" i="1" dirty="0">
                    <a:latin typeface="Cambria Math" panose="02040503050406030204" pitchFamily="18" charset="0"/>
                  </a:rPr>
                </a:br>
                <a14:m>
                  <m:oMath xmlns:m="http://schemas.openxmlformats.org/officeDocument/2006/math">
                    <m:r>
                      <a:rPr lang="en-US" altLang="ja-JP" b="0" i="1" smtClean="0">
                        <a:latin typeface="Cambria Math" panose="02040503050406030204" pitchFamily="18" charset="0"/>
                      </a:rPr>
                      <m:t>𝛼</m:t>
                    </m:r>
                  </m:oMath>
                </a14:m>
                <a:r>
                  <a:rPr lang="en-US" altLang="ja-JP" dirty="0"/>
                  <a:t>-</a:t>
                </a:r>
                <a:r>
                  <a:rPr lang="ja-JP" altLang="en-US" dirty="0"/>
                  <a:t>平衡</a:t>
                </a:r>
                <a:r>
                  <a:rPr lang="ja-JP" altLang="en-US" i="1" dirty="0">
                    <a:latin typeface="Cambria Math" panose="02040503050406030204" pitchFamily="18" charset="0"/>
                  </a:rPr>
                  <a:t>分離</a:t>
                </a:r>
                <a14:m>
                  <m:oMath xmlns:m="http://schemas.openxmlformats.org/officeDocument/2006/math">
                    <m:r>
                      <a:rPr lang="ja-JP" altLang="en-US" i="1">
                        <a:latin typeface="Cambria Math" panose="02040503050406030204" pitchFamily="18" charset="0"/>
                      </a:rPr>
                      <m:t>集合</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oMath>
                </a14:m>
                <a:endParaRPr kumimoji="1" lang="en-US" altLang="ja-JP" dirty="0"/>
              </a:p>
              <a:p>
                <a:r>
                  <a:rPr lang="ja-JP" altLang="en-US" dirty="0"/>
                  <a:t>分離</a:t>
                </a:r>
                <a:r>
                  <a:rPr kumimoji="1" lang="ja-JP" altLang="en-US" dirty="0"/>
                  <a:t>された各連結成分のサイズ</a:t>
                </a:r>
                <a:r>
                  <a:rPr lang="ja-JP" altLang="en-US" dirty="0"/>
                  <a:t>は</a:t>
                </a:r>
                <a14:m>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𝑛</m:t>
                    </m:r>
                  </m:oMath>
                </a14:m>
                <a:r>
                  <a:rPr kumimoji="1" lang="ja-JP" altLang="en-US" dirty="0"/>
                  <a:t>以下</a:t>
                </a:r>
              </a:p>
            </p:txBody>
          </p:sp>
        </mc:Choice>
        <mc:Fallback>
          <p:sp>
            <p:nvSpPr>
              <p:cNvPr id="3" name="コンテンツ プレースホルダー 2">
                <a:extLst>
                  <a:ext uri="{FF2B5EF4-FFF2-40B4-BE49-F238E27FC236}">
                    <a16:creationId xmlns:a16="http://schemas.microsoft.com/office/drawing/2014/main" id="{42D42C4E-AF72-4FCA-9A3D-2DCDC45E8A48}"/>
                  </a:ext>
                </a:extLst>
              </p:cNvPr>
              <p:cNvSpPr>
                <a:spLocks noGrp="1" noRot="1" noChangeAspect="1" noMove="1" noResize="1" noEditPoints="1" noAdjustHandles="1" noChangeArrowheads="1" noChangeShapeType="1" noTextEdit="1"/>
              </p:cNvSpPr>
              <p:nvPr>
                <p:ph idx="1"/>
              </p:nvPr>
            </p:nvSpPr>
            <p:spPr>
              <a:xfrm>
                <a:off x="658391" y="1274618"/>
                <a:ext cx="8040766" cy="1922527"/>
              </a:xfrm>
              <a:blipFill>
                <a:blip r:embed="rId4"/>
                <a:stretch>
                  <a:fillRect l="-986" t="-2540" b="-3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フリーフォーム: 図形 19">
                <a:extLst>
                  <a:ext uri="{FF2B5EF4-FFF2-40B4-BE49-F238E27FC236}">
                    <a16:creationId xmlns:a16="http://schemas.microsoft.com/office/drawing/2014/main" id="{5ED4D06C-4537-40A7-813E-A2BC1CF31DA3}"/>
                  </a:ext>
                </a:extLst>
              </p:cNvPr>
              <p:cNvSpPr/>
              <p:nvPr/>
            </p:nvSpPr>
            <p:spPr>
              <a:xfrm rot="5400000">
                <a:off x="3174535" y="4223087"/>
                <a:ext cx="2854412" cy="1729946"/>
              </a:xfrm>
              <a:custGeom>
                <a:avLst/>
                <a:gdLst>
                  <a:gd name="connsiteX0" fmla="*/ 0 w 2854412"/>
                  <a:gd name="connsiteY0" fmla="*/ 864973 h 1729946"/>
                  <a:gd name="connsiteX1" fmla="*/ 7369 w 2854412"/>
                  <a:gd name="connsiteY1" fmla="*/ 513746 h 1729946"/>
                  <a:gd name="connsiteX2" fmla="*/ 12785 w 2854412"/>
                  <a:gd name="connsiteY2" fmla="*/ 428331 h 1729946"/>
                  <a:gd name="connsiteX3" fmla="*/ 65996 w 2854412"/>
                  <a:gd name="connsiteY3" fmla="*/ 381359 h 1729946"/>
                  <a:gd name="connsiteX4" fmla="*/ 1403438 w 2854412"/>
                  <a:gd name="connsiteY4" fmla="*/ 0 h 1729946"/>
                  <a:gd name="connsiteX5" fmla="*/ 2821670 w 2854412"/>
                  <a:gd name="connsiteY5" fmla="*/ 452676 h 1729946"/>
                  <a:gd name="connsiteX6" fmla="*/ 2844803 w 2854412"/>
                  <a:gd name="connsiteY6" fmla="*/ 478430 h 1729946"/>
                  <a:gd name="connsiteX7" fmla="*/ 2847043 w 2854412"/>
                  <a:gd name="connsiteY7" fmla="*/ 513746 h 1729946"/>
                  <a:gd name="connsiteX8" fmla="*/ 2854412 w 2854412"/>
                  <a:gd name="connsiteY8" fmla="*/ 864973 h 1729946"/>
                  <a:gd name="connsiteX9" fmla="*/ 2847043 w 2854412"/>
                  <a:gd name="connsiteY9" fmla="*/ 1216200 h 1729946"/>
                  <a:gd name="connsiteX10" fmla="*/ 2844803 w 2854412"/>
                  <a:gd name="connsiteY10" fmla="*/ 1251516 h 1729946"/>
                  <a:gd name="connsiteX11" fmla="*/ 2821670 w 2854412"/>
                  <a:gd name="connsiteY11" fmla="*/ 1277270 h 1729946"/>
                  <a:gd name="connsiteX12" fmla="*/ 1403438 w 2854412"/>
                  <a:gd name="connsiteY12" fmla="*/ 1729946 h 1729946"/>
                  <a:gd name="connsiteX13" fmla="*/ 65996 w 2854412"/>
                  <a:gd name="connsiteY13" fmla="*/ 1348587 h 1729946"/>
                  <a:gd name="connsiteX14" fmla="*/ 12785 w 2854412"/>
                  <a:gd name="connsiteY14" fmla="*/ 1301615 h 1729946"/>
                  <a:gd name="connsiteX15" fmla="*/ 7369 w 2854412"/>
                  <a:gd name="connsiteY15" fmla="*/ 1216200 h 1729946"/>
                  <a:gd name="connsiteX16" fmla="*/ 0 w 2854412"/>
                  <a:gd name="connsiteY16" fmla="*/ 864973 h 172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4412" h="1729946">
                    <a:moveTo>
                      <a:pt x="0" y="864973"/>
                    </a:moveTo>
                    <a:cubicBezTo>
                      <a:pt x="0" y="746398"/>
                      <a:pt x="2496" y="629227"/>
                      <a:pt x="7369" y="513746"/>
                    </a:cubicBezTo>
                    <a:lnTo>
                      <a:pt x="12785" y="428331"/>
                    </a:lnTo>
                    <a:lnTo>
                      <a:pt x="65996" y="381359"/>
                    </a:lnTo>
                    <a:cubicBezTo>
                      <a:pt x="355846" y="151274"/>
                      <a:pt x="846700" y="0"/>
                      <a:pt x="1403438" y="0"/>
                    </a:cubicBezTo>
                    <a:cubicBezTo>
                      <a:pt x="2015849" y="0"/>
                      <a:pt x="2548542" y="183042"/>
                      <a:pt x="2821670" y="452676"/>
                    </a:cubicBezTo>
                    <a:lnTo>
                      <a:pt x="2844803" y="478430"/>
                    </a:lnTo>
                    <a:lnTo>
                      <a:pt x="2847043" y="513746"/>
                    </a:lnTo>
                    <a:cubicBezTo>
                      <a:pt x="2851916" y="629227"/>
                      <a:pt x="2854412" y="746398"/>
                      <a:pt x="2854412" y="864973"/>
                    </a:cubicBezTo>
                    <a:cubicBezTo>
                      <a:pt x="2854412" y="983548"/>
                      <a:pt x="2851916" y="1100720"/>
                      <a:pt x="2847043" y="1216200"/>
                    </a:cubicBezTo>
                    <a:lnTo>
                      <a:pt x="2844803" y="1251516"/>
                    </a:lnTo>
                    <a:lnTo>
                      <a:pt x="2821670" y="1277270"/>
                    </a:lnTo>
                    <a:cubicBezTo>
                      <a:pt x="2548542" y="1546904"/>
                      <a:pt x="2015849" y="1729946"/>
                      <a:pt x="1403438" y="1729946"/>
                    </a:cubicBezTo>
                    <a:cubicBezTo>
                      <a:pt x="846700" y="1729946"/>
                      <a:pt x="355846" y="1578672"/>
                      <a:pt x="65996" y="1348587"/>
                    </a:cubicBezTo>
                    <a:lnTo>
                      <a:pt x="12785" y="1301615"/>
                    </a:lnTo>
                    <a:lnTo>
                      <a:pt x="7369" y="1216200"/>
                    </a:lnTo>
                    <a:cubicBezTo>
                      <a:pt x="2496" y="1100720"/>
                      <a:pt x="0" y="983548"/>
                      <a:pt x="0" y="864973"/>
                    </a:cubicBezTo>
                    <a:close/>
                  </a:path>
                </a:pathLst>
              </a:custGeom>
              <a:solidFill>
                <a:schemeClr val="accent6">
                  <a:lumMod val="40000"/>
                  <a:lumOff val="6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oMath>
                  </m:oMathPara>
                </a14:m>
                <a:endParaRPr kumimoji="1" lang="ja-JP" altLang="en-US" sz="3200" dirty="0"/>
              </a:p>
            </p:txBody>
          </p:sp>
        </mc:Choice>
        <mc:Fallback xmlns="">
          <p:sp>
            <p:nvSpPr>
              <p:cNvPr id="20" name="フリーフォーム: 図形 19">
                <a:extLst>
                  <a:ext uri="{FF2B5EF4-FFF2-40B4-BE49-F238E27FC236}">
                    <a16:creationId xmlns:a16="http://schemas.microsoft.com/office/drawing/2014/main" id="{5ED4D06C-4537-40A7-813E-A2BC1CF31DA3}"/>
                  </a:ext>
                </a:extLst>
              </p:cNvPr>
              <p:cNvSpPr>
                <a:spLocks noRot="1" noChangeAspect="1" noMove="1" noResize="1" noEditPoints="1" noAdjustHandles="1" noChangeArrowheads="1" noChangeShapeType="1" noTextEdit="1"/>
              </p:cNvSpPr>
              <p:nvPr/>
            </p:nvSpPr>
            <p:spPr>
              <a:xfrm rot="5400000">
                <a:off x="3174535" y="4223087"/>
                <a:ext cx="2854412" cy="1729946"/>
              </a:xfrm>
              <a:custGeom>
                <a:avLst/>
                <a:gdLst>
                  <a:gd name="connsiteX0" fmla="*/ 0 w 2854412"/>
                  <a:gd name="connsiteY0" fmla="*/ 864973 h 1729946"/>
                  <a:gd name="connsiteX1" fmla="*/ 7369 w 2854412"/>
                  <a:gd name="connsiteY1" fmla="*/ 513746 h 1729946"/>
                  <a:gd name="connsiteX2" fmla="*/ 12785 w 2854412"/>
                  <a:gd name="connsiteY2" fmla="*/ 428331 h 1729946"/>
                  <a:gd name="connsiteX3" fmla="*/ 65996 w 2854412"/>
                  <a:gd name="connsiteY3" fmla="*/ 381359 h 1729946"/>
                  <a:gd name="connsiteX4" fmla="*/ 1403438 w 2854412"/>
                  <a:gd name="connsiteY4" fmla="*/ 0 h 1729946"/>
                  <a:gd name="connsiteX5" fmla="*/ 2821670 w 2854412"/>
                  <a:gd name="connsiteY5" fmla="*/ 452676 h 1729946"/>
                  <a:gd name="connsiteX6" fmla="*/ 2844803 w 2854412"/>
                  <a:gd name="connsiteY6" fmla="*/ 478430 h 1729946"/>
                  <a:gd name="connsiteX7" fmla="*/ 2847043 w 2854412"/>
                  <a:gd name="connsiteY7" fmla="*/ 513746 h 1729946"/>
                  <a:gd name="connsiteX8" fmla="*/ 2854412 w 2854412"/>
                  <a:gd name="connsiteY8" fmla="*/ 864973 h 1729946"/>
                  <a:gd name="connsiteX9" fmla="*/ 2847043 w 2854412"/>
                  <a:gd name="connsiteY9" fmla="*/ 1216200 h 1729946"/>
                  <a:gd name="connsiteX10" fmla="*/ 2844803 w 2854412"/>
                  <a:gd name="connsiteY10" fmla="*/ 1251516 h 1729946"/>
                  <a:gd name="connsiteX11" fmla="*/ 2821670 w 2854412"/>
                  <a:gd name="connsiteY11" fmla="*/ 1277270 h 1729946"/>
                  <a:gd name="connsiteX12" fmla="*/ 1403438 w 2854412"/>
                  <a:gd name="connsiteY12" fmla="*/ 1729946 h 1729946"/>
                  <a:gd name="connsiteX13" fmla="*/ 65996 w 2854412"/>
                  <a:gd name="connsiteY13" fmla="*/ 1348587 h 1729946"/>
                  <a:gd name="connsiteX14" fmla="*/ 12785 w 2854412"/>
                  <a:gd name="connsiteY14" fmla="*/ 1301615 h 1729946"/>
                  <a:gd name="connsiteX15" fmla="*/ 7369 w 2854412"/>
                  <a:gd name="connsiteY15" fmla="*/ 1216200 h 1729946"/>
                  <a:gd name="connsiteX16" fmla="*/ 0 w 2854412"/>
                  <a:gd name="connsiteY16" fmla="*/ 864973 h 172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4412" h="1729946">
                    <a:moveTo>
                      <a:pt x="0" y="864973"/>
                    </a:moveTo>
                    <a:cubicBezTo>
                      <a:pt x="0" y="746398"/>
                      <a:pt x="2496" y="629227"/>
                      <a:pt x="7369" y="513746"/>
                    </a:cubicBezTo>
                    <a:lnTo>
                      <a:pt x="12785" y="428331"/>
                    </a:lnTo>
                    <a:lnTo>
                      <a:pt x="65996" y="381359"/>
                    </a:lnTo>
                    <a:cubicBezTo>
                      <a:pt x="355846" y="151274"/>
                      <a:pt x="846700" y="0"/>
                      <a:pt x="1403438" y="0"/>
                    </a:cubicBezTo>
                    <a:cubicBezTo>
                      <a:pt x="2015849" y="0"/>
                      <a:pt x="2548542" y="183042"/>
                      <a:pt x="2821670" y="452676"/>
                    </a:cubicBezTo>
                    <a:lnTo>
                      <a:pt x="2844803" y="478430"/>
                    </a:lnTo>
                    <a:lnTo>
                      <a:pt x="2847043" y="513746"/>
                    </a:lnTo>
                    <a:cubicBezTo>
                      <a:pt x="2851916" y="629227"/>
                      <a:pt x="2854412" y="746398"/>
                      <a:pt x="2854412" y="864973"/>
                    </a:cubicBezTo>
                    <a:cubicBezTo>
                      <a:pt x="2854412" y="983548"/>
                      <a:pt x="2851916" y="1100720"/>
                      <a:pt x="2847043" y="1216200"/>
                    </a:cubicBezTo>
                    <a:lnTo>
                      <a:pt x="2844803" y="1251516"/>
                    </a:lnTo>
                    <a:lnTo>
                      <a:pt x="2821670" y="1277270"/>
                    </a:lnTo>
                    <a:cubicBezTo>
                      <a:pt x="2548542" y="1546904"/>
                      <a:pt x="2015849" y="1729946"/>
                      <a:pt x="1403438" y="1729946"/>
                    </a:cubicBezTo>
                    <a:cubicBezTo>
                      <a:pt x="846700" y="1729946"/>
                      <a:pt x="355846" y="1578672"/>
                      <a:pt x="65996" y="1348587"/>
                    </a:cubicBezTo>
                    <a:lnTo>
                      <a:pt x="12785" y="1301615"/>
                    </a:lnTo>
                    <a:lnTo>
                      <a:pt x="7369" y="1216200"/>
                    </a:lnTo>
                    <a:cubicBezTo>
                      <a:pt x="2496" y="1100720"/>
                      <a:pt x="0" y="983548"/>
                      <a:pt x="0" y="864973"/>
                    </a:cubicBezTo>
                    <a:close/>
                  </a:path>
                </a:pathLst>
              </a:custGeom>
              <a:blipFill>
                <a:blip r:embed="rId5"/>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フリーフォーム: 図形 17">
                <a:extLst>
                  <a:ext uri="{FF2B5EF4-FFF2-40B4-BE49-F238E27FC236}">
                    <a16:creationId xmlns:a16="http://schemas.microsoft.com/office/drawing/2014/main" id="{98F34407-A56A-46EF-9DE2-6F7B4111A1E7}"/>
                  </a:ext>
                </a:extLst>
              </p:cNvPr>
              <p:cNvSpPr/>
              <p:nvPr/>
            </p:nvSpPr>
            <p:spPr>
              <a:xfrm rot="5400000">
                <a:off x="796483" y="4102993"/>
                <a:ext cx="2832018" cy="1943101"/>
              </a:xfrm>
              <a:custGeom>
                <a:avLst/>
                <a:gdLst>
                  <a:gd name="connsiteX0" fmla="*/ 0 w 2832018"/>
                  <a:gd name="connsiteY0" fmla="*/ 50099 h 3048635"/>
                  <a:gd name="connsiteX1" fmla="*/ 53211 w 2832018"/>
                  <a:gd name="connsiteY1" fmla="*/ 97071 h 3048635"/>
                  <a:gd name="connsiteX2" fmla="*/ 1390653 w 2832018"/>
                  <a:gd name="connsiteY2" fmla="*/ 478430 h 3048635"/>
                  <a:gd name="connsiteX3" fmla="*/ 2808885 w 2832018"/>
                  <a:gd name="connsiteY3" fmla="*/ 25754 h 3048635"/>
                  <a:gd name="connsiteX4" fmla="*/ 2832018 w 2832018"/>
                  <a:gd name="connsiteY4" fmla="*/ 0 h 3048635"/>
                  <a:gd name="connsiteX5" fmla="*/ 2812631 w 2832018"/>
                  <a:gd name="connsiteY5" fmla="*/ 305765 h 3048635"/>
                  <a:gd name="connsiteX6" fmla="*/ 1414421 w 2832018"/>
                  <a:gd name="connsiteY6" fmla="*/ 3048635 h 3048635"/>
                  <a:gd name="connsiteX7" fmla="*/ 16211 w 2832018"/>
                  <a:gd name="connsiteY7" fmla="*/ 305765 h 3048635"/>
                  <a:gd name="connsiteX8" fmla="*/ 0 w 2832018"/>
                  <a:gd name="connsiteY8" fmla="*/ 50099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50099"/>
                    </a:moveTo>
                    <a:lnTo>
                      <a:pt x="53211" y="97071"/>
                    </a:lnTo>
                    <a:cubicBezTo>
                      <a:pt x="343061" y="327156"/>
                      <a:pt x="833915" y="478430"/>
                      <a:pt x="1390653" y="478430"/>
                    </a:cubicBezTo>
                    <a:cubicBezTo>
                      <a:pt x="2003064" y="478430"/>
                      <a:pt x="2535757" y="295388"/>
                      <a:pt x="2808885" y="25754"/>
                    </a:cubicBezTo>
                    <a:lnTo>
                      <a:pt x="2832018" y="0"/>
                    </a:lnTo>
                    <a:lnTo>
                      <a:pt x="2812631" y="305765"/>
                    </a:lnTo>
                    <a:cubicBezTo>
                      <a:pt x="2679549" y="1871118"/>
                      <a:pt x="2104117" y="3048635"/>
                      <a:pt x="1414421" y="3048635"/>
                    </a:cubicBezTo>
                    <a:cubicBezTo>
                      <a:pt x="724725" y="3048635"/>
                      <a:pt x="149292" y="1871118"/>
                      <a:pt x="16211" y="305765"/>
                    </a:cubicBezTo>
                    <a:lnTo>
                      <a:pt x="0" y="50099"/>
                    </a:lnTo>
                    <a:close/>
                  </a:path>
                </a:pathLst>
              </a:cu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kumimoji="1" lang="en-US" altLang="ja-JP" sz="2800" b="0" i="1" dirty="0">
                  <a:latin typeface="Cambria Math" panose="02040503050406030204" pitchFamily="18" charset="0"/>
                </a:endParaRPr>
              </a:p>
              <a:p>
                <a:pPr algn="ctr"/>
                <a:endParaRPr lang="en-US" altLang="ja-JP" sz="2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18" name="フリーフォーム: 図形 17">
                <a:extLst>
                  <a:ext uri="{FF2B5EF4-FFF2-40B4-BE49-F238E27FC236}">
                    <a16:creationId xmlns:a16="http://schemas.microsoft.com/office/drawing/2014/main" id="{98F34407-A56A-46EF-9DE2-6F7B4111A1E7}"/>
                  </a:ext>
                </a:extLst>
              </p:cNvPr>
              <p:cNvSpPr>
                <a:spLocks noRot="1" noChangeAspect="1" noMove="1" noResize="1" noEditPoints="1" noAdjustHandles="1" noChangeArrowheads="1" noChangeShapeType="1" noTextEdit="1"/>
              </p:cNvSpPr>
              <p:nvPr/>
            </p:nvSpPr>
            <p:spPr>
              <a:xfrm rot="5400000">
                <a:off x="796483" y="4102993"/>
                <a:ext cx="2832018" cy="1943101"/>
              </a:xfrm>
              <a:custGeom>
                <a:avLst/>
                <a:gdLst>
                  <a:gd name="connsiteX0" fmla="*/ 0 w 2832018"/>
                  <a:gd name="connsiteY0" fmla="*/ 50099 h 3048635"/>
                  <a:gd name="connsiteX1" fmla="*/ 53211 w 2832018"/>
                  <a:gd name="connsiteY1" fmla="*/ 97071 h 3048635"/>
                  <a:gd name="connsiteX2" fmla="*/ 1390653 w 2832018"/>
                  <a:gd name="connsiteY2" fmla="*/ 478430 h 3048635"/>
                  <a:gd name="connsiteX3" fmla="*/ 2808885 w 2832018"/>
                  <a:gd name="connsiteY3" fmla="*/ 25754 h 3048635"/>
                  <a:gd name="connsiteX4" fmla="*/ 2832018 w 2832018"/>
                  <a:gd name="connsiteY4" fmla="*/ 0 h 3048635"/>
                  <a:gd name="connsiteX5" fmla="*/ 2812631 w 2832018"/>
                  <a:gd name="connsiteY5" fmla="*/ 305765 h 3048635"/>
                  <a:gd name="connsiteX6" fmla="*/ 1414421 w 2832018"/>
                  <a:gd name="connsiteY6" fmla="*/ 3048635 h 3048635"/>
                  <a:gd name="connsiteX7" fmla="*/ 16211 w 2832018"/>
                  <a:gd name="connsiteY7" fmla="*/ 305765 h 3048635"/>
                  <a:gd name="connsiteX8" fmla="*/ 0 w 2832018"/>
                  <a:gd name="connsiteY8" fmla="*/ 50099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50099"/>
                    </a:moveTo>
                    <a:lnTo>
                      <a:pt x="53211" y="97071"/>
                    </a:lnTo>
                    <a:cubicBezTo>
                      <a:pt x="343061" y="327156"/>
                      <a:pt x="833915" y="478430"/>
                      <a:pt x="1390653" y="478430"/>
                    </a:cubicBezTo>
                    <a:cubicBezTo>
                      <a:pt x="2003064" y="478430"/>
                      <a:pt x="2535757" y="295388"/>
                      <a:pt x="2808885" y="25754"/>
                    </a:cubicBezTo>
                    <a:lnTo>
                      <a:pt x="2832018" y="0"/>
                    </a:lnTo>
                    <a:lnTo>
                      <a:pt x="2812631" y="305765"/>
                    </a:lnTo>
                    <a:cubicBezTo>
                      <a:pt x="2679549" y="1871118"/>
                      <a:pt x="2104117" y="3048635"/>
                      <a:pt x="1414421" y="3048635"/>
                    </a:cubicBezTo>
                    <a:cubicBezTo>
                      <a:pt x="724725" y="3048635"/>
                      <a:pt x="149292" y="1871118"/>
                      <a:pt x="16211" y="305765"/>
                    </a:cubicBezTo>
                    <a:lnTo>
                      <a:pt x="0" y="50099"/>
                    </a:lnTo>
                    <a:close/>
                  </a:path>
                </a:pathLst>
              </a:custGeom>
              <a:blipFill>
                <a:blip r:embed="rId6"/>
                <a:stretch>
                  <a:fillRect/>
                </a:stretch>
              </a:blipFill>
              <a:ln w="28575">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フリーフォーム: 図形 16">
                <a:extLst>
                  <a:ext uri="{FF2B5EF4-FFF2-40B4-BE49-F238E27FC236}">
                    <a16:creationId xmlns:a16="http://schemas.microsoft.com/office/drawing/2014/main" id="{1E502C68-9B41-476E-8179-F6E4FC73CDFB}"/>
                  </a:ext>
                </a:extLst>
              </p:cNvPr>
              <p:cNvSpPr/>
              <p:nvPr/>
            </p:nvSpPr>
            <p:spPr>
              <a:xfrm rot="5400000">
                <a:off x="6000559" y="3791956"/>
                <a:ext cx="2832018" cy="2565177"/>
              </a:xfrm>
              <a:custGeom>
                <a:avLst/>
                <a:gdLst>
                  <a:gd name="connsiteX0" fmla="*/ 0 w 2832018"/>
                  <a:gd name="connsiteY0" fmla="*/ 2998536 h 3048635"/>
                  <a:gd name="connsiteX1" fmla="*/ 16211 w 2832018"/>
                  <a:gd name="connsiteY1" fmla="*/ 2742870 h 3048635"/>
                  <a:gd name="connsiteX2" fmla="*/ 1414421 w 2832018"/>
                  <a:gd name="connsiteY2" fmla="*/ 0 h 3048635"/>
                  <a:gd name="connsiteX3" fmla="*/ 2812631 w 2832018"/>
                  <a:gd name="connsiteY3" fmla="*/ 2742870 h 3048635"/>
                  <a:gd name="connsiteX4" fmla="*/ 2832018 w 2832018"/>
                  <a:gd name="connsiteY4" fmla="*/ 3048635 h 3048635"/>
                  <a:gd name="connsiteX5" fmla="*/ 2808885 w 2832018"/>
                  <a:gd name="connsiteY5" fmla="*/ 3022881 h 3048635"/>
                  <a:gd name="connsiteX6" fmla="*/ 1390653 w 2832018"/>
                  <a:gd name="connsiteY6" fmla="*/ 2570205 h 3048635"/>
                  <a:gd name="connsiteX7" fmla="*/ 53211 w 2832018"/>
                  <a:gd name="connsiteY7" fmla="*/ 2951564 h 3048635"/>
                  <a:gd name="connsiteX8" fmla="*/ 0 w 2832018"/>
                  <a:gd name="connsiteY8" fmla="*/ 2998536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2998536"/>
                    </a:moveTo>
                    <a:lnTo>
                      <a:pt x="16211" y="2742870"/>
                    </a:lnTo>
                    <a:cubicBezTo>
                      <a:pt x="149293" y="1177517"/>
                      <a:pt x="724725" y="0"/>
                      <a:pt x="1414421" y="0"/>
                    </a:cubicBezTo>
                    <a:cubicBezTo>
                      <a:pt x="2104117" y="0"/>
                      <a:pt x="2679549" y="1177517"/>
                      <a:pt x="2812631" y="2742870"/>
                    </a:cubicBezTo>
                    <a:lnTo>
                      <a:pt x="2832018" y="3048635"/>
                    </a:lnTo>
                    <a:lnTo>
                      <a:pt x="2808885" y="3022881"/>
                    </a:lnTo>
                    <a:cubicBezTo>
                      <a:pt x="2535757" y="2753247"/>
                      <a:pt x="2003064" y="2570205"/>
                      <a:pt x="1390653" y="2570205"/>
                    </a:cubicBezTo>
                    <a:cubicBezTo>
                      <a:pt x="833915" y="2570205"/>
                      <a:pt x="343061" y="2721479"/>
                      <a:pt x="53211" y="2951564"/>
                    </a:cubicBezTo>
                    <a:lnTo>
                      <a:pt x="0" y="2998536"/>
                    </a:lnTo>
                    <a:close/>
                  </a:path>
                </a:pathLst>
              </a:cu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lang="en-US" altLang="ja-JP" sz="2800" i="1" dirty="0">
                  <a:latin typeface="Cambria Math" panose="02040503050406030204" pitchFamily="18" charset="0"/>
                </a:endParaRPr>
              </a:p>
              <a:p>
                <a:pPr algn="ctr"/>
                <a:endParaRPr kumimoji="1" lang="en-US" altLang="ja-JP"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17" name="フリーフォーム: 図形 16">
                <a:extLst>
                  <a:ext uri="{FF2B5EF4-FFF2-40B4-BE49-F238E27FC236}">
                    <a16:creationId xmlns:a16="http://schemas.microsoft.com/office/drawing/2014/main" id="{1E502C68-9B41-476E-8179-F6E4FC73CDFB}"/>
                  </a:ext>
                </a:extLst>
              </p:cNvPr>
              <p:cNvSpPr>
                <a:spLocks noRot="1" noChangeAspect="1" noMove="1" noResize="1" noEditPoints="1" noAdjustHandles="1" noChangeArrowheads="1" noChangeShapeType="1" noTextEdit="1"/>
              </p:cNvSpPr>
              <p:nvPr/>
            </p:nvSpPr>
            <p:spPr>
              <a:xfrm rot="5400000">
                <a:off x="6000559" y="3791956"/>
                <a:ext cx="2832018" cy="2565177"/>
              </a:xfrm>
              <a:custGeom>
                <a:avLst/>
                <a:gdLst>
                  <a:gd name="connsiteX0" fmla="*/ 0 w 2832018"/>
                  <a:gd name="connsiteY0" fmla="*/ 2998536 h 3048635"/>
                  <a:gd name="connsiteX1" fmla="*/ 16211 w 2832018"/>
                  <a:gd name="connsiteY1" fmla="*/ 2742870 h 3048635"/>
                  <a:gd name="connsiteX2" fmla="*/ 1414421 w 2832018"/>
                  <a:gd name="connsiteY2" fmla="*/ 0 h 3048635"/>
                  <a:gd name="connsiteX3" fmla="*/ 2812631 w 2832018"/>
                  <a:gd name="connsiteY3" fmla="*/ 2742870 h 3048635"/>
                  <a:gd name="connsiteX4" fmla="*/ 2832018 w 2832018"/>
                  <a:gd name="connsiteY4" fmla="*/ 3048635 h 3048635"/>
                  <a:gd name="connsiteX5" fmla="*/ 2808885 w 2832018"/>
                  <a:gd name="connsiteY5" fmla="*/ 3022881 h 3048635"/>
                  <a:gd name="connsiteX6" fmla="*/ 1390653 w 2832018"/>
                  <a:gd name="connsiteY6" fmla="*/ 2570205 h 3048635"/>
                  <a:gd name="connsiteX7" fmla="*/ 53211 w 2832018"/>
                  <a:gd name="connsiteY7" fmla="*/ 2951564 h 3048635"/>
                  <a:gd name="connsiteX8" fmla="*/ 0 w 2832018"/>
                  <a:gd name="connsiteY8" fmla="*/ 2998536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2998536"/>
                    </a:moveTo>
                    <a:lnTo>
                      <a:pt x="16211" y="2742870"/>
                    </a:lnTo>
                    <a:cubicBezTo>
                      <a:pt x="149293" y="1177517"/>
                      <a:pt x="724725" y="0"/>
                      <a:pt x="1414421" y="0"/>
                    </a:cubicBezTo>
                    <a:cubicBezTo>
                      <a:pt x="2104117" y="0"/>
                      <a:pt x="2679549" y="1177517"/>
                      <a:pt x="2812631" y="2742870"/>
                    </a:cubicBezTo>
                    <a:lnTo>
                      <a:pt x="2832018" y="3048635"/>
                    </a:lnTo>
                    <a:lnTo>
                      <a:pt x="2808885" y="3022881"/>
                    </a:lnTo>
                    <a:cubicBezTo>
                      <a:pt x="2535757" y="2753247"/>
                      <a:pt x="2003064" y="2570205"/>
                      <a:pt x="1390653" y="2570205"/>
                    </a:cubicBezTo>
                    <a:cubicBezTo>
                      <a:pt x="833915" y="2570205"/>
                      <a:pt x="343061" y="2721479"/>
                      <a:pt x="53211" y="2951564"/>
                    </a:cubicBezTo>
                    <a:lnTo>
                      <a:pt x="0" y="2998536"/>
                    </a:lnTo>
                    <a:close/>
                  </a:path>
                </a:pathLst>
              </a:custGeom>
              <a:blipFill>
                <a:blip r:embed="rId7"/>
                <a:stretch>
                  <a:fillRect/>
                </a:stretch>
              </a:blipFill>
              <a:ln w="28575">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A3A3EDC-A69A-4506-A988-17DF031DF56F}"/>
                  </a:ext>
                </a:extLst>
              </p:cNvPr>
              <p:cNvSpPr txBox="1"/>
              <p:nvPr/>
            </p:nvSpPr>
            <p:spPr>
              <a:xfrm>
                <a:off x="1240942" y="3012204"/>
                <a:ext cx="1628913" cy="64633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𝐺</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9A3A3EDC-A69A-4506-A988-17DF031DF56F}"/>
                  </a:ext>
                </a:extLst>
              </p:cNvPr>
              <p:cNvSpPr txBox="1">
                <a:spLocks noRot="1" noChangeAspect="1" noMove="1" noResize="1" noEditPoints="1" noAdjustHandles="1" noChangeArrowheads="1" noChangeShapeType="1" noTextEdit="1"/>
              </p:cNvSpPr>
              <p:nvPr/>
            </p:nvSpPr>
            <p:spPr>
              <a:xfrm>
                <a:off x="1240942" y="3012204"/>
                <a:ext cx="1628913" cy="64633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5E450E6-B325-4F44-8F0B-E57D926CAE4E}"/>
                  </a:ext>
                </a:extLst>
              </p:cNvPr>
              <p:cNvSpPr txBox="1"/>
              <p:nvPr/>
            </p:nvSpPr>
            <p:spPr>
              <a:xfrm>
                <a:off x="6602111" y="401310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𝐵</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35E450E6-B325-4F44-8F0B-E57D926CAE4E}"/>
                  </a:ext>
                </a:extLst>
              </p:cNvPr>
              <p:cNvSpPr txBox="1">
                <a:spLocks noRot="1" noChangeAspect="1" noMove="1" noResize="1" noEditPoints="1" noAdjustHandles="1" noChangeArrowheads="1" noChangeShapeType="1" noTextEdit="1"/>
              </p:cNvSpPr>
              <p:nvPr/>
            </p:nvSpPr>
            <p:spPr>
              <a:xfrm>
                <a:off x="6602111" y="4013101"/>
                <a:ext cx="1628913" cy="64645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ADD8175-2B67-49D6-8BA6-0701715C9D06}"/>
                  </a:ext>
                </a:extLst>
              </p:cNvPr>
              <p:cNvSpPr txBox="1"/>
              <p:nvPr/>
            </p:nvSpPr>
            <p:spPr>
              <a:xfrm>
                <a:off x="1398035" y="401310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𝐴</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7ADD8175-2B67-49D6-8BA6-0701715C9D06}"/>
                  </a:ext>
                </a:extLst>
              </p:cNvPr>
              <p:cNvSpPr txBox="1">
                <a:spLocks noRot="1" noChangeAspect="1" noMove="1" noResize="1" noEditPoints="1" noAdjustHandles="1" noChangeArrowheads="1" noChangeShapeType="1" noTextEdit="1"/>
              </p:cNvSpPr>
              <p:nvPr/>
            </p:nvSpPr>
            <p:spPr>
              <a:xfrm>
                <a:off x="1398035" y="4013101"/>
                <a:ext cx="1628913" cy="646459"/>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9182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CCB6D-2DD6-4CE5-B068-77BBBA5BA0E0}"/>
              </a:ext>
            </a:extLst>
          </p:cNvPr>
          <p:cNvSpPr>
            <a:spLocks noGrp="1"/>
          </p:cNvSpPr>
          <p:nvPr>
            <p:ph type="title"/>
          </p:nvPr>
        </p:nvSpPr>
        <p:spPr/>
        <p:txBody>
          <a:bodyPr/>
          <a:lstStyle/>
          <a:p>
            <a:r>
              <a:rPr kumimoji="1" lang="ja-JP" altLang="en-US" dirty="0"/>
              <a:t>研究結果</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1883E05-368B-4871-95F6-61BCB6FB371A}"/>
                  </a:ext>
                </a:extLst>
              </p:cNvPr>
              <p:cNvSpPr>
                <a:spLocks noGrp="1"/>
              </p:cNvSpPr>
              <p:nvPr>
                <p:ph idx="1"/>
              </p:nvPr>
            </p:nvSpPr>
            <p:spPr/>
            <p:txBody>
              <a:bodyPr/>
              <a:lstStyle/>
              <a:p>
                <a:r>
                  <a:rPr lang="ja-JP" altLang="en-US" dirty="0"/>
                  <a:t>サイズ</a:t>
                </a:r>
                <a14:m>
                  <m:oMath xmlns:m="http://schemas.openxmlformats.org/officeDocument/2006/math">
                    <m:r>
                      <a:rPr lang="en-US" altLang="ja-JP" b="0" i="1" smtClean="0">
                        <a:latin typeface="Cambria Math" panose="02040503050406030204" pitchFamily="18" charset="0"/>
                      </a:rPr>
                      <m:t>𝐾</m:t>
                    </m:r>
                  </m:oMath>
                </a14:m>
                <a:r>
                  <a:rPr lang="ja-JP" altLang="en-US" dirty="0"/>
                  <a:t>の</a:t>
                </a:r>
                <a14:m>
                  <m:oMath xmlns:m="http://schemas.openxmlformats.org/officeDocument/2006/math">
                    <m:r>
                      <a:rPr lang="en-US" altLang="ja-JP" b="0" i="1" dirty="0" smtClean="0">
                        <a:latin typeface="Cambria Math" panose="02040503050406030204" pitchFamily="18" charset="0"/>
                      </a:rPr>
                      <m:t>𝛼</m:t>
                    </m:r>
                  </m:oMath>
                </a14:m>
                <a:r>
                  <a:rPr lang="en-US" altLang="ja-JP" dirty="0"/>
                  <a:t>-</a:t>
                </a:r>
                <a:r>
                  <a:rPr lang="ja-JP" altLang="en-US" dirty="0"/>
                  <a:t>平衡分離集合を持つネットワークグラフを入力とする</a:t>
                </a:r>
                <a:endParaRPr lang="en-US" altLang="ja-JP" dirty="0"/>
              </a:p>
              <a:p>
                <a:endParaRPr lang="en-US" altLang="ja-JP" dirty="0"/>
              </a:p>
              <a:p>
                <a:r>
                  <a:rPr lang="ja-JP" altLang="en-US" dirty="0"/>
                  <a:t>サイズ</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𝜀</m:t>
                        </m:r>
                      </m:e>
                      <m:sup>
                        <m:r>
                          <a:rPr lang="en-US" altLang="ja-JP" i="1">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i="1">
                            <a:latin typeface="Cambria Math" panose="02040503050406030204" pitchFamily="18" charset="0"/>
                          </a:rPr>
                          <m:t>𝐾</m:t>
                        </m:r>
                      </m:e>
                      <m:sup>
                        <m:r>
                          <a:rPr lang="en-US" altLang="ja-JP" i="1">
                            <a:latin typeface="Cambria Math" panose="02040503050406030204" pitchFamily="18" charset="0"/>
                          </a:rPr>
                          <m:t>2</m:t>
                        </m:r>
                      </m:sup>
                    </m:sSup>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log</m:t>
                        </m:r>
                      </m:e>
                      <m:sup>
                        <m:r>
                          <a:rPr lang="en-US" altLang="ja-JP" i="1">
                            <a:latin typeface="Cambria Math" panose="02040503050406030204" pitchFamily="18" charset="0"/>
                          </a:rPr>
                          <m:t>1+</m:t>
                        </m:r>
                        <m:r>
                          <a:rPr lang="en-US" altLang="ja-JP" i="1">
                            <a:latin typeface="Cambria Math" panose="02040503050406030204" pitchFamily="18" charset="0"/>
                          </a:rPr>
                          <m:t>𝑜</m:t>
                        </m:r>
                        <m:d>
                          <m:dPr>
                            <m:ctrlPr>
                              <a:rPr lang="en-US" altLang="ja-JP" i="1">
                                <a:latin typeface="Cambria Math" panose="02040503050406030204" pitchFamily="18" charset="0"/>
                              </a:rPr>
                            </m:ctrlPr>
                          </m:dPr>
                          <m:e>
                            <m:r>
                              <a:rPr lang="en-US" altLang="ja-JP" i="1">
                                <a:latin typeface="Cambria Math" panose="02040503050406030204" pitchFamily="18" charset="0"/>
                              </a:rPr>
                              <m:t>1</m:t>
                            </m:r>
                          </m:e>
                        </m:d>
                      </m:sup>
                    </m:sSup>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の</a:t>
                </a:r>
                <a14:m>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m:t>
                    </m:r>
                    <m:r>
                      <a:rPr lang="en-US" altLang="ja-JP" i="1">
                        <a:latin typeface="Cambria Math" panose="02040503050406030204" pitchFamily="18" charset="0"/>
                      </a:rPr>
                      <m:t>𝜀</m:t>
                    </m:r>
                    <m:r>
                      <a:rPr lang="en-US" altLang="ja-JP" i="1">
                        <a:latin typeface="Cambria Math" panose="02040503050406030204" pitchFamily="18" charset="0"/>
                      </a:rPr>
                      <m:t>)</m:t>
                    </m:r>
                  </m:oMath>
                </a14:m>
                <a:r>
                  <a:rPr lang="en-US" altLang="ja-JP" dirty="0"/>
                  <a:t>-</a:t>
                </a:r>
                <a:r>
                  <a:rPr lang="ja-JP" altLang="en-US" dirty="0"/>
                  <a:t>平衡分離集合を</a:t>
                </a:r>
                <a:br>
                  <a:rPr lang="en-US" altLang="ja-JP" i="1" dirty="0">
                    <a:latin typeface="Cambria Math" panose="02040503050406030204" pitchFamily="18" charset="0"/>
                  </a:rPr>
                </a:b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𝑂</m:t>
                        </m:r>
                      </m:e>
                    </m:acc>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𝜀</m:t>
                        </m:r>
                      </m:e>
                      <m:sup>
                        <m:r>
                          <a:rPr lang="en-US" altLang="ja-JP" i="1">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i="1">
                            <a:latin typeface="Cambria Math" panose="02040503050406030204" pitchFamily="18" charset="0"/>
                          </a:rPr>
                          <m:t>𝐾</m:t>
                        </m:r>
                      </m:e>
                      <m:sup>
                        <m:r>
                          <a:rPr lang="en-US" altLang="ja-JP" i="1">
                            <a:latin typeface="Cambria Math" panose="02040503050406030204" pitchFamily="18" charset="0"/>
                          </a:rPr>
                          <m:t>3</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𝐾</m:t>
                        </m:r>
                      </m:e>
                      <m:sup>
                        <m:r>
                          <a:rPr lang="en-US" altLang="ja-JP" i="1">
                            <a:latin typeface="Cambria Math" panose="02040503050406030204" pitchFamily="18" charset="0"/>
                          </a:rPr>
                          <m:t>𝑂</m:t>
                        </m:r>
                        <m:d>
                          <m:dPr>
                            <m:ctrlPr>
                              <a:rPr lang="en-US" altLang="ja-JP" i="1">
                                <a:latin typeface="Cambria Math" panose="02040503050406030204" pitchFamily="18" charset="0"/>
                              </a:rPr>
                            </m:ctrlPr>
                          </m:dPr>
                          <m:e>
                            <m:r>
                              <a:rPr lang="en-US" altLang="ja-JP" i="1">
                                <a:latin typeface="Cambria Math" panose="02040503050406030204" pitchFamily="18" charset="0"/>
                              </a:rPr>
                              <m:t>1</m:t>
                            </m:r>
                          </m:e>
                        </m:d>
                      </m:sup>
                    </m:sSup>
                    <m:r>
                      <a:rPr lang="en-US" altLang="ja-JP" i="1">
                        <a:latin typeface="Cambria Math" panose="02040503050406030204" pitchFamily="18" charset="0"/>
                      </a:rPr>
                      <m:t>+ℓ))</m:t>
                    </m:r>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b="0" i="1" smtClean="0">
                        <a:latin typeface="Cambria Math" panose="02040503050406030204" pitchFamily="18" charset="0"/>
                      </a:rPr>
                      <m:t>+</m:t>
                    </m:r>
                    <m:r>
                      <a:rPr lang="en-US" altLang="ja-JP" b="0" i="1" smtClean="0">
                        <a:latin typeface="Cambria Math" panose="02040503050406030204" pitchFamily="18" charset="0"/>
                      </a:rPr>
                      <m:t>𝐷</m:t>
                    </m:r>
                    <m:r>
                      <a:rPr lang="en-US" altLang="ja-JP" b="0" i="1" smtClean="0">
                        <a:latin typeface="Cambria Math" panose="02040503050406030204" pitchFamily="18" charset="0"/>
                      </a:rPr>
                      <m:t>)</m:t>
                    </m:r>
                  </m:oMath>
                </a14:m>
                <a:r>
                  <a:rPr lang="ja-JP" altLang="en-US" dirty="0"/>
                  <a:t>ラウンドで計算可能</a:t>
                </a:r>
                <a:endParaRPr lang="en-US" altLang="ja-JP" dirty="0"/>
              </a:p>
              <a:p>
                <a:pPr lvl="1"/>
                <a:endParaRPr kumimoji="1" lang="en-US" altLang="ja-JP" dirty="0"/>
              </a:p>
            </p:txBody>
          </p:sp>
        </mc:Choice>
        <mc:Fallback>
          <p:sp>
            <p:nvSpPr>
              <p:cNvPr id="3" name="コンテンツ プレースホルダー 2">
                <a:extLst>
                  <a:ext uri="{FF2B5EF4-FFF2-40B4-BE49-F238E27FC236}">
                    <a16:creationId xmlns:a16="http://schemas.microsoft.com/office/drawing/2014/main" id="{A1883E05-368B-4871-95F6-61BCB6FB371A}"/>
                  </a:ext>
                </a:extLst>
              </p:cNvPr>
              <p:cNvSpPr>
                <a:spLocks noGrp="1" noRot="1" noChangeAspect="1" noMove="1" noResize="1" noEditPoints="1" noAdjustHandles="1" noChangeArrowheads="1" noChangeShapeType="1" noTextEdit="1"/>
              </p:cNvSpPr>
              <p:nvPr>
                <p:ph idx="1"/>
              </p:nvPr>
            </p:nvSpPr>
            <p:spPr>
              <a:blipFill>
                <a:blip r:embed="rId2"/>
                <a:stretch>
                  <a:fillRect l="-1005" t="-10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424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2F04C-08EC-4E9C-8FD1-85AC4BF1C16A}"/>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2B57F4D-B6F8-47FA-A9A5-A12D729FD2DC}"/>
                  </a:ext>
                </a:extLst>
              </p:cNvPr>
              <p:cNvSpPr>
                <a:spLocks noGrp="1"/>
              </p:cNvSpPr>
              <p:nvPr>
                <p:ph idx="1"/>
              </p:nvPr>
            </p:nvSpPr>
            <p:spPr>
              <a:xfrm>
                <a:off x="628650" y="1514765"/>
                <a:ext cx="7886700" cy="1705293"/>
              </a:xfrm>
            </p:spPr>
            <p:txBody>
              <a:bodyPr/>
              <a:lstStyle/>
              <a:p>
                <a:r>
                  <a:rPr lang="ja-JP" altLang="en-US" dirty="0"/>
                  <a:t>ネットワークグラフに最小サイズ</a:t>
                </a:r>
                <a14:m>
                  <m:oMath xmlns:m="http://schemas.openxmlformats.org/officeDocument/2006/math">
                    <m:r>
                      <a:rPr lang="en-US" altLang="ja-JP" b="0" i="1" smtClean="0">
                        <a:latin typeface="Cambria Math" panose="02040503050406030204" pitchFamily="18" charset="0"/>
                      </a:rPr>
                      <m:t>𝐾</m:t>
                    </m:r>
                  </m:oMath>
                </a14:m>
                <a:r>
                  <a:rPr lang="ja-JP" altLang="en-US" dirty="0"/>
                  <a:t>の</a:t>
                </a:r>
                <a14:m>
                  <m:oMath xmlns:m="http://schemas.openxmlformats.org/officeDocument/2006/math">
                    <m:r>
                      <a:rPr lang="en-US" altLang="ja-JP" b="0" i="1" dirty="0" smtClean="0">
                        <a:latin typeface="Cambria Math" panose="02040503050406030204" pitchFamily="18" charset="0"/>
                      </a:rPr>
                      <m:t>𝛼</m:t>
                    </m:r>
                  </m:oMath>
                </a14:m>
                <a:r>
                  <a:rPr lang="en-US" altLang="ja-JP" dirty="0"/>
                  <a:t>-</a:t>
                </a:r>
                <a:r>
                  <a:rPr lang="ja-JP" altLang="en-US" dirty="0"/>
                  <a:t>平衡分離集合</a:t>
                </a:r>
                <a:br>
                  <a:rPr lang="en-US" altLang="ja-JP" dirty="0"/>
                </a:br>
                <a:r>
                  <a:rPr lang="ja-JP" altLang="en-US" dirty="0"/>
                  <a:t>があると仮定</a:t>
                </a:r>
                <a:endParaRPr lang="en-US" altLang="ja-JP" dirty="0"/>
              </a:p>
            </p:txBody>
          </p:sp>
        </mc:Choice>
        <mc:Fallback>
          <p:sp>
            <p:nvSpPr>
              <p:cNvPr id="3" name="コンテンツ プレースホルダー 2">
                <a:extLst>
                  <a:ext uri="{FF2B5EF4-FFF2-40B4-BE49-F238E27FC236}">
                    <a16:creationId xmlns:a16="http://schemas.microsoft.com/office/drawing/2014/main" id="{F2B57F4D-B6F8-47FA-A9A5-A12D729FD2DC}"/>
                  </a:ext>
                </a:extLst>
              </p:cNvPr>
              <p:cNvSpPr>
                <a:spLocks noGrp="1" noRot="1" noChangeAspect="1" noMove="1" noResize="1" noEditPoints="1" noAdjustHandles="1" noChangeArrowheads="1" noChangeShapeType="1" noTextEdit="1"/>
              </p:cNvSpPr>
              <p:nvPr>
                <p:ph idx="1"/>
              </p:nvPr>
            </p:nvSpPr>
            <p:spPr>
              <a:xfrm>
                <a:off x="628650" y="1514765"/>
                <a:ext cx="7886700" cy="1705293"/>
              </a:xfrm>
              <a:blipFill>
                <a:blip r:embed="rId3"/>
                <a:stretch>
                  <a:fillRect l="-1005" t="-2857"/>
                </a:stretch>
              </a:blipFill>
            </p:spPr>
            <p:txBody>
              <a:bodyPr/>
              <a:lstStyle/>
              <a:p>
                <a:r>
                  <a:rPr lang="ja-JP" altLang="en-US">
                    <a:noFill/>
                  </a:rPr>
                  <a:t> </a:t>
                </a:r>
              </a:p>
            </p:txBody>
          </p:sp>
        </mc:Fallback>
      </mc:AlternateContent>
      <p:sp>
        <p:nvSpPr>
          <p:cNvPr id="189" name="楕円 188">
            <a:extLst>
              <a:ext uri="{FF2B5EF4-FFF2-40B4-BE49-F238E27FC236}">
                <a16:creationId xmlns:a16="http://schemas.microsoft.com/office/drawing/2014/main" id="{A4C57A61-8AE2-46E2-8A5B-D2A92B1D90D8}"/>
              </a:ext>
            </a:extLst>
          </p:cNvPr>
          <p:cNvSpPr/>
          <p:nvPr/>
        </p:nvSpPr>
        <p:spPr>
          <a:xfrm>
            <a:off x="1366586" y="5931067"/>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0" name="楕円 189">
            <a:extLst>
              <a:ext uri="{FF2B5EF4-FFF2-40B4-BE49-F238E27FC236}">
                <a16:creationId xmlns:a16="http://schemas.microsoft.com/office/drawing/2014/main" id="{FE99C4D7-1E8C-42D1-9B68-4552B06ACB14}"/>
              </a:ext>
            </a:extLst>
          </p:cNvPr>
          <p:cNvSpPr/>
          <p:nvPr/>
        </p:nvSpPr>
        <p:spPr>
          <a:xfrm>
            <a:off x="1162324" y="4160854"/>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1" name="楕円 190">
            <a:extLst>
              <a:ext uri="{FF2B5EF4-FFF2-40B4-BE49-F238E27FC236}">
                <a16:creationId xmlns:a16="http://schemas.microsoft.com/office/drawing/2014/main" id="{5DE94324-0A3F-43AD-8113-4905D51645DB}"/>
              </a:ext>
            </a:extLst>
          </p:cNvPr>
          <p:cNvSpPr/>
          <p:nvPr/>
        </p:nvSpPr>
        <p:spPr>
          <a:xfrm>
            <a:off x="2527783" y="6312873"/>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2" name="楕円 191">
            <a:extLst>
              <a:ext uri="{FF2B5EF4-FFF2-40B4-BE49-F238E27FC236}">
                <a16:creationId xmlns:a16="http://schemas.microsoft.com/office/drawing/2014/main" id="{8C6970F1-5064-4C1F-B9DE-AC79672BFFF4}"/>
              </a:ext>
            </a:extLst>
          </p:cNvPr>
          <p:cNvSpPr/>
          <p:nvPr/>
        </p:nvSpPr>
        <p:spPr>
          <a:xfrm>
            <a:off x="2467069" y="3708829"/>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mc:AlternateContent xmlns:mc="http://schemas.openxmlformats.org/markup-compatibility/2006">
        <mc:Choice xmlns:a14="http://schemas.microsoft.com/office/drawing/2010/main" Requires="a14">
          <p:sp>
            <p:nvSpPr>
              <p:cNvPr id="193" name="楕円 192">
                <a:extLst>
                  <a:ext uri="{FF2B5EF4-FFF2-40B4-BE49-F238E27FC236}">
                    <a16:creationId xmlns:a16="http://schemas.microsoft.com/office/drawing/2014/main" id="{F0CE5977-AE25-48D0-BB4C-1B40D72888B5}"/>
                  </a:ext>
                </a:extLst>
              </p:cNvPr>
              <p:cNvSpPr/>
              <p:nvPr/>
            </p:nvSpPr>
            <p:spPr>
              <a:xfrm>
                <a:off x="322997"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oMath>
                  </m:oMathPara>
                </a14:m>
                <a:endParaRPr kumimoji="1" lang="ja-JP" altLang="en-US" sz="2400" dirty="0"/>
              </a:p>
            </p:txBody>
          </p:sp>
        </mc:Choice>
        <mc:Fallback>
          <p:sp>
            <p:nvSpPr>
              <p:cNvPr id="193" name="楕円 192">
                <a:extLst>
                  <a:ext uri="{FF2B5EF4-FFF2-40B4-BE49-F238E27FC236}">
                    <a16:creationId xmlns:a16="http://schemas.microsoft.com/office/drawing/2014/main" id="{F0CE5977-AE25-48D0-BB4C-1B40D72888B5}"/>
                  </a:ext>
                </a:extLst>
              </p:cNvPr>
              <p:cNvSpPr>
                <a:spLocks noRot="1" noChangeAspect="1" noMove="1" noResize="1" noEditPoints="1" noAdjustHandles="1" noChangeArrowheads="1" noChangeShapeType="1" noTextEdit="1"/>
              </p:cNvSpPr>
              <p:nvPr/>
            </p:nvSpPr>
            <p:spPr>
              <a:xfrm>
                <a:off x="322997" y="5015060"/>
                <a:ext cx="360000" cy="360000"/>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4" name="楕円 193">
                <a:extLst>
                  <a:ext uri="{FF2B5EF4-FFF2-40B4-BE49-F238E27FC236}">
                    <a16:creationId xmlns:a16="http://schemas.microsoft.com/office/drawing/2014/main" id="{89C7B75A-C31A-4247-A7A4-7A1190DC72BB}"/>
                  </a:ext>
                </a:extLst>
              </p:cNvPr>
              <p:cNvSpPr/>
              <p:nvPr/>
            </p:nvSpPr>
            <p:spPr>
              <a:xfrm>
                <a:off x="7686668"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𝑡</m:t>
                      </m:r>
                    </m:oMath>
                  </m:oMathPara>
                </a14:m>
                <a:endParaRPr kumimoji="1" lang="ja-JP" altLang="en-US" sz="2400" dirty="0"/>
              </a:p>
            </p:txBody>
          </p:sp>
        </mc:Choice>
        <mc:Fallback>
          <p:sp>
            <p:nvSpPr>
              <p:cNvPr id="194" name="楕円 193">
                <a:extLst>
                  <a:ext uri="{FF2B5EF4-FFF2-40B4-BE49-F238E27FC236}">
                    <a16:creationId xmlns:a16="http://schemas.microsoft.com/office/drawing/2014/main" id="{89C7B75A-C31A-4247-A7A4-7A1190DC72BB}"/>
                  </a:ext>
                </a:extLst>
              </p:cNvPr>
              <p:cNvSpPr>
                <a:spLocks noRot="1" noChangeAspect="1" noMove="1" noResize="1" noEditPoints="1" noAdjustHandles="1" noChangeArrowheads="1" noChangeShapeType="1" noTextEdit="1"/>
              </p:cNvSpPr>
              <p:nvPr/>
            </p:nvSpPr>
            <p:spPr>
              <a:xfrm>
                <a:off x="7686668" y="5015060"/>
                <a:ext cx="360000" cy="360000"/>
              </a:xfrm>
              <a:prstGeom prst="ellipse">
                <a:avLst/>
              </a:prstGeom>
              <a:blipFill>
                <a:blip r:embed="rId5"/>
                <a:stretch>
                  <a:fillRect l="-3125"/>
                </a:stretch>
              </a:blipFill>
              <a:ln w="28575">
                <a:solidFill>
                  <a:schemeClr val="tx1"/>
                </a:solidFill>
              </a:ln>
            </p:spPr>
            <p:txBody>
              <a:bodyPr/>
              <a:lstStyle/>
              <a:p>
                <a:r>
                  <a:rPr lang="ja-JP" altLang="en-US">
                    <a:noFill/>
                  </a:rPr>
                  <a:t> </a:t>
                </a:r>
              </a:p>
            </p:txBody>
          </p:sp>
        </mc:Fallback>
      </mc:AlternateContent>
      <p:sp>
        <p:nvSpPr>
          <p:cNvPr id="195" name="楕円 194">
            <a:extLst>
              <a:ext uri="{FF2B5EF4-FFF2-40B4-BE49-F238E27FC236}">
                <a16:creationId xmlns:a16="http://schemas.microsoft.com/office/drawing/2014/main" id="{7A39C63A-17A1-4DC2-A9A7-E7826A5C10E7}"/>
              </a:ext>
            </a:extLst>
          </p:cNvPr>
          <p:cNvSpPr/>
          <p:nvPr/>
        </p:nvSpPr>
        <p:spPr>
          <a:xfrm>
            <a:off x="2707783" y="4824518"/>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6" name="楕円 195">
            <a:extLst>
              <a:ext uri="{FF2B5EF4-FFF2-40B4-BE49-F238E27FC236}">
                <a16:creationId xmlns:a16="http://schemas.microsoft.com/office/drawing/2014/main" id="{C2BA400F-3AB4-4314-A508-D1CE42CEADF0}"/>
              </a:ext>
            </a:extLst>
          </p:cNvPr>
          <p:cNvSpPr/>
          <p:nvPr/>
        </p:nvSpPr>
        <p:spPr>
          <a:xfrm>
            <a:off x="4094228" y="3508964"/>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7" name="楕円 196">
            <a:extLst>
              <a:ext uri="{FF2B5EF4-FFF2-40B4-BE49-F238E27FC236}">
                <a16:creationId xmlns:a16="http://schemas.microsoft.com/office/drawing/2014/main" id="{9CF37852-952D-49F4-901A-BF734671DC81}"/>
              </a:ext>
            </a:extLst>
          </p:cNvPr>
          <p:cNvSpPr/>
          <p:nvPr/>
        </p:nvSpPr>
        <p:spPr>
          <a:xfrm>
            <a:off x="4094228" y="4432879"/>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8" name="楕円 197">
            <a:extLst>
              <a:ext uri="{FF2B5EF4-FFF2-40B4-BE49-F238E27FC236}">
                <a16:creationId xmlns:a16="http://schemas.microsoft.com/office/drawing/2014/main" id="{1F89BF82-CE84-4941-BE3A-032978A706F3}"/>
              </a:ext>
            </a:extLst>
          </p:cNvPr>
          <p:cNvSpPr/>
          <p:nvPr/>
        </p:nvSpPr>
        <p:spPr>
          <a:xfrm>
            <a:off x="4094228" y="5408823"/>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9" name="楕円 198">
            <a:extLst>
              <a:ext uri="{FF2B5EF4-FFF2-40B4-BE49-F238E27FC236}">
                <a16:creationId xmlns:a16="http://schemas.microsoft.com/office/drawing/2014/main" id="{6D8185DA-AA92-4B0E-B792-5FBEA2DEB3E0}"/>
              </a:ext>
            </a:extLst>
          </p:cNvPr>
          <p:cNvSpPr/>
          <p:nvPr/>
        </p:nvSpPr>
        <p:spPr>
          <a:xfrm>
            <a:off x="4094228" y="6312873"/>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0" name="楕円 199">
            <a:extLst>
              <a:ext uri="{FF2B5EF4-FFF2-40B4-BE49-F238E27FC236}">
                <a16:creationId xmlns:a16="http://schemas.microsoft.com/office/drawing/2014/main" id="{C0B777B0-A00F-420C-BE97-BA3D641E698B}"/>
              </a:ext>
            </a:extLst>
          </p:cNvPr>
          <p:cNvSpPr/>
          <p:nvPr/>
        </p:nvSpPr>
        <p:spPr>
          <a:xfrm>
            <a:off x="6021882" y="5948823"/>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1" name="楕円 200">
            <a:extLst>
              <a:ext uri="{FF2B5EF4-FFF2-40B4-BE49-F238E27FC236}">
                <a16:creationId xmlns:a16="http://schemas.microsoft.com/office/drawing/2014/main" id="{32A81B51-5552-48AA-86AF-E770B066A2F9}"/>
              </a:ext>
            </a:extLst>
          </p:cNvPr>
          <p:cNvSpPr/>
          <p:nvPr/>
        </p:nvSpPr>
        <p:spPr>
          <a:xfrm>
            <a:off x="6021882"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2" name="楕円 201">
            <a:extLst>
              <a:ext uri="{FF2B5EF4-FFF2-40B4-BE49-F238E27FC236}">
                <a16:creationId xmlns:a16="http://schemas.microsoft.com/office/drawing/2014/main" id="{A03B875A-95F9-4810-8E5D-DEFB3B5E6CFE}"/>
              </a:ext>
            </a:extLst>
          </p:cNvPr>
          <p:cNvSpPr/>
          <p:nvPr/>
        </p:nvSpPr>
        <p:spPr>
          <a:xfrm>
            <a:off x="6021882" y="3977481"/>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03" name="直線コネクタ 202">
            <a:extLst>
              <a:ext uri="{FF2B5EF4-FFF2-40B4-BE49-F238E27FC236}">
                <a16:creationId xmlns:a16="http://schemas.microsoft.com/office/drawing/2014/main" id="{25118F77-653A-4449-AA03-24833A36CC07}"/>
              </a:ext>
            </a:extLst>
          </p:cNvPr>
          <p:cNvCxnSpPr>
            <a:cxnSpLocks/>
            <a:stCxn id="193" idx="7"/>
          </p:cNvCxnSpPr>
          <p:nvPr/>
        </p:nvCxnSpPr>
        <p:spPr>
          <a:xfrm flipV="1">
            <a:off x="630276" y="4449452"/>
            <a:ext cx="557501" cy="618329"/>
          </a:xfrm>
          <a:prstGeom prst="line">
            <a:avLst/>
          </a:prstGeom>
          <a:ln w="25400"/>
        </p:spPr>
        <p:style>
          <a:lnRef idx="1">
            <a:schemeClr val="dk1"/>
          </a:lnRef>
          <a:fillRef idx="0">
            <a:schemeClr val="dk1"/>
          </a:fillRef>
          <a:effectRef idx="0">
            <a:schemeClr val="dk1"/>
          </a:effectRef>
          <a:fontRef idx="minor">
            <a:schemeClr val="tx1"/>
          </a:fontRef>
        </p:style>
      </p:cxnSp>
      <p:cxnSp>
        <p:nvCxnSpPr>
          <p:cNvPr id="204" name="直線コネクタ 203">
            <a:extLst>
              <a:ext uri="{FF2B5EF4-FFF2-40B4-BE49-F238E27FC236}">
                <a16:creationId xmlns:a16="http://schemas.microsoft.com/office/drawing/2014/main" id="{81B60902-EB90-4A8A-B924-D4AA3FF1D448}"/>
              </a:ext>
            </a:extLst>
          </p:cNvPr>
          <p:cNvCxnSpPr>
            <a:cxnSpLocks/>
            <a:endCxn id="196" idx="2"/>
          </p:cNvCxnSpPr>
          <p:nvPr/>
        </p:nvCxnSpPr>
        <p:spPr>
          <a:xfrm flipV="1">
            <a:off x="2809188" y="3688964"/>
            <a:ext cx="1285040" cy="157172"/>
          </a:xfrm>
          <a:prstGeom prst="line">
            <a:avLst/>
          </a:prstGeom>
          <a:ln w="25400"/>
        </p:spPr>
        <p:style>
          <a:lnRef idx="1">
            <a:schemeClr val="dk1"/>
          </a:lnRef>
          <a:fillRef idx="0">
            <a:schemeClr val="dk1"/>
          </a:fillRef>
          <a:effectRef idx="0">
            <a:schemeClr val="dk1"/>
          </a:effectRef>
          <a:fontRef idx="minor">
            <a:schemeClr val="tx1"/>
          </a:fontRef>
        </p:style>
      </p:cxnSp>
      <p:cxnSp>
        <p:nvCxnSpPr>
          <p:cNvPr id="205" name="直線コネクタ 204">
            <a:extLst>
              <a:ext uri="{FF2B5EF4-FFF2-40B4-BE49-F238E27FC236}">
                <a16:creationId xmlns:a16="http://schemas.microsoft.com/office/drawing/2014/main" id="{B2C54B7F-3171-4830-895F-20245ADEB20C}"/>
              </a:ext>
            </a:extLst>
          </p:cNvPr>
          <p:cNvCxnSpPr>
            <a:cxnSpLocks/>
            <a:stCxn id="190" idx="7"/>
          </p:cNvCxnSpPr>
          <p:nvPr/>
        </p:nvCxnSpPr>
        <p:spPr>
          <a:xfrm flipV="1">
            <a:off x="1469603" y="3902697"/>
            <a:ext cx="1009646" cy="310878"/>
          </a:xfrm>
          <a:prstGeom prst="line">
            <a:avLst/>
          </a:prstGeom>
          <a:ln w="25400"/>
        </p:spPr>
        <p:style>
          <a:lnRef idx="1">
            <a:schemeClr val="dk1"/>
          </a:lnRef>
          <a:fillRef idx="0">
            <a:schemeClr val="dk1"/>
          </a:fillRef>
          <a:effectRef idx="0">
            <a:schemeClr val="dk1"/>
          </a:effectRef>
          <a:fontRef idx="minor">
            <a:schemeClr val="tx1"/>
          </a:fontRef>
        </p:style>
      </p:cxnSp>
      <p:cxnSp>
        <p:nvCxnSpPr>
          <p:cNvPr id="206" name="直線コネクタ 205">
            <a:extLst>
              <a:ext uri="{FF2B5EF4-FFF2-40B4-BE49-F238E27FC236}">
                <a16:creationId xmlns:a16="http://schemas.microsoft.com/office/drawing/2014/main" id="{F8486742-79D4-49C8-8133-30C8E52F8786}"/>
              </a:ext>
            </a:extLst>
          </p:cNvPr>
          <p:cNvCxnSpPr>
            <a:cxnSpLocks/>
          </p:cNvCxnSpPr>
          <p:nvPr/>
        </p:nvCxnSpPr>
        <p:spPr>
          <a:xfrm>
            <a:off x="4454228" y="3708829"/>
            <a:ext cx="1578927" cy="382404"/>
          </a:xfrm>
          <a:prstGeom prst="line">
            <a:avLst/>
          </a:prstGeom>
          <a:ln w="25400"/>
        </p:spPr>
        <p:style>
          <a:lnRef idx="1">
            <a:schemeClr val="dk1"/>
          </a:lnRef>
          <a:fillRef idx="0">
            <a:schemeClr val="dk1"/>
          </a:fillRef>
          <a:effectRef idx="0">
            <a:schemeClr val="dk1"/>
          </a:effectRef>
          <a:fontRef idx="minor">
            <a:schemeClr val="tx1"/>
          </a:fontRef>
        </p:style>
      </p:cxnSp>
      <p:cxnSp>
        <p:nvCxnSpPr>
          <p:cNvPr id="207" name="直線コネクタ 206">
            <a:extLst>
              <a:ext uri="{FF2B5EF4-FFF2-40B4-BE49-F238E27FC236}">
                <a16:creationId xmlns:a16="http://schemas.microsoft.com/office/drawing/2014/main" id="{59FD6478-643E-4A34-8F6B-45106479B81B}"/>
              </a:ext>
            </a:extLst>
          </p:cNvPr>
          <p:cNvCxnSpPr>
            <a:cxnSpLocks/>
            <a:stCxn id="197" idx="6"/>
            <a:endCxn id="201" idx="2"/>
          </p:cNvCxnSpPr>
          <p:nvPr/>
        </p:nvCxnSpPr>
        <p:spPr>
          <a:xfrm>
            <a:off x="4454228" y="4612879"/>
            <a:ext cx="1567654" cy="582181"/>
          </a:xfrm>
          <a:prstGeom prst="line">
            <a:avLst/>
          </a:prstGeom>
          <a:ln w="25400"/>
        </p:spPr>
        <p:style>
          <a:lnRef idx="1">
            <a:schemeClr val="dk1"/>
          </a:lnRef>
          <a:fillRef idx="0">
            <a:schemeClr val="dk1"/>
          </a:fillRef>
          <a:effectRef idx="0">
            <a:schemeClr val="dk1"/>
          </a:effectRef>
          <a:fontRef idx="minor">
            <a:schemeClr val="tx1"/>
          </a:fontRef>
        </p:style>
      </p:cxnSp>
      <p:cxnSp>
        <p:nvCxnSpPr>
          <p:cNvPr id="208" name="直線コネクタ 207">
            <a:extLst>
              <a:ext uri="{FF2B5EF4-FFF2-40B4-BE49-F238E27FC236}">
                <a16:creationId xmlns:a16="http://schemas.microsoft.com/office/drawing/2014/main" id="{0CD2889F-A88A-4D00-8B92-C4D6ABDCAC73}"/>
              </a:ext>
            </a:extLst>
          </p:cNvPr>
          <p:cNvCxnSpPr>
            <a:cxnSpLocks/>
            <a:stCxn id="201" idx="6"/>
            <a:endCxn id="194" idx="2"/>
          </p:cNvCxnSpPr>
          <p:nvPr/>
        </p:nvCxnSpPr>
        <p:spPr>
          <a:xfrm>
            <a:off x="6381882" y="5195060"/>
            <a:ext cx="1304786"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09" name="直線コネクタ 208">
            <a:extLst>
              <a:ext uri="{FF2B5EF4-FFF2-40B4-BE49-F238E27FC236}">
                <a16:creationId xmlns:a16="http://schemas.microsoft.com/office/drawing/2014/main" id="{3DEB7D94-C18C-4721-A9C4-9751EC44FC75}"/>
              </a:ext>
            </a:extLst>
          </p:cNvPr>
          <p:cNvCxnSpPr>
            <a:cxnSpLocks/>
            <a:stCxn id="195" idx="7"/>
            <a:endCxn id="197" idx="2"/>
          </p:cNvCxnSpPr>
          <p:nvPr/>
        </p:nvCxnSpPr>
        <p:spPr>
          <a:xfrm flipV="1">
            <a:off x="3015062" y="4612879"/>
            <a:ext cx="1079166" cy="264360"/>
          </a:xfrm>
          <a:prstGeom prst="line">
            <a:avLst/>
          </a:prstGeom>
          <a:ln w="25400"/>
        </p:spPr>
        <p:style>
          <a:lnRef idx="1">
            <a:schemeClr val="dk1"/>
          </a:lnRef>
          <a:fillRef idx="0">
            <a:schemeClr val="dk1"/>
          </a:fillRef>
          <a:effectRef idx="0">
            <a:schemeClr val="dk1"/>
          </a:effectRef>
          <a:fontRef idx="minor">
            <a:schemeClr val="tx1"/>
          </a:fontRef>
        </p:style>
      </p:cxnSp>
      <p:cxnSp>
        <p:nvCxnSpPr>
          <p:cNvPr id="210" name="直線コネクタ 209">
            <a:extLst>
              <a:ext uri="{FF2B5EF4-FFF2-40B4-BE49-F238E27FC236}">
                <a16:creationId xmlns:a16="http://schemas.microsoft.com/office/drawing/2014/main" id="{6AC17961-DF06-4AFA-B55B-75C8085431FE}"/>
              </a:ext>
            </a:extLst>
          </p:cNvPr>
          <p:cNvCxnSpPr>
            <a:cxnSpLocks/>
          </p:cNvCxnSpPr>
          <p:nvPr/>
        </p:nvCxnSpPr>
        <p:spPr>
          <a:xfrm flipH="1" flipV="1">
            <a:off x="2696066" y="4044099"/>
            <a:ext cx="150829" cy="763571"/>
          </a:xfrm>
          <a:prstGeom prst="line">
            <a:avLst/>
          </a:prstGeom>
          <a:ln w="25400"/>
        </p:spPr>
        <p:style>
          <a:lnRef idx="1">
            <a:schemeClr val="dk1"/>
          </a:lnRef>
          <a:fillRef idx="0">
            <a:schemeClr val="dk1"/>
          </a:fillRef>
          <a:effectRef idx="0">
            <a:schemeClr val="dk1"/>
          </a:effectRef>
          <a:fontRef idx="minor">
            <a:schemeClr val="tx1"/>
          </a:fontRef>
        </p:style>
      </p:cxnSp>
      <p:cxnSp>
        <p:nvCxnSpPr>
          <p:cNvPr id="211" name="直線コネクタ 210">
            <a:extLst>
              <a:ext uri="{FF2B5EF4-FFF2-40B4-BE49-F238E27FC236}">
                <a16:creationId xmlns:a16="http://schemas.microsoft.com/office/drawing/2014/main" id="{186C1AB6-29D8-4307-BC3A-75FF1619D3D3}"/>
              </a:ext>
            </a:extLst>
          </p:cNvPr>
          <p:cNvCxnSpPr>
            <a:cxnSpLocks/>
            <a:stCxn id="193" idx="6"/>
            <a:endCxn id="224" idx="2"/>
          </p:cNvCxnSpPr>
          <p:nvPr/>
        </p:nvCxnSpPr>
        <p:spPr>
          <a:xfrm flipV="1">
            <a:off x="682997" y="5105264"/>
            <a:ext cx="1043589" cy="89796"/>
          </a:xfrm>
          <a:prstGeom prst="line">
            <a:avLst/>
          </a:prstGeom>
          <a:ln w="25400"/>
        </p:spPr>
        <p:style>
          <a:lnRef idx="1">
            <a:schemeClr val="dk1"/>
          </a:lnRef>
          <a:fillRef idx="0">
            <a:schemeClr val="dk1"/>
          </a:fillRef>
          <a:effectRef idx="0">
            <a:schemeClr val="dk1"/>
          </a:effectRef>
          <a:fontRef idx="minor">
            <a:schemeClr val="tx1"/>
          </a:fontRef>
        </p:style>
      </p:cxnSp>
      <p:cxnSp>
        <p:nvCxnSpPr>
          <p:cNvPr id="212" name="直線コネクタ 211">
            <a:extLst>
              <a:ext uri="{FF2B5EF4-FFF2-40B4-BE49-F238E27FC236}">
                <a16:creationId xmlns:a16="http://schemas.microsoft.com/office/drawing/2014/main" id="{03D7BD23-0D89-4161-BFC6-C68B5C7E055B}"/>
              </a:ext>
            </a:extLst>
          </p:cNvPr>
          <p:cNvCxnSpPr>
            <a:cxnSpLocks/>
            <a:stCxn id="193" idx="5"/>
            <a:endCxn id="189" idx="1"/>
          </p:cNvCxnSpPr>
          <p:nvPr/>
        </p:nvCxnSpPr>
        <p:spPr>
          <a:xfrm>
            <a:off x="630276" y="5322339"/>
            <a:ext cx="789031" cy="661449"/>
          </a:xfrm>
          <a:prstGeom prst="line">
            <a:avLst/>
          </a:prstGeom>
          <a:ln w="25400"/>
        </p:spPr>
        <p:style>
          <a:lnRef idx="1">
            <a:schemeClr val="dk1"/>
          </a:lnRef>
          <a:fillRef idx="0">
            <a:schemeClr val="dk1"/>
          </a:fillRef>
          <a:effectRef idx="0">
            <a:schemeClr val="dk1"/>
          </a:effectRef>
          <a:fontRef idx="minor">
            <a:schemeClr val="tx1"/>
          </a:fontRef>
        </p:style>
      </p:cxnSp>
      <p:cxnSp>
        <p:nvCxnSpPr>
          <p:cNvPr id="213" name="直線コネクタ 212">
            <a:extLst>
              <a:ext uri="{FF2B5EF4-FFF2-40B4-BE49-F238E27FC236}">
                <a16:creationId xmlns:a16="http://schemas.microsoft.com/office/drawing/2014/main" id="{3A979996-4CD1-4DDE-AA52-552E219B1CD7}"/>
              </a:ext>
            </a:extLst>
          </p:cNvPr>
          <p:cNvCxnSpPr>
            <a:cxnSpLocks/>
            <a:endCxn id="191" idx="2"/>
          </p:cNvCxnSpPr>
          <p:nvPr/>
        </p:nvCxnSpPr>
        <p:spPr>
          <a:xfrm>
            <a:off x="1715678" y="6212264"/>
            <a:ext cx="812105" cy="280609"/>
          </a:xfrm>
          <a:prstGeom prst="line">
            <a:avLst/>
          </a:prstGeom>
          <a:ln w="25400"/>
        </p:spPr>
        <p:style>
          <a:lnRef idx="1">
            <a:schemeClr val="dk1"/>
          </a:lnRef>
          <a:fillRef idx="0">
            <a:schemeClr val="dk1"/>
          </a:fillRef>
          <a:effectRef idx="0">
            <a:schemeClr val="dk1"/>
          </a:effectRef>
          <a:fontRef idx="minor">
            <a:schemeClr val="tx1"/>
          </a:fontRef>
        </p:style>
      </p:cxnSp>
      <p:cxnSp>
        <p:nvCxnSpPr>
          <p:cNvPr id="214" name="直線コネクタ 213">
            <a:extLst>
              <a:ext uri="{FF2B5EF4-FFF2-40B4-BE49-F238E27FC236}">
                <a16:creationId xmlns:a16="http://schemas.microsoft.com/office/drawing/2014/main" id="{8DDFF443-46C0-4E13-92A1-35320063E01D}"/>
              </a:ext>
            </a:extLst>
          </p:cNvPr>
          <p:cNvCxnSpPr>
            <a:cxnSpLocks/>
            <a:stCxn id="191" idx="6"/>
            <a:endCxn id="199" idx="2"/>
          </p:cNvCxnSpPr>
          <p:nvPr/>
        </p:nvCxnSpPr>
        <p:spPr>
          <a:xfrm>
            <a:off x="2887783" y="6492873"/>
            <a:ext cx="1206445"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15" name="直線コネクタ 214">
            <a:extLst>
              <a:ext uri="{FF2B5EF4-FFF2-40B4-BE49-F238E27FC236}">
                <a16:creationId xmlns:a16="http://schemas.microsoft.com/office/drawing/2014/main" id="{65303169-20DC-4848-BB4D-8A178A6A0FCC}"/>
              </a:ext>
            </a:extLst>
          </p:cNvPr>
          <p:cNvCxnSpPr>
            <a:cxnSpLocks/>
            <a:endCxn id="199" idx="6"/>
          </p:cNvCxnSpPr>
          <p:nvPr/>
        </p:nvCxnSpPr>
        <p:spPr>
          <a:xfrm flipH="1">
            <a:off x="4454228" y="6193410"/>
            <a:ext cx="1597780" cy="299463"/>
          </a:xfrm>
          <a:prstGeom prst="line">
            <a:avLst/>
          </a:prstGeom>
          <a:ln w="25400"/>
        </p:spPr>
        <p:style>
          <a:lnRef idx="1">
            <a:schemeClr val="dk1"/>
          </a:lnRef>
          <a:fillRef idx="0">
            <a:schemeClr val="dk1"/>
          </a:fillRef>
          <a:effectRef idx="0">
            <a:schemeClr val="dk1"/>
          </a:effectRef>
          <a:fontRef idx="minor">
            <a:schemeClr val="tx1"/>
          </a:fontRef>
        </p:style>
      </p:cxnSp>
      <p:cxnSp>
        <p:nvCxnSpPr>
          <p:cNvPr id="216" name="直線コネクタ 215">
            <a:extLst>
              <a:ext uri="{FF2B5EF4-FFF2-40B4-BE49-F238E27FC236}">
                <a16:creationId xmlns:a16="http://schemas.microsoft.com/office/drawing/2014/main" id="{78C8B3B7-006F-4B32-99C7-814B71EA7A1E}"/>
              </a:ext>
            </a:extLst>
          </p:cNvPr>
          <p:cNvCxnSpPr>
            <a:cxnSpLocks/>
            <a:stCxn id="201" idx="3"/>
            <a:endCxn id="198" idx="6"/>
          </p:cNvCxnSpPr>
          <p:nvPr/>
        </p:nvCxnSpPr>
        <p:spPr>
          <a:xfrm flipH="1">
            <a:off x="4454228" y="5322339"/>
            <a:ext cx="1620375" cy="266484"/>
          </a:xfrm>
          <a:prstGeom prst="line">
            <a:avLst/>
          </a:prstGeom>
          <a:ln w="25400"/>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24341001-A98E-4385-8393-BC1EEAD6ED8F}"/>
              </a:ext>
            </a:extLst>
          </p:cNvPr>
          <p:cNvCxnSpPr>
            <a:cxnSpLocks/>
            <a:stCxn id="198" idx="2"/>
            <a:endCxn id="195" idx="5"/>
          </p:cNvCxnSpPr>
          <p:nvPr/>
        </p:nvCxnSpPr>
        <p:spPr>
          <a:xfrm flipH="1" flipV="1">
            <a:off x="3015062" y="5131797"/>
            <a:ext cx="1079166" cy="457026"/>
          </a:xfrm>
          <a:prstGeom prst="line">
            <a:avLst/>
          </a:prstGeom>
          <a:ln w="25400"/>
        </p:spPr>
        <p:style>
          <a:lnRef idx="1">
            <a:schemeClr val="dk1"/>
          </a:lnRef>
          <a:fillRef idx="0">
            <a:schemeClr val="dk1"/>
          </a:fillRef>
          <a:effectRef idx="0">
            <a:schemeClr val="dk1"/>
          </a:effectRef>
          <a:fontRef idx="minor">
            <a:schemeClr val="tx1"/>
          </a:fontRef>
        </p:style>
      </p:cxnSp>
      <p:cxnSp>
        <p:nvCxnSpPr>
          <p:cNvPr id="218" name="直線コネクタ 217">
            <a:extLst>
              <a:ext uri="{FF2B5EF4-FFF2-40B4-BE49-F238E27FC236}">
                <a16:creationId xmlns:a16="http://schemas.microsoft.com/office/drawing/2014/main" id="{553E4EF4-7CF5-4FAA-8CD6-6EB627B83810}"/>
              </a:ext>
            </a:extLst>
          </p:cNvPr>
          <p:cNvCxnSpPr>
            <a:cxnSpLocks/>
          </p:cNvCxnSpPr>
          <p:nvPr/>
        </p:nvCxnSpPr>
        <p:spPr>
          <a:xfrm flipV="1">
            <a:off x="2762054" y="3817856"/>
            <a:ext cx="1423447" cy="2526383"/>
          </a:xfrm>
          <a:prstGeom prst="line">
            <a:avLst/>
          </a:prstGeom>
          <a:ln w="25400"/>
        </p:spPr>
        <p:style>
          <a:lnRef idx="1">
            <a:schemeClr val="dk1"/>
          </a:lnRef>
          <a:fillRef idx="0">
            <a:schemeClr val="dk1"/>
          </a:fillRef>
          <a:effectRef idx="0">
            <a:schemeClr val="dk1"/>
          </a:effectRef>
          <a:fontRef idx="minor">
            <a:schemeClr val="tx1"/>
          </a:fontRef>
        </p:style>
      </p:cxnSp>
      <p:cxnSp>
        <p:nvCxnSpPr>
          <p:cNvPr id="219" name="直線コネクタ 218">
            <a:extLst>
              <a:ext uri="{FF2B5EF4-FFF2-40B4-BE49-F238E27FC236}">
                <a16:creationId xmlns:a16="http://schemas.microsoft.com/office/drawing/2014/main" id="{225E30A9-4BA9-4968-AE2B-D2DE1CD67929}"/>
              </a:ext>
            </a:extLst>
          </p:cNvPr>
          <p:cNvCxnSpPr>
            <a:cxnSpLocks/>
            <a:endCxn id="194" idx="1"/>
          </p:cNvCxnSpPr>
          <p:nvPr/>
        </p:nvCxnSpPr>
        <p:spPr>
          <a:xfrm>
            <a:off x="6381946" y="4204355"/>
            <a:ext cx="1357443" cy="863426"/>
          </a:xfrm>
          <a:prstGeom prst="line">
            <a:avLst/>
          </a:prstGeom>
          <a:ln w="25400"/>
        </p:spPr>
        <p:style>
          <a:lnRef idx="1">
            <a:schemeClr val="dk1"/>
          </a:lnRef>
          <a:fillRef idx="0">
            <a:schemeClr val="dk1"/>
          </a:fillRef>
          <a:effectRef idx="0">
            <a:schemeClr val="dk1"/>
          </a:effectRef>
          <a:fontRef idx="minor">
            <a:schemeClr val="tx1"/>
          </a:fontRef>
        </p:style>
      </p:cxnSp>
      <p:cxnSp>
        <p:nvCxnSpPr>
          <p:cNvPr id="220" name="直線コネクタ 219">
            <a:extLst>
              <a:ext uri="{FF2B5EF4-FFF2-40B4-BE49-F238E27FC236}">
                <a16:creationId xmlns:a16="http://schemas.microsoft.com/office/drawing/2014/main" id="{EFD503C3-9EE4-4E26-AA93-FA489A8AB71B}"/>
              </a:ext>
            </a:extLst>
          </p:cNvPr>
          <p:cNvCxnSpPr>
            <a:cxnSpLocks/>
            <a:endCxn id="194" idx="3"/>
          </p:cNvCxnSpPr>
          <p:nvPr/>
        </p:nvCxnSpPr>
        <p:spPr>
          <a:xfrm flipV="1">
            <a:off x="6372520" y="5322339"/>
            <a:ext cx="1366869" cy="729669"/>
          </a:xfrm>
          <a:prstGeom prst="line">
            <a:avLst/>
          </a:prstGeom>
          <a:ln w="25400"/>
        </p:spPr>
        <p:style>
          <a:lnRef idx="1">
            <a:schemeClr val="dk1"/>
          </a:lnRef>
          <a:fillRef idx="0">
            <a:schemeClr val="dk1"/>
          </a:fillRef>
          <a:effectRef idx="0">
            <a:schemeClr val="dk1"/>
          </a:effectRef>
          <a:fontRef idx="minor">
            <a:schemeClr val="tx1"/>
          </a:fontRef>
        </p:style>
      </p:cxnSp>
      <p:cxnSp>
        <p:nvCxnSpPr>
          <p:cNvPr id="221" name="直線コネクタ 220">
            <a:extLst>
              <a:ext uri="{FF2B5EF4-FFF2-40B4-BE49-F238E27FC236}">
                <a16:creationId xmlns:a16="http://schemas.microsoft.com/office/drawing/2014/main" id="{C33DEF16-36AC-45B8-A6A0-29672504B9EC}"/>
              </a:ext>
            </a:extLst>
          </p:cNvPr>
          <p:cNvCxnSpPr>
            <a:cxnSpLocks/>
            <a:stCxn id="196" idx="5"/>
            <a:endCxn id="201" idx="1"/>
          </p:cNvCxnSpPr>
          <p:nvPr/>
        </p:nvCxnSpPr>
        <p:spPr>
          <a:xfrm>
            <a:off x="4401507" y="3816243"/>
            <a:ext cx="1673096" cy="1251538"/>
          </a:xfrm>
          <a:prstGeom prst="line">
            <a:avLst/>
          </a:prstGeom>
          <a:ln w="25400"/>
        </p:spPr>
        <p:style>
          <a:lnRef idx="1">
            <a:schemeClr val="dk1"/>
          </a:lnRef>
          <a:fillRef idx="0">
            <a:schemeClr val="dk1"/>
          </a:fillRef>
          <a:effectRef idx="0">
            <a:schemeClr val="dk1"/>
          </a:effectRef>
          <a:fontRef idx="minor">
            <a:schemeClr val="tx1"/>
          </a:fontRef>
        </p:style>
      </p:cxnSp>
      <p:cxnSp>
        <p:nvCxnSpPr>
          <p:cNvPr id="222" name="直線コネクタ 221">
            <a:extLst>
              <a:ext uri="{FF2B5EF4-FFF2-40B4-BE49-F238E27FC236}">
                <a16:creationId xmlns:a16="http://schemas.microsoft.com/office/drawing/2014/main" id="{D102103A-B830-426E-9DB5-C4D222738D19}"/>
              </a:ext>
            </a:extLst>
          </p:cNvPr>
          <p:cNvCxnSpPr>
            <a:cxnSpLocks/>
            <a:stCxn id="198" idx="5"/>
            <a:endCxn id="200" idx="1"/>
          </p:cNvCxnSpPr>
          <p:nvPr/>
        </p:nvCxnSpPr>
        <p:spPr>
          <a:xfrm>
            <a:off x="4401507" y="5716102"/>
            <a:ext cx="1673096" cy="285442"/>
          </a:xfrm>
          <a:prstGeom prst="line">
            <a:avLst/>
          </a:prstGeom>
          <a:ln w="25400"/>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03FE6749-E637-4B6F-A343-5AD7E27BEB4F}"/>
              </a:ext>
            </a:extLst>
          </p:cNvPr>
          <p:cNvCxnSpPr>
            <a:cxnSpLocks/>
            <a:stCxn id="198" idx="4"/>
            <a:endCxn id="199" idx="0"/>
          </p:cNvCxnSpPr>
          <p:nvPr/>
        </p:nvCxnSpPr>
        <p:spPr>
          <a:xfrm>
            <a:off x="4274228" y="5768823"/>
            <a:ext cx="0" cy="544050"/>
          </a:xfrm>
          <a:prstGeom prst="line">
            <a:avLst/>
          </a:prstGeom>
          <a:ln w="25400"/>
        </p:spPr>
        <p:style>
          <a:lnRef idx="1">
            <a:schemeClr val="dk1"/>
          </a:lnRef>
          <a:fillRef idx="0">
            <a:schemeClr val="dk1"/>
          </a:fillRef>
          <a:effectRef idx="0">
            <a:schemeClr val="dk1"/>
          </a:effectRef>
          <a:fontRef idx="minor">
            <a:schemeClr val="tx1"/>
          </a:fontRef>
        </p:style>
      </p:cxnSp>
      <p:sp>
        <p:nvSpPr>
          <p:cNvPr id="224" name="楕円 223">
            <a:extLst>
              <a:ext uri="{FF2B5EF4-FFF2-40B4-BE49-F238E27FC236}">
                <a16:creationId xmlns:a16="http://schemas.microsoft.com/office/drawing/2014/main" id="{A842A7D4-2F70-4F2C-9631-103D645D1333}"/>
              </a:ext>
            </a:extLst>
          </p:cNvPr>
          <p:cNvSpPr/>
          <p:nvPr/>
        </p:nvSpPr>
        <p:spPr>
          <a:xfrm>
            <a:off x="1726586" y="4925264"/>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25" name="直線コネクタ 224">
            <a:extLst>
              <a:ext uri="{FF2B5EF4-FFF2-40B4-BE49-F238E27FC236}">
                <a16:creationId xmlns:a16="http://schemas.microsoft.com/office/drawing/2014/main" id="{27802C9A-748B-4D16-B57F-EF0DA6D68698}"/>
              </a:ext>
            </a:extLst>
          </p:cNvPr>
          <p:cNvCxnSpPr>
            <a:cxnSpLocks/>
            <a:stCxn id="224" idx="6"/>
            <a:endCxn id="195" idx="2"/>
          </p:cNvCxnSpPr>
          <p:nvPr/>
        </p:nvCxnSpPr>
        <p:spPr>
          <a:xfrm flipV="1">
            <a:off x="2086586" y="5004518"/>
            <a:ext cx="621197" cy="100746"/>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9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2F04C-08EC-4E9C-8FD1-85AC4BF1C16A}"/>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2B57F4D-B6F8-47FA-A9A5-A12D729FD2DC}"/>
                  </a:ext>
                </a:extLst>
              </p:cNvPr>
              <p:cNvSpPr>
                <a:spLocks noGrp="1"/>
              </p:cNvSpPr>
              <p:nvPr>
                <p:ph idx="1"/>
              </p:nvPr>
            </p:nvSpPr>
            <p:spPr>
              <a:xfrm>
                <a:off x="628650" y="1514765"/>
                <a:ext cx="7886700" cy="1173123"/>
              </a:xfrm>
            </p:spPr>
            <p:txBody>
              <a:bodyPr/>
              <a:lstStyle/>
              <a:p>
                <a:r>
                  <a:rPr lang="ja-JP" altLang="en-US" dirty="0"/>
                  <a:t>一様ランダムに選択されたノード</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𝑡</m:t>
                    </m:r>
                  </m:oMath>
                </a14:m>
                <a:r>
                  <a:rPr lang="ja-JP" altLang="en-US" dirty="0"/>
                  <a:t>に対して</a:t>
                </a:r>
                <a:br>
                  <a:rPr lang="en-US" altLang="ja-JP" dirty="0"/>
                </a:br>
                <a:r>
                  <a:rPr lang="ja-JP" altLang="en-US" dirty="0"/>
                  <a:t>最大</a:t>
                </a:r>
                <a14:m>
                  <m:oMath xmlns:m="http://schemas.openxmlformats.org/officeDocument/2006/math">
                    <m:r>
                      <a:rPr lang="ja-JP" altLang="en-US" i="1" dirty="0">
                        <a:latin typeface="Cambria Math" panose="02040503050406030204" pitchFamily="18" charset="0"/>
                      </a:rPr>
                      <m:t>本数</m:t>
                    </m:r>
                    <m:r>
                      <a:rPr lang="en-US" altLang="ja-JP" i="1" dirty="0">
                        <a:latin typeface="Cambria Math" panose="02040503050406030204" pitchFamily="18" charset="0"/>
                      </a:rPr>
                      <m:t>𝑘</m:t>
                    </m:r>
                    <m:r>
                      <a:rPr lang="ja-JP" altLang="en-US" i="1" dirty="0">
                        <a:latin typeface="Cambria Math" panose="02040503050406030204" pitchFamily="18" charset="0"/>
                      </a:rPr>
                      <m:t>本</m:t>
                    </m:r>
                    <m:r>
                      <a:rPr lang="ja-JP" altLang="en-US" i="1" dirty="0">
                        <a:latin typeface="Cambria Math" panose="02040503050406030204" pitchFamily="18" charset="0"/>
                      </a:rPr>
                      <m:t>の</m:t>
                    </m:r>
                    <m:r>
                      <a:rPr lang="en-US" altLang="ja-JP" i="1" dirty="0">
                        <a:latin typeface="Cambria Math" panose="02040503050406030204" pitchFamily="18" charset="0"/>
                      </a:rPr>
                      <m:t>𝑠</m:t>
                    </m:r>
                  </m:oMath>
                </a14:m>
                <a:r>
                  <a:rPr lang="en-US" altLang="ja-JP" dirty="0"/>
                  <a:t>-</a:t>
                </a:r>
                <a14:m>
                  <m:oMath xmlns:m="http://schemas.openxmlformats.org/officeDocument/2006/math">
                    <m:r>
                      <a:rPr lang="en-US" altLang="ja-JP" i="1" dirty="0">
                        <a:latin typeface="Cambria Math" panose="02040503050406030204" pitchFamily="18" charset="0"/>
                      </a:rPr>
                      <m:t>𝑡</m:t>
                    </m:r>
                  </m:oMath>
                </a14:m>
                <a:r>
                  <a:rPr lang="ja-JP" altLang="en-US" dirty="0"/>
                  <a:t>点素パスを計算</a:t>
                </a:r>
                <a:endParaRPr lang="en-US" altLang="ja-JP" dirty="0"/>
              </a:p>
            </p:txBody>
          </p:sp>
        </mc:Choice>
        <mc:Fallback>
          <p:sp>
            <p:nvSpPr>
              <p:cNvPr id="3" name="コンテンツ プレースホルダー 2">
                <a:extLst>
                  <a:ext uri="{FF2B5EF4-FFF2-40B4-BE49-F238E27FC236}">
                    <a16:creationId xmlns:a16="http://schemas.microsoft.com/office/drawing/2014/main" id="{F2B57F4D-B6F8-47FA-A9A5-A12D729FD2DC}"/>
                  </a:ext>
                </a:extLst>
              </p:cNvPr>
              <p:cNvSpPr>
                <a:spLocks noGrp="1" noRot="1" noChangeAspect="1" noMove="1" noResize="1" noEditPoints="1" noAdjustHandles="1" noChangeArrowheads="1" noChangeShapeType="1" noTextEdit="1"/>
              </p:cNvSpPr>
              <p:nvPr>
                <p:ph idx="1"/>
              </p:nvPr>
            </p:nvSpPr>
            <p:spPr>
              <a:xfrm>
                <a:off x="628650" y="1514765"/>
                <a:ext cx="7886700" cy="1173123"/>
              </a:xfrm>
              <a:blipFill>
                <a:blip r:embed="rId3"/>
                <a:stretch>
                  <a:fillRect l="-1005" t="-4145"/>
                </a:stretch>
              </a:blipFill>
            </p:spPr>
            <p:txBody>
              <a:bodyPr/>
              <a:lstStyle/>
              <a:p>
                <a:r>
                  <a:rPr lang="ja-JP" altLang="en-US">
                    <a:noFill/>
                  </a:rPr>
                  <a:t> </a:t>
                </a:r>
              </a:p>
            </p:txBody>
          </p:sp>
        </mc:Fallback>
      </mc:AlternateContent>
      <p:sp>
        <p:nvSpPr>
          <p:cNvPr id="189" name="楕円 188">
            <a:extLst>
              <a:ext uri="{FF2B5EF4-FFF2-40B4-BE49-F238E27FC236}">
                <a16:creationId xmlns:a16="http://schemas.microsoft.com/office/drawing/2014/main" id="{A4C57A61-8AE2-46E2-8A5B-D2A92B1D90D8}"/>
              </a:ext>
            </a:extLst>
          </p:cNvPr>
          <p:cNvSpPr/>
          <p:nvPr/>
        </p:nvSpPr>
        <p:spPr>
          <a:xfrm>
            <a:off x="1366586" y="5931067"/>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0" name="楕円 189">
            <a:extLst>
              <a:ext uri="{FF2B5EF4-FFF2-40B4-BE49-F238E27FC236}">
                <a16:creationId xmlns:a16="http://schemas.microsoft.com/office/drawing/2014/main" id="{FE99C4D7-1E8C-42D1-9B68-4552B06ACB14}"/>
              </a:ext>
            </a:extLst>
          </p:cNvPr>
          <p:cNvSpPr/>
          <p:nvPr/>
        </p:nvSpPr>
        <p:spPr>
          <a:xfrm>
            <a:off x="1162324" y="4160854"/>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1" name="楕円 190">
            <a:extLst>
              <a:ext uri="{FF2B5EF4-FFF2-40B4-BE49-F238E27FC236}">
                <a16:creationId xmlns:a16="http://schemas.microsoft.com/office/drawing/2014/main" id="{5DE94324-0A3F-43AD-8113-4905D51645DB}"/>
              </a:ext>
            </a:extLst>
          </p:cNvPr>
          <p:cNvSpPr/>
          <p:nvPr/>
        </p:nvSpPr>
        <p:spPr>
          <a:xfrm>
            <a:off x="2527783" y="631287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2" name="楕円 191">
            <a:extLst>
              <a:ext uri="{FF2B5EF4-FFF2-40B4-BE49-F238E27FC236}">
                <a16:creationId xmlns:a16="http://schemas.microsoft.com/office/drawing/2014/main" id="{8C6970F1-5064-4C1F-B9DE-AC79672BFFF4}"/>
              </a:ext>
            </a:extLst>
          </p:cNvPr>
          <p:cNvSpPr/>
          <p:nvPr/>
        </p:nvSpPr>
        <p:spPr>
          <a:xfrm>
            <a:off x="2467069" y="3708829"/>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mc:AlternateContent xmlns:mc="http://schemas.openxmlformats.org/markup-compatibility/2006">
        <mc:Choice xmlns:a14="http://schemas.microsoft.com/office/drawing/2010/main" Requires="a14">
          <p:sp>
            <p:nvSpPr>
              <p:cNvPr id="193" name="楕円 192">
                <a:extLst>
                  <a:ext uri="{FF2B5EF4-FFF2-40B4-BE49-F238E27FC236}">
                    <a16:creationId xmlns:a16="http://schemas.microsoft.com/office/drawing/2014/main" id="{F0CE5977-AE25-48D0-BB4C-1B40D72888B5}"/>
                  </a:ext>
                </a:extLst>
              </p:cNvPr>
              <p:cNvSpPr/>
              <p:nvPr/>
            </p:nvSpPr>
            <p:spPr>
              <a:xfrm>
                <a:off x="322997"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oMath>
                  </m:oMathPara>
                </a14:m>
                <a:endParaRPr kumimoji="1" lang="ja-JP" altLang="en-US" sz="2400" dirty="0"/>
              </a:p>
            </p:txBody>
          </p:sp>
        </mc:Choice>
        <mc:Fallback>
          <p:sp>
            <p:nvSpPr>
              <p:cNvPr id="193" name="楕円 192">
                <a:extLst>
                  <a:ext uri="{FF2B5EF4-FFF2-40B4-BE49-F238E27FC236}">
                    <a16:creationId xmlns:a16="http://schemas.microsoft.com/office/drawing/2014/main" id="{F0CE5977-AE25-48D0-BB4C-1B40D72888B5}"/>
                  </a:ext>
                </a:extLst>
              </p:cNvPr>
              <p:cNvSpPr>
                <a:spLocks noRot="1" noChangeAspect="1" noMove="1" noResize="1" noEditPoints="1" noAdjustHandles="1" noChangeArrowheads="1" noChangeShapeType="1" noTextEdit="1"/>
              </p:cNvSpPr>
              <p:nvPr/>
            </p:nvSpPr>
            <p:spPr>
              <a:xfrm>
                <a:off x="322997" y="5015060"/>
                <a:ext cx="360000" cy="360000"/>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4" name="楕円 193">
                <a:extLst>
                  <a:ext uri="{FF2B5EF4-FFF2-40B4-BE49-F238E27FC236}">
                    <a16:creationId xmlns:a16="http://schemas.microsoft.com/office/drawing/2014/main" id="{89C7B75A-C31A-4247-A7A4-7A1190DC72BB}"/>
                  </a:ext>
                </a:extLst>
              </p:cNvPr>
              <p:cNvSpPr/>
              <p:nvPr/>
            </p:nvSpPr>
            <p:spPr>
              <a:xfrm>
                <a:off x="7686668"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𝑡</m:t>
                      </m:r>
                    </m:oMath>
                  </m:oMathPara>
                </a14:m>
                <a:endParaRPr kumimoji="1" lang="ja-JP" altLang="en-US" sz="2400" dirty="0"/>
              </a:p>
            </p:txBody>
          </p:sp>
        </mc:Choice>
        <mc:Fallback>
          <p:sp>
            <p:nvSpPr>
              <p:cNvPr id="194" name="楕円 193">
                <a:extLst>
                  <a:ext uri="{FF2B5EF4-FFF2-40B4-BE49-F238E27FC236}">
                    <a16:creationId xmlns:a16="http://schemas.microsoft.com/office/drawing/2014/main" id="{89C7B75A-C31A-4247-A7A4-7A1190DC72BB}"/>
                  </a:ext>
                </a:extLst>
              </p:cNvPr>
              <p:cNvSpPr>
                <a:spLocks noRot="1" noChangeAspect="1" noMove="1" noResize="1" noEditPoints="1" noAdjustHandles="1" noChangeArrowheads="1" noChangeShapeType="1" noTextEdit="1"/>
              </p:cNvSpPr>
              <p:nvPr/>
            </p:nvSpPr>
            <p:spPr>
              <a:xfrm>
                <a:off x="7686668" y="5015060"/>
                <a:ext cx="360000" cy="360000"/>
              </a:xfrm>
              <a:prstGeom prst="ellipse">
                <a:avLst/>
              </a:prstGeom>
              <a:blipFill>
                <a:blip r:embed="rId5"/>
                <a:stretch>
                  <a:fillRect l="-3125"/>
                </a:stretch>
              </a:blipFill>
              <a:ln w="28575">
                <a:solidFill>
                  <a:schemeClr val="tx1"/>
                </a:solidFill>
              </a:ln>
            </p:spPr>
            <p:txBody>
              <a:bodyPr/>
              <a:lstStyle/>
              <a:p>
                <a:r>
                  <a:rPr lang="ja-JP" altLang="en-US">
                    <a:noFill/>
                  </a:rPr>
                  <a:t> </a:t>
                </a:r>
              </a:p>
            </p:txBody>
          </p:sp>
        </mc:Fallback>
      </mc:AlternateContent>
      <p:sp>
        <p:nvSpPr>
          <p:cNvPr id="195" name="楕円 194">
            <a:extLst>
              <a:ext uri="{FF2B5EF4-FFF2-40B4-BE49-F238E27FC236}">
                <a16:creationId xmlns:a16="http://schemas.microsoft.com/office/drawing/2014/main" id="{7A39C63A-17A1-4DC2-A9A7-E7826A5C10E7}"/>
              </a:ext>
            </a:extLst>
          </p:cNvPr>
          <p:cNvSpPr/>
          <p:nvPr/>
        </p:nvSpPr>
        <p:spPr>
          <a:xfrm>
            <a:off x="2707783" y="4824518"/>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6" name="楕円 195">
            <a:extLst>
              <a:ext uri="{FF2B5EF4-FFF2-40B4-BE49-F238E27FC236}">
                <a16:creationId xmlns:a16="http://schemas.microsoft.com/office/drawing/2014/main" id="{C2BA400F-3AB4-4314-A508-D1CE42CEADF0}"/>
              </a:ext>
            </a:extLst>
          </p:cNvPr>
          <p:cNvSpPr/>
          <p:nvPr/>
        </p:nvSpPr>
        <p:spPr>
          <a:xfrm>
            <a:off x="4094228" y="3508964"/>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7" name="楕円 196">
            <a:extLst>
              <a:ext uri="{FF2B5EF4-FFF2-40B4-BE49-F238E27FC236}">
                <a16:creationId xmlns:a16="http://schemas.microsoft.com/office/drawing/2014/main" id="{9CF37852-952D-49F4-901A-BF734671DC81}"/>
              </a:ext>
            </a:extLst>
          </p:cNvPr>
          <p:cNvSpPr/>
          <p:nvPr/>
        </p:nvSpPr>
        <p:spPr>
          <a:xfrm>
            <a:off x="4094228" y="4432879"/>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8" name="楕円 197">
            <a:extLst>
              <a:ext uri="{FF2B5EF4-FFF2-40B4-BE49-F238E27FC236}">
                <a16:creationId xmlns:a16="http://schemas.microsoft.com/office/drawing/2014/main" id="{1F89BF82-CE84-4941-BE3A-032978A706F3}"/>
              </a:ext>
            </a:extLst>
          </p:cNvPr>
          <p:cNvSpPr/>
          <p:nvPr/>
        </p:nvSpPr>
        <p:spPr>
          <a:xfrm>
            <a:off x="4094228" y="5408823"/>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9" name="楕円 198">
            <a:extLst>
              <a:ext uri="{FF2B5EF4-FFF2-40B4-BE49-F238E27FC236}">
                <a16:creationId xmlns:a16="http://schemas.microsoft.com/office/drawing/2014/main" id="{6D8185DA-AA92-4B0E-B792-5FBEA2DEB3E0}"/>
              </a:ext>
            </a:extLst>
          </p:cNvPr>
          <p:cNvSpPr/>
          <p:nvPr/>
        </p:nvSpPr>
        <p:spPr>
          <a:xfrm>
            <a:off x="4094228" y="631287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0" name="楕円 199">
            <a:extLst>
              <a:ext uri="{FF2B5EF4-FFF2-40B4-BE49-F238E27FC236}">
                <a16:creationId xmlns:a16="http://schemas.microsoft.com/office/drawing/2014/main" id="{C0B777B0-A00F-420C-BE97-BA3D641E698B}"/>
              </a:ext>
            </a:extLst>
          </p:cNvPr>
          <p:cNvSpPr/>
          <p:nvPr/>
        </p:nvSpPr>
        <p:spPr>
          <a:xfrm>
            <a:off x="6021882" y="594882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1" name="楕円 200">
            <a:extLst>
              <a:ext uri="{FF2B5EF4-FFF2-40B4-BE49-F238E27FC236}">
                <a16:creationId xmlns:a16="http://schemas.microsoft.com/office/drawing/2014/main" id="{32A81B51-5552-48AA-86AF-E770B066A2F9}"/>
              </a:ext>
            </a:extLst>
          </p:cNvPr>
          <p:cNvSpPr/>
          <p:nvPr/>
        </p:nvSpPr>
        <p:spPr>
          <a:xfrm>
            <a:off x="6021882" y="5015060"/>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2" name="楕円 201">
            <a:extLst>
              <a:ext uri="{FF2B5EF4-FFF2-40B4-BE49-F238E27FC236}">
                <a16:creationId xmlns:a16="http://schemas.microsoft.com/office/drawing/2014/main" id="{A03B875A-95F9-4810-8E5D-DEFB3B5E6CFE}"/>
              </a:ext>
            </a:extLst>
          </p:cNvPr>
          <p:cNvSpPr/>
          <p:nvPr/>
        </p:nvSpPr>
        <p:spPr>
          <a:xfrm>
            <a:off x="6021882" y="3977481"/>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03" name="直線コネクタ 202">
            <a:extLst>
              <a:ext uri="{FF2B5EF4-FFF2-40B4-BE49-F238E27FC236}">
                <a16:creationId xmlns:a16="http://schemas.microsoft.com/office/drawing/2014/main" id="{25118F77-653A-4449-AA03-24833A36CC07}"/>
              </a:ext>
            </a:extLst>
          </p:cNvPr>
          <p:cNvCxnSpPr>
            <a:cxnSpLocks/>
            <a:stCxn id="193" idx="7"/>
          </p:cNvCxnSpPr>
          <p:nvPr/>
        </p:nvCxnSpPr>
        <p:spPr>
          <a:xfrm flipV="1">
            <a:off x="630276" y="4449452"/>
            <a:ext cx="557501" cy="618329"/>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4" name="直線コネクタ 203">
            <a:extLst>
              <a:ext uri="{FF2B5EF4-FFF2-40B4-BE49-F238E27FC236}">
                <a16:creationId xmlns:a16="http://schemas.microsoft.com/office/drawing/2014/main" id="{81B60902-EB90-4A8A-B924-D4AA3FF1D448}"/>
              </a:ext>
            </a:extLst>
          </p:cNvPr>
          <p:cNvCxnSpPr>
            <a:cxnSpLocks/>
            <a:endCxn id="196" idx="2"/>
          </p:cNvCxnSpPr>
          <p:nvPr/>
        </p:nvCxnSpPr>
        <p:spPr>
          <a:xfrm flipV="1">
            <a:off x="2809188" y="3688964"/>
            <a:ext cx="1285040" cy="157172"/>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5" name="直線コネクタ 204">
            <a:extLst>
              <a:ext uri="{FF2B5EF4-FFF2-40B4-BE49-F238E27FC236}">
                <a16:creationId xmlns:a16="http://schemas.microsoft.com/office/drawing/2014/main" id="{B2C54B7F-3171-4830-895F-20245ADEB20C}"/>
              </a:ext>
            </a:extLst>
          </p:cNvPr>
          <p:cNvCxnSpPr>
            <a:cxnSpLocks/>
            <a:stCxn id="190" idx="7"/>
          </p:cNvCxnSpPr>
          <p:nvPr/>
        </p:nvCxnSpPr>
        <p:spPr>
          <a:xfrm flipV="1">
            <a:off x="1469603" y="3902697"/>
            <a:ext cx="1009646" cy="310878"/>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6" name="直線コネクタ 205">
            <a:extLst>
              <a:ext uri="{FF2B5EF4-FFF2-40B4-BE49-F238E27FC236}">
                <a16:creationId xmlns:a16="http://schemas.microsoft.com/office/drawing/2014/main" id="{F8486742-79D4-49C8-8133-30C8E52F8786}"/>
              </a:ext>
            </a:extLst>
          </p:cNvPr>
          <p:cNvCxnSpPr>
            <a:cxnSpLocks/>
          </p:cNvCxnSpPr>
          <p:nvPr/>
        </p:nvCxnSpPr>
        <p:spPr>
          <a:xfrm>
            <a:off x="4454228" y="3708829"/>
            <a:ext cx="1578927" cy="382404"/>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7" name="直線コネクタ 206">
            <a:extLst>
              <a:ext uri="{FF2B5EF4-FFF2-40B4-BE49-F238E27FC236}">
                <a16:creationId xmlns:a16="http://schemas.microsoft.com/office/drawing/2014/main" id="{59FD6478-643E-4A34-8F6B-45106479B81B}"/>
              </a:ext>
            </a:extLst>
          </p:cNvPr>
          <p:cNvCxnSpPr>
            <a:cxnSpLocks/>
            <a:stCxn id="197" idx="6"/>
            <a:endCxn id="201" idx="2"/>
          </p:cNvCxnSpPr>
          <p:nvPr/>
        </p:nvCxnSpPr>
        <p:spPr>
          <a:xfrm>
            <a:off x="4454228" y="4612879"/>
            <a:ext cx="1567654" cy="582181"/>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08" name="直線コネクタ 207">
            <a:extLst>
              <a:ext uri="{FF2B5EF4-FFF2-40B4-BE49-F238E27FC236}">
                <a16:creationId xmlns:a16="http://schemas.microsoft.com/office/drawing/2014/main" id="{0CD2889F-A88A-4D00-8B92-C4D6ABDCAC73}"/>
              </a:ext>
            </a:extLst>
          </p:cNvPr>
          <p:cNvCxnSpPr>
            <a:cxnSpLocks/>
            <a:stCxn id="201" idx="6"/>
            <a:endCxn id="194" idx="2"/>
          </p:cNvCxnSpPr>
          <p:nvPr/>
        </p:nvCxnSpPr>
        <p:spPr>
          <a:xfrm>
            <a:off x="6381882" y="5195060"/>
            <a:ext cx="1304786" cy="0"/>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09" name="直線コネクタ 208">
            <a:extLst>
              <a:ext uri="{FF2B5EF4-FFF2-40B4-BE49-F238E27FC236}">
                <a16:creationId xmlns:a16="http://schemas.microsoft.com/office/drawing/2014/main" id="{3DEB7D94-C18C-4721-A9C4-9751EC44FC75}"/>
              </a:ext>
            </a:extLst>
          </p:cNvPr>
          <p:cNvCxnSpPr>
            <a:cxnSpLocks/>
            <a:stCxn id="195" idx="7"/>
            <a:endCxn id="197" idx="2"/>
          </p:cNvCxnSpPr>
          <p:nvPr/>
        </p:nvCxnSpPr>
        <p:spPr>
          <a:xfrm flipV="1">
            <a:off x="3015062" y="4612879"/>
            <a:ext cx="1079166" cy="264360"/>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10" name="直線コネクタ 209">
            <a:extLst>
              <a:ext uri="{FF2B5EF4-FFF2-40B4-BE49-F238E27FC236}">
                <a16:creationId xmlns:a16="http://schemas.microsoft.com/office/drawing/2014/main" id="{6AC17961-DF06-4AFA-B55B-75C8085431FE}"/>
              </a:ext>
            </a:extLst>
          </p:cNvPr>
          <p:cNvCxnSpPr>
            <a:cxnSpLocks/>
          </p:cNvCxnSpPr>
          <p:nvPr/>
        </p:nvCxnSpPr>
        <p:spPr>
          <a:xfrm flipH="1" flipV="1">
            <a:off x="2696066" y="4044099"/>
            <a:ext cx="150829" cy="763571"/>
          </a:xfrm>
          <a:prstGeom prst="line">
            <a:avLst/>
          </a:prstGeom>
          <a:ln w="25400"/>
        </p:spPr>
        <p:style>
          <a:lnRef idx="1">
            <a:schemeClr val="dk1"/>
          </a:lnRef>
          <a:fillRef idx="0">
            <a:schemeClr val="dk1"/>
          </a:fillRef>
          <a:effectRef idx="0">
            <a:schemeClr val="dk1"/>
          </a:effectRef>
          <a:fontRef idx="minor">
            <a:schemeClr val="tx1"/>
          </a:fontRef>
        </p:style>
      </p:cxnSp>
      <p:cxnSp>
        <p:nvCxnSpPr>
          <p:cNvPr id="211" name="直線コネクタ 210">
            <a:extLst>
              <a:ext uri="{FF2B5EF4-FFF2-40B4-BE49-F238E27FC236}">
                <a16:creationId xmlns:a16="http://schemas.microsoft.com/office/drawing/2014/main" id="{186C1AB6-29D8-4307-BC3A-75FF1619D3D3}"/>
              </a:ext>
            </a:extLst>
          </p:cNvPr>
          <p:cNvCxnSpPr>
            <a:cxnSpLocks/>
            <a:stCxn id="193" idx="6"/>
            <a:endCxn id="224" idx="2"/>
          </p:cNvCxnSpPr>
          <p:nvPr/>
        </p:nvCxnSpPr>
        <p:spPr>
          <a:xfrm flipV="1">
            <a:off x="682997" y="5105264"/>
            <a:ext cx="1043589" cy="89796"/>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12" name="直線コネクタ 211">
            <a:extLst>
              <a:ext uri="{FF2B5EF4-FFF2-40B4-BE49-F238E27FC236}">
                <a16:creationId xmlns:a16="http://schemas.microsoft.com/office/drawing/2014/main" id="{03D7BD23-0D89-4161-BFC6-C68B5C7E055B}"/>
              </a:ext>
            </a:extLst>
          </p:cNvPr>
          <p:cNvCxnSpPr>
            <a:cxnSpLocks/>
            <a:stCxn id="193" idx="5"/>
            <a:endCxn id="189" idx="1"/>
          </p:cNvCxnSpPr>
          <p:nvPr/>
        </p:nvCxnSpPr>
        <p:spPr>
          <a:xfrm>
            <a:off x="630276" y="5322339"/>
            <a:ext cx="789031" cy="66144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3" name="直線コネクタ 212">
            <a:extLst>
              <a:ext uri="{FF2B5EF4-FFF2-40B4-BE49-F238E27FC236}">
                <a16:creationId xmlns:a16="http://schemas.microsoft.com/office/drawing/2014/main" id="{3A979996-4CD1-4DDE-AA52-552E219B1CD7}"/>
              </a:ext>
            </a:extLst>
          </p:cNvPr>
          <p:cNvCxnSpPr>
            <a:cxnSpLocks/>
            <a:endCxn id="191" idx="2"/>
          </p:cNvCxnSpPr>
          <p:nvPr/>
        </p:nvCxnSpPr>
        <p:spPr>
          <a:xfrm>
            <a:off x="1715678" y="6212264"/>
            <a:ext cx="812105" cy="28060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4" name="直線コネクタ 213">
            <a:extLst>
              <a:ext uri="{FF2B5EF4-FFF2-40B4-BE49-F238E27FC236}">
                <a16:creationId xmlns:a16="http://schemas.microsoft.com/office/drawing/2014/main" id="{8DDFF443-46C0-4E13-92A1-35320063E01D}"/>
              </a:ext>
            </a:extLst>
          </p:cNvPr>
          <p:cNvCxnSpPr>
            <a:cxnSpLocks/>
            <a:stCxn id="191" idx="6"/>
            <a:endCxn id="199" idx="2"/>
          </p:cNvCxnSpPr>
          <p:nvPr/>
        </p:nvCxnSpPr>
        <p:spPr>
          <a:xfrm>
            <a:off x="2887783" y="6492873"/>
            <a:ext cx="1206445" cy="0"/>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5" name="直線コネクタ 214">
            <a:extLst>
              <a:ext uri="{FF2B5EF4-FFF2-40B4-BE49-F238E27FC236}">
                <a16:creationId xmlns:a16="http://schemas.microsoft.com/office/drawing/2014/main" id="{65303169-20DC-4848-BB4D-8A178A6A0FCC}"/>
              </a:ext>
            </a:extLst>
          </p:cNvPr>
          <p:cNvCxnSpPr>
            <a:cxnSpLocks/>
            <a:endCxn id="199" idx="6"/>
          </p:cNvCxnSpPr>
          <p:nvPr/>
        </p:nvCxnSpPr>
        <p:spPr>
          <a:xfrm flipH="1">
            <a:off x="4454228" y="6193410"/>
            <a:ext cx="1597780" cy="299463"/>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6" name="直線コネクタ 215">
            <a:extLst>
              <a:ext uri="{FF2B5EF4-FFF2-40B4-BE49-F238E27FC236}">
                <a16:creationId xmlns:a16="http://schemas.microsoft.com/office/drawing/2014/main" id="{78C8B3B7-006F-4B32-99C7-814B71EA7A1E}"/>
              </a:ext>
            </a:extLst>
          </p:cNvPr>
          <p:cNvCxnSpPr>
            <a:cxnSpLocks/>
            <a:stCxn id="201" idx="3"/>
            <a:endCxn id="198" idx="6"/>
          </p:cNvCxnSpPr>
          <p:nvPr/>
        </p:nvCxnSpPr>
        <p:spPr>
          <a:xfrm flipH="1">
            <a:off x="4454228" y="5322339"/>
            <a:ext cx="1620375" cy="266484"/>
          </a:xfrm>
          <a:prstGeom prst="line">
            <a:avLst/>
          </a:prstGeom>
          <a:ln w="25400"/>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24341001-A98E-4385-8393-BC1EEAD6ED8F}"/>
              </a:ext>
            </a:extLst>
          </p:cNvPr>
          <p:cNvCxnSpPr>
            <a:cxnSpLocks/>
            <a:stCxn id="198" idx="2"/>
            <a:endCxn id="195" idx="5"/>
          </p:cNvCxnSpPr>
          <p:nvPr/>
        </p:nvCxnSpPr>
        <p:spPr>
          <a:xfrm flipH="1" flipV="1">
            <a:off x="3015062" y="5131797"/>
            <a:ext cx="1079166" cy="457026"/>
          </a:xfrm>
          <a:prstGeom prst="line">
            <a:avLst/>
          </a:prstGeom>
          <a:ln w="25400"/>
        </p:spPr>
        <p:style>
          <a:lnRef idx="1">
            <a:schemeClr val="dk1"/>
          </a:lnRef>
          <a:fillRef idx="0">
            <a:schemeClr val="dk1"/>
          </a:fillRef>
          <a:effectRef idx="0">
            <a:schemeClr val="dk1"/>
          </a:effectRef>
          <a:fontRef idx="minor">
            <a:schemeClr val="tx1"/>
          </a:fontRef>
        </p:style>
      </p:cxnSp>
      <p:cxnSp>
        <p:nvCxnSpPr>
          <p:cNvPr id="218" name="直線コネクタ 217">
            <a:extLst>
              <a:ext uri="{FF2B5EF4-FFF2-40B4-BE49-F238E27FC236}">
                <a16:creationId xmlns:a16="http://schemas.microsoft.com/office/drawing/2014/main" id="{553E4EF4-7CF5-4FAA-8CD6-6EB627B83810}"/>
              </a:ext>
            </a:extLst>
          </p:cNvPr>
          <p:cNvCxnSpPr>
            <a:cxnSpLocks/>
          </p:cNvCxnSpPr>
          <p:nvPr/>
        </p:nvCxnSpPr>
        <p:spPr>
          <a:xfrm flipV="1">
            <a:off x="2762054" y="3817856"/>
            <a:ext cx="1423447" cy="2526383"/>
          </a:xfrm>
          <a:prstGeom prst="line">
            <a:avLst/>
          </a:prstGeom>
          <a:ln w="25400"/>
        </p:spPr>
        <p:style>
          <a:lnRef idx="1">
            <a:schemeClr val="dk1"/>
          </a:lnRef>
          <a:fillRef idx="0">
            <a:schemeClr val="dk1"/>
          </a:fillRef>
          <a:effectRef idx="0">
            <a:schemeClr val="dk1"/>
          </a:effectRef>
          <a:fontRef idx="minor">
            <a:schemeClr val="tx1"/>
          </a:fontRef>
        </p:style>
      </p:cxnSp>
      <p:cxnSp>
        <p:nvCxnSpPr>
          <p:cNvPr id="219" name="直線コネクタ 218">
            <a:extLst>
              <a:ext uri="{FF2B5EF4-FFF2-40B4-BE49-F238E27FC236}">
                <a16:creationId xmlns:a16="http://schemas.microsoft.com/office/drawing/2014/main" id="{225E30A9-4BA9-4968-AE2B-D2DE1CD67929}"/>
              </a:ext>
            </a:extLst>
          </p:cNvPr>
          <p:cNvCxnSpPr>
            <a:cxnSpLocks/>
            <a:endCxn id="194" idx="1"/>
          </p:cNvCxnSpPr>
          <p:nvPr/>
        </p:nvCxnSpPr>
        <p:spPr>
          <a:xfrm>
            <a:off x="6381946" y="4204355"/>
            <a:ext cx="1357443" cy="863426"/>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20" name="直線コネクタ 219">
            <a:extLst>
              <a:ext uri="{FF2B5EF4-FFF2-40B4-BE49-F238E27FC236}">
                <a16:creationId xmlns:a16="http://schemas.microsoft.com/office/drawing/2014/main" id="{EFD503C3-9EE4-4E26-AA93-FA489A8AB71B}"/>
              </a:ext>
            </a:extLst>
          </p:cNvPr>
          <p:cNvCxnSpPr>
            <a:cxnSpLocks/>
            <a:endCxn id="194" idx="3"/>
          </p:cNvCxnSpPr>
          <p:nvPr/>
        </p:nvCxnSpPr>
        <p:spPr>
          <a:xfrm flipV="1">
            <a:off x="6372520" y="5322339"/>
            <a:ext cx="1366869" cy="72966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21" name="直線コネクタ 220">
            <a:extLst>
              <a:ext uri="{FF2B5EF4-FFF2-40B4-BE49-F238E27FC236}">
                <a16:creationId xmlns:a16="http://schemas.microsoft.com/office/drawing/2014/main" id="{C33DEF16-36AC-45B8-A6A0-29672504B9EC}"/>
              </a:ext>
            </a:extLst>
          </p:cNvPr>
          <p:cNvCxnSpPr>
            <a:cxnSpLocks/>
            <a:stCxn id="196" idx="5"/>
            <a:endCxn id="201" idx="1"/>
          </p:cNvCxnSpPr>
          <p:nvPr/>
        </p:nvCxnSpPr>
        <p:spPr>
          <a:xfrm>
            <a:off x="4401507" y="3816243"/>
            <a:ext cx="1673096" cy="1251538"/>
          </a:xfrm>
          <a:prstGeom prst="line">
            <a:avLst/>
          </a:prstGeom>
          <a:ln w="25400"/>
        </p:spPr>
        <p:style>
          <a:lnRef idx="1">
            <a:schemeClr val="dk1"/>
          </a:lnRef>
          <a:fillRef idx="0">
            <a:schemeClr val="dk1"/>
          </a:fillRef>
          <a:effectRef idx="0">
            <a:schemeClr val="dk1"/>
          </a:effectRef>
          <a:fontRef idx="minor">
            <a:schemeClr val="tx1"/>
          </a:fontRef>
        </p:style>
      </p:cxnSp>
      <p:cxnSp>
        <p:nvCxnSpPr>
          <p:cNvPr id="222" name="直線コネクタ 221">
            <a:extLst>
              <a:ext uri="{FF2B5EF4-FFF2-40B4-BE49-F238E27FC236}">
                <a16:creationId xmlns:a16="http://schemas.microsoft.com/office/drawing/2014/main" id="{D102103A-B830-426E-9DB5-C4D222738D19}"/>
              </a:ext>
            </a:extLst>
          </p:cNvPr>
          <p:cNvCxnSpPr>
            <a:cxnSpLocks/>
            <a:stCxn id="198" idx="5"/>
            <a:endCxn id="200" idx="1"/>
          </p:cNvCxnSpPr>
          <p:nvPr/>
        </p:nvCxnSpPr>
        <p:spPr>
          <a:xfrm>
            <a:off x="4401507" y="5716102"/>
            <a:ext cx="1673096" cy="285442"/>
          </a:xfrm>
          <a:prstGeom prst="line">
            <a:avLst/>
          </a:prstGeom>
          <a:ln w="25400"/>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03FE6749-E637-4B6F-A343-5AD7E27BEB4F}"/>
              </a:ext>
            </a:extLst>
          </p:cNvPr>
          <p:cNvCxnSpPr>
            <a:cxnSpLocks/>
            <a:stCxn id="198" idx="4"/>
            <a:endCxn id="199" idx="0"/>
          </p:cNvCxnSpPr>
          <p:nvPr/>
        </p:nvCxnSpPr>
        <p:spPr>
          <a:xfrm>
            <a:off x="4274228" y="5768823"/>
            <a:ext cx="0" cy="544050"/>
          </a:xfrm>
          <a:prstGeom prst="line">
            <a:avLst/>
          </a:prstGeom>
          <a:ln w="25400"/>
        </p:spPr>
        <p:style>
          <a:lnRef idx="1">
            <a:schemeClr val="dk1"/>
          </a:lnRef>
          <a:fillRef idx="0">
            <a:schemeClr val="dk1"/>
          </a:fillRef>
          <a:effectRef idx="0">
            <a:schemeClr val="dk1"/>
          </a:effectRef>
          <a:fontRef idx="minor">
            <a:schemeClr val="tx1"/>
          </a:fontRef>
        </p:style>
      </p:cxnSp>
      <p:sp>
        <p:nvSpPr>
          <p:cNvPr id="224" name="楕円 223">
            <a:extLst>
              <a:ext uri="{FF2B5EF4-FFF2-40B4-BE49-F238E27FC236}">
                <a16:creationId xmlns:a16="http://schemas.microsoft.com/office/drawing/2014/main" id="{A842A7D4-2F70-4F2C-9631-103D645D1333}"/>
              </a:ext>
            </a:extLst>
          </p:cNvPr>
          <p:cNvSpPr/>
          <p:nvPr/>
        </p:nvSpPr>
        <p:spPr>
          <a:xfrm>
            <a:off x="1726586" y="4925264"/>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25" name="直線コネクタ 224">
            <a:extLst>
              <a:ext uri="{FF2B5EF4-FFF2-40B4-BE49-F238E27FC236}">
                <a16:creationId xmlns:a16="http://schemas.microsoft.com/office/drawing/2014/main" id="{27802C9A-748B-4D16-B57F-EF0DA6D68698}"/>
              </a:ext>
            </a:extLst>
          </p:cNvPr>
          <p:cNvCxnSpPr>
            <a:cxnSpLocks/>
            <a:stCxn id="224" idx="6"/>
            <a:endCxn id="195" idx="2"/>
          </p:cNvCxnSpPr>
          <p:nvPr/>
        </p:nvCxnSpPr>
        <p:spPr>
          <a:xfrm flipV="1">
            <a:off x="2086586" y="5004518"/>
            <a:ext cx="621197" cy="100746"/>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43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2F04C-08EC-4E9C-8FD1-85AC4BF1C16A}"/>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2B57F4D-B6F8-47FA-A9A5-A12D729FD2DC}"/>
                  </a:ext>
                </a:extLst>
              </p:cNvPr>
              <p:cNvSpPr>
                <a:spLocks noGrp="1"/>
              </p:cNvSpPr>
              <p:nvPr>
                <p:ph idx="1"/>
              </p:nvPr>
            </p:nvSpPr>
            <p:spPr>
              <a:xfrm>
                <a:off x="628650" y="2606421"/>
                <a:ext cx="7886700" cy="887198"/>
              </a:xfrm>
            </p:spPr>
            <p:txBody>
              <a:bodyPr/>
              <a:lstStyle/>
              <a:p>
                <a:r>
                  <a:rPr lang="ja-JP" altLang="en-US" dirty="0"/>
                  <a:t>パス集合</a:t>
                </a:r>
                <a14:m>
                  <m:oMath xmlns:m="http://schemas.openxmlformats.org/officeDocument/2006/math">
                    <m:r>
                      <a:rPr lang="en-US" altLang="ja-JP" i="1">
                        <a:latin typeface="Cambria Math" panose="02040503050406030204" pitchFamily="18" charset="0"/>
                      </a:rPr>
                      <m:t>𝑃</m:t>
                    </m:r>
                  </m:oMath>
                </a14:m>
                <a:r>
                  <a:rPr lang="ja-JP" altLang="en-US" dirty="0"/>
                  <a:t>の各パスから一個ずつノードを取り出して得られる</a:t>
                </a:r>
                <a14:m>
                  <m:oMath xmlns:m="http://schemas.openxmlformats.org/officeDocument/2006/math">
                    <m:r>
                      <a:rPr lang="en-US" altLang="ja-JP" i="1" dirty="0">
                        <a:latin typeface="Cambria Math" panose="02040503050406030204" pitchFamily="18" charset="0"/>
                      </a:rPr>
                      <m:t>𝑠</m:t>
                    </m:r>
                  </m:oMath>
                </a14:m>
                <a:r>
                  <a:rPr lang="en-US" altLang="ja-JP" dirty="0"/>
                  <a:t>-</a:t>
                </a:r>
                <a14:m>
                  <m:oMath xmlns:m="http://schemas.openxmlformats.org/officeDocument/2006/math">
                    <m:r>
                      <a:rPr lang="en-US" altLang="ja-JP" i="1" dirty="0">
                        <a:latin typeface="Cambria Math" panose="02040503050406030204" pitchFamily="18" charset="0"/>
                      </a:rPr>
                      <m:t>𝑡</m:t>
                    </m:r>
                  </m:oMath>
                </a14:m>
                <a:r>
                  <a:rPr lang="ja-JP" altLang="en-US" dirty="0"/>
                  <a:t>ノードカットが存在</a:t>
                </a:r>
                <a:endParaRPr lang="en-US" altLang="ja-JP" dirty="0"/>
              </a:p>
            </p:txBody>
          </p:sp>
        </mc:Choice>
        <mc:Fallback>
          <p:sp>
            <p:nvSpPr>
              <p:cNvPr id="3" name="コンテンツ プレースホルダー 2">
                <a:extLst>
                  <a:ext uri="{FF2B5EF4-FFF2-40B4-BE49-F238E27FC236}">
                    <a16:creationId xmlns:a16="http://schemas.microsoft.com/office/drawing/2014/main" id="{F2B57F4D-B6F8-47FA-A9A5-A12D729FD2DC}"/>
                  </a:ext>
                </a:extLst>
              </p:cNvPr>
              <p:cNvSpPr>
                <a:spLocks noGrp="1" noRot="1" noChangeAspect="1" noMove="1" noResize="1" noEditPoints="1" noAdjustHandles="1" noChangeArrowheads="1" noChangeShapeType="1" noTextEdit="1"/>
              </p:cNvSpPr>
              <p:nvPr>
                <p:ph idx="1"/>
              </p:nvPr>
            </p:nvSpPr>
            <p:spPr>
              <a:xfrm>
                <a:off x="628650" y="2606421"/>
                <a:ext cx="7886700" cy="887198"/>
              </a:xfrm>
              <a:blipFill>
                <a:blip r:embed="rId3"/>
                <a:stretch>
                  <a:fillRect l="-1005" t="-5517" r="-927" b="-10345"/>
                </a:stretch>
              </a:blipFill>
            </p:spPr>
            <p:txBody>
              <a:bodyPr/>
              <a:lstStyle/>
              <a:p>
                <a:r>
                  <a:rPr lang="ja-JP" altLang="en-US">
                    <a:noFill/>
                  </a:rPr>
                  <a:t> </a:t>
                </a:r>
              </a:p>
            </p:txBody>
          </p:sp>
        </mc:Fallback>
      </mc:AlternateContent>
      <p:sp>
        <p:nvSpPr>
          <p:cNvPr id="189" name="楕円 188">
            <a:extLst>
              <a:ext uri="{FF2B5EF4-FFF2-40B4-BE49-F238E27FC236}">
                <a16:creationId xmlns:a16="http://schemas.microsoft.com/office/drawing/2014/main" id="{A4C57A61-8AE2-46E2-8A5B-D2A92B1D90D8}"/>
              </a:ext>
            </a:extLst>
          </p:cNvPr>
          <p:cNvSpPr/>
          <p:nvPr/>
        </p:nvSpPr>
        <p:spPr>
          <a:xfrm>
            <a:off x="1366586" y="5931067"/>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0" name="楕円 189">
            <a:extLst>
              <a:ext uri="{FF2B5EF4-FFF2-40B4-BE49-F238E27FC236}">
                <a16:creationId xmlns:a16="http://schemas.microsoft.com/office/drawing/2014/main" id="{FE99C4D7-1E8C-42D1-9B68-4552B06ACB14}"/>
              </a:ext>
            </a:extLst>
          </p:cNvPr>
          <p:cNvSpPr/>
          <p:nvPr/>
        </p:nvSpPr>
        <p:spPr>
          <a:xfrm>
            <a:off x="1162324" y="4160854"/>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1" name="楕円 190">
            <a:extLst>
              <a:ext uri="{FF2B5EF4-FFF2-40B4-BE49-F238E27FC236}">
                <a16:creationId xmlns:a16="http://schemas.microsoft.com/office/drawing/2014/main" id="{5DE94324-0A3F-43AD-8113-4905D51645DB}"/>
              </a:ext>
            </a:extLst>
          </p:cNvPr>
          <p:cNvSpPr/>
          <p:nvPr/>
        </p:nvSpPr>
        <p:spPr>
          <a:xfrm>
            <a:off x="2527783" y="631287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2" name="楕円 191">
            <a:extLst>
              <a:ext uri="{FF2B5EF4-FFF2-40B4-BE49-F238E27FC236}">
                <a16:creationId xmlns:a16="http://schemas.microsoft.com/office/drawing/2014/main" id="{8C6970F1-5064-4C1F-B9DE-AC79672BFFF4}"/>
              </a:ext>
            </a:extLst>
          </p:cNvPr>
          <p:cNvSpPr/>
          <p:nvPr/>
        </p:nvSpPr>
        <p:spPr>
          <a:xfrm>
            <a:off x="2467069" y="3708829"/>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mc:AlternateContent xmlns:mc="http://schemas.openxmlformats.org/markup-compatibility/2006">
        <mc:Choice xmlns:a14="http://schemas.microsoft.com/office/drawing/2010/main" Requires="a14">
          <p:sp>
            <p:nvSpPr>
              <p:cNvPr id="193" name="楕円 192">
                <a:extLst>
                  <a:ext uri="{FF2B5EF4-FFF2-40B4-BE49-F238E27FC236}">
                    <a16:creationId xmlns:a16="http://schemas.microsoft.com/office/drawing/2014/main" id="{F0CE5977-AE25-48D0-BB4C-1B40D72888B5}"/>
                  </a:ext>
                </a:extLst>
              </p:cNvPr>
              <p:cNvSpPr/>
              <p:nvPr/>
            </p:nvSpPr>
            <p:spPr>
              <a:xfrm>
                <a:off x="322997"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oMath>
                  </m:oMathPara>
                </a14:m>
                <a:endParaRPr kumimoji="1" lang="ja-JP" altLang="en-US" sz="2400" dirty="0"/>
              </a:p>
            </p:txBody>
          </p:sp>
        </mc:Choice>
        <mc:Fallback>
          <p:sp>
            <p:nvSpPr>
              <p:cNvPr id="193" name="楕円 192">
                <a:extLst>
                  <a:ext uri="{FF2B5EF4-FFF2-40B4-BE49-F238E27FC236}">
                    <a16:creationId xmlns:a16="http://schemas.microsoft.com/office/drawing/2014/main" id="{F0CE5977-AE25-48D0-BB4C-1B40D72888B5}"/>
                  </a:ext>
                </a:extLst>
              </p:cNvPr>
              <p:cNvSpPr>
                <a:spLocks noRot="1" noChangeAspect="1" noMove="1" noResize="1" noEditPoints="1" noAdjustHandles="1" noChangeArrowheads="1" noChangeShapeType="1" noTextEdit="1"/>
              </p:cNvSpPr>
              <p:nvPr/>
            </p:nvSpPr>
            <p:spPr>
              <a:xfrm>
                <a:off x="322997" y="5015060"/>
                <a:ext cx="360000" cy="360000"/>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4" name="楕円 193">
                <a:extLst>
                  <a:ext uri="{FF2B5EF4-FFF2-40B4-BE49-F238E27FC236}">
                    <a16:creationId xmlns:a16="http://schemas.microsoft.com/office/drawing/2014/main" id="{89C7B75A-C31A-4247-A7A4-7A1190DC72BB}"/>
                  </a:ext>
                </a:extLst>
              </p:cNvPr>
              <p:cNvSpPr/>
              <p:nvPr/>
            </p:nvSpPr>
            <p:spPr>
              <a:xfrm>
                <a:off x="7686668" y="5015060"/>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𝑡</m:t>
                      </m:r>
                    </m:oMath>
                  </m:oMathPara>
                </a14:m>
                <a:endParaRPr kumimoji="1" lang="ja-JP" altLang="en-US" sz="2400" dirty="0"/>
              </a:p>
            </p:txBody>
          </p:sp>
        </mc:Choice>
        <mc:Fallback>
          <p:sp>
            <p:nvSpPr>
              <p:cNvPr id="194" name="楕円 193">
                <a:extLst>
                  <a:ext uri="{FF2B5EF4-FFF2-40B4-BE49-F238E27FC236}">
                    <a16:creationId xmlns:a16="http://schemas.microsoft.com/office/drawing/2014/main" id="{89C7B75A-C31A-4247-A7A4-7A1190DC72BB}"/>
                  </a:ext>
                </a:extLst>
              </p:cNvPr>
              <p:cNvSpPr>
                <a:spLocks noRot="1" noChangeAspect="1" noMove="1" noResize="1" noEditPoints="1" noAdjustHandles="1" noChangeArrowheads="1" noChangeShapeType="1" noTextEdit="1"/>
              </p:cNvSpPr>
              <p:nvPr/>
            </p:nvSpPr>
            <p:spPr>
              <a:xfrm>
                <a:off x="7686668" y="5015060"/>
                <a:ext cx="360000" cy="360000"/>
              </a:xfrm>
              <a:prstGeom prst="ellipse">
                <a:avLst/>
              </a:prstGeom>
              <a:blipFill>
                <a:blip r:embed="rId5"/>
                <a:stretch>
                  <a:fillRect l="-3125"/>
                </a:stretch>
              </a:blipFill>
              <a:ln w="28575">
                <a:solidFill>
                  <a:schemeClr val="tx1"/>
                </a:solidFill>
              </a:ln>
            </p:spPr>
            <p:txBody>
              <a:bodyPr/>
              <a:lstStyle/>
              <a:p>
                <a:r>
                  <a:rPr lang="ja-JP" altLang="en-US">
                    <a:noFill/>
                  </a:rPr>
                  <a:t> </a:t>
                </a:r>
              </a:p>
            </p:txBody>
          </p:sp>
        </mc:Fallback>
      </mc:AlternateContent>
      <p:sp>
        <p:nvSpPr>
          <p:cNvPr id="195" name="楕円 194">
            <a:extLst>
              <a:ext uri="{FF2B5EF4-FFF2-40B4-BE49-F238E27FC236}">
                <a16:creationId xmlns:a16="http://schemas.microsoft.com/office/drawing/2014/main" id="{7A39C63A-17A1-4DC2-A9A7-E7826A5C10E7}"/>
              </a:ext>
            </a:extLst>
          </p:cNvPr>
          <p:cNvSpPr/>
          <p:nvPr/>
        </p:nvSpPr>
        <p:spPr>
          <a:xfrm>
            <a:off x="2707783" y="4824518"/>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6" name="楕円 195">
            <a:extLst>
              <a:ext uri="{FF2B5EF4-FFF2-40B4-BE49-F238E27FC236}">
                <a16:creationId xmlns:a16="http://schemas.microsoft.com/office/drawing/2014/main" id="{C2BA400F-3AB4-4314-A508-D1CE42CEADF0}"/>
              </a:ext>
            </a:extLst>
          </p:cNvPr>
          <p:cNvSpPr/>
          <p:nvPr/>
        </p:nvSpPr>
        <p:spPr>
          <a:xfrm>
            <a:off x="4094228" y="3508964"/>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7" name="楕円 196">
            <a:extLst>
              <a:ext uri="{FF2B5EF4-FFF2-40B4-BE49-F238E27FC236}">
                <a16:creationId xmlns:a16="http://schemas.microsoft.com/office/drawing/2014/main" id="{9CF37852-952D-49F4-901A-BF734671DC81}"/>
              </a:ext>
            </a:extLst>
          </p:cNvPr>
          <p:cNvSpPr/>
          <p:nvPr/>
        </p:nvSpPr>
        <p:spPr>
          <a:xfrm>
            <a:off x="4094228" y="4432879"/>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8" name="楕円 197">
            <a:extLst>
              <a:ext uri="{FF2B5EF4-FFF2-40B4-BE49-F238E27FC236}">
                <a16:creationId xmlns:a16="http://schemas.microsoft.com/office/drawing/2014/main" id="{1F89BF82-CE84-4941-BE3A-032978A706F3}"/>
              </a:ext>
            </a:extLst>
          </p:cNvPr>
          <p:cNvSpPr/>
          <p:nvPr/>
        </p:nvSpPr>
        <p:spPr>
          <a:xfrm>
            <a:off x="4094228" y="5408823"/>
            <a:ext cx="360000" cy="36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199" name="楕円 198">
            <a:extLst>
              <a:ext uri="{FF2B5EF4-FFF2-40B4-BE49-F238E27FC236}">
                <a16:creationId xmlns:a16="http://schemas.microsoft.com/office/drawing/2014/main" id="{6D8185DA-AA92-4B0E-B792-5FBEA2DEB3E0}"/>
              </a:ext>
            </a:extLst>
          </p:cNvPr>
          <p:cNvSpPr/>
          <p:nvPr/>
        </p:nvSpPr>
        <p:spPr>
          <a:xfrm>
            <a:off x="4094228" y="631287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0" name="楕円 199">
            <a:extLst>
              <a:ext uri="{FF2B5EF4-FFF2-40B4-BE49-F238E27FC236}">
                <a16:creationId xmlns:a16="http://schemas.microsoft.com/office/drawing/2014/main" id="{C0B777B0-A00F-420C-BE97-BA3D641E698B}"/>
              </a:ext>
            </a:extLst>
          </p:cNvPr>
          <p:cNvSpPr/>
          <p:nvPr/>
        </p:nvSpPr>
        <p:spPr>
          <a:xfrm>
            <a:off x="6021882" y="5948823"/>
            <a:ext cx="360000" cy="360000"/>
          </a:xfrm>
          <a:prstGeom prst="ellipse">
            <a:avLst/>
          </a:prstGeom>
          <a:solidFill>
            <a:srgbClr val="92D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1" name="楕円 200">
            <a:extLst>
              <a:ext uri="{FF2B5EF4-FFF2-40B4-BE49-F238E27FC236}">
                <a16:creationId xmlns:a16="http://schemas.microsoft.com/office/drawing/2014/main" id="{32A81B51-5552-48AA-86AF-E770B066A2F9}"/>
              </a:ext>
            </a:extLst>
          </p:cNvPr>
          <p:cNvSpPr/>
          <p:nvPr/>
        </p:nvSpPr>
        <p:spPr>
          <a:xfrm>
            <a:off x="6021882" y="5015060"/>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sp>
        <p:nvSpPr>
          <p:cNvPr id="202" name="楕円 201">
            <a:extLst>
              <a:ext uri="{FF2B5EF4-FFF2-40B4-BE49-F238E27FC236}">
                <a16:creationId xmlns:a16="http://schemas.microsoft.com/office/drawing/2014/main" id="{A03B875A-95F9-4810-8E5D-DEFB3B5E6CFE}"/>
              </a:ext>
            </a:extLst>
          </p:cNvPr>
          <p:cNvSpPr/>
          <p:nvPr/>
        </p:nvSpPr>
        <p:spPr>
          <a:xfrm>
            <a:off x="6021882" y="3977481"/>
            <a:ext cx="360000" cy="360000"/>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03" name="直線コネクタ 202">
            <a:extLst>
              <a:ext uri="{FF2B5EF4-FFF2-40B4-BE49-F238E27FC236}">
                <a16:creationId xmlns:a16="http://schemas.microsoft.com/office/drawing/2014/main" id="{25118F77-653A-4449-AA03-24833A36CC07}"/>
              </a:ext>
            </a:extLst>
          </p:cNvPr>
          <p:cNvCxnSpPr>
            <a:cxnSpLocks/>
            <a:stCxn id="193" idx="7"/>
          </p:cNvCxnSpPr>
          <p:nvPr/>
        </p:nvCxnSpPr>
        <p:spPr>
          <a:xfrm flipV="1">
            <a:off x="630276" y="4449452"/>
            <a:ext cx="557501" cy="618329"/>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4" name="直線コネクタ 203">
            <a:extLst>
              <a:ext uri="{FF2B5EF4-FFF2-40B4-BE49-F238E27FC236}">
                <a16:creationId xmlns:a16="http://schemas.microsoft.com/office/drawing/2014/main" id="{81B60902-EB90-4A8A-B924-D4AA3FF1D448}"/>
              </a:ext>
            </a:extLst>
          </p:cNvPr>
          <p:cNvCxnSpPr>
            <a:cxnSpLocks/>
            <a:endCxn id="196" idx="2"/>
          </p:cNvCxnSpPr>
          <p:nvPr/>
        </p:nvCxnSpPr>
        <p:spPr>
          <a:xfrm flipV="1">
            <a:off x="2809188" y="3688964"/>
            <a:ext cx="1285040" cy="157172"/>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5" name="直線コネクタ 204">
            <a:extLst>
              <a:ext uri="{FF2B5EF4-FFF2-40B4-BE49-F238E27FC236}">
                <a16:creationId xmlns:a16="http://schemas.microsoft.com/office/drawing/2014/main" id="{B2C54B7F-3171-4830-895F-20245ADEB20C}"/>
              </a:ext>
            </a:extLst>
          </p:cNvPr>
          <p:cNvCxnSpPr>
            <a:cxnSpLocks/>
            <a:stCxn id="190" idx="7"/>
          </p:cNvCxnSpPr>
          <p:nvPr/>
        </p:nvCxnSpPr>
        <p:spPr>
          <a:xfrm flipV="1">
            <a:off x="1469603" y="3902697"/>
            <a:ext cx="1009646" cy="310878"/>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6" name="直線コネクタ 205">
            <a:extLst>
              <a:ext uri="{FF2B5EF4-FFF2-40B4-BE49-F238E27FC236}">
                <a16:creationId xmlns:a16="http://schemas.microsoft.com/office/drawing/2014/main" id="{F8486742-79D4-49C8-8133-30C8E52F8786}"/>
              </a:ext>
            </a:extLst>
          </p:cNvPr>
          <p:cNvCxnSpPr>
            <a:cxnSpLocks/>
          </p:cNvCxnSpPr>
          <p:nvPr/>
        </p:nvCxnSpPr>
        <p:spPr>
          <a:xfrm>
            <a:off x="4454228" y="3708829"/>
            <a:ext cx="1578927" cy="382404"/>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07" name="直線コネクタ 206">
            <a:extLst>
              <a:ext uri="{FF2B5EF4-FFF2-40B4-BE49-F238E27FC236}">
                <a16:creationId xmlns:a16="http://schemas.microsoft.com/office/drawing/2014/main" id="{59FD6478-643E-4A34-8F6B-45106479B81B}"/>
              </a:ext>
            </a:extLst>
          </p:cNvPr>
          <p:cNvCxnSpPr>
            <a:cxnSpLocks/>
            <a:stCxn id="197" idx="6"/>
            <a:endCxn id="201" idx="2"/>
          </p:cNvCxnSpPr>
          <p:nvPr/>
        </p:nvCxnSpPr>
        <p:spPr>
          <a:xfrm>
            <a:off x="4454228" y="4612879"/>
            <a:ext cx="1567654" cy="582181"/>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08" name="直線コネクタ 207">
            <a:extLst>
              <a:ext uri="{FF2B5EF4-FFF2-40B4-BE49-F238E27FC236}">
                <a16:creationId xmlns:a16="http://schemas.microsoft.com/office/drawing/2014/main" id="{0CD2889F-A88A-4D00-8B92-C4D6ABDCAC73}"/>
              </a:ext>
            </a:extLst>
          </p:cNvPr>
          <p:cNvCxnSpPr>
            <a:cxnSpLocks/>
            <a:stCxn id="201" idx="6"/>
            <a:endCxn id="194" idx="2"/>
          </p:cNvCxnSpPr>
          <p:nvPr/>
        </p:nvCxnSpPr>
        <p:spPr>
          <a:xfrm>
            <a:off x="6381882" y="5195060"/>
            <a:ext cx="1304786" cy="0"/>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09" name="直線コネクタ 208">
            <a:extLst>
              <a:ext uri="{FF2B5EF4-FFF2-40B4-BE49-F238E27FC236}">
                <a16:creationId xmlns:a16="http://schemas.microsoft.com/office/drawing/2014/main" id="{3DEB7D94-C18C-4721-A9C4-9751EC44FC75}"/>
              </a:ext>
            </a:extLst>
          </p:cNvPr>
          <p:cNvCxnSpPr>
            <a:cxnSpLocks/>
            <a:stCxn id="195" idx="7"/>
            <a:endCxn id="197" idx="2"/>
          </p:cNvCxnSpPr>
          <p:nvPr/>
        </p:nvCxnSpPr>
        <p:spPr>
          <a:xfrm flipV="1">
            <a:off x="3015062" y="4612879"/>
            <a:ext cx="1079166" cy="264360"/>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10" name="直線コネクタ 209">
            <a:extLst>
              <a:ext uri="{FF2B5EF4-FFF2-40B4-BE49-F238E27FC236}">
                <a16:creationId xmlns:a16="http://schemas.microsoft.com/office/drawing/2014/main" id="{6AC17961-DF06-4AFA-B55B-75C8085431FE}"/>
              </a:ext>
            </a:extLst>
          </p:cNvPr>
          <p:cNvCxnSpPr>
            <a:cxnSpLocks/>
          </p:cNvCxnSpPr>
          <p:nvPr/>
        </p:nvCxnSpPr>
        <p:spPr>
          <a:xfrm flipH="1" flipV="1">
            <a:off x="2696066" y="4044099"/>
            <a:ext cx="150829" cy="763571"/>
          </a:xfrm>
          <a:prstGeom prst="line">
            <a:avLst/>
          </a:prstGeom>
          <a:ln w="25400"/>
        </p:spPr>
        <p:style>
          <a:lnRef idx="1">
            <a:schemeClr val="dk1"/>
          </a:lnRef>
          <a:fillRef idx="0">
            <a:schemeClr val="dk1"/>
          </a:fillRef>
          <a:effectRef idx="0">
            <a:schemeClr val="dk1"/>
          </a:effectRef>
          <a:fontRef idx="minor">
            <a:schemeClr val="tx1"/>
          </a:fontRef>
        </p:style>
      </p:cxnSp>
      <p:cxnSp>
        <p:nvCxnSpPr>
          <p:cNvPr id="211" name="直線コネクタ 210">
            <a:extLst>
              <a:ext uri="{FF2B5EF4-FFF2-40B4-BE49-F238E27FC236}">
                <a16:creationId xmlns:a16="http://schemas.microsoft.com/office/drawing/2014/main" id="{186C1AB6-29D8-4307-BC3A-75FF1619D3D3}"/>
              </a:ext>
            </a:extLst>
          </p:cNvPr>
          <p:cNvCxnSpPr>
            <a:cxnSpLocks/>
            <a:stCxn id="193" idx="6"/>
            <a:endCxn id="224" idx="2"/>
          </p:cNvCxnSpPr>
          <p:nvPr/>
        </p:nvCxnSpPr>
        <p:spPr>
          <a:xfrm flipV="1">
            <a:off x="682997" y="5105264"/>
            <a:ext cx="1043589" cy="89796"/>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cxnSp>
        <p:nvCxnSpPr>
          <p:cNvPr id="212" name="直線コネクタ 211">
            <a:extLst>
              <a:ext uri="{FF2B5EF4-FFF2-40B4-BE49-F238E27FC236}">
                <a16:creationId xmlns:a16="http://schemas.microsoft.com/office/drawing/2014/main" id="{03D7BD23-0D89-4161-BFC6-C68B5C7E055B}"/>
              </a:ext>
            </a:extLst>
          </p:cNvPr>
          <p:cNvCxnSpPr>
            <a:cxnSpLocks/>
            <a:stCxn id="193" idx="5"/>
            <a:endCxn id="189" idx="1"/>
          </p:cNvCxnSpPr>
          <p:nvPr/>
        </p:nvCxnSpPr>
        <p:spPr>
          <a:xfrm>
            <a:off x="630276" y="5322339"/>
            <a:ext cx="789031" cy="66144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3" name="直線コネクタ 212">
            <a:extLst>
              <a:ext uri="{FF2B5EF4-FFF2-40B4-BE49-F238E27FC236}">
                <a16:creationId xmlns:a16="http://schemas.microsoft.com/office/drawing/2014/main" id="{3A979996-4CD1-4DDE-AA52-552E219B1CD7}"/>
              </a:ext>
            </a:extLst>
          </p:cNvPr>
          <p:cNvCxnSpPr>
            <a:cxnSpLocks/>
            <a:endCxn id="191" idx="2"/>
          </p:cNvCxnSpPr>
          <p:nvPr/>
        </p:nvCxnSpPr>
        <p:spPr>
          <a:xfrm>
            <a:off x="1715678" y="6212264"/>
            <a:ext cx="812105" cy="28060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4" name="直線コネクタ 213">
            <a:extLst>
              <a:ext uri="{FF2B5EF4-FFF2-40B4-BE49-F238E27FC236}">
                <a16:creationId xmlns:a16="http://schemas.microsoft.com/office/drawing/2014/main" id="{8DDFF443-46C0-4E13-92A1-35320063E01D}"/>
              </a:ext>
            </a:extLst>
          </p:cNvPr>
          <p:cNvCxnSpPr>
            <a:cxnSpLocks/>
            <a:stCxn id="191" idx="6"/>
            <a:endCxn id="199" idx="2"/>
          </p:cNvCxnSpPr>
          <p:nvPr/>
        </p:nvCxnSpPr>
        <p:spPr>
          <a:xfrm>
            <a:off x="2887783" y="6492873"/>
            <a:ext cx="1206445" cy="0"/>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5" name="直線コネクタ 214">
            <a:extLst>
              <a:ext uri="{FF2B5EF4-FFF2-40B4-BE49-F238E27FC236}">
                <a16:creationId xmlns:a16="http://schemas.microsoft.com/office/drawing/2014/main" id="{65303169-20DC-4848-BB4D-8A178A6A0FCC}"/>
              </a:ext>
            </a:extLst>
          </p:cNvPr>
          <p:cNvCxnSpPr>
            <a:cxnSpLocks/>
            <a:endCxn id="199" idx="6"/>
          </p:cNvCxnSpPr>
          <p:nvPr/>
        </p:nvCxnSpPr>
        <p:spPr>
          <a:xfrm flipH="1">
            <a:off x="4454228" y="6193410"/>
            <a:ext cx="1597780" cy="299463"/>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16" name="直線コネクタ 215">
            <a:extLst>
              <a:ext uri="{FF2B5EF4-FFF2-40B4-BE49-F238E27FC236}">
                <a16:creationId xmlns:a16="http://schemas.microsoft.com/office/drawing/2014/main" id="{78C8B3B7-006F-4B32-99C7-814B71EA7A1E}"/>
              </a:ext>
            </a:extLst>
          </p:cNvPr>
          <p:cNvCxnSpPr>
            <a:cxnSpLocks/>
            <a:stCxn id="201" idx="3"/>
            <a:endCxn id="198" idx="6"/>
          </p:cNvCxnSpPr>
          <p:nvPr/>
        </p:nvCxnSpPr>
        <p:spPr>
          <a:xfrm flipH="1">
            <a:off x="4454228" y="5322339"/>
            <a:ext cx="1620375" cy="266484"/>
          </a:xfrm>
          <a:prstGeom prst="line">
            <a:avLst/>
          </a:prstGeom>
          <a:ln w="25400"/>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24341001-A98E-4385-8393-BC1EEAD6ED8F}"/>
              </a:ext>
            </a:extLst>
          </p:cNvPr>
          <p:cNvCxnSpPr>
            <a:cxnSpLocks/>
            <a:stCxn id="198" idx="2"/>
            <a:endCxn id="195" idx="5"/>
          </p:cNvCxnSpPr>
          <p:nvPr/>
        </p:nvCxnSpPr>
        <p:spPr>
          <a:xfrm flipH="1" flipV="1">
            <a:off x="3015062" y="5131797"/>
            <a:ext cx="1079166" cy="457026"/>
          </a:xfrm>
          <a:prstGeom prst="line">
            <a:avLst/>
          </a:prstGeom>
          <a:ln w="25400"/>
        </p:spPr>
        <p:style>
          <a:lnRef idx="1">
            <a:schemeClr val="dk1"/>
          </a:lnRef>
          <a:fillRef idx="0">
            <a:schemeClr val="dk1"/>
          </a:fillRef>
          <a:effectRef idx="0">
            <a:schemeClr val="dk1"/>
          </a:effectRef>
          <a:fontRef idx="minor">
            <a:schemeClr val="tx1"/>
          </a:fontRef>
        </p:style>
      </p:cxnSp>
      <p:cxnSp>
        <p:nvCxnSpPr>
          <p:cNvPr id="218" name="直線コネクタ 217">
            <a:extLst>
              <a:ext uri="{FF2B5EF4-FFF2-40B4-BE49-F238E27FC236}">
                <a16:creationId xmlns:a16="http://schemas.microsoft.com/office/drawing/2014/main" id="{553E4EF4-7CF5-4FAA-8CD6-6EB627B83810}"/>
              </a:ext>
            </a:extLst>
          </p:cNvPr>
          <p:cNvCxnSpPr>
            <a:cxnSpLocks/>
          </p:cNvCxnSpPr>
          <p:nvPr/>
        </p:nvCxnSpPr>
        <p:spPr>
          <a:xfrm flipV="1">
            <a:off x="2762054" y="3817856"/>
            <a:ext cx="1423447" cy="2526383"/>
          </a:xfrm>
          <a:prstGeom prst="line">
            <a:avLst/>
          </a:prstGeom>
          <a:ln w="25400"/>
        </p:spPr>
        <p:style>
          <a:lnRef idx="1">
            <a:schemeClr val="dk1"/>
          </a:lnRef>
          <a:fillRef idx="0">
            <a:schemeClr val="dk1"/>
          </a:fillRef>
          <a:effectRef idx="0">
            <a:schemeClr val="dk1"/>
          </a:effectRef>
          <a:fontRef idx="minor">
            <a:schemeClr val="tx1"/>
          </a:fontRef>
        </p:style>
      </p:cxnSp>
      <p:cxnSp>
        <p:nvCxnSpPr>
          <p:cNvPr id="219" name="直線コネクタ 218">
            <a:extLst>
              <a:ext uri="{FF2B5EF4-FFF2-40B4-BE49-F238E27FC236}">
                <a16:creationId xmlns:a16="http://schemas.microsoft.com/office/drawing/2014/main" id="{225E30A9-4BA9-4968-AE2B-D2DE1CD67929}"/>
              </a:ext>
            </a:extLst>
          </p:cNvPr>
          <p:cNvCxnSpPr>
            <a:cxnSpLocks/>
            <a:endCxn id="194" idx="1"/>
          </p:cNvCxnSpPr>
          <p:nvPr/>
        </p:nvCxnSpPr>
        <p:spPr>
          <a:xfrm>
            <a:off x="6381946" y="4204355"/>
            <a:ext cx="1357443" cy="863426"/>
          </a:xfrm>
          <a:prstGeom prst="line">
            <a:avLst/>
          </a:prstGeom>
          <a:ln w="25400">
            <a:solidFill>
              <a:srgbClr val="FFC000"/>
            </a:solidFill>
          </a:ln>
        </p:spPr>
        <p:style>
          <a:lnRef idx="1">
            <a:schemeClr val="dk1"/>
          </a:lnRef>
          <a:fillRef idx="0">
            <a:schemeClr val="dk1"/>
          </a:fillRef>
          <a:effectRef idx="0">
            <a:schemeClr val="dk1"/>
          </a:effectRef>
          <a:fontRef idx="minor">
            <a:schemeClr val="tx1"/>
          </a:fontRef>
        </p:style>
      </p:cxnSp>
      <p:cxnSp>
        <p:nvCxnSpPr>
          <p:cNvPr id="220" name="直線コネクタ 219">
            <a:extLst>
              <a:ext uri="{FF2B5EF4-FFF2-40B4-BE49-F238E27FC236}">
                <a16:creationId xmlns:a16="http://schemas.microsoft.com/office/drawing/2014/main" id="{EFD503C3-9EE4-4E26-AA93-FA489A8AB71B}"/>
              </a:ext>
            </a:extLst>
          </p:cNvPr>
          <p:cNvCxnSpPr>
            <a:cxnSpLocks/>
            <a:endCxn id="194" idx="3"/>
          </p:cNvCxnSpPr>
          <p:nvPr/>
        </p:nvCxnSpPr>
        <p:spPr>
          <a:xfrm flipV="1">
            <a:off x="6372520" y="5322339"/>
            <a:ext cx="1366869" cy="729669"/>
          </a:xfrm>
          <a:prstGeom prst="line">
            <a:avLst/>
          </a:prstGeom>
          <a:ln w="25400">
            <a:solidFill>
              <a:srgbClr val="92D050"/>
            </a:solidFill>
          </a:ln>
        </p:spPr>
        <p:style>
          <a:lnRef idx="1">
            <a:schemeClr val="dk1"/>
          </a:lnRef>
          <a:fillRef idx="0">
            <a:schemeClr val="dk1"/>
          </a:fillRef>
          <a:effectRef idx="0">
            <a:schemeClr val="dk1"/>
          </a:effectRef>
          <a:fontRef idx="minor">
            <a:schemeClr val="tx1"/>
          </a:fontRef>
        </p:style>
      </p:cxnSp>
      <p:cxnSp>
        <p:nvCxnSpPr>
          <p:cNvPr id="221" name="直線コネクタ 220">
            <a:extLst>
              <a:ext uri="{FF2B5EF4-FFF2-40B4-BE49-F238E27FC236}">
                <a16:creationId xmlns:a16="http://schemas.microsoft.com/office/drawing/2014/main" id="{C33DEF16-36AC-45B8-A6A0-29672504B9EC}"/>
              </a:ext>
            </a:extLst>
          </p:cNvPr>
          <p:cNvCxnSpPr>
            <a:cxnSpLocks/>
            <a:stCxn id="196" idx="5"/>
            <a:endCxn id="201" idx="1"/>
          </p:cNvCxnSpPr>
          <p:nvPr/>
        </p:nvCxnSpPr>
        <p:spPr>
          <a:xfrm>
            <a:off x="4401507" y="3816243"/>
            <a:ext cx="1673096" cy="1251538"/>
          </a:xfrm>
          <a:prstGeom prst="line">
            <a:avLst/>
          </a:prstGeom>
          <a:ln w="25400"/>
        </p:spPr>
        <p:style>
          <a:lnRef idx="1">
            <a:schemeClr val="dk1"/>
          </a:lnRef>
          <a:fillRef idx="0">
            <a:schemeClr val="dk1"/>
          </a:fillRef>
          <a:effectRef idx="0">
            <a:schemeClr val="dk1"/>
          </a:effectRef>
          <a:fontRef idx="minor">
            <a:schemeClr val="tx1"/>
          </a:fontRef>
        </p:style>
      </p:cxnSp>
      <p:cxnSp>
        <p:nvCxnSpPr>
          <p:cNvPr id="222" name="直線コネクタ 221">
            <a:extLst>
              <a:ext uri="{FF2B5EF4-FFF2-40B4-BE49-F238E27FC236}">
                <a16:creationId xmlns:a16="http://schemas.microsoft.com/office/drawing/2014/main" id="{D102103A-B830-426E-9DB5-C4D222738D19}"/>
              </a:ext>
            </a:extLst>
          </p:cNvPr>
          <p:cNvCxnSpPr>
            <a:cxnSpLocks/>
            <a:stCxn id="198" idx="5"/>
            <a:endCxn id="200" idx="1"/>
          </p:cNvCxnSpPr>
          <p:nvPr/>
        </p:nvCxnSpPr>
        <p:spPr>
          <a:xfrm>
            <a:off x="4401507" y="5716102"/>
            <a:ext cx="1673096" cy="285442"/>
          </a:xfrm>
          <a:prstGeom prst="line">
            <a:avLst/>
          </a:prstGeom>
          <a:ln w="25400"/>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03FE6749-E637-4B6F-A343-5AD7E27BEB4F}"/>
              </a:ext>
            </a:extLst>
          </p:cNvPr>
          <p:cNvCxnSpPr>
            <a:cxnSpLocks/>
            <a:stCxn id="198" idx="4"/>
            <a:endCxn id="199" idx="0"/>
          </p:cNvCxnSpPr>
          <p:nvPr/>
        </p:nvCxnSpPr>
        <p:spPr>
          <a:xfrm>
            <a:off x="4274228" y="5768823"/>
            <a:ext cx="0" cy="544050"/>
          </a:xfrm>
          <a:prstGeom prst="line">
            <a:avLst/>
          </a:prstGeom>
          <a:ln w="25400"/>
        </p:spPr>
        <p:style>
          <a:lnRef idx="1">
            <a:schemeClr val="dk1"/>
          </a:lnRef>
          <a:fillRef idx="0">
            <a:schemeClr val="dk1"/>
          </a:fillRef>
          <a:effectRef idx="0">
            <a:schemeClr val="dk1"/>
          </a:effectRef>
          <a:fontRef idx="minor">
            <a:schemeClr val="tx1"/>
          </a:fontRef>
        </p:style>
      </p:cxnSp>
      <p:sp>
        <p:nvSpPr>
          <p:cNvPr id="224" name="楕円 223">
            <a:extLst>
              <a:ext uri="{FF2B5EF4-FFF2-40B4-BE49-F238E27FC236}">
                <a16:creationId xmlns:a16="http://schemas.microsoft.com/office/drawing/2014/main" id="{A842A7D4-2F70-4F2C-9631-103D645D1333}"/>
              </a:ext>
            </a:extLst>
          </p:cNvPr>
          <p:cNvSpPr/>
          <p:nvPr/>
        </p:nvSpPr>
        <p:spPr>
          <a:xfrm>
            <a:off x="1726586" y="4925264"/>
            <a:ext cx="360000" cy="360000"/>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p>
        </p:txBody>
      </p:sp>
      <p:cxnSp>
        <p:nvCxnSpPr>
          <p:cNvPr id="225" name="直線コネクタ 224">
            <a:extLst>
              <a:ext uri="{FF2B5EF4-FFF2-40B4-BE49-F238E27FC236}">
                <a16:creationId xmlns:a16="http://schemas.microsoft.com/office/drawing/2014/main" id="{27802C9A-748B-4D16-B57F-EF0DA6D68698}"/>
              </a:ext>
            </a:extLst>
          </p:cNvPr>
          <p:cNvCxnSpPr>
            <a:cxnSpLocks/>
            <a:stCxn id="224" idx="6"/>
            <a:endCxn id="195" idx="2"/>
          </p:cNvCxnSpPr>
          <p:nvPr/>
        </p:nvCxnSpPr>
        <p:spPr>
          <a:xfrm flipV="1">
            <a:off x="2086586" y="5004518"/>
            <a:ext cx="621197" cy="100746"/>
          </a:xfrm>
          <a:prstGeom prst="line">
            <a:avLst/>
          </a:prstGeom>
          <a:ln w="25400">
            <a:solidFill>
              <a:srgbClr val="00B0F0"/>
            </a:solidFill>
          </a:ln>
        </p:spPr>
        <p:style>
          <a:lnRef idx="1">
            <a:schemeClr val="dk1"/>
          </a:lnRef>
          <a:fillRef idx="0">
            <a:schemeClr val="dk1"/>
          </a:fillRef>
          <a:effectRef idx="0">
            <a:schemeClr val="dk1"/>
          </a:effectRef>
          <a:fontRef idx="minor">
            <a:schemeClr val="tx1"/>
          </a:fontRef>
        </p:style>
      </p:cxnSp>
      <p:sp>
        <p:nvSpPr>
          <p:cNvPr id="45" name="コンテンツ プレースホルダー 2">
            <a:extLst>
              <a:ext uri="{FF2B5EF4-FFF2-40B4-BE49-F238E27FC236}">
                <a16:creationId xmlns:a16="http://schemas.microsoft.com/office/drawing/2014/main" id="{D596C2F3-E5FF-449B-98F8-D1E93CA213A2}"/>
              </a:ext>
            </a:extLst>
          </p:cNvPr>
          <p:cNvSpPr txBox="1">
            <a:spLocks/>
          </p:cNvSpPr>
          <p:nvPr/>
        </p:nvSpPr>
        <p:spPr>
          <a:xfrm>
            <a:off x="682997" y="1257127"/>
            <a:ext cx="7886700" cy="1219298"/>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dirty="0"/>
              <a:t>メンガーの定理</a:t>
            </a:r>
            <a:r>
              <a:rPr lang="en-US" altLang="ja-JP" b="1" dirty="0"/>
              <a:t> </a:t>
            </a:r>
            <a:br>
              <a:rPr lang="en-US" altLang="ja-JP" b="1" dirty="0"/>
            </a:br>
            <a:r>
              <a:rPr lang="ja-JP" altLang="en-US" dirty="0"/>
              <a:t>グラフ</a:t>
            </a:r>
            <a:r>
              <a:rPr lang="en-US" altLang="ja-JP" i="1" dirty="0"/>
              <a:t>G</a:t>
            </a:r>
            <a:r>
              <a:rPr lang="ja-JP" altLang="en-US" dirty="0"/>
              <a:t>に対して</a:t>
            </a:r>
            <a:r>
              <a:rPr lang="en-US" altLang="ja-JP" dirty="0"/>
              <a:t>, </a:t>
            </a:r>
            <a:r>
              <a:rPr lang="ja-JP" altLang="en-US" dirty="0"/>
              <a:t>最小サイズの</a:t>
            </a:r>
            <a:r>
              <a:rPr lang="en-US" altLang="ja-JP" i="1" dirty="0"/>
              <a:t>s</a:t>
            </a:r>
            <a:r>
              <a:rPr lang="en-US" altLang="ja-JP" dirty="0"/>
              <a:t>-</a:t>
            </a:r>
            <a:r>
              <a:rPr lang="en-US" altLang="ja-JP" i="1" dirty="0"/>
              <a:t>t </a:t>
            </a:r>
            <a:r>
              <a:rPr lang="ja-JP" altLang="en-US" dirty="0"/>
              <a:t>点カットにおける頂点数と</a:t>
            </a:r>
            <a:r>
              <a:rPr lang="en-US" altLang="ja-JP" i="1" dirty="0"/>
              <a:t>s</a:t>
            </a:r>
            <a:r>
              <a:rPr lang="en-US" altLang="ja-JP" dirty="0"/>
              <a:t>-</a:t>
            </a:r>
            <a:r>
              <a:rPr lang="en-US" altLang="ja-JP" i="1" dirty="0"/>
              <a:t>t </a:t>
            </a:r>
            <a:r>
              <a:rPr lang="ja-JP" altLang="en-US" dirty="0"/>
              <a:t>点素パスの最大本数は等しい</a:t>
            </a:r>
            <a:endParaRPr lang="en-US" altLang="ja-JP" dirty="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42603897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txDef>
      <a:spPr>
        <a:noFill/>
      </a:spPr>
      <a:bodyPr wrap="squar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3491</TotalTime>
  <Words>445</Words>
  <Application>Microsoft Office PowerPoint</Application>
  <PresentationFormat>画面に合わせる (4:3)</PresentationFormat>
  <Paragraphs>117</Paragraphs>
  <Slides>16</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メイリオ</vt:lpstr>
      <vt:lpstr>游ゴシック</vt:lpstr>
      <vt:lpstr>Arial</vt:lpstr>
      <vt:lpstr>Cambria Math</vt:lpstr>
      <vt:lpstr>Office テーマ</vt:lpstr>
      <vt:lpstr>平衡分離集合を近似する分散アルゴリズム</vt:lpstr>
      <vt:lpstr>分散アルゴリズム</vt:lpstr>
      <vt:lpstr>CONGESTモデル</vt:lpstr>
      <vt:lpstr>研究背景</vt:lpstr>
      <vt:lpstr>α-平衡分離集合</vt:lpstr>
      <vt:lpstr>研究結果</vt:lpstr>
      <vt:lpstr>アルゴリズム概要</vt:lpstr>
      <vt:lpstr>アルゴリズム概要</vt:lpstr>
      <vt:lpstr>アルゴリズム概要</vt:lpstr>
      <vt:lpstr>アルゴリズム概要</vt:lpstr>
      <vt:lpstr>アルゴリズム概要</vt:lpstr>
      <vt:lpstr>アルゴリズム概要</vt:lpstr>
      <vt:lpstr>分散化</vt:lpstr>
      <vt:lpstr>分散化</vt:lpstr>
      <vt:lpstr>分散化</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岡村　空</dc:creator>
  <cp:lastModifiedBy>水谷龍誠</cp:lastModifiedBy>
  <cp:revision>334</cp:revision>
  <dcterms:created xsi:type="dcterms:W3CDTF">2017-04-07T05:02:19Z</dcterms:created>
  <dcterms:modified xsi:type="dcterms:W3CDTF">2019-02-12T10:37:09Z</dcterms:modified>
</cp:coreProperties>
</file>