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9" r:id="rId4"/>
    <p:sldId id="258" r:id="rId5"/>
    <p:sldId id="260" r:id="rId6"/>
    <p:sldId id="261" r:id="rId7"/>
    <p:sldId id="263" r:id="rId8"/>
    <p:sldId id="264" r:id="rId9"/>
    <p:sldId id="265" r:id="rId10"/>
    <p:sldId id="266" r:id="rId11"/>
    <p:sldId id="262"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2522" autoAdjust="0"/>
  </p:normalViewPr>
  <p:slideViewPr>
    <p:cSldViewPr snapToGrid="0">
      <p:cViewPr varScale="1">
        <p:scale>
          <a:sx n="62" d="100"/>
          <a:sy n="62" d="100"/>
        </p:scale>
        <p:origin x="20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1704D-60E3-49A9-9D9C-E6DB3A52E1F9}" type="datetimeFigureOut">
              <a:rPr kumimoji="1" lang="ja-JP" altLang="en-US" smtClean="0"/>
              <a:t>2019/2/12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59AF0-8405-4F8F-86AD-37921E4E1FAB}" type="slidenum">
              <a:rPr kumimoji="1" lang="ja-JP" altLang="en-US" smtClean="0"/>
              <a:t>‹#›</a:t>
            </a:fld>
            <a:endParaRPr kumimoji="1" lang="ja-JP" altLang="en-US"/>
          </a:p>
        </p:txBody>
      </p:sp>
    </p:spTree>
    <p:extLst>
      <p:ext uri="{BB962C8B-B14F-4D97-AF65-F5344CB8AC3E}">
        <p14:creationId xmlns:p14="http://schemas.microsoft.com/office/powerpoint/2010/main" val="533666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A59AF0-8405-4F8F-86AD-37921E4E1FAB}" type="slidenum">
              <a:rPr kumimoji="1" lang="ja-JP" altLang="en-US" smtClean="0"/>
              <a:t>1</a:t>
            </a:fld>
            <a:endParaRPr kumimoji="1" lang="ja-JP" altLang="en-US"/>
          </a:p>
        </p:txBody>
      </p:sp>
    </p:spTree>
    <p:extLst>
      <p:ext uri="{BB962C8B-B14F-4D97-AF65-F5344CB8AC3E}">
        <p14:creationId xmlns:p14="http://schemas.microsoft.com/office/powerpoint/2010/main" val="288199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原稿</a:t>
            </a:r>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2</a:t>
            </a:fld>
            <a:endParaRPr kumimoji="1" lang="ja-JP" altLang="en-US"/>
          </a:p>
        </p:txBody>
      </p:sp>
    </p:spTree>
    <p:extLst>
      <p:ext uri="{BB962C8B-B14F-4D97-AF65-F5344CB8AC3E}">
        <p14:creationId xmlns:p14="http://schemas.microsoft.com/office/powerpoint/2010/main" val="275831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4</a:t>
            </a:fld>
            <a:endParaRPr kumimoji="1" lang="ja-JP" altLang="en-US"/>
          </a:p>
        </p:txBody>
      </p:sp>
    </p:spTree>
    <p:extLst>
      <p:ext uri="{BB962C8B-B14F-4D97-AF65-F5344CB8AC3E}">
        <p14:creationId xmlns:p14="http://schemas.microsoft.com/office/powerpoint/2010/main" val="154514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6</a:t>
            </a:fld>
            <a:endParaRPr kumimoji="1" lang="ja-JP" altLang="en-US"/>
          </a:p>
        </p:txBody>
      </p:sp>
    </p:spTree>
    <p:extLst>
      <p:ext uri="{BB962C8B-B14F-4D97-AF65-F5344CB8AC3E}">
        <p14:creationId xmlns:p14="http://schemas.microsoft.com/office/powerpoint/2010/main" val="76716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EA59AF0-8405-4F8F-86AD-37921E4E1FAB}" type="slidenum">
              <a:rPr kumimoji="1" lang="ja-JP" altLang="en-US" smtClean="0"/>
              <a:t>7</a:t>
            </a:fld>
            <a:endParaRPr kumimoji="1" lang="ja-JP" altLang="en-US"/>
          </a:p>
        </p:txBody>
      </p:sp>
    </p:spTree>
    <p:extLst>
      <p:ext uri="{BB962C8B-B14F-4D97-AF65-F5344CB8AC3E}">
        <p14:creationId xmlns:p14="http://schemas.microsoft.com/office/powerpoint/2010/main" val="376723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19188E-53B8-4603-8C04-FEA8F0E398B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71DDC5D-B921-4475-9B3A-6A4AA4AC85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F22B232-58DE-43AF-98E2-C7AFC078C1A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0E498487-3B12-45DB-B417-271C21EB95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DBB4C-3615-4235-ACE4-1D729A3616BE}"/>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214410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AF2D3-6EA1-4492-95D9-FB73570A31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83B9C1-297C-4CA2-9B99-D30EF8DC6B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4516F-0CFC-4806-81CE-C67189F7AC2C}"/>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EE534247-029F-4CA1-BCD5-FB8FED9DF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8D8CB4-3F8D-432E-A1C9-14141093ABF3}"/>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51551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E65631-6F08-4B15-A6BF-1E528E40001B}"/>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07293E-A5A9-4574-92C3-B5A23014C70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546B3-F4F2-4230-B71F-C17309AF61E1}"/>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78B6173E-27A4-4A3A-9820-FB40B6F6B9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E66BA4-69E8-4607-8EB4-28E2EFF88D6D}"/>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8844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D81B-ED7A-4CD7-96AA-261B62C21998}"/>
              </a:ext>
            </a:extLst>
          </p:cNvPr>
          <p:cNvSpPr>
            <a:spLocks noGrp="1"/>
          </p:cNvSpPr>
          <p:nvPr>
            <p:ph type="title"/>
          </p:nvPr>
        </p:nvSpPr>
        <p:spPr>
          <a:xfrm>
            <a:off x="628650" y="365127"/>
            <a:ext cx="7886700" cy="909492"/>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D2937E-C739-41FA-8257-E657C5144C32}"/>
              </a:ext>
            </a:extLst>
          </p:cNvPr>
          <p:cNvSpPr>
            <a:spLocks noGrp="1"/>
          </p:cNvSpPr>
          <p:nvPr>
            <p:ph idx="1"/>
          </p:nvPr>
        </p:nvSpPr>
        <p:spPr>
          <a:xfrm>
            <a:off x="628650" y="1514764"/>
            <a:ext cx="7886700" cy="4662199"/>
          </a:xfrm>
        </p:spPr>
        <p:txBody>
          <a:bodyPr anchor="t">
            <a:noAutofit/>
          </a:bodyPr>
          <a:lstStyle>
            <a:lvl1pPr>
              <a:lnSpc>
                <a:spcPct val="100000"/>
              </a:lnSpc>
              <a:defRPr sz="2400"/>
            </a:lvl1pPr>
            <a:lvl2pPr>
              <a:lnSpc>
                <a:spcPct val="100000"/>
              </a:lnSpc>
              <a:defRPr sz="2000"/>
            </a:lvl2pPr>
            <a:lvl3pPr>
              <a:lnSpc>
                <a:spcPct val="100000"/>
              </a:lnSpc>
              <a:defRPr sz="1600"/>
            </a:lvl3pPr>
            <a:lvl4pPr>
              <a:lnSpc>
                <a:spcPct val="100000"/>
              </a:lnSpc>
              <a:defRPr sz="1400"/>
            </a:lvl4pPr>
            <a:lvl5pPr>
              <a:lnSpc>
                <a:spcPct val="100000"/>
              </a:lnSpc>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E063B51-72FB-4EE0-A751-B8F0A415B80D}"/>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dirty="0"/>
          </a:p>
        </p:txBody>
      </p:sp>
      <p:sp>
        <p:nvSpPr>
          <p:cNvPr id="5" name="フッター プレースホルダー 4">
            <a:extLst>
              <a:ext uri="{FF2B5EF4-FFF2-40B4-BE49-F238E27FC236}">
                <a16:creationId xmlns:a16="http://schemas.microsoft.com/office/drawing/2014/main" id="{F8FDD4C5-9B21-4842-8CB1-3E2E6F822E4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10FA56E-8EBC-4F5D-9472-E34081A3BF2F}"/>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dirty="0"/>
          </a:p>
        </p:txBody>
      </p:sp>
    </p:spTree>
    <p:extLst>
      <p:ext uri="{BB962C8B-B14F-4D97-AF65-F5344CB8AC3E}">
        <p14:creationId xmlns:p14="http://schemas.microsoft.com/office/powerpoint/2010/main" val="413409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182F5-F8CA-481D-B13A-EBF290E30D6E}"/>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2BB4CD-6DDD-4F77-969A-A2667FF052E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C1A274-2A6C-4B3C-9E73-A7EE54B1F7A6}"/>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982AE922-D6AB-4484-8C37-58156BEDFA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D9CE9E-1B65-4C1A-A89D-0AB7CC1AB536}"/>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78830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E3012-858B-4E0B-AA41-FC737BBBAD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DFF208-BF45-48D1-9F54-15D5ED3661AE}"/>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9B0A4A-F5C1-4C77-941C-D57B4C03F82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AECC67-7E5A-4FEA-9596-F47B227E69E3}"/>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1646AC13-DF87-451C-9332-9B4B493536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49B4A1-28EF-455E-8C74-B763C5C6C047}"/>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24070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AD4B4-6A12-40E6-A7FE-52F2C30803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F8FC0-E656-4EEA-9946-AAB94E5906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5079F2-346B-4B26-8C4A-BD60682002A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A67A02C-7698-40F6-BA56-81489B7705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BD19C5-816D-4E97-B7B9-2AAF38BF322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6C4B1B-73C3-48F1-8CBE-3F1FF501B1D0}"/>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8" name="フッター プレースホルダー 7">
            <a:extLst>
              <a:ext uri="{FF2B5EF4-FFF2-40B4-BE49-F238E27FC236}">
                <a16:creationId xmlns:a16="http://schemas.microsoft.com/office/drawing/2014/main" id="{8AEE0250-6D8A-4717-9B48-C13E8CF030F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9735FE-E46B-443F-BCAB-B769F35C3919}"/>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39191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43D38-F4EF-44B7-9A28-8D7BBA4400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ABD8D4-6409-46D7-9BAE-BB202EBD7D1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4" name="フッター プレースホルダー 3">
            <a:extLst>
              <a:ext uri="{FF2B5EF4-FFF2-40B4-BE49-F238E27FC236}">
                <a16:creationId xmlns:a16="http://schemas.microsoft.com/office/drawing/2014/main" id="{4E76DD51-6E12-41FC-8283-7EB7F2A236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1FE77D-016F-447B-B795-0D064B38B985}"/>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6959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560A53-B636-4892-A714-D1F495B4CDCF}"/>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3" name="フッター プレースホルダー 2">
            <a:extLst>
              <a:ext uri="{FF2B5EF4-FFF2-40B4-BE49-F238E27FC236}">
                <a16:creationId xmlns:a16="http://schemas.microsoft.com/office/drawing/2014/main" id="{C4900D68-5137-4471-A5FA-3F039A15FE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ED6AF1-6A9E-44C8-9807-0943001458C0}"/>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69221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6DF4-F391-44BA-9645-B651CA92818F}"/>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C3F025-9F5B-4153-9547-C18CC93B6AB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3EA8E-D892-4189-A22F-42012E59E0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F6819F-186C-4FC3-8751-1FBF56AAAD2E}"/>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5219C7A6-53A8-435F-9559-ED0DB498E9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8F8A78-51DC-46EA-AB23-AA92AB6958B1}"/>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1927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B7780-C4C8-4445-9684-F781CAFB172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CA529F-EFA2-44A3-AA52-EF787E43F8D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2FF9E568-4AA3-4300-9B54-A3FE8F1AA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C7D7D2-2311-4D5B-A7D1-31066D9C6BC9}"/>
              </a:ext>
            </a:extLst>
          </p:cNvPr>
          <p:cNvSpPr>
            <a:spLocks noGrp="1"/>
          </p:cNvSpPr>
          <p:nvPr>
            <p:ph type="dt" sz="half" idx="10"/>
          </p:nvPr>
        </p:nvSpPr>
        <p:spPr/>
        <p:txBody>
          <a:bodyPr/>
          <a:lstStyle/>
          <a:p>
            <a:fld id="{E3B55BA8-AD47-4543-8321-0F66C353ED98}" type="datetimeFigureOut">
              <a:rPr kumimoji="1" lang="ja-JP" altLang="en-US" smtClean="0"/>
              <a:t>2019/2/12</a:t>
            </a:fld>
            <a:endParaRPr kumimoji="1" lang="ja-JP" altLang="en-US"/>
          </a:p>
        </p:txBody>
      </p:sp>
      <p:sp>
        <p:nvSpPr>
          <p:cNvPr id="6" name="フッター プレースホルダー 5">
            <a:extLst>
              <a:ext uri="{FF2B5EF4-FFF2-40B4-BE49-F238E27FC236}">
                <a16:creationId xmlns:a16="http://schemas.microsoft.com/office/drawing/2014/main" id="{E336F401-17F6-414A-AC45-8924ABB251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AB8C1E-B638-4415-96F0-6474CEB3FE32}"/>
              </a:ext>
            </a:extLst>
          </p:cNvPr>
          <p:cNvSpPr>
            <a:spLocks noGrp="1"/>
          </p:cNvSpPr>
          <p:nvPr>
            <p:ph type="sldNum" sz="quarter" idx="12"/>
          </p:nvPr>
        </p:nvSpPr>
        <p:spPr/>
        <p:txBody>
          <a:body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51252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1A8F61-C693-4FFA-814A-0925F6C2611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7124EB5-16DD-4E85-84F4-8C00492F696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6C4525F6-B97D-458E-9F6E-5E17AEE0694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55BA8-AD47-4543-8321-0F66C353ED98}" type="datetimeFigureOut">
              <a:rPr kumimoji="1" lang="ja-JP" altLang="en-US" smtClean="0"/>
              <a:t>2019/2/12</a:t>
            </a:fld>
            <a:endParaRPr kumimoji="1" lang="ja-JP" altLang="en-US"/>
          </a:p>
        </p:txBody>
      </p:sp>
      <p:sp>
        <p:nvSpPr>
          <p:cNvPr id="5" name="フッター プレースホルダー 4">
            <a:extLst>
              <a:ext uri="{FF2B5EF4-FFF2-40B4-BE49-F238E27FC236}">
                <a16:creationId xmlns:a16="http://schemas.microsoft.com/office/drawing/2014/main" id="{5E3F0BCB-B5A6-44BA-9D63-692B7E4053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21CE85-42E4-4282-AA7F-747643C2863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C03F6-5ADD-4F86-981A-F0D8F6DA9CD4}" type="slidenum">
              <a:rPr kumimoji="1" lang="ja-JP" altLang="en-US" smtClean="0"/>
              <a:t>‹#›</a:t>
            </a:fld>
            <a:endParaRPr kumimoji="1" lang="ja-JP" altLang="en-US"/>
          </a:p>
        </p:txBody>
      </p:sp>
    </p:spTree>
    <p:extLst>
      <p:ext uri="{BB962C8B-B14F-4D97-AF65-F5344CB8AC3E}">
        <p14:creationId xmlns:p14="http://schemas.microsoft.com/office/powerpoint/2010/main" val="31438229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dirty="0"/>
              <a:t>平衡分離集合を近似する分散アルゴリズム</a:t>
            </a:r>
          </a:p>
        </p:txBody>
      </p:sp>
      <p:sp>
        <p:nvSpPr>
          <p:cNvPr id="3" name="サブタイトル 2"/>
          <p:cNvSpPr>
            <a:spLocks noGrp="1"/>
          </p:cNvSpPr>
          <p:nvPr>
            <p:ph type="subTitle" idx="1"/>
          </p:nvPr>
        </p:nvSpPr>
        <p:spPr>
          <a:xfrm>
            <a:off x="1143000" y="3751334"/>
            <a:ext cx="6858000" cy="1655762"/>
          </a:xfrm>
        </p:spPr>
        <p:txBody>
          <a:bodyPr anchor="b">
            <a:normAutofit/>
          </a:bodyPr>
          <a:lstStyle/>
          <a:p>
            <a:pPr algn="r"/>
            <a:r>
              <a:rPr lang="ja-JP" altLang="en-US" sz="2400" dirty="0"/>
              <a:t>泉研究室所属</a:t>
            </a:r>
            <a:endParaRPr lang="en-US" altLang="ja-JP" sz="2400" dirty="0"/>
          </a:p>
          <a:p>
            <a:pPr algn="r"/>
            <a:r>
              <a:rPr kumimoji="1" lang="en-US" altLang="ja-JP" sz="2400" dirty="0"/>
              <a:t>26115142</a:t>
            </a:r>
            <a:r>
              <a:rPr kumimoji="1" lang="ja-JP" altLang="en-US" sz="2400"/>
              <a:t>　</a:t>
            </a:r>
            <a:r>
              <a:rPr lang="ja-JP" altLang="en-US" sz="2400"/>
              <a:t>水谷 龍誠</a:t>
            </a:r>
            <a:endParaRPr kumimoji="1" lang="ja-JP" altLang="en-US" sz="2400" dirty="0"/>
          </a:p>
        </p:txBody>
      </p:sp>
    </p:spTree>
    <p:extLst>
      <p:ext uri="{BB962C8B-B14F-4D97-AF65-F5344CB8AC3E}">
        <p14:creationId xmlns:p14="http://schemas.microsoft.com/office/powerpoint/2010/main" val="85867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FB984-C1D3-43E1-B5F8-CAD8A4373D4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ED932-8554-4B20-8D5D-9C8586B13D6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898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B6113-E907-45E7-B031-4C0BABA0B542}"/>
              </a:ext>
            </a:extLst>
          </p:cNvPr>
          <p:cNvSpPr>
            <a:spLocks noGrp="1"/>
          </p:cNvSpPr>
          <p:nvPr>
            <p:ph type="title"/>
          </p:nvPr>
        </p:nvSpPr>
        <p:spPr/>
        <p:txBody>
          <a:bodyPr/>
          <a:lstStyle/>
          <a:p>
            <a:r>
              <a:rPr lang="ja-JP" altLang="en-US" dirty="0"/>
              <a:t>提案アルゴリズム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098D3B3-B584-4E3C-B33B-84525D191927}"/>
                  </a:ext>
                </a:extLst>
              </p:cNvPr>
              <p:cNvSpPr>
                <a:spLocks noGrp="1"/>
              </p:cNvSpPr>
              <p:nvPr>
                <p:ph idx="1"/>
              </p:nvPr>
            </p:nvSpPr>
            <p:spPr>
              <a:xfrm>
                <a:off x="505083" y="1502408"/>
                <a:ext cx="7886700" cy="1413787"/>
              </a:xfrm>
            </p:spPr>
            <p:txBody>
              <a:bodyPr/>
              <a:lstStyle/>
              <a:p>
                <a14:m>
                  <m:oMath xmlns:m="http://schemas.openxmlformats.org/officeDocument/2006/math">
                    <m:r>
                      <a:rPr lang="en-US" altLang="ja-JP" i="1" smtClean="0">
                        <a:latin typeface="Cambria Math" panose="02040503050406030204" pitchFamily="18" charset="0"/>
                      </a:rPr>
                      <m:t>𝑠</m:t>
                    </m:r>
                  </m:oMath>
                </a14:m>
                <a:r>
                  <a:rPr lang="en-US" altLang="ja-JP" dirty="0"/>
                  <a:t>-</a:t>
                </a:r>
                <a14:m>
                  <m:oMath xmlns:m="http://schemas.openxmlformats.org/officeDocument/2006/math">
                    <m:r>
                      <a:rPr lang="en-US" altLang="ja-JP" i="1" dirty="0">
                        <a:latin typeface="Cambria Math" panose="02040503050406030204" pitchFamily="18" charset="0"/>
                      </a:rPr>
                      <m:t>𝑡</m:t>
                    </m:r>
                  </m:oMath>
                </a14:m>
                <a:r>
                  <a:rPr lang="ja-JP" altLang="en-US" dirty="0"/>
                  <a:t>点素パスの最大本数は</a:t>
                </a:r>
                <a:r>
                  <a:rPr lang="en-US" altLang="ja-JP" dirty="0"/>
                  <a:t>SA</a:t>
                </a:r>
                <a:r>
                  <a:rPr lang="ja-JP" altLang="en-US" dirty="0"/>
                  <a:t>を使用することにより</a:t>
                </a:r>
                <a:br>
                  <a:rPr lang="en-US" altLang="ja-JP" dirty="0"/>
                </a:b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𝑂</m:t>
                        </m:r>
                      </m:e>
                    </m:acc>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𝑘</m:t>
                        </m:r>
                      </m:e>
                      <m:sup>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oMath>
                </a14:m>
                <a:r>
                  <a:rPr lang="en-US" altLang="ja-JP" dirty="0"/>
                  <a:t>SA</a:t>
                </a:r>
                <a:r>
                  <a:rPr lang="ja-JP" altLang="en-US" dirty="0"/>
                  <a:t>ラウンドで計算可能であることが知られている</a:t>
                </a:r>
                <a:endParaRPr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D098D3B3-B584-4E3C-B33B-84525D191927}"/>
                  </a:ext>
                </a:extLst>
              </p:cNvPr>
              <p:cNvSpPr>
                <a:spLocks noGrp="1" noRot="1" noChangeAspect="1" noMove="1" noResize="1" noEditPoints="1" noAdjustHandles="1" noChangeArrowheads="1" noChangeShapeType="1" noTextEdit="1"/>
              </p:cNvSpPr>
              <p:nvPr>
                <p:ph idx="1"/>
              </p:nvPr>
            </p:nvSpPr>
            <p:spPr>
              <a:xfrm>
                <a:off x="505083" y="1502408"/>
                <a:ext cx="7886700" cy="1413787"/>
              </a:xfrm>
              <a:blipFill>
                <a:blip r:embed="rId2"/>
                <a:stretch>
                  <a:fillRect l="-1082" t="-3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17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AC85C30A-0AD7-4721-AAC6-2EAEDF1A178B}"/>
                  </a:ext>
                </a:extLst>
              </p:cNvPr>
              <p:cNvSpPr>
                <a:spLocks noGrp="1"/>
              </p:cNvSpPr>
              <p:nvPr>
                <p:ph type="title"/>
              </p:nvPr>
            </p:nvSpPr>
            <p:spPr/>
            <p:txBody>
              <a:bodyPr/>
              <a:lstStyle/>
              <a:p>
                <a14:m>
                  <m:oMath xmlns:m="http://schemas.openxmlformats.org/officeDocument/2006/math">
                    <m:r>
                      <a:rPr lang="en-US" altLang="ja-JP" b="0" i="1" smtClean="0">
                        <a:latin typeface="Cambria Math" panose="02040503050406030204" pitchFamily="18" charset="0"/>
                      </a:rPr>
                      <m:t>𝛼</m:t>
                    </m:r>
                  </m:oMath>
                </a14:m>
                <a:r>
                  <a:rPr lang="en-US" altLang="ja-JP" dirty="0"/>
                  <a:t>-</a:t>
                </a:r>
                <a:r>
                  <a:rPr lang="ja-JP" altLang="en-US" dirty="0"/>
                  <a:t>平衡分離集合</a:t>
                </a:r>
                <a:endParaRPr kumimoji="1" lang="ja-JP" altLang="en-US" dirty="0"/>
              </a:p>
            </p:txBody>
          </p:sp>
        </mc:Choice>
        <mc:Fallback xmlns="">
          <p:sp>
            <p:nvSpPr>
              <p:cNvPr id="2" name="タイトル 1">
                <a:extLst>
                  <a:ext uri="{FF2B5EF4-FFF2-40B4-BE49-F238E27FC236}">
                    <a16:creationId xmlns:a16="http://schemas.microsoft.com/office/drawing/2014/main" id="{AC85C30A-0AD7-4721-AAC6-2EAEDF1A178B}"/>
                  </a:ext>
                </a:extLst>
              </p:cNvPr>
              <p:cNvSpPr>
                <a:spLocks noGrp="1" noRot="1" noChangeAspect="1" noMove="1" noResize="1" noEditPoints="1" noAdjustHandles="1" noChangeArrowheads="1" noChangeShapeType="1" noTextEdit="1"/>
              </p:cNvSpPr>
              <p:nvPr>
                <p:ph type="title"/>
              </p:nvPr>
            </p:nvSpPr>
            <p:spPr>
              <a:blipFill>
                <a:blip r:embed="rId3"/>
                <a:stretch>
                  <a:fillRect t="-1342" b="-167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2D42C4E-AF72-4FCA-9A3D-2DCDC45E8A48}"/>
                  </a:ext>
                </a:extLst>
              </p:cNvPr>
              <p:cNvSpPr>
                <a:spLocks noGrp="1"/>
              </p:cNvSpPr>
              <p:nvPr>
                <p:ph idx="1"/>
              </p:nvPr>
            </p:nvSpPr>
            <p:spPr>
              <a:xfrm>
                <a:off x="658391" y="1274619"/>
                <a:ext cx="8040766" cy="1463214"/>
              </a:xfrm>
            </p:spPr>
            <p:txBody>
              <a:bodyPr/>
              <a:lstStyle/>
              <a:p>
                <a:r>
                  <a:rPr kumimoji="1" lang="ja-JP" altLang="en-US" dirty="0"/>
                  <a:t>ある</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頂点のグラフ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𝐺</m:t>
                    </m:r>
                  </m:oMath>
                </a14:m>
                <a:r>
                  <a:rPr kumimoji="1" lang="ja-JP" altLang="en-US" b="0" dirty="0"/>
                  <a:t>を</a:t>
                </a:r>
                <a14:m>
                  <m:oMath xmlns:m="http://schemas.openxmlformats.org/officeDocument/2006/math">
                    <m:r>
                      <a:rPr lang="en-US" altLang="ja-JP" b="0" i="0" dirty="0" smtClean="0">
                        <a:latin typeface="Cambria Math" panose="02040503050406030204" pitchFamily="18" charset="0"/>
                      </a:rPr>
                      <m:t>2</m:t>
                    </m:r>
                    <m:r>
                      <a:rPr lang="ja-JP" altLang="en-US" i="1" dirty="0">
                        <a:latin typeface="Cambria Math" panose="02040503050406030204" pitchFamily="18" charset="0"/>
                      </a:rPr>
                      <m:t>つ</m:t>
                    </m:r>
                    <m:r>
                      <a:rPr lang="ja-JP" altLang="en-US" i="1" dirty="0" smtClean="0">
                        <a:latin typeface="Cambria Math" panose="02040503050406030204" pitchFamily="18" charset="0"/>
                      </a:rPr>
                      <m:t>以上の</m:t>
                    </m:r>
                    <m:r>
                      <a:rPr lang="ja-JP" altLang="en-US" i="1" dirty="0">
                        <a:latin typeface="Cambria Math" panose="02040503050406030204" pitchFamily="18" charset="0"/>
                      </a:rPr>
                      <m:t>連結成分に分離</m:t>
                    </m:r>
                    <m:r>
                      <a:rPr lang="ja-JP" altLang="en-US" i="1">
                        <a:latin typeface="Cambria Math" panose="02040503050406030204" pitchFamily="18" charset="0"/>
                      </a:rPr>
                      <m:t>する</m:t>
                    </m:r>
                    <m:r>
                      <a:rPr lang="en-US" altLang="ja-JP" b="0" i="1" smtClean="0">
                        <a:latin typeface="Cambria Math" panose="02040503050406030204" pitchFamily="18" charset="0"/>
                      </a:rPr>
                      <m:t>𝛼</m:t>
                    </m:r>
                  </m:oMath>
                </a14:m>
                <a:r>
                  <a:rPr lang="en-US" altLang="ja-JP" dirty="0"/>
                  <a:t>-</a:t>
                </a:r>
                <a:r>
                  <a:rPr lang="ja-JP" altLang="en-US" dirty="0"/>
                  <a:t>平衡</a:t>
                </a:r>
                <a:r>
                  <a:rPr lang="ja-JP" altLang="en-US" i="1" dirty="0">
                    <a:latin typeface="Cambria Math" panose="02040503050406030204" pitchFamily="18" charset="0"/>
                  </a:rPr>
                  <a:t>分離</a:t>
                </a:r>
                <a14:m>
                  <m:oMath xmlns:m="http://schemas.openxmlformats.org/officeDocument/2006/math">
                    <m:r>
                      <a:rPr lang="ja-JP" altLang="en-US" i="1">
                        <a:latin typeface="Cambria Math" panose="02040503050406030204" pitchFamily="18" charset="0"/>
                      </a:rPr>
                      <m:t>集合</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oMath>
                </a14:m>
                <a:endParaRPr kumimoji="1" lang="en-US" altLang="ja-JP" dirty="0"/>
              </a:p>
              <a:p>
                <a:r>
                  <a:rPr lang="ja-JP" altLang="en-US" dirty="0"/>
                  <a:t>分離</a:t>
                </a:r>
                <a:r>
                  <a:rPr kumimoji="1" lang="ja-JP" altLang="en-US" dirty="0"/>
                  <a:t>された各連結成分のサイズ</a:t>
                </a:r>
                <a:r>
                  <a:rPr lang="ja-JP" altLang="en-US" dirty="0"/>
                  <a:t>は</a:t>
                </a: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𝑛</m:t>
                    </m:r>
                  </m:oMath>
                </a14:m>
                <a:r>
                  <a:rPr kumimoji="1" lang="ja-JP" altLang="en-US" dirty="0"/>
                  <a:t>以下</a:t>
                </a:r>
              </a:p>
            </p:txBody>
          </p:sp>
        </mc:Choice>
        <mc:Fallback xmlns="">
          <p:sp>
            <p:nvSpPr>
              <p:cNvPr id="3" name="コンテンツ プレースホルダー 2">
                <a:extLst>
                  <a:ext uri="{FF2B5EF4-FFF2-40B4-BE49-F238E27FC236}">
                    <a16:creationId xmlns:a16="http://schemas.microsoft.com/office/drawing/2014/main" id="{42D42C4E-AF72-4FCA-9A3D-2DCDC45E8A48}"/>
                  </a:ext>
                </a:extLst>
              </p:cNvPr>
              <p:cNvSpPr>
                <a:spLocks noGrp="1" noRot="1" noChangeAspect="1" noMove="1" noResize="1" noEditPoints="1" noAdjustHandles="1" noChangeArrowheads="1" noChangeShapeType="1" noTextEdit="1"/>
              </p:cNvSpPr>
              <p:nvPr>
                <p:ph idx="1"/>
              </p:nvPr>
            </p:nvSpPr>
            <p:spPr>
              <a:xfrm>
                <a:off x="658391" y="1274619"/>
                <a:ext cx="8040766" cy="1463214"/>
              </a:xfrm>
              <a:blipFill>
                <a:blip r:embed="rId4"/>
                <a:stretch>
                  <a:fillRect l="-986" t="-3333" b="-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フリーフォーム: 図形 19">
                <a:extLst>
                  <a:ext uri="{FF2B5EF4-FFF2-40B4-BE49-F238E27FC236}">
                    <a16:creationId xmlns:a16="http://schemas.microsoft.com/office/drawing/2014/main" id="{5ED4D06C-4537-40A7-813E-A2BC1CF31DA3}"/>
                  </a:ext>
                </a:extLst>
              </p:cNvPr>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solidFill>
                <a:schemeClr val="accent6">
                  <a:lumMod val="40000"/>
                  <a:lumOff val="6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oMath>
                  </m:oMathPara>
                </a14:m>
                <a:endParaRPr kumimoji="1" lang="ja-JP" altLang="en-US" sz="3200" dirty="0"/>
              </a:p>
            </p:txBody>
          </p:sp>
        </mc:Choice>
        <mc:Fallback xmlns="">
          <p:sp>
            <p:nvSpPr>
              <p:cNvPr id="20" name="フリーフォーム: 図形 19">
                <a:extLst>
                  <a:ext uri="{FF2B5EF4-FFF2-40B4-BE49-F238E27FC236}">
                    <a16:creationId xmlns:a16="http://schemas.microsoft.com/office/drawing/2014/main" id="{5ED4D06C-4537-40A7-813E-A2BC1CF31DA3}"/>
                  </a:ext>
                </a:extLst>
              </p:cNvPr>
              <p:cNvSpPr>
                <a:spLocks noRot="1" noChangeAspect="1" noMove="1" noResize="1" noEditPoints="1" noAdjustHandles="1" noChangeArrowheads="1" noChangeShapeType="1" noTextEdit="1"/>
              </p:cNvSpPr>
              <p:nvPr/>
            </p:nvSpPr>
            <p:spPr>
              <a:xfrm rot="5400000">
                <a:off x="3174535" y="4223087"/>
                <a:ext cx="2854412" cy="1729946"/>
              </a:xfrm>
              <a:custGeom>
                <a:avLst/>
                <a:gdLst>
                  <a:gd name="connsiteX0" fmla="*/ 0 w 2854412"/>
                  <a:gd name="connsiteY0" fmla="*/ 864973 h 1729946"/>
                  <a:gd name="connsiteX1" fmla="*/ 7369 w 2854412"/>
                  <a:gd name="connsiteY1" fmla="*/ 513746 h 1729946"/>
                  <a:gd name="connsiteX2" fmla="*/ 12785 w 2854412"/>
                  <a:gd name="connsiteY2" fmla="*/ 428331 h 1729946"/>
                  <a:gd name="connsiteX3" fmla="*/ 65996 w 2854412"/>
                  <a:gd name="connsiteY3" fmla="*/ 381359 h 1729946"/>
                  <a:gd name="connsiteX4" fmla="*/ 1403438 w 2854412"/>
                  <a:gd name="connsiteY4" fmla="*/ 0 h 1729946"/>
                  <a:gd name="connsiteX5" fmla="*/ 2821670 w 2854412"/>
                  <a:gd name="connsiteY5" fmla="*/ 452676 h 1729946"/>
                  <a:gd name="connsiteX6" fmla="*/ 2844803 w 2854412"/>
                  <a:gd name="connsiteY6" fmla="*/ 478430 h 1729946"/>
                  <a:gd name="connsiteX7" fmla="*/ 2847043 w 2854412"/>
                  <a:gd name="connsiteY7" fmla="*/ 513746 h 1729946"/>
                  <a:gd name="connsiteX8" fmla="*/ 2854412 w 2854412"/>
                  <a:gd name="connsiteY8" fmla="*/ 864973 h 1729946"/>
                  <a:gd name="connsiteX9" fmla="*/ 2847043 w 2854412"/>
                  <a:gd name="connsiteY9" fmla="*/ 1216200 h 1729946"/>
                  <a:gd name="connsiteX10" fmla="*/ 2844803 w 2854412"/>
                  <a:gd name="connsiteY10" fmla="*/ 1251516 h 1729946"/>
                  <a:gd name="connsiteX11" fmla="*/ 2821670 w 2854412"/>
                  <a:gd name="connsiteY11" fmla="*/ 1277270 h 1729946"/>
                  <a:gd name="connsiteX12" fmla="*/ 1403438 w 2854412"/>
                  <a:gd name="connsiteY12" fmla="*/ 1729946 h 1729946"/>
                  <a:gd name="connsiteX13" fmla="*/ 65996 w 2854412"/>
                  <a:gd name="connsiteY13" fmla="*/ 1348587 h 1729946"/>
                  <a:gd name="connsiteX14" fmla="*/ 12785 w 2854412"/>
                  <a:gd name="connsiteY14" fmla="*/ 1301615 h 1729946"/>
                  <a:gd name="connsiteX15" fmla="*/ 7369 w 2854412"/>
                  <a:gd name="connsiteY15" fmla="*/ 1216200 h 1729946"/>
                  <a:gd name="connsiteX16" fmla="*/ 0 w 2854412"/>
                  <a:gd name="connsiteY16" fmla="*/ 864973 h 172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54412" h="1729946">
                    <a:moveTo>
                      <a:pt x="0" y="864973"/>
                    </a:moveTo>
                    <a:cubicBezTo>
                      <a:pt x="0" y="746398"/>
                      <a:pt x="2496" y="629227"/>
                      <a:pt x="7369" y="513746"/>
                    </a:cubicBezTo>
                    <a:lnTo>
                      <a:pt x="12785" y="428331"/>
                    </a:lnTo>
                    <a:lnTo>
                      <a:pt x="65996" y="381359"/>
                    </a:lnTo>
                    <a:cubicBezTo>
                      <a:pt x="355846" y="151274"/>
                      <a:pt x="846700" y="0"/>
                      <a:pt x="1403438" y="0"/>
                    </a:cubicBezTo>
                    <a:cubicBezTo>
                      <a:pt x="2015849" y="0"/>
                      <a:pt x="2548542" y="183042"/>
                      <a:pt x="2821670" y="452676"/>
                    </a:cubicBezTo>
                    <a:lnTo>
                      <a:pt x="2844803" y="478430"/>
                    </a:lnTo>
                    <a:lnTo>
                      <a:pt x="2847043" y="513746"/>
                    </a:lnTo>
                    <a:cubicBezTo>
                      <a:pt x="2851916" y="629227"/>
                      <a:pt x="2854412" y="746398"/>
                      <a:pt x="2854412" y="864973"/>
                    </a:cubicBezTo>
                    <a:cubicBezTo>
                      <a:pt x="2854412" y="983548"/>
                      <a:pt x="2851916" y="1100720"/>
                      <a:pt x="2847043" y="1216200"/>
                    </a:cubicBezTo>
                    <a:lnTo>
                      <a:pt x="2844803" y="1251516"/>
                    </a:lnTo>
                    <a:lnTo>
                      <a:pt x="2821670" y="1277270"/>
                    </a:lnTo>
                    <a:cubicBezTo>
                      <a:pt x="2548542" y="1546904"/>
                      <a:pt x="2015849" y="1729946"/>
                      <a:pt x="1403438" y="1729946"/>
                    </a:cubicBezTo>
                    <a:cubicBezTo>
                      <a:pt x="846700" y="1729946"/>
                      <a:pt x="355846" y="1578672"/>
                      <a:pt x="65996" y="1348587"/>
                    </a:cubicBezTo>
                    <a:lnTo>
                      <a:pt x="12785" y="1301615"/>
                    </a:lnTo>
                    <a:lnTo>
                      <a:pt x="7369" y="1216200"/>
                    </a:lnTo>
                    <a:cubicBezTo>
                      <a:pt x="2496" y="1100720"/>
                      <a:pt x="0" y="983548"/>
                      <a:pt x="0" y="864973"/>
                    </a:cubicBezTo>
                    <a:close/>
                  </a:path>
                </a:pathLst>
              </a:cu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フリーフォーム: 図形 17">
                <a:extLst>
                  <a:ext uri="{FF2B5EF4-FFF2-40B4-BE49-F238E27FC236}">
                    <a16:creationId xmlns:a16="http://schemas.microsoft.com/office/drawing/2014/main" id="{98F34407-A56A-46EF-9DE2-6F7B4111A1E7}"/>
                  </a:ext>
                </a:extLst>
              </p:cNvPr>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kumimoji="1" lang="en-US" altLang="ja-JP" sz="2800" b="0" i="1" dirty="0">
                  <a:latin typeface="Cambria Math" panose="02040503050406030204" pitchFamily="18" charset="0"/>
                </a:endParaRPr>
              </a:p>
              <a:p>
                <a:pPr algn="ctr"/>
                <a:endParaRPr lang="en-US" altLang="ja-JP" sz="2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8" name="フリーフォーム: 図形 17">
                <a:extLst>
                  <a:ext uri="{FF2B5EF4-FFF2-40B4-BE49-F238E27FC236}">
                    <a16:creationId xmlns:a16="http://schemas.microsoft.com/office/drawing/2014/main" id="{98F34407-A56A-46EF-9DE2-6F7B4111A1E7}"/>
                  </a:ext>
                </a:extLst>
              </p:cNvPr>
              <p:cNvSpPr>
                <a:spLocks noRot="1" noChangeAspect="1" noMove="1" noResize="1" noEditPoints="1" noAdjustHandles="1" noChangeArrowheads="1" noChangeShapeType="1" noTextEdit="1"/>
              </p:cNvSpPr>
              <p:nvPr/>
            </p:nvSpPr>
            <p:spPr>
              <a:xfrm rot="5400000">
                <a:off x="796483" y="4102993"/>
                <a:ext cx="2832018" cy="1943101"/>
              </a:xfrm>
              <a:custGeom>
                <a:avLst/>
                <a:gdLst>
                  <a:gd name="connsiteX0" fmla="*/ 0 w 2832018"/>
                  <a:gd name="connsiteY0" fmla="*/ 50099 h 3048635"/>
                  <a:gd name="connsiteX1" fmla="*/ 53211 w 2832018"/>
                  <a:gd name="connsiteY1" fmla="*/ 97071 h 3048635"/>
                  <a:gd name="connsiteX2" fmla="*/ 1390653 w 2832018"/>
                  <a:gd name="connsiteY2" fmla="*/ 478430 h 3048635"/>
                  <a:gd name="connsiteX3" fmla="*/ 2808885 w 2832018"/>
                  <a:gd name="connsiteY3" fmla="*/ 25754 h 3048635"/>
                  <a:gd name="connsiteX4" fmla="*/ 2832018 w 2832018"/>
                  <a:gd name="connsiteY4" fmla="*/ 0 h 3048635"/>
                  <a:gd name="connsiteX5" fmla="*/ 2812631 w 2832018"/>
                  <a:gd name="connsiteY5" fmla="*/ 305765 h 3048635"/>
                  <a:gd name="connsiteX6" fmla="*/ 1414421 w 2832018"/>
                  <a:gd name="connsiteY6" fmla="*/ 3048635 h 3048635"/>
                  <a:gd name="connsiteX7" fmla="*/ 16211 w 2832018"/>
                  <a:gd name="connsiteY7" fmla="*/ 305765 h 3048635"/>
                  <a:gd name="connsiteX8" fmla="*/ 0 w 2832018"/>
                  <a:gd name="connsiteY8" fmla="*/ 50099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50099"/>
                    </a:moveTo>
                    <a:lnTo>
                      <a:pt x="53211" y="97071"/>
                    </a:lnTo>
                    <a:cubicBezTo>
                      <a:pt x="343061" y="327156"/>
                      <a:pt x="833915" y="478430"/>
                      <a:pt x="1390653" y="478430"/>
                    </a:cubicBezTo>
                    <a:cubicBezTo>
                      <a:pt x="2003064" y="478430"/>
                      <a:pt x="2535757" y="295388"/>
                      <a:pt x="2808885" y="25754"/>
                    </a:cubicBezTo>
                    <a:lnTo>
                      <a:pt x="2832018" y="0"/>
                    </a:lnTo>
                    <a:lnTo>
                      <a:pt x="2812631" y="305765"/>
                    </a:lnTo>
                    <a:cubicBezTo>
                      <a:pt x="2679549" y="1871118"/>
                      <a:pt x="2104117" y="3048635"/>
                      <a:pt x="1414421" y="3048635"/>
                    </a:cubicBezTo>
                    <a:cubicBezTo>
                      <a:pt x="724725" y="3048635"/>
                      <a:pt x="149292" y="1871118"/>
                      <a:pt x="16211" y="305765"/>
                    </a:cubicBezTo>
                    <a:lnTo>
                      <a:pt x="0" y="50099"/>
                    </a:lnTo>
                    <a:close/>
                  </a:path>
                </a:pathLst>
              </a:custGeom>
              <a:blipFill>
                <a:blip r:embed="rId6"/>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フリーフォーム: 図形 16">
                <a:extLst>
                  <a:ext uri="{FF2B5EF4-FFF2-40B4-BE49-F238E27FC236}">
                    <a16:creationId xmlns:a16="http://schemas.microsoft.com/office/drawing/2014/main" id="{1E502C68-9B41-476E-8179-F6E4FC73CDFB}"/>
                  </a:ext>
                </a:extLst>
              </p:cNvPr>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altLang="ja-JP" sz="2800" i="1" dirty="0">
                  <a:latin typeface="Cambria Math" panose="02040503050406030204" pitchFamily="18" charset="0"/>
                </a:endParaRPr>
              </a:p>
              <a:p>
                <a:pPr algn="ctr"/>
                <a:endParaRPr kumimoji="1" lang="en-US" altLang="ja-JP"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17" name="フリーフォーム: 図形 16">
                <a:extLst>
                  <a:ext uri="{FF2B5EF4-FFF2-40B4-BE49-F238E27FC236}">
                    <a16:creationId xmlns:a16="http://schemas.microsoft.com/office/drawing/2014/main" id="{1E502C68-9B41-476E-8179-F6E4FC73CDFB}"/>
                  </a:ext>
                </a:extLst>
              </p:cNvPr>
              <p:cNvSpPr>
                <a:spLocks noRot="1" noChangeAspect="1" noMove="1" noResize="1" noEditPoints="1" noAdjustHandles="1" noChangeArrowheads="1" noChangeShapeType="1" noTextEdit="1"/>
              </p:cNvSpPr>
              <p:nvPr/>
            </p:nvSpPr>
            <p:spPr>
              <a:xfrm rot="5400000">
                <a:off x="6000559" y="3791956"/>
                <a:ext cx="2832018" cy="2565177"/>
              </a:xfrm>
              <a:custGeom>
                <a:avLst/>
                <a:gdLst>
                  <a:gd name="connsiteX0" fmla="*/ 0 w 2832018"/>
                  <a:gd name="connsiteY0" fmla="*/ 2998536 h 3048635"/>
                  <a:gd name="connsiteX1" fmla="*/ 16211 w 2832018"/>
                  <a:gd name="connsiteY1" fmla="*/ 2742870 h 3048635"/>
                  <a:gd name="connsiteX2" fmla="*/ 1414421 w 2832018"/>
                  <a:gd name="connsiteY2" fmla="*/ 0 h 3048635"/>
                  <a:gd name="connsiteX3" fmla="*/ 2812631 w 2832018"/>
                  <a:gd name="connsiteY3" fmla="*/ 2742870 h 3048635"/>
                  <a:gd name="connsiteX4" fmla="*/ 2832018 w 2832018"/>
                  <a:gd name="connsiteY4" fmla="*/ 3048635 h 3048635"/>
                  <a:gd name="connsiteX5" fmla="*/ 2808885 w 2832018"/>
                  <a:gd name="connsiteY5" fmla="*/ 3022881 h 3048635"/>
                  <a:gd name="connsiteX6" fmla="*/ 1390653 w 2832018"/>
                  <a:gd name="connsiteY6" fmla="*/ 2570205 h 3048635"/>
                  <a:gd name="connsiteX7" fmla="*/ 53211 w 2832018"/>
                  <a:gd name="connsiteY7" fmla="*/ 2951564 h 3048635"/>
                  <a:gd name="connsiteX8" fmla="*/ 0 w 2832018"/>
                  <a:gd name="connsiteY8" fmla="*/ 2998536 h 304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2018" h="3048635">
                    <a:moveTo>
                      <a:pt x="0" y="2998536"/>
                    </a:moveTo>
                    <a:lnTo>
                      <a:pt x="16211" y="2742870"/>
                    </a:lnTo>
                    <a:cubicBezTo>
                      <a:pt x="149293" y="1177517"/>
                      <a:pt x="724725" y="0"/>
                      <a:pt x="1414421" y="0"/>
                    </a:cubicBezTo>
                    <a:cubicBezTo>
                      <a:pt x="2104117" y="0"/>
                      <a:pt x="2679549" y="1177517"/>
                      <a:pt x="2812631" y="2742870"/>
                    </a:cubicBezTo>
                    <a:lnTo>
                      <a:pt x="2832018" y="3048635"/>
                    </a:lnTo>
                    <a:lnTo>
                      <a:pt x="2808885" y="3022881"/>
                    </a:lnTo>
                    <a:cubicBezTo>
                      <a:pt x="2535757" y="2753247"/>
                      <a:pt x="2003064" y="2570205"/>
                      <a:pt x="1390653" y="2570205"/>
                    </a:cubicBezTo>
                    <a:cubicBezTo>
                      <a:pt x="833915" y="2570205"/>
                      <a:pt x="343061" y="2721479"/>
                      <a:pt x="53211" y="2951564"/>
                    </a:cubicBezTo>
                    <a:lnTo>
                      <a:pt x="0" y="2998536"/>
                    </a:lnTo>
                    <a:close/>
                  </a:path>
                </a:pathLst>
              </a:custGeom>
              <a:blipFill>
                <a:blip r:embed="rId7"/>
                <a:stretch>
                  <a:fillRect/>
                </a:stretch>
              </a:blipFill>
              <a:ln w="28575">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A3A3EDC-A69A-4506-A988-17DF031DF56F}"/>
                  </a:ext>
                </a:extLst>
              </p:cNvPr>
              <p:cNvSpPr txBox="1"/>
              <p:nvPr/>
            </p:nvSpPr>
            <p:spPr>
              <a:xfrm>
                <a:off x="1240942" y="3012204"/>
                <a:ext cx="1628913"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9A3A3EDC-A69A-4506-A988-17DF031DF56F}"/>
                  </a:ext>
                </a:extLst>
              </p:cNvPr>
              <p:cNvSpPr txBox="1">
                <a:spLocks noRot="1" noChangeAspect="1" noMove="1" noResize="1" noEditPoints="1" noAdjustHandles="1" noChangeArrowheads="1" noChangeShapeType="1" noTextEdit="1"/>
              </p:cNvSpPr>
              <p:nvPr/>
            </p:nvSpPr>
            <p:spPr>
              <a:xfrm>
                <a:off x="1240942" y="3012204"/>
                <a:ext cx="1628913" cy="64633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5E450E6-B325-4F44-8F0B-E57D926CAE4E}"/>
                  </a:ext>
                </a:extLst>
              </p:cNvPr>
              <p:cNvSpPr txBox="1"/>
              <p:nvPr/>
            </p:nvSpPr>
            <p:spPr>
              <a:xfrm>
                <a:off x="6602111"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𝐵</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35E450E6-B325-4F44-8F0B-E57D926CAE4E}"/>
                  </a:ext>
                </a:extLst>
              </p:cNvPr>
              <p:cNvSpPr txBox="1">
                <a:spLocks noRot="1" noChangeAspect="1" noMove="1" noResize="1" noEditPoints="1" noAdjustHandles="1" noChangeArrowheads="1" noChangeShapeType="1" noTextEdit="1"/>
              </p:cNvSpPr>
              <p:nvPr/>
            </p:nvSpPr>
            <p:spPr>
              <a:xfrm>
                <a:off x="6602111" y="4013101"/>
                <a:ext cx="1628913" cy="64645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ADD8175-2B67-49D6-8BA6-0701715C9D06}"/>
                  </a:ext>
                </a:extLst>
              </p:cNvPr>
              <p:cNvSpPr txBox="1"/>
              <p:nvPr/>
            </p:nvSpPr>
            <p:spPr>
              <a:xfrm>
                <a:off x="1398035" y="401310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𝐴</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7ADD8175-2B67-49D6-8BA6-0701715C9D06}"/>
                  </a:ext>
                </a:extLst>
              </p:cNvPr>
              <p:cNvSpPr txBox="1">
                <a:spLocks noRot="1" noChangeAspect="1" noMove="1" noResize="1" noEditPoints="1" noAdjustHandles="1" noChangeArrowheads="1" noChangeShapeType="1" noTextEdit="1"/>
              </p:cNvSpPr>
              <p:nvPr/>
            </p:nvSpPr>
            <p:spPr>
              <a:xfrm>
                <a:off x="1398035" y="4013101"/>
                <a:ext cx="1628913" cy="646459"/>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182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663C9-865C-4F22-A5FA-6C6E9EFEBFE6}"/>
              </a:ext>
            </a:extLst>
          </p:cNvPr>
          <p:cNvSpPr>
            <a:spLocks noGrp="1"/>
          </p:cNvSpPr>
          <p:nvPr>
            <p:ph type="title"/>
          </p:nvPr>
        </p:nvSpPr>
        <p:spPr/>
        <p:txBody>
          <a:bodyPr/>
          <a:lstStyle/>
          <a:p>
            <a:r>
              <a:rPr kumimoji="1" lang="ja-JP" altLang="en-US" dirty="0"/>
              <a:t>分散システム</a:t>
            </a:r>
            <a:r>
              <a:rPr kumimoji="1" lang="en-US" altLang="ja-JP" dirty="0"/>
              <a:t>(</a:t>
            </a:r>
            <a:r>
              <a:rPr kumimoji="1" lang="en-US" altLang="ja-JP" i="1" dirty="0"/>
              <a:t>CONGEST</a:t>
            </a:r>
            <a:r>
              <a:rPr kumimoji="1" lang="ja-JP" altLang="en-US" i="1" dirty="0"/>
              <a:t>モデル</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9FD532-A320-4B60-96BF-4592F6D2F0A5}"/>
                  </a:ext>
                </a:extLst>
              </p:cNvPr>
              <p:cNvSpPr>
                <a:spLocks noGrp="1"/>
              </p:cNvSpPr>
              <p:nvPr>
                <p:ph idx="1"/>
              </p:nvPr>
            </p:nvSpPr>
            <p:spPr/>
            <p:txBody>
              <a:bodyPr/>
              <a:lstStyle/>
              <a:p>
                <a:r>
                  <a:rPr lang="ja-JP" altLang="en-US" dirty="0"/>
                  <a:t>単純無向グラフ</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oMath>
                </a14:m>
                <a:r>
                  <a:rPr kumimoji="1" lang="ja-JP" altLang="en-US" dirty="0"/>
                  <a:t>計算機集合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oMath>
                </a14:m>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 </m:t>
                    </m:r>
                  </m:oMath>
                </a14:m>
                <a:r>
                  <a:rPr kumimoji="1" lang="ja-JP" altLang="en-US" dirty="0"/>
                  <a:t>通信リンク集合</a:t>
                </a:r>
                <a:r>
                  <a:rPr kumimoji="1" lang="en-US" altLang="ja-JP" dirty="0"/>
                  <a:t>(</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oMath>
                </a14:m>
                <a:r>
                  <a:rPr kumimoji="1" lang="en-US" altLang="ja-JP" dirty="0"/>
                  <a:t>)</a:t>
                </a:r>
              </a:p>
              <a:p>
                <a:endParaRPr kumimoji="1" lang="en-US" altLang="ja-JP" dirty="0"/>
              </a:p>
              <a:p>
                <a:r>
                  <a:rPr kumimoji="1" lang="ja-JP" altLang="en-US" dirty="0"/>
                  <a:t>各計算機は一意</a:t>
                </a:r>
                <a:r>
                  <a:rPr lang="ja-JP" altLang="en-US" dirty="0"/>
                  <a:t>な</a:t>
                </a:r>
                <a:r>
                  <a:rPr kumimoji="1" lang="en-US" altLang="ja-JP" dirty="0"/>
                  <a:t>ID</a:t>
                </a:r>
                <a:r>
                  <a:rPr lang="en-US" altLang="ja-JP" dirty="0"/>
                  <a:t>(</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log</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dirty="0"/>
                  <a:t>ビット</a:t>
                </a:r>
                <a:r>
                  <a:rPr lang="en-US" altLang="ja-JP" dirty="0"/>
                  <a:t>)</a:t>
                </a:r>
                <a:r>
                  <a:rPr lang="ja-JP" altLang="en-US" dirty="0"/>
                  <a:t>を</a:t>
                </a:r>
                <a:r>
                  <a:rPr kumimoji="1" lang="ja-JP" altLang="en-US" dirty="0"/>
                  <a:t>保有</a:t>
                </a:r>
                <a:endParaRPr kumimoji="1" lang="en-US" altLang="ja-JP" dirty="0"/>
              </a:p>
              <a:p>
                <a:r>
                  <a:rPr lang="ja-JP" altLang="en-US" dirty="0"/>
                  <a:t>計算機はラウンドに従って同期して動作する</a:t>
                </a:r>
                <a:endParaRPr lang="en-US" altLang="ja-JP" dirty="0"/>
              </a:p>
              <a:p>
                <a:pPr lvl="1"/>
                <a:r>
                  <a:rPr lang="ja-JP" altLang="en-US" dirty="0"/>
                  <a:t>隣接ノードへのメッセージ送信</a:t>
                </a:r>
                <a:endParaRPr lang="en-US" altLang="ja-JP" dirty="0"/>
              </a:p>
              <a:p>
                <a:pPr lvl="1"/>
                <a:r>
                  <a:rPr kumimoji="1" lang="ja-JP" altLang="en-US" dirty="0"/>
                  <a:t>隣接ノードからのメッセージ受信</a:t>
                </a:r>
                <a:endParaRPr kumimoji="1" lang="en-US" altLang="ja-JP" dirty="0"/>
              </a:p>
              <a:p>
                <a:pPr lvl="1"/>
                <a:r>
                  <a:rPr lang="ja-JP" altLang="en-US" dirty="0"/>
                  <a:t>内部計算</a:t>
                </a:r>
                <a:endParaRPr kumimoji="1" lang="en-US" altLang="ja-JP" dirty="0"/>
              </a:p>
              <a:p>
                <a:r>
                  <a:rPr kumimoji="1" lang="ja-JP" altLang="en-US" dirty="0"/>
                  <a:t>各通信リンクはラウンドあたり高々</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r>
                      <m:rPr>
                        <m:sty m:val="p"/>
                      </m:rPr>
                      <a:rPr kumimoji="1" lang="en-US" altLang="ja-JP" b="0" i="1" smtClean="0">
                        <a:latin typeface="Cambria Math" panose="02040503050406030204" pitchFamily="18" charset="0"/>
                      </a:rPr>
                      <m:t>log</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ビットの</a:t>
                </a:r>
                <a:br>
                  <a:rPr kumimoji="1" lang="en-US" altLang="ja-JP" dirty="0"/>
                </a:br>
                <a:r>
                  <a:rPr kumimoji="1" lang="ja-JP" altLang="en-US" dirty="0"/>
                  <a:t>メッセージを送信可能</a:t>
                </a:r>
              </a:p>
            </p:txBody>
          </p:sp>
        </mc:Choice>
        <mc:Fallback xmlns="">
          <p:sp>
            <p:nvSpPr>
              <p:cNvPr id="3" name="コンテンツ プレースホルダー 2">
                <a:extLst>
                  <a:ext uri="{FF2B5EF4-FFF2-40B4-BE49-F238E27FC236}">
                    <a16:creationId xmlns:a16="http://schemas.microsoft.com/office/drawing/2014/main" id="{409FD532-A320-4B60-96BF-4592F6D2F0A5}"/>
                  </a:ext>
                </a:extLst>
              </p:cNvPr>
              <p:cNvSpPr>
                <a:spLocks noGrp="1" noRot="1" noChangeAspect="1" noMove="1" noResize="1" noEditPoints="1" noAdjustHandles="1" noChangeArrowheads="1" noChangeShapeType="1" noTextEdit="1"/>
              </p:cNvSpPr>
              <p:nvPr>
                <p:ph idx="1"/>
              </p:nvPr>
            </p:nvSpPr>
            <p:spPr>
              <a:blipFill>
                <a:blip r:embed="rId2"/>
                <a:stretch>
                  <a:fillRect l="-1005" t="-1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3889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A2091-DF0A-4DE6-A270-D08DDE7C2CF6}"/>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FECC73B4-B194-4371-A055-7F192A2E0A30}"/>
              </a:ext>
            </a:extLst>
          </p:cNvPr>
          <p:cNvSpPr>
            <a:spLocks noGrp="1"/>
          </p:cNvSpPr>
          <p:nvPr>
            <p:ph idx="1"/>
          </p:nvPr>
        </p:nvSpPr>
        <p:spPr>
          <a:xfrm>
            <a:off x="628650" y="1274620"/>
            <a:ext cx="7886700" cy="2435990"/>
          </a:xfrm>
        </p:spPr>
        <p:txBody>
          <a:bodyPr/>
          <a:lstStyle/>
          <a:p>
            <a:r>
              <a:rPr lang="ja-JP" altLang="en-US" dirty="0"/>
              <a:t>サイズが小さい</a:t>
            </a:r>
            <a:r>
              <a:rPr kumimoji="1" lang="ja-JP" altLang="en-US" dirty="0"/>
              <a:t>平衡分離集合の存在は高速なグラフ</a:t>
            </a:r>
            <a:br>
              <a:rPr kumimoji="1" lang="en-US" altLang="ja-JP" dirty="0"/>
            </a:br>
            <a:r>
              <a:rPr kumimoji="1" lang="ja-JP" altLang="en-US" dirty="0"/>
              <a:t>アルゴリズムの設計に対して有用である場合がある</a:t>
            </a:r>
            <a:endParaRPr lang="en-US" altLang="ja-JP" dirty="0"/>
          </a:p>
          <a:p>
            <a:pPr lvl="1"/>
            <a:r>
              <a:rPr lang="ja-JP" altLang="en-US" dirty="0"/>
              <a:t>サイズ最小の平衡分離集合の探索は</a:t>
            </a:r>
            <a:r>
              <a:rPr lang="en-US" altLang="ja-JP" dirty="0"/>
              <a:t>NP</a:t>
            </a:r>
            <a:r>
              <a:rPr lang="ja-JP" altLang="en-US" dirty="0"/>
              <a:t>困難</a:t>
            </a:r>
            <a:endParaRPr lang="en-US" altLang="ja-JP" dirty="0"/>
          </a:p>
          <a:p>
            <a:pPr lvl="1"/>
            <a:endParaRPr lang="en-US" altLang="ja-JP" dirty="0"/>
          </a:p>
          <a:p>
            <a:r>
              <a:rPr lang="ja-JP" altLang="en-US" dirty="0"/>
              <a:t>小さな平衡分離集合を近似する分散アルゴリズムはこれまでに知られていない</a:t>
            </a:r>
            <a:endParaRPr lang="en-US" altLang="ja-JP" dirty="0"/>
          </a:p>
          <a:p>
            <a:pPr marL="0" indent="0">
              <a:buNone/>
            </a:pPr>
            <a:endParaRPr lang="en-US" altLang="ja-JP" dirty="0"/>
          </a:p>
          <a:p>
            <a:endParaRPr lang="en-US" altLang="ja-JP" dirty="0"/>
          </a:p>
        </p:txBody>
      </p:sp>
      <p:sp>
        <p:nvSpPr>
          <p:cNvPr id="4" name="コンテンツ プレースホルダー 2">
            <a:extLst>
              <a:ext uri="{FF2B5EF4-FFF2-40B4-BE49-F238E27FC236}">
                <a16:creationId xmlns:a16="http://schemas.microsoft.com/office/drawing/2014/main" id="{F835FECB-C750-47C3-A6A8-6527B60CE9A6}"/>
              </a:ext>
            </a:extLst>
          </p:cNvPr>
          <p:cNvSpPr txBox="1">
            <a:spLocks/>
          </p:cNvSpPr>
          <p:nvPr/>
        </p:nvSpPr>
        <p:spPr>
          <a:xfrm>
            <a:off x="628650" y="4878406"/>
            <a:ext cx="7886700" cy="1787437"/>
          </a:xfrm>
          <a:prstGeom prst="rect">
            <a:avLst/>
          </a:prstGeom>
        </p:spPr>
        <p:txBody>
          <a:bodyPr vert="horz" lIns="91440" tIns="45720" rIns="91440" bIns="45720" rtlCol="0" anchor="t">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既存の平衡分離集合を計算する近似アルゴリズムを</a:t>
            </a:r>
            <a:br>
              <a:rPr lang="en-US" altLang="ja-JP" dirty="0"/>
            </a:br>
            <a:r>
              <a:rPr lang="ja-JP" altLang="en-US" dirty="0"/>
              <a:t>分散システム上に実現</a:t>
            </a:r>
            <a:endParaRPr lang="en-US" altLang="ja-JP" dirty="0"/>
          </a:p>
          <a:p>
            <a:r>
              <a:rPr lang="en-US" altLang="ja-JP" i="1" dirty="0"/>
              <a:t>CONGEST</a:t>
            </a:r>
            <a:r>
              <a:rPr lang="ja-JP" altLang="en-US" i="1" dirty="0"/>
              <a:t>モデル上の分散アルゴリズムと非自明な</a:t>
            </a:r>
            <a:br>
              <a:rPr lang="en-US" altLang="ja-JP" i="1" dirty="0"/>
            </a:br>
            <a:r>
              <a:rPr lang="ja-JP" altLang="en-US" i="1" dirty="0"/>
              <a:t>計算時間上界の提示</a:t>
            </a:r>
            <a:endParaRPr lang="en-US" altLang="ja-JP" i="1" dirty="0"/>
          </a:p>
        </p:txBody>
      </p:sp>
      <p:sp>
        <p:nvSpPr>
          <p:cNvPr id="5" name="矢印: 下 4">
            <a:extLst>
              <a:ext uri="{FF2B5EF4-FFF2-40B4-BE49-F238E27FC236}">
                <a16:creationId xmlns:a16="http://schemas.microsoft.com/office/drawing/2014/main" id="{32FF6A6F-0707-4C10-8547-A95DC58B34CF}"/>
              </a:ext>
            </a:extLst>
          </p:cNvPr>
          <p:cNvSpPr/>
          <p:nvPr/>
        </p:nvSpPr>
        <p:spPr>
          <a:xfrm>
            <a:off x="3660689" y="3848318"/>
            <a:ext cx="1822622" cy="789943"/>
          </a:xfrm>
          <a:prstGeom prst="down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4514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F30AD-9111-40FF-BF16-AF3AB41ECA15}"/>
              </a:ext>
            </a:extLst>
          </p:cNvPr>
          <p:cNvSpPr>
            <a:spLocks noGrp="1"/>
          </p:cNvSpPr>
          <p:nvPr>
            <p:ph type="title"/>
          </p:nvPr>
        </p:nvSpPr>
        <p:spPr>
          <a:xfrm>
            <a:off x="628650" y="225286"/>
            <a:ext cx="7886700" cy="1181854"/>
          </a:xfrm>
        </p:spPr>
        <p:txBody>
          <a:bodyPr/>
          <a:lstStyle/>
          <a:p>
            <a:r>
              <a:rPr lang="ja-JP" altLang="en-US" dirty="0"/>
              <a:t>同時部分収集問題</a:t>
            </a:r>
            <a:br>
              <a:rPr lang="en-US" altLang="ja-JP" dirty="0"/>
            </a:br>
            <a:r>
              <a:rPr lang="en-US" altLang="ja-JP" dirty="0"/>
              <a:t>(Subgraph Aggregation: SA)</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5881AE-7FBE-4061-A72E-DE5E7B3E3007}"/>
                  </a:ext>
                </a:extLst>
              </p:cNvPr>
              <p:cNvSpPr>
                <a:spLocks noGrp="1"/>
              </p:cNvSpPr>
              <p:nvPr>
                <p:ph idx="1"/>
              </p:nvPr>
            </p:nvSpPr>
            <p:spPr>
              <a:xfrm>
                <a:off x="628650" y="1524000"/>
                <a:ext cx="7886700" cy="4652963"/>
              </a:xfrm>
            </p:spPr>
            <p:txBody>
              <a:bodyPr/>
              <a:lstStyle/>
              <a:p>
                <a:r>
                  <a:rPr lang="ja-JP" altLang="en-US" dirty="0"/>
                  <a:t>ネットワークグラフ</a:t>
                </a:r>
                <a14:m>
                  <m:oMath xmlns:m="http://schemas.openxmlformats.org/officeDocument/2006/math">
                    <m:r>
                      <a:rPr lang="en-US" altLang="ja-JP" b="0" i="1" smtClean="0">
                        <a:latin typeface="Cambria Math" panose="02040503050406030204" pitchFamily="18" charset="0"/>
                      </a:rPr>
                      <m:t>𝐺</m:t>
                    </m:r>
                  </m:oMath>
                </a14:m>
                <a:r>
                  <a:rPr kumimoji="1" lang="ja-JP" altLang="en-US" dirty="0"/>
                  <a:t>の互いに素な連結部分グラフの</a:t>
                </a:r>
                <a:br>
                  <a:rPr kumimoji="1" lang="en-US" altLang="ja-JP" dirty="0"/>
                </a:br>
                <a:r>
                  <a:rPr kumimoji="1" lang="ja-JP" altLang="en-US" dirty="0"/>
                  <a:t>集合</a:t>
                </a:r>
                <a14:m>
                  <m:oMath xmlns:m="http://schemas.openxmlformats.org/officeDocument/2006/math">
                    <m:r>
                      <a:rPr kumimoji="1" lang="en-US" altLang="ja-JP" b="0" i="1" smtClean="0">
                        <a:latin typeface="Cambria Math" panose="02040503050406030204" pitchFamily="18" charset="0"/>
                      </a:rPr>
                      <m:t>𝒫</m:t>
                    </m:r>
                  </m:oMath>
                </a14:m>
                <a:endParaRPr kumimoji="1" lang="en-US" altLang="ja-JP" dirty="0"/>
              </a:p>
              <a:p>
                <a:r>
                  <a:rPr kumimoji="1" lang="ja-JP" altLang="en-US" dirty="0"/>
                  <a:t>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𝒫</m:t>
                    </m:r>
                  </m:oMath>
                </a14:m>
                <a:r>
                  <a:rPr kumimoji="1" lang="ja-JP" altLang="en-US" dirty="0"/>
                  <a:t>内である値を収集する抽象化された集合通信操作を</a:t>
                </a:r>
                <a:r>
                  <a:rPr lang="en-US" altLang="ja-JP" dirty="0"/>
                  <a:t>Subgraph Aggregation</a:t>
                </a:r>
                <a:r>
                  <a:rPr lang="ja-JP" altLang="en-US" dirty="0"/>
                  <a:t>と呼ぶ</a:t>
                </a:r>
                <a:endParaRPr lang="en-US" altLang="ja-JP" dirty="0"/>
              </a:p>
              <a:p>
                <a:r>
                  <a:rPr lang="ja-JP" altLang="en-US" dirty="0"/>
                  <a:t>一般のグラフに対して一回の</a:t>
                </a:r>
                <a:r>
                  <a:rPr lang="en-US" altLang="ja-JP" dirty="0"/>
                  <a:t>SA</a:t>
                </a:r>
                <a:r>
                  <a:rPr lang="ja-JP" altLang="en-US" dirty="0"/>
                  <a:t>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b="0" i="1" smtClean="0">
                        <a:latin typeface="Cambria Math" panose="02040503050406030204" pitchFamily="18" charset="0"/>
                      </a:rPr>
                      <m:t>+</m:t>
                    </m:r>
                    <m:r>
                      <a:rPr lang="en-US" altLang="ja-JP" b="0" i="1" smtClean="0">
                        <a:latin typeface="Cambria Math" panose="02040503050406030204" pitchFamily="18" charset="0"/>
                      </a:rPr>
                      <m:t>𝐷</m:t>
                    </m:r>
                    <m:r>
                      <a:rPr lang="en-US" altLang="ja-JP" b="0" i="1" smtClean="0">
                        <a:latin typeface="Cambria Math" panose="02040503050406030204" pitchFamily="18" charset="0"/>
                      </a:rPr>
                      <m:t>)</m:t>
                    </m:r>
                  </m:oMath>
                </a14:m>
                <a:r>
                  <a:rPr kumimoji="1" lang="ja-JP" altLang="en-US" dirty="0"/>
                  <a:t>ラウンド</a:t>
                </a:r>
                <a:br>
                  <a:rPr kumimoji="1" lang="en-US" altLang="ja-JP" dirty="0"/>
                </a:br>
                <a:r>
                  <a:rPr lang="ja-JP" altLang="en-US" dirty="0"/>
                  <a:t>で実行可能</a:t>
                </a:r>
                <a:endParaRPr lang="en-US" altLang="ja-JP" dirty="0"/>
              </a:p>
              <a:p>
                <a:endParaRPr kumimoji="1" lang="en-US" altLang="ja-JP" dirty="0"/>
              </a:p>
              <a:p>
                <a:r>
                  <a:rPr kumimoji="1" lang="ja-JP" altLang="en-US" dirty="0"/>
                  <a:t>本研究のアルゴリズムの実行時間評価を</a:t>
                </a:r>
                <a:r>
                  <a:rPr kumimoji="1" lang="en-US" altLang="ja-JP" dirty="0"/>
                  <a:t>SA</a:t>
                </a:r>
                <a:r>
                  <a:rPr kumimoji="1" lang="ja-JP" altLang="en-US" dirty="0"/>
                  <a:t>の回数によって評価する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5881AE-7FBE-4061-A72E-DE5E7B3E3007}"/>
                  </a:ext>
                </a:extLst>
              </p:cNvPr>
              <p:cNvSpPr>
                <a:spLocks noGrp="1" noRot="1" noChangeAspect="1" noMove="1" noResize="1" noEditPoints="1" noAdjustHandles="1" noChangeArrowheads="1" noChangeShapeType="1" noTextEdit="1"/>
              </p:cNvSpPr>
              <p:nvPr>
                <p:ph idx="1"/>
              </p:nvPr>
            </p:nvSpPr>
            <p:spPr>
              <a:xfrm>
                <a:off x="628650" y="1524000"/>
                <a:ext cx="7886700" cy="4652963"/>
              </a:xfrm>
              <a:blipFill>
                <a:blip r:embed="rId2"/>
                <a:stretch>
                  <a:fillRect l="-1005" t="-10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136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2F04C-08EC-4E9C-8FD1-85AC4BF1C16A}"/>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2B57F4D-B6F8-47FA-A9A5-A12D729FD2DC}"/>
                  </a:ext>
                </a:extLst>
              </p:cNvPr>
              <p:cNvSpPr>
                <a:spLocks noGrp="1"/>
              </p:cNvSpPr>
              <p:nvPr>
                <p:ph idx="1"/>
              </p:nvPr>
            </p:nvSpPr>
            <p:spPr>
              <a:xfrm>
                <a:off x="628650" y="1514766"/>
                <a:ext cx="7886700" cy="1945128"/>
              </a:xfrm>
            </p:spPr>
            <p:txBody>
              <a:bodyPr/>
              <a:lstStyle/>
              <a:p>
                <a:r>
                  <a:rPr lang="ja-JP" altLang="en-US" dirty="0"/>
                  <a:t>ネットワークグラフに最小サイズ</a:t>
                </a:r>
                <a14:m>
                  <m:oMath xmlns:m="http://schemas.openxmlformats.org/officeDocument/2006/math">
                    <m:r>
                      <a:rPr lang="en-US" altLang="ja-JP" b="0" i="1" smtClean="0">
                        <a:latin typeface="Cambria Math" panose="02040503050406030204" pitchFamily="18" charset="0"/>
                      </a:rPr>
                      <m:t>𝐾</m:t>
                    </m:r>
                  </m:oMath>
                </a14:m>
                <a:r>
                  <a:rPr lang="ja-JP" altLang="en-US" dirty="0"/>
                  <a:t>の</a:t>
                </a:r>
                <a14:m>
                  <m:oMath xmlns:m="http://schemas.openxmlformats.org/officeDocument/2006/math">
                    <m:r>
                      <a:rPr lang="en-US" altLang="ja-JP" b="0" i="1" dirty="0" smtClean="0">
                        <a:latin typeface="Cambria Math" panose="02040503050406030204" pitchFamily="18" charset="0"/>
                      </a:rPr>
                      <m:t>𝛼</m:t>
                    </m:r>
                  </m:oMath>
                </a14:m>
                <a:r>
                  <a:rPr lang="en-US" altLang="ja-JP" dirty="0"/>
                  <a:t>-</a:t>
                </a:r>
                <a:r>
                  <a:rPr lang="ja-JP" altLang="en-US" dirty="0"/>
                  <a:t>平衡分離集合</a:t>
                </a:r>
                <a:br>
                  <a:rPr lang="en-US" altLang="ja-JP" dirty="0"/>
                </a:br>
                <a:r>
                  <a:rPr lang="ja-JP" altLang="en-US" dirty="0"/>
                  <a:t>があると仮定</a:t>
                </a:r>
                <a:r>
                  <a:rPr lang="en-US" altLang="ja-JP" dirty="0"/>
                  <a:t>(</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num>
                      <m:den>
                        <m:r>
                          <a:rPr lang="en-US" altLang="ja-JP" b="0" i="1" smtClean="0">
                            <a:latin typeface="Cambria Math" panose="02040503050406030204" pitchFamily="18" charset="0"/>
                          </a:rPr>
                          <m:t>3</m:t>
                        </m:r>
                      </m:den>
                    </m:f>
                    <m:r>
                      <a:rPr lang="en-US" altLang="ja-JP" b="0" i="1" smtClean="0">
                        <a:latin typeface="Cambria Math" panose="02040503050406030204" pitchFamily="18" charset="0"/>
                      </a:rPr>
                      <m:t>≤</m:t>
                    </m:r>
                    <m:r>
                      <a:rPr lang="en-US" altLang="ja-JP" b="0" i="1" smtClean="0">
                        <a:latin typeface="Cambria Math" panose="02040503050406030204" pitchFamily="18" charset="0"/>
                      </a:rPr>
                      <m:t>𝛼</m:t>
                    </m:r>
                    <m:r>
                      <a:rPr lang="en-US" altLang="ja-JP" b="0" i="1" smtClean="0">
                        <a:latin typeface="Cambria Math" panose="02040503050406030204" pitchFamily="18" charset="0"/>
                      </a:rPr>
                      <m:t>&lt;1</m:t>
                    </m:r>
                  </m:oMath>
                </a14:m>
                <a:r>
                  <a:rPr lang="en-US" altLang="ja-JP" dirty="0"/>
                  <a:t>)</a:t>
                </a:r>
              </a:p>
              <a:p>
                <a:r>
                  <a:rPr kumimoji="1" lang="ja-JP" altLang="en-US" dirty="0"/>
                  <a:t>グラフ</a:t>
                </a:r>
                <a:r>
                  <a:rPr lang="ja-JP" altLang="en-US" dirty="0"/>
                  <a:t>に対して任意のノード</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oMath>
                </a14:m>
                <a:r>
                  <a:rPr kumimoji="1" lang="ja-JP" altLang="en-US" dirty="0"/>
                  <a:t>を一様ランダムに選択して</a:t>
                </a:r>
                <a14:m>
                  <m:oMath xmlns:m="http://schemas.openxmlformats.org/officeDocument/2006/math">
                    <m:r>
                      <a:rPr kumimoji="1" lang="en-US" altLang="ja-JP" b="0" i="1"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b="0" i="1" dirty="0" smtClean="0">
                        <a:latin typeface="Cambria Math" panose="02040503050406030204" pitchFamily="18" charset="0"/>
                      </a:rPr>
                      <m:t>𝑡</m:t>
                    </m:r>
                  </m:oMath>
                </a14:m>
                <a:r>
                  <a:rPr kumimoji="1" lang="ja-JP" altLang="en-US" dirty="0"/>
                  <a:t>点素パス</a:t>
                </a:r>
                <a:r>
                  <a:rPr lang="ja-JP" altLang="en-US" dirty="0"/>
                  <a:t>集合</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m:t>
                    </m:r>
                  </m:oMath>
                </a14:m>
                <a:r>
                  <a:rPr kumimoji="1" lang="ja-JP" altLang="en-US" dirty="0"/>
                  <a:t>の最大本数を計算</a:t>
                </a:r>
                <a:endParaRPr kumimoji="1" lang="en-US" altLang="ja-JP" dirty="0"/>
              </a:p>
            </p:txBody>
          </p:sp>
        </mc:Choice>
        <mc:Fallback>
          <p:sp>
            <p:nvSpPr>
              <p:cNvPr id="3" name="コンテンツ プレースホルダー 2">
                <a:extLst>
                  <a:ext uri="{FF2B5EF4-FFF2-40B4-BE49-F238E27FC236}">
                    <a16:creationId xmlns:a16="http://schemas.microsoft.com/office/drawing/2014/main" id="{F2B57F4D-B6F8-47FA-A9A5-A12D729FD2DC}"/>
                  </a:ext>
                </a:extLst>
              </p:cNvPr>
              <p:cNvSpPr>
                <a:spLocks noGrp="1" noRot="1" noChangeAspect="1" noMove="1" noResize="1" noEditPoints="1" noAdjustHandles="1" noChangeArrowheads="1" noChangeShapeType="1" noTextEdit="1"/>
              </p:cNvSpPr>
              <p:nvPr>
                <p:ph idx="1"/>
              </p:nvPr>
            </p:nvSpPr>
            <p:spPr>
              <a:xfrm>
                <a:off x="628650" y="1514766"/>
                <a:ext cx="7886700" cy="1945128"/>
              </a:xfrm>
              <a:blipFill>
                <a:blip r:embed="rId3"/>
                <a:stretch>
                  <a:fillRect l="-1005" t="-2500" b="-625"/>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58D92AAD-7E9E-4228-8CB8-CC3E8D695E62}"/>
              </a:ext>
            </a:extLst>
          </p:cNvPr>
          <p:cNvCxnSpPr/>
          <p:nvPr/>
        </p:nvCxnSpPr>
        <p:spPr>
          <a:xfrm>
            <a:off x="1773193" y="4247645"/>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BF2732C3-33B6-44F7-976B-51BF3B2B46B0}"/>
              </a:ext>
            </a:extLst>
          </p:cNvPr>
          <p:cNvCxnSpPr/>
          <p:nvPr/>
        </p:nvCxnSpPr>
        <p:spPr>
          <a:xfrm>
            <a:off x="1773193" y="4803699"/>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F18DE9B-03E2-4315-A2ED-FBBE4D3AC8B6}"/>
              </a:ext>
            </a:extLst>
          </p:cNvPr>
          <p:cNvCxnSpPr/>
          <p:nvPr/>
        </p:nvCxnSpPr>
        <p:spPr>
          <a:xfrm>
            <a:off x="1773193" y="5409179"/>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9E5A4ACF-BC1C-4888-AD57-5DB2749BAC6A}"/>
                  </a:ext>
                </a:extLst>
              </p:cNvPr>
              <p:cNvSpPr txBox="1"/>
              <p:nvPr/>
            </p:nvSpPr>
            <p:spPr>
              <a:xfrm>
                <a:off x="-2666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9E5A4ACF-BC1C-4888-AD57-5DB2749BAC6A}"/>
                  </a:ext>
                </a:extLst>
              </p:cNvPr>
              <p:cNvSpPr txBox="1">
                <a:spLocks noRot="1" noChangeAspect="1" noMove="1" noResize="1" noEditPoints="1" noAdjustHandles="1" noChangeArrowheads="1" noChangeShapeType="1" noTextEdit="1"/>
              </p:cNvSpPr>
              <p:nvPr/>
            </p:nvSpPr>
            <p:spPr>
              <a:xfrm>
                <a:off x="-26667" y="4762720"/>
                <a:ext cx="1628913" cy="64645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0581509C-3D1B-4D24-B490-DD9A170D6336}"/>
                  </a:ext>
                </a:extLst>
              </p:cNvPr>
              <p:cNvSpPr txBox="1"/>
              <p:nvPr/>
            </p:nvSpPr>
            <p:spPr>
              <a:xfrm>
                <a:off x="751508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0581509C-3D1B-4D24-B490-DD9A170D6336}"/>
                  </a:ext>
                </a:extLst>
              </p:cNvPr>
              <p:cNvSpPr txBox="1">
                <a:spLocks noRot="1" noChangeAspect="1" noMove="1" noResize="1" noEditPoints="1" noAdjustHandles="1" noChangeArrowheads="1" noChangeShapeType="1" noTextEdit="1"/>
              </p:cNvSpPr>
              <p:nvPr/>
            </p:nvSpPr>
            <p:spPr>
              <a:xfrm>
                <a:off x="7515087" y="4762720"/>
                <a:ext cx="1628913" cy="646459"/>
              </a:xfrm>
              <a:prstGeom prst="rect">
                <a:avLst/>
              </a:prstGeom>
              <a:blipFill>
                <a:blip r:embed="rId5"/>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001F0AE-723B-4D6D-AEB9-B28456FD0C40}"/>
              </a:ext>
            </a:extLst>
          </p:cNvPr>
          <p:cNvCxnSpPr/>
          <p:nvPr/>
        </p:nvCxnSpPr>
        <p:spPr>
          <a:xfrm>
            <a:off x="1773193" y="6064087"/>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1856246D-DE84-4DEB-8D84-94002E735A03}"/>
                  </a:ext>
                </a:extLst>
              </p:cNvPr>
              <p:cNvSpPr txBox="1"/>
              <p:nvPr/>
            </p:nvSpPr>
            <p:spPr>
              <a:xfrm>
                <a:off x="958736" y="370004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2" name="テキスト ボックス 21">
                <a:extLst>
                  <a:ext uri="{FF2B5EF4-FFF2-40B4-BE49-F238E27FC236}">
                    <a16:creationId xmlns:a16="http://schemas.microsoft.com/office/drawing/2014/main" id="{1856246D-DE84-4DEB-8D84-94002E735A03}"/>
                  </a:ext>
                </a:extLst>
              </p:cNvPr>
              <p:cNvSpPr txBox="1">
                <a:spLocks noRot="1" noChangeAspect="1" noMove="1" noResize="1" noEditPoints="1" noAdjustHandles="1" noChangeArrowheads="1" noChangeShapeType="1" noTextEdit="1"/>
              </p:cNvSpPr>
              <p:nvPr/>
            </p:nvSpPr>
            <p:spPr>
              <a:xfrm>
                <a:off x="958736" y="3700041"/>
                <a:ext cx="1628913" cy="523220"/>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FAA8A7D3-8326-4108-9B53-CF785AD06273}"/>
                  </a:ext>
                </a:extLst>
              </p:cNvPr>
              <p:cNvSpPr txBox="1"/>
              <p:nvPr/>
            </p:nvSpPr>
            <p:spPr>
              <a:xfrm>
                <a:off x="958735" y="4293000"/>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3" name="テキスト ボックス 22">
                <a:extLst>
                  <a:ext uri="{FF2B5EF4-FFF2-40B4-BE49-F238E27FC236}">
                    <a16:creationId xmlns:a16="http://schemas.microsoft.com/office/drawing/2014/main" id="{FAA8A7D3-8326-4108-9B53-CF785AD06273}"/>
                  </a:ext>
                </a:extLst>
              </p:cNvPr>
              <p:cNvSpPr txBox="1">
                <a:spLocks noRot="1" noChangeAspect="1" noMove="1" noResize="1" noEditPoints="1" noAdjustHandles="1" noChangeArrowheads="1" noChangeShapeType="1" noTextEdit="1"/>
              </p:cNvSpPr>
              <p:nvPr/>
            </p:nvSpPr>
            <p:spPr>
              <a:xfrm>
                <a:off x="958735" y="4293000"/>
                <a:ext cx="1628913" cy="523220"/>
              </a:xfrm>
              <a:prstGeom prst="rect">
                <a:avLst/>
              </a:prstGeom>
              <a:blipFill>
                <a:blip r:embed="rId7"/>
                <a:stretch>
                  <a:fillRect b="-139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9715EE6-1D6A-4AB3-940D-DCD6B1B3C799}"/>
                  </a:ext>
                </a:extLst>
              </p:cNvPr>
              <p:cNvSpPr txBox="1"/>
              <p:nvPr/>
            </p:nvSpPr>
            <p:spPr>
              <a:xfrm>
                <a:off x="958735" y="492285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4" name="テキスト ボックス 23">
                <a:extLst>
                  <a:ext uri="{FF2B5EF4-FFF2-40B4-BE49-F238E27FC236}">
                    <a16:creationId xmlns:a16="http://schemas.microsoft.com/office/drawing/2014/main" id="{E9715EE6-1D6A-4AB3-940D-DCD6B1B3C799}"/>
                  </a:ext>
                </a:extLst>
              </p:cNvPr>
              <p:cNvSpPr txBox="1">
                <a:spLocks noRot="1" noChangeAspect="1" noMove="1" noResize="1" noEditPoints="1" noAdjustHandles="1" noChangeArrowheads="1" noChangeShapeType="1" noTextEdit="1"/>
              </p:cNvSpPr>
              <p:nvPr/>
            </p:nvSpPr>
            <p:spPr>
              <a:xfrm>
                <a:off x="958735" y="4922851"/>
                <a:ext cx="1628913" cy="523220"/>
              </a:xfrm>
              <a:prstGeom prst="rect">
                <a:avLst/>
              </a:prstGeom>
              <a:blipFill>
                <a:blip r:embed="rId8"/>
                <a:stretch>
                  <a:fillRect b="-14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F3B51CAE-10EC-4C0C-AEB0-15D8FEB3A0B3}"/>
                  </a:ext>
                </a:extLst>
              </p:cNvPr>
              <p:cNvSpPr txBox="1"/>
              <p:nvPr/>
            </p:nvSpPr>
            <p:spPr>
              <a:xfrm>
                <a:off x="958734" y="6218696"/>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5" name="テキスト ボックス 24">
                <a:extLst>
                  <a:ext uri="{FF2B5EF4-FFF2-40B4-BE49-F238E27FC236}">
                    <a16:creationId xmlns:a16="http://schemas.microsoft.com/office/drawing/2014/main" id="{F3B51CAE-10EC-4C0C-AEB0-15D8FEB3A0B3}"/>
                  </a:ext>
                </a:extLst>
              </p:cNvPr>
              <p:cNvSpPr txBox="1">
                <a:spLocks noRot="1" noChangeAspect="1" noMove="1" noResize="1" noEditPoints="1" noAdjustHandles="1" noChangeArrowheads="1" noChangeShapeType="1" noTextEdit="1"/>
              </p:cNvSpPr>
              <p:nvPr/>
            </p:nvSpPr>
            <p:spPr>
              <a:xfrm>
                <a:off x="958734" y="6218696"/>
                <a:ext cx="1628913" cy="523220"/>
              </a:xfrm>
              <a:prstGeom prst="rect">
                <a:avLst/>
              </a:prstGeom>
              <a:blipFill>
                <a:blip r:embed="rId9"/>
                <a:stretch>
                  <a:fillRect b="-13953"/>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C14ABBAB-213E-4C1F-ABF6-DC61AF44CEEF}"/>
              </a:ext>
            </a:extLst>
          </p:cNvPr>
          <p:cNvCxnSpPr>
            <a:cxnSpLocks/>
          </p:cNvCxnSpPr>
          <p:nvPr/>
        </p:nvCxnSpPr>
        <p:spPr>
          <a:xfrm>
            <a:off x="4399005" y="5569818"/>
            <a:ext cx="0" cy="345809"/>
          </a:xfrm>
          <a:prstGeom prst="line">
            <a:avLst/>
          </a:prstGeom>
          <a:ln w="2540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9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5D2CD-DA27-4FAE-A3D2-D2875226B85F}"/>
              </a:ext>
            </a:extLst>
          </p:cNvPr>
          <p:cNvSpPr>
            <a:spLocks noGrp="1"/>
          </p:cNvSpPr>
          <p:nvPr>
            <p:ph type="title"/>
          </p:nvPr>
        </p:nvSpPr>
        <p:spPr/>
        <p:txBody>
          <a:bodyPr/>
          <a:lstStyle/>
          <a:p>
            <a:r>
              <a:rPr kumimoji="1" lang="ja-JP" altLang="en-US" dirty="0"/>
              <a:t>アルゴリズム概要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EABFEA8-DC47-4793-AD3A-F6D1308B3D99}"/>
                  </a:ext>
                </a:extLst>
              </p:cNvPr>
              <p:cNvSpPr>
                <a:spLocks noGrp="1"/>
              </p:cNvSpPr>
              <p:nvPr>
                <p:ph idx="1"/>
              </p:nvPr>
            </p:nvSpPr>
            <p:spPr>
              <a:xfrm>
                <a:off x="628650" y="1514765"/>
                <a:ext cx="7886700" cy="909490"/>
              </a:xfrm>
            </p:spPr>
            <p:txBody>
              <a:bodyPr/>
              <a:lstStyle/>
              <a:p>
                <a:r>
                  <a:rPr lang="ja-JP" altLang="en-US" dirty="0"/>
                  <a:t>パス集合</a:t>
                </a:r>
                <a14:m>
                  <m:oMath xmlns:m="http://schemas.openxmlformats.org/officeDocument/2006/math">
                    <m:r>
                      <a:rPr lang="en-US" altLang="ja-JP" b="0" i="1" smtClean="0">
                        <a:latin typeface="Cambria Math" panose="02040503050406030204" pitchFamily="18" charset="0"/>
                      </a:rPr>
                      <m:t>𝑃</m:t>
                    </m:r>
                  </m:oMath>
                </a14:m>
                <a:r>
                  <a:rPr kumimoji="1" lang="ja-JP" altLang="en-US" dirty="0"/>
                  <a:t>の各パスから一個ずつノードを取り出して得られる</a:t>
                </a:r>
                <a14:m>
                  <m:oMath xmlns:m="http://schemas.openxmlformats.org/officeDocument/2006/math">
                    <m:r>
                      <a:rPr kumimoji="1" lang="en-US" altLang="ja-JP" i="1" dirty="0" smtClean="0">
                        <a:latin typeface="Cambria Math" panose="02040503050406030204" pitchFamily="18" charset="0"/>
                      </a:rPr>
                      <m:t>𝑠</m:t>
                    </m:r>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ja-JP" altLang="en-US" dirty="0"/>
                  <a:t>ノードカットを</a:t>
                </a:r>
                <a:r>
                  <a:rPr kumimoji="1" lang="en-US" altLang="ja-JP" dirty="0"/>
                  <a:t>2</a:t>
                </a:r>
                <a:r>
                  <a:rPr kumimoji="1" lang="ja-JP" altLang="en-US" dirty="0"/>
                  <a:t>本適切に選択する</a:t>
                </a:r>
              </a:p>
            </p:txBody>
          </p:sp>
        </mc:Choice>
        <mc:Fallback>
          <p:sp>
            <p:nvSpPr>
              <p:cNvPr id="3" name="コンテンツ プレースホルダー 2">
                <a:extLst>
                  <a:ext uri="{FF2B5EF4-FFF2-40B4-BE49-F238E27FC236}">
                    <a16:creationId xmlns:a16="http://schemas.microsoft.com/office/drawing/2014/main" id="{AEABFEA8-DC47-4793-AD3A-F6D1308B3D99}"/>
                  </a:ext>
                </a:extLst>
              </p:cNvPr>
              <p:cNvSpPr>
                <a:spLocks noGrp="1" noRot="1" noChangeAspect="1" noMove="1" noResize="1" noEditPoints="1" noAdjustHandles="1" noChangeArrowheads="1" noChangeShapeType="1" noTextEdit="1"/>
              </p:cNvSpPr>
              <p:nvPr>
                <p:ph idx="1"/>
              </p:nvPr>
            </p:nvSpPr>
            <p:spPr>
              <a:xfrm>
                <a:off x="628650" y="1514765"/>
                <a:ext cx="7886700" cy="909490"/>
              </a:xfrm>
              <a:blipFill>
                <a:blip r:embed="rId3"/>
                <a:stretch>
                  <a:fillRect l="-1005" t="-5333" r="-927" b="-6667"/>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12E2349A-EAC8-421B-9339-3A32F0BA5FF3}"/>
              </a:ext>
            </a:extLst>
          </p:cNvPr>
          <p:cNvCxnSpPr/>
          <p:nvPr/>
        </p:nvCxnSpPr>
        <p:spPr>
          <a:xfrm>
            <a:off x="1773193" y="4247645"/>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73F15E52-F39F-424E-B597-356872D9C741}"/>
              </a:ext>
            </a:extLst>
          </p:cNvPr>
          <p:cNvCxnSpPr/>
          <p:nvPr/>
        </p:nvCxnSpPr>
        <p:spPr>
          <a:xfrm>
            <a:off x="1773193" y="4803699"/>
            <a:ext cx="5400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C79663A9-93A5-4156-AA6F-684CD55A60AC}"/>
              </a:ext>
            </a:extLst>
          </p:cNvPr>
          <p:cNvCxnSpPr/>
          <p:nvPr/>
        </p:nvCxnSpPr>
        <p:spPr>
          <a:xfrm>
            <a:off x="1773193" y="5409179"/>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0D66EA4-A457-41A9-86E8-ECD171E40634}"/>
                  </a:ext>
                </a:extLst>
              </p:cNvPr>
              <p:cNvSpPr txBox="1"/>
              <p:nvPr/>
            </p:nvSpPr>
            <p:spPr>
              <a:xfrm>
                <a:off x="751508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17" name="テキスト ボックス 16">
                <a:extLst>
                  <a:ext uri="{FF2B5EF4-FFF2-40B4-BE49-F238E27FC236}">
                    <a16:creationId xmlns:a16="http://schemas.microsoft.com/office/drawing/2014/main" id="{E0D66EA4-A457-41A9-86E8-ECD171E40634}"/>
                  </a:ext>
                </a:extLst>
              </p:cNvPr>
              <p:cNvSpPr txBox="1">
                <a:spLocks noRot="1" noChangeAspect="1" noMove="1" noResize="1" noEditPoints="1" noAdjustHandles="1" noChangeArrowheads="1" noChangeShapeType="1" noTextEdit="1"/>
              </p:cNvSpPr>
              <p:nvPr/>
            </p:nvSpPr>
            <p:spPr>
              <a:xfrm>
                <a:off x="7515087" y="4762720"/>
                <a:ext cx="1628913" cy="646459"/>
              </a:xfrm>
              <a:prstGeom prst="rect">
                <a:avLst/>
              </a:prstGeom>
              <a:blipFill>
                <a:blip r:embed="rId4"/>
                <a:stretch>
                  <a:fillRect/>
                </a:stretch>
              </a:blipFill>
            </p:spPr>
            <p:txBody>
              <a:bodyPr/>
              <a:lstStyle/>
              <a:p>
                <a:r>
                  <a:rPr lang="ja-JP" altLang="en-US">
                    <a:noFill/>
                  </a:rPr>
                  <a:t> </a:t>
                </a:r>
              </a:p>
            </p:txBody>
          </p:sp>
        </mc:Fallback>
      </mc:AlternateContent>
      <p:cxnSp>
        <p:nvCxnSpPr>
          <p:cNvPr id="18" name="直線コネクタ 17">
            <a:extLst>
              <a:ext uri="{FF2B5EF4-FFF2-40B4-BE49-F238E27FC236}">
                <a16:creationId xmlns:a16="http://schemas.microsoft.com/office/drawing/2014/main" id="{709B1232-9BF7-474E-9CA7-B00926EE23B9}"/>
              </a:ext>
            </a:extLst>
          </p:cNvPr>
          <p:cNvCxnSpPr/>
          <p:nvPr/>
        </p:nvCxnSpPr>
        <p:spPr>
          <a:xfrm>
            <a:off x="1773193" y="6064087"/>
            <a:ext cx="540000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AA93DBB2-CE5A-40ED-80C4-B794A70C7D0C}"/>
                  </a:ext>
                </a:extLst>
              </p:cNvPr>
              <p:cNvSpPr txBox="1"/>
              <p:nvPr/>
            </p:nvSpPr>
            <p:spPr>
              <a:xfrm>
                <a:off x="958736" y="370004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AA93DBB2-CE5A-40ED-80C4-B794A70C7D0C}"/>
                  </a:ext>
                </a:extLst>
              </p:cNvPr>
              <p:cNvSpPr txBox="1">
                <a:spLocks noRot="1" noChangeAspect="1" noMove="1" noResize="1" noEditPoints="1" noAdjustHandles="1" noChangeArrowheads="1" noChangeShapeType="1" noTextEdit="1"/>
              </p:cNvSpPr>
              <p:nvPr/>
            </p:nvSpPr>
            <p:spPr>
              <a:xfrm>
                <a:off x="958736" y="3700041"/>
                <a:ext cx="1628913" cy="523220"/>
              </a:xfrm>
              <a:prstGeom prst="rect">
                <a:avLst/>
              </a:prstGeom>
              <a:blipFill>
                <a:blip r:embed="rId5"/>
                <a:stretch>
                  <a:fillRect b="-127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605FB897-4581-4282-891C-812EFB590D0F}"/>
                  </a:ext>
                </a:extLst>
              </p:cNvPr>
              <p:cNvSpPr txBox="1"/>
              <p:nvPr/>
            </p:nvSpPr>
            <p:spPr>
              <a:xfrm>
                <a:off x="958735" y="4293000"/>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605FB897-4581-4282-891C-812EFB590D0F}"/>
                  </a:ext>
                </a:extLst>
              </p:cNvPr>
              <p:cNvSpPr txBox="1">
                <a:spLocks noRot="1" noChangeAspect="1" noMove="1" noResize="1" noEditPoints="1" noAdjustHandles="1" noChangeArrowheads="1" noChangeShapeType="1" noTextEdit="1"/>
              </p:cNvSpPr>
              <p:nvPr/>
            </p:nvSpPr>
            <p:spPr>
              <a:xfrm>
                <a:off x="958735" y="4293000"/>
                <a:ext cx="1628913" cy="523220"/>
              </a:xfrm>
              <a:prstGeom prst="rect">
                <a:avLst/>
              </a:prstGeom>
              <a:blipFill>
                <a:blip r:embed="rId6"/>
                <a:stretch>
                  <a:fillRect b="-139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2668DCF5-6426-4C73-8C10-437737451721}"/>
                  </a:ext>
                </a:extLst>
              </p:cNvPr>
              <p:cNvSpPr txBox="1"/>
              <p:nvPr/>
            </p:nvSpPr>
            <p:spPr>
              <a:xfrm>
                <a:off x="958735" y="4922851"/>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1" name="テキスト ボックス 20">
                <a:extLst>
                  <a:ext uri="{FF2B5EF4-FFF2-40B4-BE49-F238E27FC236}">
                    <a16:creationId xmlns:a16="http://schemas.microsoft.com/office/drawing/2014/main" id="{2668DCF5-6426-4C73-8C10-437737451721}"/>
                  </a:ext>
                </a:extLst>
              </p:cNvPr>
              <p:cNvSpPr txBox="1">
                <a:spLocks noRot="1" noChangeAspect="1" noMove="1" noResize="1" noEditPoints="1" noAdjustHandles="1" noChangeArrowheads="1" noChangeShapeType="1" noTextEdit="1"/>
              </p:cNvSpPr>
              <p:nvPr/>
            </p:nvSpPr>
            <p:spPr>
              <a:xfrm>
                <a:off x="958735" y="4922851"/>
                <a:ext cx="1628913" cy="523220"/>
              </a:xfrm>
              <a:prstGeom prst="rect">
                <a:avLst/>
              </a:prstGeom>
              <a:blipFill>
                <a:blip r:embed="rId7"/>
                <a:stretch>
                  <a:fillRect b="-14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6E4F8C30-AB8E-43B6-8CE1-FD3A737BA52C}"/>
                  </a:ext>
                </a:extLst>
              </p:cNvPr>
              <p:cNvSpPr txBox="1"/>
              <p:nvPr/>
            </p:nvSpPr>
            <p:spPr>
              <a:xfrm>
                <a:off x="958734" y="6218696"/>
                <a:ext cx="1628913"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22" name="テキスト ボックス 21">
                <a:extLst>
                  <a:ext uri="{FF2B5EF4-FFF2-40B4-BE49-F238E27FC236}">
                    <a16:creationId xmlns:a16="http://schemas.microsoft.com/office/drawing/2014/main" id="{6E4F8C30-AB8E-43B6-8CE1-FD3A737BA52C}"/>
                  </a:ext>
                </a:extLst>
              </p:cNvPr>
              <p:cNvSpPr txBox="1">
                <a:spLocks noRot="1" noChangeAspect="1" noMove="1" noResize="1" noEditPoints="1" noAdjustHandles="1" noChangeArrowheads="1" noChangeShapeType="1" noTextEdit="1"/>
              </p:cNvSpPr>
              <p:nvPr/>
            </p:nvSpPr>
            <p:spPr>
              <a:xfrm>
                <a:off x="958734" y="6218696"/>
                <a:ext cx="1628913" cy="523220"/>
              </a:xfrm>
              <a:prstGeom prst="rect">
                <a:avLst/>
              </a:prstGeom>
              <a:blipFill>
                <a:blip r:embed="rId8"/>
                <a:stretch>
                  <a:fillRect b="-13953"/>
                </a:stretch>
              </a:blipFill>
            </p:spPr>
            <p:txBody>
              <a:bodyPr/>
              <a:lstStyle/>
              <a:p>
                <a:r>
                  <a:rPr lang="ja-JP" altLang="en-US">
                    <a:noFill/>
                  </a:rPr>
                  <a:t> </a:t>
                </a:r>
              </a:p>
            </p:txBody>
          </p:sp>
        </mc:Fallback>
      </mc:AlternateContent>
      <p:cxnSp>
        <p:nvCxnSpPr>
          <p:cNvPr id="23" name="直線コネクタ 22">
            <a:extLst>
              <a:ext uri="{FF2B5EF4-FFF2-40B4-BE49-F238E27FC236}">
                <a16:creationId xmlns:a16="http://schemas.microsoft.com/office/drawing/2014/main" id="{85869EB4-C208-4CAE-BA9C-031FB0AED549}"/>
              </a:ext>
            </a:extLst>
          </p:cNvPr>
          <p:cNvCxnSpPr>
            <a:cxnSpLocks/>
          </p:cNvCxnSpPr>
          <p:nvPr/>
        </p:nvCxnSpPr>
        <p:spPr>
          <a:xfrm>
            <a:off x="4399005" y="5569818"/>
            <a:ext cx="0" cy="345809"/>
          </a:xfrm>
          <a:prstGeom prst="line">
            <a:avLst/>
          </a:prstGeom>
          <a:ln w="254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9A5E5EEF-CAD7-40A6-B28C-D313C8B3E9C3}"/>
                  </a:ext>
                </a:extLst>
              </p:cNvPr>
              <p:cNvSpPr txBox="1"/>
              <p:nvPr/>
            </p:nvSpPr>
            <p:spPr>
              <a:xfrm>
                <a:off x="-26667" y="4762720"/>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24" name="テキスト ボックス 23">
                <a:extLst>
                  <a:ext uri="{FF2B5EF4-FFF2-40B4-BE49-F238E27FC236}">
                    <a16:creationId xmlns:a16="http://schemas.microsoft.com/office/drawing/2014/main" id="{9A5E5EEF-CAD7-40A6-B28C-D313C8B3E9C3}"/>
                  </a:ext>
                </a:extLst>
              </p:cNvPr>
              <p:cNvSpPr txBox="1">
                <a:spLocks noRot="1" noChangeAspect="1" noMove="1" noResize="1" noEditPoints="1" noAdjustHandles="1" noChangeArrowheads="1" noChangeShapeType="1" noTextEdit="1"/>
              </p:cNvSpPr>
              <p:nvPr/>
            </p:nvSpPr>
            <p:spPr>
              <a:xfrm>
                <a:off x="-26667" y="4762720"/>
                <a:ext cx="1628913" cy="646459"/>
              </a:xfrm>
              <a:prstGeom prst="rect">
                <a:avLst/>
              </a:prstGeom>
              <a:blipFill>
                <a:blip r:embed="rId9"/>
                <a:stretch>
                  <a:fillRect/>
                </a:stretch>
              </a:blipFill>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5F7DEFE-6364-4A5D-B69D-35FE8735FCB9}"/>
              </a:ext>
            </a:extLst>
          </p:cNvPr>
          <p:cNvCxnSpPr>
            <a:cxnSpLocks/>
          </p:cNvCxnSpPr>
          <p:nvPr/>
        </p:nvCxnSpPr>
        <p:spPr>
          <a:xfrm flipH="1">
            <a:off x="3391928" y="3700041"/>
            <a:ext cx="1" cy="3059328"/>
          </a:xfrm>
          <a:prstGeom prst="line">
            <a:avLst/>
          </a:prstGeom>
          <a:ln w="38100" cmpd="sng">
            <a:solidFill>
              <a:srgbClr val="00B0F0"/>
            </a:solidFill>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B1FA5C7C-6A3D-4769-B79E-0CF37EE793BF}"/>
              </a:ext>
            </a:extLst>
          </p:cNvPr>
          <p:cNvCxnSpPr>
            <a:cxnSpLocks/>
          </p:cNvCxnSpPr>
          <p:nvPr/>
        </p:nvCxnSpPr>
        <p:spPr>
          <a:xfrm>
            <a:off x="5653215" y="3700041"/>
            <a:ext cx="0" cy="3041875"/>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0C812BC1-670A-49D4-89D3-B4DEEC782263}"/>
                  </a:ext>
                </a:extLst>
              </p:cNvPr>
              <p:cNvSpPr txBox="1"/>
              <p:nvPr/>
            </p:nvSpPr>
            <p:spPr>
              <a:xfrm>
                <a:off x="2577471" y="3029734"/>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31" name="テキスト ボックス 30">
                <a:extLst>
                  <a:ext uri="{FF2B5EF4-FFF2-40B4-BE49-F238E27FC236}">
                    <a16:creationId xmlns:a16="http://schemas.microsoft.com/office/drawing/2014/main" id="{0C812BC1-670A-49D4-89D3-B4DEEC782263}"/>
                  </a:ext>
                </a:extLst>
              </p:cNvPr>
              <p:cNvSpPr txBox="1">
                <a:spLocks noRot="1" noChangeAspect="1" noMove="1" noResize="1" noEditPoints="1" noAdjustHandles="1" noChangeArrowheads="1" noChangeShapeType="1" noTextEdit="1"/>
              </p:cNvSpPr>
              <p:nvPr/>
            </p:nvSpPr>
            <p:spPr>
              <a:xfrm>
                <a:off x="2577471" y="3029734"/>
                <a:ext cx="1628913" cy="64645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801755FE-2260-470C-8A59-1C276B72CE6E}"/>
                  </a:ext>
                </a:extLst>
              </p:cNvPr>
              <p:cNvSpPr txBox="1"/>
              <p:nvPr/>
            </p:nvSpPr>
            <p:spPr>
              <a:xfrm>
                <a:off x="4838758" y="3042525"/>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32" name="テキスト ボックス 31">
                <a:extLst>
                  <a:ext uri="{FF2B5EF4-FFF2-40B4-BE49-F238E27FC236}">
                    <a16:creationId xmlns:a16="http://schemas.microsoft.com/office/drawing/2014/main" id="{801755FE-2260-470C-8A59-1C276B72CE6E}"/>
                  </a:ext>
                </a:extLst>
              </p:cNvPr>
              <p:cNvSpPr txBox="1">
                <a:spLocks noRot="1" noChangeAspect="1" noMove="1" noResize="1" noEditPoints="1" noAdjustHandles="1" noChangeArrowheads="1" noChangeShapeType="1" noTextEdit="1"/>
              </p:cNvSpPr>
              <p:nvPr/>
            </p:nvSpPr>
            <p:spPr>
              <a:xfrm>
                <a:off x="4838758" y="3042525"/>
                <a:ext cx="1628913" cy="646459"/>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245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63A8E-7F42-4FAF-8034-0B30190AC030}"/>
              </a:ext>
            </a:extLst>
          </p:cNvPr>
          <p:cNvSpPr>
            <a:spLocks noGrp="1"/>
          </p:cNvSpPr>
          <p:nvPr>
            <p:ph type="title"/>
          </p:nvPr>
        </p:nvSpPr>
        <p:spPr/>
        <p:txBody>
          <a:bodyPr/>
          <a:lstStyle/>
          <a:p>
            <a:r>
              <a:rPr lang="ja-JP" altLang="en-US" dirty="0"/>
              <a:t>アルゴリズム概要</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193A60D-2079-45DD-B305-714741254E66}"/>
                  </a:ext>
                </a:extLst>
              </p:cNvPr>
              <p:cNvSpPr>
                <a:spLocks noGrp="1"/>
              </p:cNvSpPr>
              <p:nvPr>
                <p:ph idx="1"/>
              </p:nvPr>
            </p:nvSpPr>
            <p:spPr>
              <a:xfrm>
                <a:off x="628650" y="1274618"/>
                <a:ext cx="7886700" cy="2481075"/>
              </a:xfrm>
            </p:spPr>
            <p:txBody>
              <a:bodyPr/>
              <a:lstStyle/>
              <a:p>
                <a14:m>
                  <m:oMath xmlns:m="http://schemas.openxmlformats.org/officeDocument/2006/math">
                    <m:r>
                      <a:rPr kumimoji="1" lang="en-US" altLang="ja-JP" i="1" dirty="0" smtClean="0">
                        <a:latin typeface="Cambria Math" panose="02040503050406030204" pitchFamily="18" charset="0"/>
                      </a:rPr>
                      <m:t>𝑆</m:t>
                    </m:r>
                    <m:r>
                      <a:rPr kumimoji="1" lang="en-US" altLang="ja-JP" b="0" i="1" dirty="0" smtClean="0">
                        <a:latin typeface="Cambria Math" panose="02040503050406030204" pitchFamily="18" charset="0"/>
                      </a:rPr>
                      <m:t>∩</m:t>
                    </m:r>
                    <m:r>
                      <a:rPr kumimoji="1" lang="en-US" altLang="ja-JP" i="1" dirty="0" smtClean="0">
                        <a:latin typeface="Cambria Math" panose="02040503050406030204" pitchFamily="18" charset="0"/>
                      </a:rPr>
                      <m:t>𝑇</m:t>
                    </m:r>
                    <m:r>
                      <a:rPr kumimoji="1" lang="en-US" altLang="ja-JP" b="0" i="1" dirty="0" smtClean="0">
                        <a:latin typeface="Cambria Math" panose="02040503050406030204" pitchFamily="18" charset="0"/>
                      </a:rPr>
                      <m:t>=∅</m:t>
                    </m:r>
                  </m:oMath>
                </a14:m>
                <a:r>
                  <a:rPr kumimoji="1" lang="ja-JP" altLang="en-US" dirty="0"/>
                  <a:t>かつ</a:t>
                </a:r>
                <a14:m>
                  <m:oMath xmlns:m="http://schemas.openxmlformats.org/officeDocument/2006/math">
                    <m:r>
                      <a:rPr kumimoji="1" lang="en-US" altLang="ja-JP" i="1" dirty="0" smtClean="0">
                        <a:latin typeface="Cambria Math" panose="02040503050406030204" pitchFamily="18" charset="0"/>
                      </a:rPr>
                      <m:t>𝑆</m:t>
                    </m:r>
                    <m:r>
                      <a:rPr kumimoji="1" lang="en-US" altLang="ja-JP" b="0" i="1" dirty="0" smtClean="0">
                        <a:latin typeface="Cambria Math" panose="02040503050406030204" pitchFamily="18" charset="0"/>
                      </a:rPr>
                      <m:t>,</m:t>
                    </m:r>
                    <m:r>
                      <a:rPr kumimoji="1" lang="en-US" altLang="ja-JP" i="1" dirty="0" smtClean="0">
                        <a:latin typeface="Cambria Math" panose="02040503050406030204" pitchFamily="18" charset="0"/>
                      </a:rPr>
                      <m:t>𝑇</m:t>
                    </m:r>
                  </m:oMath>
                </a14:m>
                <a:r>
                  <a:rPr kumimoji="1" lang="ja-JP" altLang="en-US" dirty="0"/>
                  <a:t>間に</a:t>
                </a:r>
                <a:r>
                  <a:rPr lang="ja-JP" altLang="en-US" dirty="0"/>
                  <a:t>辺がない時</a:t>
                </a:r>
                <a:endParaRPr lang="en-US" altLang="ja-JP" dirty="0"/>
              </a:p>
              <a:p>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oMath>
                </a14:m>
                <a:r>
                  <a:rPr kumimoji="1" lang="ja-JP" altLang="en-US" dirty="0"/>
                  <a:t>によって分離された</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側と</a:t>
                </a:r>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側のノード集合を一つのノード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に縮約したとして再度</a:t>
                </a:r>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oMath>
                </a14:m>
                <a:r>
                  <a:rPr kumimoji="1" lang="en-US" altLang="ja-JP" dirty="0"/>
                  <a:t>-</a:t>
                </a:r>
                <a14:m>
                  <m:oMath xmlns:m="http://schemas.openxmlformats.org/officeDocument/2006/math">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a14:m>
                <a:r>
                  <a:rPr kumimoji="1" lang="ja-JP" altLang="en-US" dirty="0"/>
                  <a:t>点素パスの計算とカットを探索</a:t>
                </a:r>
                <a:endParaRPr kumimoji="1" lang="en-US" altLang="ja-JP" dirty="0"/>
              </a:p>
              <a:p>
                <a:r>
                  <a:rPr kumimoji="1" lang="ja-JP" altLang="en-US" b="0" dirty="0"/>
                  <a:t>最大</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となるまで反復</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193A60D-2079-45DD-B305-714741254E66}"/>
                  </a:ext>
                </a:extLst>
              </p:cNvPr>
              <p:cNvSpPr>
                <a:spLocks noGrp="1" noRot="1" noChangeAspect="1" noMove="1" noResize="1" noEditPoints="1" noAdjustHandles="1" noChangeArrowheads="1" noChangeShapeType="1" noTextEdit="1"/>
              </p:cNvSpPr>
              <p:nvPr>
                <p:ph idx="1"/>
              </p:nvPr>
            </p:nvSpPr>
            <p:spPr>
              <a:xfrm>
                <a:off x="628650" y="1274618"/>
                <a:ext cx="7886700" cy="2481075"/>
              </a:xfrm>
              <a:blipFill>
                <a:blip r:embed="rId2"/>
                <a:stretch>
                  <a:fillRect l="-1005" t="-1966" r="-1005"/>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B67030D9-ED91-484D-9B0A-7145D22CEEA4}"/>
              </a:ext>
            </a:extLst>
          </p:cNvPr>
          <p:cNvCxnSpPr/>
          <p:nvPr/>
        </p:nvCxnSpPr>
        <p:spPr>
          <a:xfrm>
            <a:off x="760927" y="4763038"/>
            <a:ext cx="276491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AC33CE2F-556D-497C-82DF-1E6CF148EA22}"/>
              </a:ext>
            </a:extLst>
          </p:cNvPr>
          <p:cNvCxnSpPr/>
          <p:nvPr/>
        </p:nvCxnSpPr>
        <p:spPr>
          <a:xfrm>
            <a:off x="760927" y="5143102"/>
            <a:ext cx="276491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74F9627-7C06-45B8-A83A-31CF6D1D899F}"/>
              </a:ext>
            </a:extLst>
          </p:cNvPr>
          <p:cNvCxnSpPr/>
          <p:nvPr/>
        </p:nvCxnSpPr>
        <p:spPr>
          <a:xfrm>
            <a:off x="760927" y="5556948"/>
            <a:ext cx="276491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87377B69-FAE9-489A-A74E-EB543B523153}"/>
                  </a:ext>
                </a:extLst>
              </p:cNvPr>
              <p:cNvSpPr txBox="1"/>
              <p:nvPr/>
            </p:nvSpPr>
            <p:spPr>
              <a:xfrm>
                <a:off x="3362191" y="5115092"/>
                <a:ext cx="834037" cy="441856"/>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𝑡</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38" name="テキスト ボックス 37">
                <a:extLst>
                  <a:ext uri="{FF2B5EF4-FFF2-40B4-BE49-F238E27FC236}">
                    <a16:creationId xmlns:a16="http://schemas.microsoft.com/office/drawing/2014/main" id="{87377B69-FAE9-489A-A74E-EB543B523153}"/>
                  </a:ext>
                </a:extLst>
              </p:cNvPr>
              <p:cNvSpPr txBox="1">
                <a:spLocks noRot="1" noChangeAspect="1" noMove="1" noResize="1" noEditPoints="1" noAdjustHandles="1" noChangeArrowheads="1" noChangeShapeType="1" noTextEdit="1"/>
              </p:cNvSpPr>
              <p:nvPr/>
            </p:nvSpPr>
            <p:spPr>
              <a:xfrm>
                <a:off x="3362191" y="5115092"/>
                <a:ext cx="834037" cy="441856"/>
              </a:xfrm>
              <a:prstGeom prst="rect">
                <a:avLst/>
              </a:prstGeom>
              <a:blipFill>
                <a:blip r:embed="rId3"/>
                <a:stretch>
                  <a:fillRect b="-2740"/>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97709533-D66F-4D96-B9CF-28E7C1259220}"/>
              </a:ext>
            </a:extLst>
          </p:cNvPr>
          <p:cNvCxnSpPr/>
          <p:nvPr/>
        </p:nvCxnSpPr>
        <p:spPr>
          <a:xfrm>
            <a:off x="760927" y="6004579"/>
            <a:ext cx="276491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EDAF564C-76D1-475F-97A1-3643F0DE23BB}"/>
                  </a:ext>
                </a:extLst>
              </p:cNvPr>
              <p:cNvSpPr txBox="1"/>
              <p:nvPr/>
            </p:nvSpPr>
            <p:spPr>
              <a:xfrm>
                <a:off x="211632" y="4388749"/>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40" name="テキスト ボックス 39">
                <a:extLst>
                  <a:ext uri="{FF2B5EF4-FFF2-40B4-BE49-F238E27FC236}">
                    <a16:creationId xmlns:a16="http://schemas.microsoft.com/office/drawing/2014/main" id="{EDAF564C-76D1-475F-97A1-3643F0DE23BB}"/>
                  </a:ext>
                </a:extLst>
              </p:cNvPr>
              <p:cNvSpPr txBox="1">
                <a:spLocks noRot="1" noChangeAspect="1" noMove="1" noResize="1" noEditPoints="1" noAdjustHandles="1" noChangeArrowheads="1" noChangeShapeType="1" noTextEdit="1"/>
              </p:cNvSpPr>
              <p:nvPr/>
            </p:nvSpPr>
            <p:spPr>
              <a:xfrm>
                <a:off x="211632" y="4388749"/>
                <a:ext cx="834037" cy="357622"/>
              </a:xfrm>
              <a:prstGeom prst="rect">
                <a:avLst/>
              </a:prstGeom>
              <a:blipFill>
                <a:blip r:embed="rId4"/>
                <a:stretch>
                  <a:fillRect b="-644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BC9312D6-8AC3-4A87-BB20-4EB4D2DC4951}"/>
                  </a:ext>
                </a:extLst>
              </p:cNvPr>
              <p:cNvSpPr txBox="1"/>
              <p:nvPr/>
            </p:nvSpPr>
            <p:spPr>
              <a:xfrm>
                <a:off x="211632" y="4794038"/>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41" name="テキスト ボックス 40">
                <a:extLst>
                  <a:ext uri="{FF2B5EF4-FFF2-40B4-BE49-F238E27FC236}">
                    <a16:creationId xmlns:a16="http://schemas.microsoft.com/office/drawing/2014/main" id="{BC9312D6-8AC3-4A87-BB20-4EB4D2DC4951}"/>
                  </a:ext>
                </a:extLst>
              </p:cNvPr>
              <p:cNvSpPr txBox="1">
                <a:spLocks noRot="1" noChangeAspect="1" noMove="1" noResize="1" noEditPoints="1" noAdjustHandles="1" noChangeArrowheads="1" noChangeShapeType="1" noTextEdit="1"/>
              </p:cNvSpPr>
              <p:nvPr/>
            </p:nvSpPr>
            <p:spPr>
              <a:xfrm>
                <a:off x="211632" y="4794038"/>
                <a:ext cx="834037" cy="357622"/>
              </a:xfrm>
              <a:prstGeom prst="rect">
                <a:avLst/>
              </a:prstGeom>
              <a:blipFill>
                <a:blip r:embed="rId5"/>
                <a:stretch>
                  <a:fillRect b="-661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DB969166-E6AA-4218-A57B-9116F7C59D49}"/>
                  </a:ext>
                </a:extLst>
              </p:cNvPr>
              <p:cNvSpPr txBox="1"/>
              <p:nvPr/>
            </p:nvSpPr>
            <p:spPr>
              <a:xfrm>
                <a:off x="211632" y="5224542"/>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42" name="テキスト ボックス 41">
                <a:extLst>
                  <a:ext uri="{FF2B5EF4-FFF2-40B4-BE49-F238E27FC236}">
                    <a16:creationId xmlns:a16="http://schemas.microsoft.com/office/drawing/2014/main" id="{DB969166-E6AA-4218-A57B-9116F7C59D49}"/>
                  </a:ext>
                </a:extLst>
              </p:cNvPr>
              <p:cNvSpPr txBox="1">
                <a:spLocks noRot="1" noChangeAspect="1" noMove="1" noResize="1" noEditPoints="1" noAdjustHandles="1" noChangeArrowheads="1" noChangeShapeType="1" noTextEdit="1"/>
              </p:cNvSpPr>
              <p:nvPr/>
            </p:nvSpPr>
            <p:spPr>
              <a:xfrm>
                <a:off x="211632" y="5224542"/>
                <a:ext cx="834037" cy="357622"/>
              </a:xfrm>
              <a:prstGeom prst="rect">
                <a:avLst/>
              </a:prstGeom>
              <a:blipFill>
                <a:blip r:embed="rId6"/>
                <a:stretch>
                  <a:fillRect b="-661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5ADFABBF-1737-449B-86F8-353660EB16E0}"/>
                  </a:ext>
                </a:extLst>
              </p:cNvPr>
              <p:cNvSpPr txBox="1"/>
              <p:nvPr/>
            </p:nvSpPr>
            <p:spPr>
              <a:xfrm>
                <a:off x="211631" y="6110255"/>
                <a:ext cx="834037" cy="35762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800" b="0" i="1" smtClean="0">
                              <a:solidFill>
                                <a:schemeClr val="tx1"/>
                              </a:solidFill>
                              <a:latin typeface="Cambria Math" panose="02040503050406030204" pitchFamily="18" charset="0"/>
                              <a:ea typeface="メイリオ" panose="020B0604030504040204" pitchFamily="50" charset="-128"/>
                            </a:rPr>
                            <m:t>𝑓</m:t>
                          </m:r>
                        </m:e>
                        <m:sub>
                          <m:r>
                            <a:rPr kumimoji="1" lang="en-US" altLang="ja-JP" sz="2800" b="0" i="1" smtClean="0">
                              <a:solidFill>
                                <a:schemeClr val="tx1"/>
                              </a:solidFill>
                              <a:latin typeface="Cambria Math" panose="02040503050406030204" pitchFamily="18" charset="0"/>
                              <a:ea typeface="メイリオ" panose="020B0604030504040204" pitchFamily="50" charset="-128"/>
                            </a:rPr>
                            <m:t>𝑘</m:t>
                          </m:r>
                        </m:sub>
                      </m:sSub>
                    </m:oMath>
                  </m:oMathPara>
                </a14:m>
                <a:endParaRPr kumimoji="1" lang="ja-JP" altLang="en-US" sz="2800" dirty="0">
                  <a:solidFill>
                    <a:schemeClr val="tx1"/>
                  </a:solidFill>
                  <a:latin typeface="メイリオ" panose="020B0604030504040204" pitchFamily="50" charset="-128"/>
                  <a:ea typeface="メイリオ" panose="020B0604030504040204" pitchFamily="50" charset="-128"/>
                </a:endParaRPr>
              </a:p>
            </p:txBody>
          </p:sp>
        </mc:Choice>
        <mc:Fallback>
          <p:sp>
            <p:nvSpPr>
              <p:cNvPr id="43" name="テキスト ボックス 42">
                <a:extLst>
                  <a:ext uri="{FF2B5EF4-FFF2-40B4-BE49-F238E27FC236}">
                    <a16:creationId xmlns:a16="http://schemas.microsoft.com/office/drawing/2014/main" id="{5ADFABBF-1737-449B-86F8-353660EB16E0}"/>
                  </a:ext>
                </a:extLst>
              </p:cNvPr>
              <p:cNvSpPr txBox="1">
                <a:spLocks noRot="1" noChangeAspect="1" noMove="1" noResize="1" noEditPoints="1" noAdjustHandles="1" noChangeArrowheads="1" noChangeShapeType="1" noTextEdit="1"/>
              </p:cNvSpPr>
              <p:nvPr/>
            </p:nvSpPr>
            <p:spPr>
              <a:xfrm>
                <a:off x="211631" y="6110255"/>
                <a:ext cx="834037" cy="357622"/>
              </a:xfrm>
              <a:prstGeom prst="rect">
                <a:avLst/>
              </a:prstGeom>
              <a:blipFill>
                <a:blip r:embed="rId7"/>
                <a:stretch>
                  <a:fillRect b="-66102"/>
                </a:stretch>
              </a:blipFill>
            </p:spPr>
            <p:txBody>
              <a:bodyPr/>
              <a:lstStyle/>
              <a:p>
                <a:r>
                  <a:rPr lang="ja-JP" altLang="en-US">
                    <a:noFill/>
                  </a:rPr>
                  <a:t> </a:t>
                </a:r>
              </a:p>
            </p:txBody>
          </p:sp>
        </mc:Fallback>
      </mc:AlternateContent>
      <p:cxnSp>
        <p:nvCxnSpPr>
          <p:cNvPr id="44" name="直線コネクタ 43">
            <a:extLst>
              <a:ext uri="{FF2B5EF4-FFF2-40B4-BE49-F238E27FC236}">
                <a16:creationId xmlns:a16="http://schemas.microsoft.com/office/drawing/2014/main" id="{1DB6AEA1-9350-4758-90A3-6EB8E35C5D09}"/>
              </a:ext>
            </a:extLst>
          </p:cNvPr>
          <p:cNvCxnSpPr>
            <a:cxnSpLocks/>
          </p:cNvCxnSpPr>
          <p:nvPr/>
        </p:nvCxnSpPr>
        <p:spPr>
          <a:xfrm>
            <a:off x="2105396" y="5666746"/>
            <a:ext cx="0" cy="236361"/>
          </a:xfrm>
          <a:prstGeom prst="line">
            <a:avLst/>
          </a:prstGeom>
          <a:ln w="254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91EB84BC-E4E6-4137-8C77-1F6698CCB230}"/>
                  </a:ext>
                </a:extLst>
              </p:cNvPr>
              <p:cNvSpPr txBox="1"/>
              <p:nvPr/>
            </p:nvSpPr>
            <p:spPr>
              <a:xfrm>
                <a:off x="-99906" y="5115092"/>
                <a:ext cx="834037" cy="441856"/>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𝑠</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45" name="テキスト ボックス 44">
                <a:extLst>
                  <a:ext uri="{FF2B5EF4-FFF2-40B4-BE49-F238E27FC236}">
                    <a16:creationId xmlns:a16="http://schemas.microsoft.com/office/drawing/2014/main" id="{91EB84BC-E4E6-4137-8C77-1F6698CCB230}"/>
                  </a:ext>
                </a:extLst>
              </p:cNvPr>
              <p:cNvSpPr txBox="1">
                <a:spLocks noRot="1" noChangeAspect="1" noMove="1" noResize="1" noEditPoints="1" noAdjustHandles="1" noChangeArrowheads="1" noChangeShapeType="1" noTextEdit="1"/>
              </p:cNvSpPr>
              <p:nvPr/>
            </p:nvSpPr>
            <p:spPr>
              <a:xfrm>
                <a:off x="-99906" y="5115092"/>
                <a:ext cx="834037" cy="441856"/>
              </a:xfrm>
              <a:prstGeom prst="rect">
                <a:avLst/>
              </a:prstGeom>
              <a:blipFill>
                <a:blip r:embed="rId8"/>
                <a:stretch>
                  <a:fillRect b="-274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089C8ED8-804F-4807-8EFB-2F2D57D005C2}"/>
                  </a:ext>
                </a:extLst>
              </p:cNvPr>
              <p:cNvSpPr txBox="1"/>
              <p:nvPr/>
            </p:nvSpPr>
            <p:spPr>
              <a:xfrm>
                <a:off x="1226416" y="3772361"/>
                <a:ext cx="834037"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48" name="テキスト ボックス 47">
                <a:extLst>
                  <a:ext uri="{FF2B5EF4-FFF2-40B4-BE49-F238E27FC236}">
                    <a16:creationId xmlns:a16="http://schemas.microsoft.com/office/drawing/2014/main" id="{089C8ED8-804F-4807-8EFB-2F2D57D005C2}"/>
                  </a:ext>
                </a:extLst>
              </p:cNvPr>
              <p:cNvSpPr txBox="1">
                <a:spLocks noRot="1" noChangeAspect="1" noMove="1" noResize="1" noEditPoints="1" noAdjustHandles="1" noChangeArrowheads="1" noChangeShapeType="1" noTextEdit="1"/>
              </p:cNvSpPr>
              <p:nvPr/>
            </p:nvSpPr>
            <p:spPr>
              <a:xfrm>
                <a:off x="1226416" y="3772361"/>
                <a:ext cx="834037"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B4BA92CF-D2DE-470A-BB78-7365E66F1C8A}"/>
                  </a:ext>
                </a:extLst>
              </p:cNvPr>
              <p:cNvSpPr txBox="1"/>
              <p:nvPr/>
            </p:nvSpPr>
            <p:spPr>
              <a:xfrm>
                <a:off x="2313825" y="3775819"/>
                <a:ext cx="834037" cy="64633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49" name="テキスト ボックス 48">
                <a:extLst>
                  <a:ext uri="{FF2B5EF4-FFF2-40B4-BE49-F238E27FC236}">
                    <a16:creationId xmlns:a16="http://schemas.microsoft.com/office/drawing/2014/main" id="{B4BA92CF-D2DE-470A-BB78-7365E66F1C8A}"/>
                  </a:ext>
                </a:extLst>
              </p:cNvPr>
              <p:cNvSpPr txBox="1">
                <a:spLocks noRot="1" noChangeAspect="1" noMove="1" noResize="1" noEditPoints="1" noAdjustHandles="1" noChangeArrowheads="1" noChangeShapeType="1" noTextEdit="1"/>
              </p:cNvSpPr>
              <p:nvPr/>
            </p:nvSpPr>
            <p:spPr>
              <a:xfrm>
                <a:off x="2313825" y="3775819"/>
                <a:ext cx="834037" cy="646331"/>
              </a:xfrm>
              <a:prstGeom prst="rect">
                <a:avLst/>
              </a:prstGeom>
              <a:blipFill>
                <a:blip r:embed="rId10"/>
                <a:stretch>
                  <a:fillRect/>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E53E7CFF-EF6D-42C4-98FD-273AB9962E6A}"/>
              </a:ext>
            </a:extLst>
          </p:cNvPr>
          <p:cNvSpPr/>
          <p:nvPr/>
        </p:nvSpPr>
        <p:spPr>
          <a:xfrm>
            <a:off x="2730844" y="4388749"/>
            <a:ext cx="1256953" cy="2263827"/>
          </a:xfrm>
          <a:prstGeom prst="rect">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E9930A4-D3EB-4A8E-8DB4-26073952BB76}"/>
              </a:ext>
            </a:extLst>
          </p:cNvPr>
          <p:cNvSpPr/>
          <p:nvPr/>
        </p:nvSpPr>
        <p:spPr>
          <a:xfrm>
            <a:off x="172995" y="4388749"/>
            <a:ext cx="1470439" cy="2263828"/>
          </a:xfrm>
          <a:prstGeom prst="rect">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493E22F8-0F8C-4A33-A308-282C7F718AB7}"/>
              </a:ext>
            </a:extLst>
          </p:cNvPr>
          <p:cNvSpPr/>
          <p:nvPr/>
        </p:nvSpPr>
        <p:spPr>
          <a:xfrm>
            <a:off x="4287795" y="5224542"/>
            <a:ext cx="539780" cy="885713"/>
          </a:xfrm>
          <a:prstGeom prst="rightArrow">
            <a:avLst/>
          </a:prstGeom>
          <a:solidFill>
            <a:srgbClr val="FFC000"/>
          </a:solid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5" name="楕円 54">
                <a:extLst>
                  <a:ext uri="{FF2B5EF4-FFF2-40B4-BE49-F238E27FC236}">
                    <a16:creationId xmlns:a16="http://schemas.microsoft.com/office/drawing/2014/main" id="{B7672632-BED0-41E0-A3CE-AF651924DCE2}"/>
                  </a:ext>
                </a:extLst>
              </p:cNvPr>
              <p:cNvSpPr/>
              <p:nvPr/>
            </p:nvSpPr>
            <p:spPr>
              <a:xfrm>
                <a:off x="5075207" y="5042164"/>
                <a:ext cx="1080000" cy="1080000"/>
              </a:xfrm>
              <a:prstGeom prst="ellips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solidFill>
                            <a:srgbClr val="00B0F0"/>
                          </a:solidFill>
                          <a:latin typeface="Cambria Math" panose="02040503050406030204" pitchFamily="18" charset="0"/>
                        </a:rPr>
                        <m:t>𝑠</m:t>
                      </m:r>
                      <m:r>
                        <a:rPr kumimoji="1" lang="en-US" altLang="ja-JP" sz="3200" b="0" i="1" smtClean="0">
                          <a:solidFill>
                            <a:srgbClr val="00B0F0"/>
                          </a:solidFill>
                          <a:latin typeface="Cambria Math" panose="02040503050406030204" pitchFamily="18" charset="0"/>
                        </a:rPr>
                        <m:t>′</m:t>
                      </m:r>
                    </m:oMath>
                  </m:oMathPara>
                </a14:m>
                <a:endParaRPr kumimoji="1" lang="ja-JP" altLang="en-US" sz="3200" dirty="0">
                  <a:solidFill>
                    <a:srgbClr val="00B0F0"/>
                  </a:solidFill>
                </a:endParaRPr>
              </a:p>
            </p:txBody>
          </p:sp>
        </mc:Choice>
        <mc:Fallback>
          <p:sp>
            <p:nvSpPr>
              <p:cNvPr id="55" name="楕円 54">
                <a:extLst>
                  <a:ext uri="{FF2B5EF4-FFF2-40B4-BE49-F238E27FC236}">
                    <a16:creationId xmlns:a16="http://schemas.microsoft.com/office/drawing/2014/main" id="{B7672632-BED0-41E0-A3CE-AF651924DCE2}"/>
                  </a:ext>
                </a:extLst>
              </p:cNvPr>
              <p:cNvSpPr>
                <a:spLocks noRot="1" noChangeAspect="1" noMove="1" noResize="1" noEditPoints="1" noAdjustHandles="1" noChangeArrowheads="1" noChangeShapeType="1" noTextEdit="1"/>
              </p:cNvSpPr>
              <p:nvPr/>
            </p:nvSpPr>
            <p:spPr>
              <a:xfrm>
                <a:off x="5075207" y="5042164"/>
                <a:ext cx="1080000" cy="1080000"/>
              </a:xfrm>
              <a:prstGeom prst="ellipse">
                <a:avLst/>
              </a:prstGeom>
              <a:blipFill>
                <a:blip r:embed="rId11"/>
                <a:stretch>
                  <a:fillRect/>
                </a:stretch>
              </a:blipFill>
              <a:ln w="28575">
                <a:solidFill>
                  <a:srgbClr val="00B0F0"/>
                </a:solidFill>
                <a:prstDash val="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楕円 55">
                <a:extLst>
                  <a:ext uri="{FF2B5EF4-FFF2-40B4-BE49-F238E27FC236}">
                    <a16:creationId xmlns:a16="http://schemas.microsoft.com/office/drawing/2014/main" id="{2F366ED6-0500-4023-8FBF-A5B4B15AA8F7}"/>
                  </a:ext>
                </a:extLst>
              </p:cNvPr>
              <p:cNvSpPr/>
              <p:nvPr/>
            </p:nvSpPr>
            <p:spPr>
              <a:xfrm>
                <a:off x="7768933" y="5042164"/>
                <a:ext cx="1080000" cy="1080000"/>
              </a:xfrm>
              <a:prstGeom prst="ellips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solidFill>
                            <a:srgbClr val="00B0F0"/>
                          </a:solidFill>
                          <a:latin typeface="Cambria Math" panose="02040503050406030204" pitchFamily="18" charset="0"/>
                        </a:rPr>
                        <m:t>𝑡</m:t>
                      </m:r>
                      <m:r>
                        <a:rPr kumimoji="1" lang="en-US" altLang="ja-JP" sz="3200" b="0" i="1" smtClean="0">
                          <a:solidFill>
                            <a:srgbClr val="00B0F0"/>
                          </a:solidFill>
                          <a:latin typeface="Cambria Math" panose="02040503050406030204" pitchFamily="18" charset="0"/>
                        </a:rPr>
                        <m:t>′</m:t>
                      </m:r>
                    </m:oMath>
                  </m:oMathPara>
                </a14:m>
                <a:endParaRPr kumimoji="1" lang="ja-JP" altLang="en-US" sz="3200" dirty="0">
                  <a:solidFill>
                    <a:srgbClr val="00B0F0"/>
                  </a:solidFill>
                </a:endParaRPr>
              </a:p>
            </p:txBody>
          </p:sp>
        </mc:Choice>
        <mc:Fallback>
          <p:sp>
            <p:nvSpPr>
              <p:cNvPr id="56" name="楕円 55">
                <a:extLst>
                  <a:ext uri="{FF2B5EF4-FFF2-40B4-BE49-F238E27FC236}">
                    <a16:creationId xmlns:a16="http://schemas.microsoft.com/office/drawing/2014/main" id="{2F366ED6-0500-4023-8FBF-A5B4B15AA8F7}"/>
                  </a:ext>
                </a:extLst>
              </p:cNvPr>
              <p:cNvSpPr>
                <a:spLocks noRot="1" noChangeAspect="1" noMove="1" noResize="1" noEditPoints="1" noAdjustHandles="1" noChangeArrowheads="1" noChangeShapeType="1" noTextEdit="1"/>
              </p:cNvSpPr>
              <p:nvPr/>
            </p:nvSpPr>
            <p:spPr>
              <a:xfrm>
                <a:off x="7768933" y="5042164"/>
                <a:ext cx="1080000" cy="1080000"/>
              </a:xfrm>
              <a:prstGeom prst="ellipse">
                <a:avLst/>
              </a:prstGeom>
              <a:blipFill>
                <a:blip r:embed="rId12"/>
                <a:stretch>
                  <a:fillRect/>
                </a:stretch>
              </a:blipFill>
              <a:ln w="28575">
                <a:solidFill>
                  <a:srgbClr val="00B0F0"/>
                </a:solidFill>
                <a:prstDash val="dash"/>
              </a:ln>
            </p:spPr>
            <p:txBody>
              <a:bodyPr/>
              <a:lstStyle/>
              <a:p>
                <a:r>
                  <a:rPr lang="ja-JP" altLang="en-US">
                    <a:noFill/>
                  </a:rPr>
                  <a:t> </a:t>
                </a:r>
              </a:p>
            </p:txBody>
          </p:sp>
        </mc:Fallback>
      </mc:AlternateContent>
    </p:spTree>
    <p:extLst>
      <p:ext uri="{BB962C8B-B14F-4D97-AF65-F5344CB8AC3E}">
        <p14:creationId xmlns:p14="http://schemas.microsoft.com/office/powerpoint/2010/main" val="85986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EE99A-E97F-47CD-A794-29880C87B8E2}"/>
              </a:ext>
            </a:extLst>
          </p:cNvPr>
          <p:cNvSpPr>
            <a:spLocks noGrp="1"/>
          </p:cNvSpPr>
          <p:nvPr>
            <p:ph type="title"/>
          </p:nvPr>
        </p:nvSpPr>
        <p:spPr/>
        <p:txBody>
          <a:bodyPr/>
          <a:lstStyle/>
          <a:p>
            <a:r>
              <a:rPr lang="ja-JP" altLang="en-US" dirty="0"/>
              <a:t>アルゴリズム概要</a:t>
            </a:r>
            <a:endParaRPr kumimoji="1" lang="ja-JP" altLang="en-US" dirty="0"/>
          </a:p>
        </p:txBody>
      </p:sp>
      <p:sp>
        <p:nvSpPr>
          <p:cNvPr id="3" name="コンテンツ プレースホルダー 2">
            <a:extLst>
              <a:ext uri="{FF2B5EF4-FFF2-40B4-BE49-F238E27FC236}">
                <a16:creationId xmlns:a16="http://schemas.microsoft.com/office/drawing/2014/main" id="{4254CE3D-B066-448C-AC7D-BAF80FF08798}"/>
              </a:ext>
            </a:extLst>
          </p:cNvPr>
          <p:cNvSpPr>
            <a:spLocks noGrp="1"/>
          </p:cNvSpPr>
          <p:nvPr>
            <p:ph idx="1"/>
          </p:nvPr>
        </p:nvSpPr>
        <p:spPr>
          <a:xfrm>
            <a:off x="628650" y="1514765"/>
            <a:ext cx="7886700" cy="348321"/>
          </a:xfrm>
        </p:spPr>
        <p:txBody>
          <a:bodyPr/>
          <a:lstStyle/>
          <a:p>
            <a:endParaRPr lang="en-US" altLang="ja-JP" dirty="0"/>
          </a:p>
        </p:txBody>
      </p:sp>
      <p:sp>
        <p:nvSpPr>
          <p:cNvPr id="4" name="楕円 3">
            <a:extLst>
              <a:ext uri="{FF2B5EF4-FFF2-40B4-BE49-F238E27FC236}">
                <a16:creationId xmlns:a16="http://schemas.microsoft.com/office/drawing/2014/main" id="{9F3C3F64-A6B8-421E-B6EA-9DF957AFF161}"/>
              </a:ext>
            </a:extLst>
          </p:cNvPr>
          <p:cNvSpPr/>
          <p:nvPr/>
        </p:nvSpPr>
        <p:spPr>
          <a:xfrm>
            <a:off x="296563" y="3357545"/>
            <a:ext cx="3904734" cy="187822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391E217-E612-4C34-B99C-BA566A3A890D}"/>
              </a:ext>
            </a:extLst>
          </p:cNvPr>
          <p:cNvCxnSpPr>
            <a:cxnSpLocks/>
          </p:cNvCxnSpPr>
          <p:nvPr/>
        </p:nvCxnSpPr>
        <p:spPr>
          <a:xfrm>
            <a:off x="1458097" y="3087946"/>
            <a:ext cx="803189" cy="2718486"/>
          </a:xfrm>
          <a:prstGeom prst="line">
            <a:avLst/>
          </a:prstGeom>
          <a:ln w="38100" cmpd="sng">
            <a:solidFill>
              <a:srgbClr val="00B0F0"/>
            </a:solidFill>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BB314CF0-5893-4731-84E5-21A560F2AECB}"/>
              </a:ext>
            </a:extLst>
          </p:cNvPr>
          <p:cNvCxnSpPr>
            <a:cxnSpLocks/>
          </p:cNvCxnSpPr>
          <p:nvPr/>
        </p:nvCxnSpPr>
        <p:spPr>
          <a:xfrm flipH="1">
            <a:off x="1915298" y="3125016"/>
            <a:ext cx="333632" cy="2681416"/>
          </a:xfrm>
          <a:prstGeom prst="line">
            <a:avLst/>
          </a:prstGeom>
          <a:ln w="38100">
            <a:solidFill>
              <a:srgbClr val="00B0F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EC93721-9EAE-4261-BEEE-05675F2BA994}"/>
                  </a:ext>
                </a:extLst>
              </p:cNvPr>
              <p:cNvSpPr txBox="1"/>
              <p:nvPr/>
            </p:nvSpPr>
            <p:spPr>
              <a:xfrm>
                <a:off x="453201" y="2462409"/>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𝑆</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FEC93721-9EAE-4261-BEEE-05675F2BA994}"/>
                  </a:ext>
                </a:extLst>
              </p:cNvPr>
              <p:cNvSpPr txBox="1">
                <a:spLocks noRot="1" noChangeAspect="1" noMove="1" noResize="1" noEditPoints="1" noAdjustHandles="1" noChangeArrowheads="1" noChangeShapeType="1" noTextEdit="1"/>
              </p:cNvSpPr>
              <p:nvPr/>
            </p:nvSpPr>
            <p:spPr>
              <a:xfrm>
                <a:off x="453201" y="2462409"/>
                <a:ext cx="1628913" cy="64645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BAEF560-C266-4BF9-B771-C32613DD0EAD}"/>
                  </a:ext>
                </a:extLst>
              </p:cNvPr>
              <p:cNvSpPr txBox="1"/>
              <p:nvPr/>
            </p:nvSpPr>
            <p:spPr>
              <a:xfrm>
                <a:off x="1637269" y="2499479"/>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rgbClr val="00B0F0"/>
                          </a:solidFill>
                          <a:latin typeface="Cambria Math" panose="02040503050406030204" pitchFamily="18" charset="0"/>
                          <a:ea typeface="メイリオ" panose="020B0604030504040204" pitchFamily="50" charset="-128"/>
                        </a:rPr>
                        <m:t>𝑇</m:t>
                      </m:r>
                    </m:oMath>
                  </m:oMathPara>
                </a14:m>
                <a:endParaRPr kumimoji="1" lang="ja-JP" altLang="en-US" sz="3600" dirty="0">
                  <a:solidFill>
                    <a:srgbClr val="00B0F0"/>
                  </a:solidFill>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FBAEF560-C266-4BF9-B771-C32613DD0EAD}"/>
                  </a:ext>
                </a:extLst>
              </p:cNvPr>
              <p:cNvSpPr txBox="1">
                <a:spLocks noRot="1" noChangeAspect="1" noMove="1" noResize="1" noEditPoints="1" noAdjustHandles="1" noChangeArrowheads="1" noChangeShapeType="1" noTextEdit="1"/>
              </p:cNvSpPr>
              <p:nvPr/>
            </p:nvSpPr>
            <p:spPr>
              <a:xfrm>
                <a:off x="1637269" y="2499479"/>
                <a:ext cx="1628913" cy="6464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2710385C-2A44-4476-A85B-66AB5103968F}"/>
                  </a:ext>
                </a:extLst>
              </p:cNvPr>
              <p:cNvSpPr txBox="1"/>
              <p:nvPr/>
            </p:nvSpPr>
            <p:spPr>
              <a:xfrm>
                <a:off x="57784" y="4037461"/>
                <a:ext cx="1628913" cy="64645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ea typeface="メイリオ" panose="020B0604030504040204" pitchFamily="50" charset="-128"/>
                        </a:rPr>
                        <m:t>𝐺</m:t>
                      </m:r>
                    </m:oMath>
                  </m:oMathPara>
                </a14:m>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mc:Choice>
        <mc:Fallback>
          <p:sp>
            <p:nvSpPr>
              <p:cNvPr id="28" name="テキスト ボックス 27">
                <a:extLst>
                  <a:ext uri="{FF2B5EF4-FFF2-40B4-BE49-F238E27FC236}">
                    <a16:creationId xmlns:a16="http://schemas.microsoft.com/office/drawing/2014/main" id="{2710385C-2A44-4476-A85B-66AB5103968F}"/>
                  </a:ext>
                </a:extLst>
              </p:cNvPr>
              <p:cNvSpPr txBox="1">
                <a:spLocks noRot="1" noChangeAspect="1" noMove="1" noResize="1" noEditPoints="1" noAdjustHandles="1" noChangeArrowheads="1" noChangeShapeType="1" noTextEdit="1"/>
              </p:cNvSpPr>
              <p:nvPr/>
            </p:nvSpPr>
            <p:spPr>
              <a:xfrm>
                <a:off x="57784" y="4037461"/>
                <a:ext cx="1628913" cy="64645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1324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2785</TotalTime>
  <Words>349</Words>
  <Application>Microsoft Office PowerPoint</Application>
  <PresentationFormat>画面に合わせる (4:3)</PresentationFormat>
  <Paragraphs>86</Paragraphs>
  <Slides>11</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メイリオ</vt:lpstr>
      <vt:lpstr>游ゴシック</vt:lpstr>
      <vt:lpstr>Arial</vt:lpstr>
      <vt:lpstr>Cambria Math</vt:lpstr>
      <vt:lpstr>Office テーマ</vt:lpstr>
      <vt:lpstr>平衡分離集合を近似する分散アルゴリズム</vt:lpstr>
      <vt:lpstr>\alpha-平衡分離集合</vt:lpstr>
      <vt:lpstr>分散システム(CONGESTモデル)</vt:lpstr>
      <vt:lpstr>研究背景</vt:lpstr>
      <vt:lpstr>同時部分収集問題 (Subgraph Aggregation: SA)</vt:lpstr>
      <vt:lpstr>アルゴリズム概要</vt:lpstr>
      <vt:lpstr>アルゴリズム概要</vt:lpstr>
      <vt:lpstr>アルゴリズム概要</vt:lpstr>
      <vt:lpstr>アルゴリズム概要</vt:lpstr>
      <vt:lpstr>PowerPoint プレゼンテーション</vt:lpstr>
      <vt:lpstr>提案アルゴリズム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岡村　空</dc:creator>
  <cp:lastModifiedBy>水谷 龍誠</cp:lastModifiedBy>
  <cp:revision>216</cp:revision>
  <dcterms:created xsi:type="dcterms:W3CDTF">2017-04-07T05:02:19Z</dcterms:created>
  <dcterms:modified xsi:type="dcterms:W3CDTF">2019-02-11T20:19:37Z</dcterms:modified>
</cp:coreProperties>
</file>