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9" r:id="rId3"/>
    <p:sldId id="274" r:id="rId4"/>
    <p:sldId id="258" r:id="rId5"/>
    <p:sldId id="257" r:id="rId6"/>
    <p:sldId id="275" r:id="rId7"/>
    <p:sldId id="261" r:id="rId8"/>
    <p:sldId id="280" r:id="rId9"/>
    <p:sldId id="284" r:id="rId10"/>
    <p:sldId id="282" r:id="rId11"/>
    <p:sldId id="287" r:id="rId12"/>
    <p:sldId id="283" r:id="rId13"/>
    <p:sldId id="266" r:id="rId14"/>
    <p:sldId id="290" r:id="rId15"/>
    <p:sldId id="289" r:id="rId16"/>
    <p:sldId id="268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268" autoAdjust="0"/>
  </p:normalViewPr>
  <p:slideViewPr>
    <p:cSldViewPr snapToGrid="0">
      <p:cViewPr varScale="1">
        <p:scale>
          <a:sx n="68" d="100"/>
          <a:sy n="68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1704D-60E3-49A9-9D9C-E6DB3A52E1F9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59AF0-8405-4F8F-86AD-37921E4E1F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6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199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14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原稿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31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16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14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937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12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6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10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9188E-53B8-4603-8C04-FEA8F0E39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1DDC5D-B921-4475-9B3A-6A4AA4AC8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2B232-58DE-43AF-98E2-C7AFC078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498487-3B12-45DB-B417-271C21E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DBB4C-3615-4235-ACE4-1D729A36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AF2D3-6EA1-4492-95D9-FB73570A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83B9C1-297C-4CA2-9B99-D30EF8DC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4516F-0CFC-4806-81CE-C67189F7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34247-029F-4CA1-BCD5-FB8FED9D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D8CB4-3F8D-432E-A1C9-14141093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1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E65631-6F08-4B15-A6BF-1E528E40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7293E-A5A9-4574-92C3-B5A23014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546B3-F4F2-4230-B71F-C17309AF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6173E-27A4-4A3A-9820-FB40B6F6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66BA4-69E8-4607-8EB4-28E2EFF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FD81B-ED7A-4CD7-96AA-261B62C2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2937E-C739-41FA-8257-E657C514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764"/>
            <a:ext cx="7886700" cy="466219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63B51-72FB-4EE0-A751-B8F0A415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DD4C5-9B21-4842-8CB1-3E2E6F82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FA56E-8EBC-4F5D-9472-E34081A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40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82F5-F8CA-481D-B13A-EBF290E3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2BB4CD-6DDD-4F77-969A-A2667FF0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1A274-2A6C-4B3C-9E73-A7EE54B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AE922-D6AB-4484-8C37-58156BED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9CE9E-1B65-4C1A-A89D-0AB7CC1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0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3012-858B-4E0B-AA41-FC737BB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FF208-BF45-48D1-9F54-15D5ED36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B0A4A-F5C1-4C77-941C-D57B4C03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ECC67-7E5A-4FEA-9596-F47B227E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6AC13-DF87-451C-9332-9B4B4935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49B4A1-28EF-455E-8C74-B763C5C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7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AD4B4-6A12-40E6-A7FE-52F2C308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F8FC0-E656-4EEA-9946-AAB94E59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5079F2-346B-4B26-8C4A-BD606820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67A02C-7698-40F6-BA56-81489B770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D19C5-816D-4E97-B7B9-2AAF38BF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6C4B1B-73C3-48F1-8CBE-3F1FF5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EE0250-6D8A-4717-9B48-C13E8CF0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9735FE-E46B-443F-BCAB-B769F35C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9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43D38-F4EF-44B7-9A28-8D7BBA4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ABD8D4-6409-46D7-9BAE-BB202EBD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76DD51-6E12-41FC-8283-7EB7F2A2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1FE77D-016F-447B-B795-0D064B38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9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560A53-B636-4892-A714-D1F495B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00D68-5137-4471-A5FA-3F039A1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ED6AF1-6A9E-44C8-9807-0943001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6DF4-F391-44BA-9645-B651CA92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3F025-9F5B-4153-9547-C18CC93B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C3EA8E-D892-4189-A22F-42012E59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6819F-186C-4FC3-8751-1FBF56AA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9C7A6-53A8-435F-9559-ED0DB498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8F8A78-51DC-46EA-AB23-AA92AB69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7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B7780-C4C8-4445-9684-F781CAFB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CA529F-EFA2-44A3-AA52-EF787E43F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F9E568-4AA3-4300-9B54-A3FE8F1A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7D7D2-2311-4D5B-A7D1-31066D9C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6F401-17F6-414A-AC45-8924ABB2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AB8C1E-B638-4415-96F0-6474CEB3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1A8F61-C693-4FFA-814A-0925F6C2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24EB5-16DD-4E85-84F4-8C00492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525F6-B97D-458E-9F6E-5E17AEE06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F0BCB-B5A6-44BA-9D63-692B7E40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1CE85-42E4-4282-AA7F-747643C2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2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平衡分離集合を近似する分散アルゴリズム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751334"/>
            <a:ext cx="6858000" cy="1655762"/>
          </a:xfrm>
        </p:spPr>
        <p:txBody>
          <a:bodyPr anchor="b">
            <a:normAutofit/>
          </a:bodyPr>
          <a:lstStyle/>
          <a:p>
            <a:pPr algn="r"/>
            <a:r>
              <a:rPr lang="ja-JP" altLang="en-US" sz="2400" dirty="0"/>
              <a:t>泉研究室所属</a:t>
            </a:r>
            <a:endParaRPr lang="en-US" altLang="ja-JP" sz="2400" dirty="0"/>
          </a:p>
          <a:p>
            <a:pPr algn="r"/>
            <a:r>
              <a:rPr kumimoji="1" lang="en-US" altLang="ja-JP" sz="2400" dirty="0"/>
              <a:t>26115142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水谷 龍誠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867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</p:spPr>
            <p:txBody>
              <a:bodyPr/>
              <a:lstStyle/>
              <a:p>
                <a:r>
                  <a:rPr lang="ja-JP" altLang="en-US" dirty="0"/>
                  <a:t>二分探索的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に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各パス上で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ノード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探索して</m:t>
                    </m:r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ja-JP" altLang="en-US" dirty="0"/>
                  <a:t>に近いカット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に近いカット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を探索する</a:t>
                </a:r>
                <a:endParaRPr lang="en-US" altLang="ja-JP" dirty="0"/>
              </a:p>
              <a:p>
                <a:r>
                  <a:rPr lang="ja-JP" altLang="en-US" dirty="0"/>
                  <a:t>見つけたカットがサイズ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の平衡分離集合であれば</a:t>
                </a:r>
                <a:br>
                  <a:rPr lang="en-US" altLang="ja-JP" dirty="0"/>
                </a:br>
                <a:r>
                  <a:rPr lang="ja-JP" altLang="en-US" dirty="0"/>
                  <a:t>アルゴリズム終了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  <a:blipFill>
                <a:blip r:embed="rId3"/>
                <a:stretch>
                  <a:fillRect l="-1005" t="-2389" b="-1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33D1DC8-71AC-47DF-981D-0888F8BE0A0D}"/>
              </a:ext>
            </a:extLst>
          </p:cNvPr>
          <p:cNvSpPr/>
          <p:nvPr/>
        </p:nvSpPr>
        <p:spPr>
          <a:xfrm>
            <a:off x="5720771" y="3637943"/>
            <a:ext cx="943499" cy="303493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/>
              <p:nvPr/>
            </p:nvSpPr>
            <p:spPr>
              <a:xfrm>
                <a:off x="1558303" y="3206083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𝑆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03" y="3206083"/>
                <a:ext cx="13294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/>
              <p:nvPr/>
            </p:nvSpPr>
            <p:spPr>
              <a:xfrm>
                <a:off x="5243691" y="3282092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𝑇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91" y="3282092"/>
                <a:ext cx="132948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>
            <a:extLst>
              <a:ext uri="{FF2B5EF4-FFF2-40B4-BE49-F238E27FC236}">
                <a16:creationId xmlns:a16="http://schemas.microsoft.com/office/drawing/2014/main" id="{7330202B-95CE-4EC5-859A-9A5AE8FAD242}"/>
              </a:ext>
            </a:extLst>
          </p:cNvPr>
          <p:cNvSpPr/>
          <p:nvPr/>
        </p:nvSpPr>
        <p:spPr>
          <a:xfrm>
            <a:off x="2243579" y="3506771"/>
            <a:ext cx="941376" cy="335122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04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分離した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を含む各連結成分を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に縮約して同じ処理を繰り返す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  <a:blipFill>
                <a:blip r:embed="rId3"/>
                <a:stretch>
                  <a:fillRect l="-1159" t="-2048" r="-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33D1DC8-71AC-47DF-981D-0888F8BE0A0D}"/>
              </a:ext>
            </a:extLst>
          </p:cNvPr>
          <p:cNvSpPr/>
          <p:nvPr/>
        </p:nvSpPr>
        <p:spPr>
          <a:xfrm>
            <a:off x="5220969" y="3637943"/>
            <a:ext cx="3508248" cy="3034930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/>
              <p:nvPr/>
            </p:nvSpPr>
            <p:spPr>
              <a:xfrm>
                <a:off x="140059" y="4118846"/>
                <a:ext cx="1329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</m:t>
                      </m:r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3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" y="4118846"/>
                <a:ext cx="13294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/>
              <p:nvPr/>
            </p:nvSpPr>
            <p:spPr>
              <a:xfrm>
                <a:off x="7181138" y="3955564"/>
                <a:ext cx="1329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3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138" y="3955564"/>
                <a:ext cx="132948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>
            <a:extLst>
              <a:ext uri="{FF2B5EF4-FFF2-40B4-BE49-F238E27FC236}">
                <a16:creationId xmlns:a16="http://schemas.microsoft.com/office/drawing/2014/main" id="{7330202B-95CE-4EC5-859A-9A5AE8FAD242}"/>
              </a:ext>
            </a:extLst>
          </p:cNvPr>
          <p:cNvSpPr/>
          <p:nvPr/>
        </p:nvSpPr>
        <p:spPr>
          <a:xfrm>
            <a:off x="84841" y="3506771"/>
            <a:ext cx="3882044" cy="3351229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4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</p:spPr>
            <p:txBody>
              <a:bodyPr/>
              <a:lstStyle/>
              <a:p>
                <a:r>
                  <a:rPr lang="ja-JP" altLang="en-US" dirty="0"/>
                  <a:t>分離した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を含む各連結成分を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に縮約して同じ処理を繰り返す</a:t>
                </a:r>
                <a:endParaRPr lang="en-US" altLang="ja-JP" dirty="0"/>
              </a:p>
              <a:p>
                <a:r>
                  <a:rPr lang="ja-JP" altLang="en-US" dirty="0"/>
                  <a:t>得られた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点カット</m:t>
                    </m:r>
                  </m:oMath>
                </a14:m>
                <a:r>
                  <a:rPr lang="ja-JP" altLang="en-US" dirty="0"/>
                  <a:t>の和集合を答えとして</a:t>
                </a:r>
                <a:br>
                  <a:rPr lang="en-US" altLang="ja-JP" dirty="0"/>
                </a:br>
                <a:r>
                  <a:rPr lang="ja-JP" altLang="en-US" dirty="0"/>
                  <a:t>出力する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  <a:blipFill>
                <a:blip r:embed="rId3"/>
                <a:stretch>
                  <a:fillRect l="-1005" t="-2857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1683705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05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20313" t="-1563" b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6557472" y="498588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72" y="4985889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t="-1563" r="-21875" b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  <a:endCxn id="196" idx="2"/>
          </p:cNvCxnSpPr>
          <p:nvPr/>
        </p:nvCxnSpPr>
        <p:spPr>
          <a:xfrm flipV="1">
            <a:off x="1990984" y="3688964"/>
            <a:ext cx="2103244" cy="137881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</p:cNvCxnSpPr>
          <p:nvPr/>
        </p:nvCxnSpPr>
        <p:spPr>
          <a:xfrm flipV="1">
            <a:off x="2055043" y="4609708"/>
            <a:ext cx="2045617" cy="556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</p:cNvCxnSpPr>
          <p:nvPr/>
        </p:nvCxnSpPr>
        <p:spPr>
          <a:xfrm>
            <a:off x="2026763" y="5269584"/>
            <a:ext cx="2055043" cy="311084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02F6D3B-47EF-41F4-8FC4-FE721D91CBBC}"/>
              </a:ext>
            </a:extLst>
          </p:cNvPr>
          <p:cNvCxnSpPr>
            <a:cxnSpLocks/>
          </p:cNvCxnSpPr>
          <p:nvPr/>
        </p:nvCxnSpPr>
        <p:spPr>
          <a:xfrm>
            <a:off x="1989056" y="5344998"/>
            <a:ext cx="2111604" cy="114064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9E126E-9DA8-4BF3-ADF2-CB5FAE9E19BB}"/>
              </a:ext>
            </a:extLst>
          </p:cNvPr>
          <p:cNvCxnSpPr>
            <a:cxnSpLocks/>
          </p:cNvCxnSpPr>
          <p:nvPr/>
        </p:nvCxnSpPr>
        <p:spPr>
          <a:xfrm flipV="1">
            <a:off x="4454228" y="5307291"/>
            <a:ext cx="2163388" cy="118558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239EDD-02A6-4F4F-AFE8-0CBD81AF9998}"/>
              </a:ext>
            </a:extLst>
          </p:cNvPr>
          <p:cNvCxnSpPr>
            <a:cxnSpLocks/>
          </p:cNvCxnSpPr>
          <p:nvPr/>
        </p:nvCxnSpPr>
        <p:spPr>
          <a:xfrm flipV="1">
            <a:off x="4458878" y="5175315"/>
            <a:ext cx="2092751" cy="405354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4E8D4AB-E27C-4ABE-88B4-C04C31D00C9C}"/>
              </a:ext>
            </a:extLst>
          </p:cNvPr>
          <p:cNvCxnSpPr>
            <a:cxnSpLocks/>
          </p:cNvCxnSpPr>
          <p:nvPr/>
        </p:nvCxnSpPr>
        <p:spPr>
          <a:xfrm>
            <a:off x="4468305" y="4590854"/>
            <a:ext cx="2102177" cy="49962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D644C8A-FD17-4457-AE96-36B7E4A8BBF8}"/>
              </a:ext>
            </a:extLst>
          </p:cNvPr>
          <p:cNvCxnSpPr>
            <a:cxnSpLocks/>
          </p:cNvCxnSpPr>
          <p:nvPr/>
        </p:nvCxnSpPr>
        <p:spPr>
          <a:xfrm>
            <a:off x="4449452" y="3695307"/>
            <a:ext cx="2205872" cy="13103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BE39C4A-2BD7-488E-B90A-6D2D73D2C35B}"/>
              </a:ext>
            </a:extLst>
          </p:cNvPr>
          <p:cNvSpPr/>
          <p:nvPr/>
        </p:nvSpPr>
        <p:spPr>
          <a:xfrm>
            <a:off x="3563332" y="3220058"/>
            <a:ext cx="1414021" cy="3637942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9C17C34-7C3F-4C84-A99F-8BBCA21D7FAA}"/>
                  </a:ext>
                </a:extLst>
              </p:cNvPr>
              <p:cNvSpPr txBox="1"/>
              <p:nvPr/>
            </p:nvSpPr>
            <p:spPr>
              <a:xfrm>
                <a:off x="4468305" y="3276320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𝑆</m:t>
                      </m:r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T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9C17C34-7C3F-4C84-A99F-8BBCA21D7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05" y="3276320"/>
                <a:ext cx="13294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3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98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C2CE27-424E-42CF-A498-689C2C50ADA4}"/>
              </a:ext>
            </a:extLst>
          </p:cNvPr>
          <p:cNvCxnSpPr>
            <a:cxnSpLocks/>
          </p:cNvCxnSpPr>
          <p:nvPr/>
        </p:nvCxnSpPr>
        <p:spPr>
          <a:xfrm flipH="1" flipV="1">
            <a:off x="5753296" y="3129699"/>
            <a:ext cx="1863564" cy="19796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/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既存の分散アルゴリズム　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によって計算可能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𝑂</m:t>
                        </m:r>
                      </m:e>
                    </m:acc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p>
                      <m:sSup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e>
                      <m:sup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radPr>
                      <m:deg/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e>
                    </m:rad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𝐷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))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ラウンド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blipFill>
                <a:blip r:embed="rId3"/>
                <a:stretch>
                  <a:fillRect l="-1963" t="-3902" b="-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EA2D7D7-08BA-484F-8328-36455BC7EC24}"/>
              </a:ext>
            </a:extLst>
          </p:cNvPr>
          <p:cNvCxnSpPr>
            <a:cxnSpLocks/>
          </p:cNvCxnSpPr>
          <p:nvPr/>
        </p:nvCxnSpPr>
        <p:spPr>
          <a:xfrm flipH="1" flipV="1">
            <a:off x="2664692" y="4949073"/>
            <a:ext cx="1652784" cy="9176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C2CE27-424E-42CF-A498-689C2C50ADA4}"/>
              </a:ext>
            </a:extLst>
          </p:cNvPr>
          <p:cNvCxnSpPr>
            <a:cxnSpLocks/>
          </p:cNvCxnSpPr>
          <p:nvPr/>
        </p:nvCxnSpPr>
        <p:spPr>
          <a:xfrm flipH="1" flipV="1">
            <a:off x="5976595" y="3695308"/>
            <a:ext cx="1640263" cy="1414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/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この部分のアルゴリズムを考案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点素パスの最大の長さを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ℓ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とすると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𝑂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ℓ(</m:t>
                    </m:r>
                    <m:rad>
                      <m:radPr>
                        <m:degHide m:val="o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radPr>
                      <m:deg/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e>
                    </m:ra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𝐷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ラウンド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blipFill>
                <a:blip r:embed="rId3"/>
                <a:stretch>
                  <a:fillRect l="-1963" t="-3902" r="-1047" b="-78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1F227-9A1E-4594-9FF2-6577FBA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147ADD-3F9A-4DE0-900C-E24C6F0C4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提案アルゴリズムはサイズ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kumimoji="1" lang="ja-JP" altLang="en-US" dirty="0"/>
                  <a:t>の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-</a:t>
                </a:r>
                <a:r>
                  <a:rPr kumimoji="1" lang="ja-JP" altLang="en-US" dirty="0"/>
                  <a:t>平衡分離集合を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+ℓ))(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ラウンドで計算可能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147ADD-3F9A-4DE0-900C-E24C6F0C4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5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1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663C9-865C-4F22-A5FA-6C6E9EF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アルゴリズム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9FD532-A320-4B60-96BF-4592F6D2F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4"/>
                <a:ext cx="7886700" cy="2403258"/>
              </a:xfrm>
            </p:spPr>
            <p:txBody>
              <a:bodyPr/>
              <a:lstStyle/>
              <a:p>
                <a:r>
                  <a:rPr lang="ja-JP" altLang="en-US" dirty="0"/>
                  <a:t>ネットワーク自身を入力とみなしてグラフ上の問題を解く</a:t>
                </a:r>
                <a:endParaRPr lang="en-US" altLang="ja-JP" dirty="0"/>
              </a:p>
              <a:p>
                <a:r>
                  <a:rPr lang="ja-JP" altLang="en-US" dirty="0"/>
                  <a:t>単純無向グラフ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ja-JP" altLang="en-US" dirty="0"/>
                  <a:t>計算機集合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ja-JP" altLang="en-US" dirty="0"/>
                  <a:t>通信リンク集合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ja-JP" altLang="en-US"/>
                  <a:t>直径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9FD532-A320-4B60-96BF-4592F6D2F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4"/>
                <a:ext cx="7886700" cy="2403258"/>
              </a:xfrm>
              <a:blipFill>
                <a:blip r:embed="rId2"/>
                <a:stretch>
                  <a:fillRect l="-1005" t="-2532" b="-2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4B30200B-FDED-42DA-9689-E54CFAF4359E}"/>
              </a:ext>
            </a:extLst>
          </p:cNvPr>
          <p:cNvSpPr/>
          <p:nvPr/>
        </p:nvSpPr>
        <p:spPr>
          <a:xfrm>
            <a:off x="1291472" y="438346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1141C61-8258-4D39-A165-BA5D9391461D}"/>
              </a:ext>
            </a:extLst>
          </p:cNvPr>
          <p:cNvSpPr/>
          <p:nvPr/>
        </p:nvSpPr>
        <p:spPr>
          <a:xfrm>
            <a:off x="3478491" y="402346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D2805AE-2246-4403-A776-AA67C37047BA}"/>
              </a:ext>
            </a:extLst>
          </p:cNvPr>
          <p:cNvSpPr/>
          <p:nvPr/>
        </p:nvSpPr>
        <p:spPr>
          <a:xfrm>
            <a:off x="2011472" y="5872900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CDA415F-11EA-419B-B874-674B38799D5D}"/>
              </a:ext>
            </a:extLst>
          </p:cNvPr>
          <p:cNvSpPr/>
          <p:nvPr/>
        </p:nvSpPr>
        <p:spPr>
          <a:xfrm>
            <a:off x="4440024" y="5940669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30F49AE-D746-4B51-950A-C94506471C25}"/>
              </a:ext>
            </a:extLst>
          </p:cNvPr>
          <p:cNvSpPr/>
          <p:nvPr/>
        </p:nvSpPr>
        <p:spPr>
          <a:xfrm>
            <a:off x="5823984" y="4500669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3E58929-0B62-4590-AD8A-C9424FC7E950}"/>
              </a:ext>
            </a:extLst>
          </p:cNvPr>
          <p:cNvSpPr/>
          <p:nvPr/>
        </p:nvSpPr>
        <p:spPr>
          <a:xfrm>
            <a:off x="5823984" y="587824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3F85CFC-D337-49FA-B558-9ADCEEF6FD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198491" y="4383464"/>
            <a:ext cx="1625493" cy="47720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61DAB4F-51BC-4AD8-8EC9-AE440C00B0D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011472" y="4383464"/>
            <a:ext cx="1467019" cy="360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9DD886-E649-416B-8DF3-97570275D9A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4093049" y="4638022"/>
            <a:ext cx="452417" cy="140808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6E74ED3-3D6B-4190-A554-15BC98302E92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651472" y="5103464"/>
            <a:ext cx="465442" cy="87487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8810B63-6066-4790-99B6-F3A2A26274A9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6183984" y="5220669"/>
            <a:ext cx="0" cy="6575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DB1785B-A15D-4F61-AB6C-1FB755610F9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160024" y="6238244"/>
            <a:ext cx="663960" cy="6242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61971B1-0D40-4654-87A9-30A1F86CB8C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26030" y="4638022"/>
            <a:ext cx="957903" cy="134032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0FC8075-DA29-4C54-9609-C8756089C16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731472" y="6232900"/>
            <a:ext cx="1708552" cy="677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6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6564A-1F39-4B65-827E-14C81EFA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420"/>
            <a:ext cx="7886700" cy="909492"/>
          </a:xfrm>
        </p:spPr>
        <p:txBody>
          <a:bodyPr/>
          <a:lstStyle/>
          <a:p>
            <a:r>
              <a:rPr lang="en-US" altLang="ja-JP" i="1" dirty="0"/>
              <a:t>CONGEST</a:t>
            </a:r>
            <a:r>
              <a:rPr lang="ja-JP" altLang="en-US" i="1" dirty="0"/>
              <a:t>モデル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4992AFE-0BC6-4C55-BB9B-42D042C3C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4"/>
                <a:ext cx="7886700" cy="4662199"/>
              </a:xfrm>
            </p:spPr>
            <p:txBody>
              <a:bodyPr/>
              <a:lstStyle/>
              <a:p>
                <a:r>
                  <a:rPr lang="ja-JP" altLang="en-US" dirty="0"/>
                  <a:t>単位ラウンドあたりの各辺の通信量に制限をかけた</a:t>
                </a:r>
                <a:br>
                  <a:rPr lang="en-US" altLang="ja-JP" dirty="0"/>
                </a:br>
                <a:r>
                  <a:rPr lang="ja-JP" altLang="en-US" dirty="0"/>
                  <a:t>モデル</a:t>
                </a:r>
                <a:endParaRPr lang="en-US" altLang="ja-JP" dirty="0"/>
              </a:p>
              <a:p>
                <a:r>
                  <a:rPr lang="ja-JP" altLang="en-US" dirty="0"/>
                  <a:t>各計算機は一意な</a:t>
                </a:r>
                <a:r>
                  <a:rPr lang="en-US" altLang="ja-JP" dirty="0"/>
                  <a:t>ID(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を保有</a:t>
                </a:r>
                <a:endParaRPr lang="en-US" altLang="ja-JP" dirty="0"/>
              </a:p>
              <a:p>
                <a:r>
                  <a:rPr lang="ja-JP" altLang="en-US" dirty="0"/>
                  <a:t>計算機はラウンドに従って同期して動作する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隣接ノードへのメッセージ送信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隣接ノードからのメッセージ受信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内部計算</a:t>
                </a:r>
                <a:endParaRPr lang="en-US" altLang="ja-JP" dirty="0"/>
              </a:p>
              <a:p>
                <a:r>
                  <a:rPr lang="ja-JP" altLang="en-US" dirty="0"/>
                  <a:t>各通信リンクはラウンドあたり高々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ビットの</a:t>
                </a:r>
                <a:br>
                  <a:rPr lang="en-US" altLang="ja-JP" dirty="0"/>
                </a:br>
                <a:r>
                  <a:rPr lang="ja-JP" altLang="en-US" dirty="0"/>
                  <a:t>メッセージを送信可能</a:t>
                </a:r>
              </a:p>
              <a:p>
                <a:r>
                  <a:rPr kumimoji="1" lang="ja-JP" altLang="en-US" dirty="0"/>
                  <a:t>アルゴリズムは全ノード上</a:t>
                </a:r>
                <a:r>
                  <a:rPr lang="ja-JP" altLang="en-US" dirty="0"/>
                  <a:t>でラウンド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に同時に</a:t>
                </a:r>
                <a:br>
                  <a:rPr lang="en-US" altLang="ja-JP" dirty="0"/>
                </a:br>
                <a:r>
                  <a:rPr lang="ja-JP" altLang="en-US" dirty="0"/>
                  <a:t>開始される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4992AFE-0BC6-4C55-BB9B-42D042C3C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4"/>
                <a:ext cx="7886700" cy="4662199"/>
              </a:xfrm>
              <a:blipFill>
                <a:blip r:embed="rId2"/>
                <a:stretch>
                  <a:fillRect l="-1005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0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A2091-DF0A-4DE6-A270-D08DDE7C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C73B4-B194-4371-A055-7F192A2E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4620"/>
            <a:ext cx="7886700" cy="2435990"/>
          </a:xfrm>
        </p:spPr>
        <p:txBody>
          <a:bodyPr/>
          <a:lstStyle/>
          <a:p>
            <a:r>
              <a:rPr lang="ja-JP" altLang="en-US" dirty="0"/>
              <a:t>サイズが小さい</a:t>
            </a:r>
            <a:r>
              <a:rPr kumimoji="1" lang="ja-JP" altLang="en-US" dirty="0"/>
              <a:t>平衡分離集合の存在は高速なグラフ</a:t>
            </a:r>
            <a:br>
              <a:rPr kumimoji="1" lang="en-US" altLang="ja-JP" dirty="0"/>
            </a:br>
            <a:r>
              <a:rPr kumimoji="1" lang="ja-JP" altLang="en-US" dirty="0"/>
              <a:t>アルゴリズムの設計に対して有用である</a:t>
            </a:r>
            <a:endParaRPr lang="en-US" altLang="ja-JP" dirty="0"/>
          </a:p>
          <a:p>
            <a:pPr lvl="1"/>
            <a:r>
              <a:rPr lang="ja-JP" altLang="en-US" dirty="0"/>
              <a:t>ただし</a:t>
            </a:r>
            <a:r>
              <a:rPr lang="en-US" altLang="ja-JP" dirty="0"/>
              <a:t>,</a:t>
            </a:r>
            <a:r>
              <a:rPr lang="ja-JP" altLang="en-US" dirty="0"/>
              <a:t>サイズ最小の平衡分離集合の探索は</a:t>
            </a:r>
            <a:r>
              <a:rPr lang="en-US" altLang="ja-JP" dirty="0"/>
              <a:t>NP</a:t>
            </a:r>
            <a:r>
              <a:rPr lang="ja-JP" altLang="en-US" dirty="0"/>
              <a:t>困難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小さな平衡分離集合を近似する分散アルゴリズムは</a:t>
            </a:r>
            <a:br>
              <a:rPr lang="en-US" altLang="ja-JP" dirty="0"/>
            </a:br>
            <a:r>
              <a:rPr lang="ja-JP" altLang="en-US" dirty="0"/>
              <a:t>これまでに知られていない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835FECB-C750-47C3-A6A8-6527B60CE9A6}"/>
              </a:ext>
            </a:extLst>
          </p:cNvPr>
          <p:cNvSpPr txBox="1">
            <a:spLocks/>
          </p:cNvSpPr>
          <p:nvPr/>
        </p:nvSpPr>
        <p:spPr>
          <a:xfrm>
            <a:off x="628650" y="4887834"/>
            <a:ext cx="7886700" cy="890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平衡分離集合を近似計算する既存の集中型アルゴリズム</a:t>
            </a:r>
            <a:r>
              <a:rPr lang="en-US" altLang="ja-JP" dirty="0"/>
              <a:t>[SW17]</a:t>
            </a:r>
            <a:r>
              <a:rPr lang="ja-JP" altLang="en-US" dirty="0"/>
              <a:t>を分散システム上に実現</a:t>
            </a:r>
            <a:endParaRPr lang="en-US" altLang="ja-JP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32FF6A6F-0707-4C10-8547-A95DC58B34CF}"/>
              </a:ext>
            </a:extLst>
          </p:cNvPr>
          <p:cNvSpPr/>
          <p:nvPr/>
        </p:nvSpPr>
        <p:spPr>
          <a:xfrm>
            <a:off x="3660689" y="3848318"/>
            <a:ext cx="1822622" cy="789943"/>
          </a:xfrm>
          <a:prstGeom prst="downArrow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11">
            <a:extLst>
              <a:ext uri="{FF2B5EF4-FFF2-40B4-BE49-F238E27FC236}">
                <a16:creationId xmlns:a16="http://schemas.microsoft.com/office/drawing/2014/main" id="{3AC0EBE3-48EA-48DF-95E7-33E60E6902EB}"/>
              </a:ext>
            </a:extLst>
          </p:cNvPr>
          <p:cNvSpPr txBox="1"/>
          <p:nvPr/>
        </p:nvSpPr>
        <p:spPr>
          <a:xfrm>
            <a:off x="628650" y="6028204"/>
            <a:ext cx="788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/>
              <a:t>[BW17]</a:t>
            </a:r>
            <a:r>
              <a:rPr lang="en-US" altLang="ja-JP" sz="1400" dirty="0" err="1"/>
              <a:t>B.Sebastian,R.Wattenhofer</a:t>
            </a:r>
            <a:r>
              <a:rPr lang="en-US" altLang="ja-JP" sz="1400" dirty="0"/>
              <a:t>.</a:t>
            </a:r>
            <a:br>
              <a:rPr lang="en-US" altLang="ja-JP" sz="1400" dirty="0"/>
            </a:br>
            <a:r>
              <a:rPr lang="en-US" altLang="ja-JP" sz="1400" dirty="0"/>
              <a:t>"Approximating Small Balanced Vertex Separators in Almost Linear Time.“</a:t>
            </a:r>
            <a:br>
              <a:rPr lang="en-US" altLang="ja-JP" sz="1400" dirty="0"/>
            </a:br>
            <a:r>
              <a:rPr lang="en-US" altLang="ja-JP" sz="1400" dirty="0"/>
              <a:t> Workshop on Algorithms and Data Structures. Springer, Cham, 2017.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514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C85C30A-0AD7-4721-AAC6-2EAEDF1A17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C85C30A-0AD7-4721-AAC6-2EAEDF1A1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342" b="-167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2D42C4E-AF72-4FCA-9A3D-2DCDC45E8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391" y="1274618"/>
                <a:ext cx="8040766" cy="1922527"/>
              </a:xfrm>
            </p:spPr>
            <p:txBody>
              <a:bodyPr/>
              <a:lstStyle/>
              <a:p>
                <a:r>
                  <a:rPr kumimoji="1" lang="ja-JP" altLang="en-US" dirty="0"/>
                  <a:t>ある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頂点のグラフ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ja-JP" altLang="en-US" b="0" dirty="0"/>
                  <a:t>を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つ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以上の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非連結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な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部分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グラフ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に分離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する</m:t>
                    </m:r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</a:t>
                </a:r>
                <a:r>
                  <a:rPr lang="ja-JP" altLang="en-US" i="1" dirty="0">
                    <a:latin typeface="Cambria Math" panose="02040503050406030204" pitchFamily="18" charset="0"/>
                  </a:rPr>
                  <a:t>分離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分離</a:t>
                </a:r>
                <a:r>
                  <a:rPr kumimoji="1" lang="ja-JP" altLang="en-US" dirty="0"/>
                  <a:t>された各連結成分のサイズ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以下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2D42C4E-AF72-4FCA-9A3D-2DCDC45E8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391" y="1274618"/>
                <a:ext cx="8040766" cy="1922527"/>
              </a:xfrm>
              <a:blipFill>
                <a:blip r:embed="rId4"/>
                <a:stretch>
                  <a:fillRect l="-986" t="-2540" b="-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5ED4D06C-4537-40A7-813E-A2BC1CF31DA3}"/>
                  </a:ext>
                </a:extLst>
              </p:cNvPr>
              <p:cNvSpPr/>
              <p:nvPr/>
            </p:nvSpPr>
            <p:spPr>
              <a:xfrm rot="5400000">
                <a:off x="3174535" y="4223087"/>
                <a:ext cx="2854412" cy="1729946"/>
              </a:xfrm>
              <a:custGeom>
                <a:avLst/>
                <a:gdLst>
                  <a:gd name="connsiteX0" fmla="*/ 0 w 2854412"/>
                  <a:gd name="connsiteY0" fmla="*/ 864973 h 1729946"/>
                  <a:gd name="connsiteX1" fmla="*/ 7369 w 2854412"/>
                  <a:gd name="connsiteY1" fmla="*/ 513746 h 1729946"/>
                  <a:gd name="connsiteX2" fmla="*/ 12785 w 2854412"/>
                  <a:gd name="connsiteY2" fmla="*/ 428331 h 1729946"/>
                  <a:gd name="connsiteX3" fmla="*/ 65996 w 2854412"/>
                  <a:gd name="connsiteY3" fmla="*/ 381359 h 1729946"/>
                  <a:gd name="connsiteX4" fmla="*/ 1403438 w 2854412"/>
                  <a:gd name="connsiteY4" fmla="*/ 0 h 1729946"/>
                  <a:gd name="connsiteX5" fmla="*/ 2821670 w 2854412"/>
                  <a:gd name="connsiteY5" fmla="*/ 452676 h 1729946"/>
                  <a:gd name="connsiteX6" fmla="*/ 2844803 w 2854412"/>
                  <a:gd name="connsiteY6" fmla="*/ 478430 h 1729946"/>
                  <a:gd name="connsiteX7" fmla="*/ 2847043 w 2854412"/>
                  <a:gd name="connsiteY7" fmla="*/ 513746 h 1729946"/>
                  <a:gd name="connsiteX8" fmla="*/ 2854412 w 2854412"/>
                  <a:gd name="connsiteY8" fmla="*/ 864973 h 1729946"/>
                  <a:gd name="connsiteX9" fmla="*/ 2847043 w 2854412"/>
                  <a:gd name="connsiteY9" fmla="*/ 1216200 h 1729946"/>
                  <a:gd name="connsiteX10" fmla="*/ 2844803 w 2854412"/>
                  <a:gd name="connsiteY10" fmla="*/ 1251516 h 1729946"/>
                  <a:gd name="connsiteX11" fmla="*/ 2821670 w 2854412"/>
                  <a:gd name="connsiteY11" fmla="*/ 1277270 h 1729946"/>
                  <a:gd name="connsiteX12" fmla="*/ 1403438 w 2854412"/>
                  <a:gd name="connsiteY12" fmla="*/ 1729946 h 1729946"/>
                  <a:gd name="connsiteX13" fmla="*/ 65996 w 2854412"/>
                  <a:gd name="connsiteY13" fmla="*/ 1348587 h 1729946"/>
                  <a:gd name="connsiteX14" fmla="*/ 12785 w 2854412"/>
                  <a:gd name="connsiteY14" fmla="*/ 1301615 h 1729946"/>
                  <a:gd name="connsiteX15" fmla="*/ 7369 w 2854412"/>
                  <a:gd name="connsiteY15" fmla="*/ 1216200 h 1729946"/>
                  <a:gd name="connsiteX16" fmla="*/ 0 w 2854412"/>
                  <a:gd name="connsiteY16" fmla="*/ 864973 h 1729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4412" h="1729946">
                    <a:moveTo>
                      <a:pt x="0" y="864973"/>
                    </a:moveTo>
                    <a:cubicBezTo>
                      <a:pt x="0" y="746398"/>
                      <a:pt x="2496" y="629227"/>
                      <a:pt x="7369" y="513746"/>
                    </a:cubicBezTo>
                    <a:lnTo>
                      <a:pt x="12785" y="428331"/>
                    </a:lnTo>
                    <a:lnTo>
                      <a:pt x="65996" y="381359"/>
                    </a:lnTo>
                    <a:cubicBezTo>
                      <a:pt x="355846" y="151274"/>
                      <a:pt x="846700" y="0"/>
                      <a:pt x="1403438" y="0"/>
                    </a:cubicBezTo>
                    <a:cubicBezTo>
                      <a:pt x="2015849" y="0"/>
                      <a:pt x="2548542" y="183042"/>
                      <a:pt x="2821670" y="452676"/>
                    </a:cubicBezTo>
                    <a:lnTo>
                      <a:pt x="2844803" y="478430"/>
                    </a:lnTo>
                    <a:lnTo>
                      <a:pt x="2847043" y="513746"/>
                    </a:lnTo>
                    <a:cubicBezTo>
                      <a:pt x="2851916" y="629227"/>
                      <a:pt x="2854412" y="746398"/>
                      <a:pt x="2854412" y="864973"/>
                    </a:cubicBezTo>
                    <a:cubicBezTo>
                      <a:pt x="2854412" y="983548"/>
                      <a:pt x="2851916" y="1100720"/>
                      <a:pt x="2847043" y="1216200"/>
                    </a:cubicBezTo>
                    <a:lnTo>
                      <a:pt x="2844803" y="1251516"/>
                    </a:lnTo>
                    <a:lnTo>
                      <a:pt x="2821670" y="1277270"/>
                    </a:lnTo>
                    <a:cubicBezTo>
                      <a:pt x="2548542" y="1546904"/>
                      <a:pt x="2015849" y="1729946"/>
                      <a:pt x="1403438" y="1729946"/>
                    </a:cubicBezTo>
                    <a:cubicBezTo>
                      <a:pt x="846700" y="1729946"/>
                      <a:pt x="355846" y="1578672"/>
                      <a:pt x="65996" y="1348587"/>
                    </a:cubicBezTo>
                    <a:lnTo>
                      <a:pt x="12785" y="1301615"/>
                    </a:lnTo>
                    <a:lnTo>
                      <a:pt x="7369" y="1216200"/>
                    </a:lnTo>
                    <a:cubicBezTo>
                      <a:pt x="2496" y="1100720"/>
                      <a:pt x="0" y="983548"/>
                      <a:pt x="0" y="864973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5ED4D06C-4537-40A7-813E-A2BC1CF31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74535" y="4223087"/>
                <a:ext cx="2854412" cy="1729946"/>
              </a:xfrm>
              <a:custGeom>
                <a:avLst/>
                <a:gdLst>
                  <a:gd name="connsiteX0" fmla="*/ 0 w 2854412"/>
                  <a:gd name="connsiteY0" fmla="*/ 864973 h 1729946"/>
                  <a:gd name="connsiteX1" fmla="*/ 7369 w 2854412"/>
                  <a:gd name="connsiteY1" fmla="*/ 513746 h 1729946"/>
                  <a:gd name="connsiteX2" fmla="*/ 12785 w 2854412"/>
                  <a:gd name="connsiteY2" fmla="*/ 428331 h 1729946"/>
                  <a:gd name="connsiteX3" fmla="*/ 65996 w 2854412"/>
                  <a:gd name="connsiteY3" fmla="*/ 381359 h 1729946"/>
                  <a:gd name="connsiteX4" fmla="*/ 1403438 w 2854412"/>
                  <a:gd name="connsiteY4" fmla="*/ 0 h 1729946"/>
                  <a:gd name="connsiteX5" fmla="*/ 2821670 w 2854412"/>
                  <a:gd name="connsiteY5" fmla="*/ 452676 h 1729946"/>
                  <a:gd name="connsiteX6" fmla="*/ 2844803 w 2854412"/>
                  <a:gd name="connsiteY6" fmla="*/ 478430 h 1729946"/>
                  <a:gd name="connsiteX7" fmla="*/ 2847043 w 2854412"/>
                  <a:gd name="connsiteY7" fmla="*/ 513746 h 1729946"/>
                  <a:gd name="connsiteX8" fmla="*/ 2854412 w 2854412"/>
                  <a:gd name="connsiteY8" fmla="*/ 864973 h 1729946"/>
                  <a:gd name="connsiteX9" fmla="*/ 2847043 w 2854412"/>
                  <a:gd name="connsiteY9" fmla="*/ 1216200 h 1729946"/>
                  <a:gd name="connsiteX10" fmla="*/ 2844803 w 2854412"/>
                  <a:gd name="connsiteY10" fmla="*/ 1251516 h 1729946"/>
                  <a:gd name="connsiteX11" fmla="*/ 2821670 w 2854412"/>
                  <a:gd name="connsiteY11" fmla="*/ 1277270 h 1729946"/>
                  <a:gd name="connsiteX12" fmla="*/ 1403438 w 2854412"/>
                  <a:gd name="connsiteY12" fmla="*/ 1729946 h 1729946"/>
                  <a:gd name="connsiteX13" fmla="*/ 65996 w 2854412"/>
                  <a:gd name="connsiteY13" fmla="*/ 1348587 h 1729946"/>
                  <a:gd name="connsiteX14" fmla="*/ 12785 w 2854412"/>
                  <a:gd name="connsiteY14" fmla="*/ 1301615 h 1729946"/>
                  <a:gd name="connsiteX15" fmla="*/ 7369 w 2854412"/>
                  <a:gd name="connsiteY15" fmla="*/ 1216200 h 1729946"/>
                  <a:gd name="connsiteX16" fmla="*/ 0 w 2854412"/>
                  <a:gd name="connsiteY16" fmla="*/ 864973 h 1729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4412" h="1729946">
                    <a:moveTo>
                      <a:pt x="0" y="864973"/>
                    </a:moveTo>
                    <a:cubicBezTo>
                      <a:pt x="0" y="746398"/>
                      <a:pt x="2496" y="629227"/>
                      <a:pt x="7369" y="513746"/>
                    </a:cubicBezTo>
                    <a:lnTo>
                      <a:pt x="12785" y="428331"/>
                    </a:lnTo>
                    <a:lnTo>
                      <a:pt x="65996" y="381359"/>
                    </a:lnTo>
                    <a:cubicBezTo>
                      <a:pt x="355846" y="151274"/>
                      <a:pt x="846700" y="0"/>
                      <a:pt x="1403438" y="0"/>
                    </a:cubicBezTo>
                    <a:cubicBezTo>
                      <a:pt x="2015849" y="0"/>
                      <a:pt x="2548542" y="183042"/>
                      <a:pt x="2821670" y="452676"/>
                    </a:cubicBezTo>
                    <a:lnTo>
                      <a:pt x="2844803" y="478430"/>
                    </a:lnTo>
                    <a:lnTo>
                      <a:pt x="2847043" y="513746"/>
                    </a:lnTo>
                    <a:cubicBezTo>
                      <a:pt x="2851916" y="629227"/>
                      <a:pt x="2854412" y="746398"/>
                      <a:pt x="2854412" y="864973"/>
                    </a:cubicBezTo>
                    <a:cubicBezTo>
                      <a:pt x="2854412" y="983548"/>
                      <a:pt x="2851916" y="1100720"/>
                      <a:pt x="2847043" y="1216200"/>
                    </a:cubicBezTo>
                    <a:lnTo>
                      <a:pt x="2844803" y="1251516"/>
                    </a:lnTo>
                    <a:lnTo>
                      <a:pt x="2821670" y="1277270"/>
                    </a:lnTo>
                    <a:cubicBezTo>
                      <a:pt x="2548542" y="1546904"/>
                      <a:pt x="2015849" y="1729946"/>
                      <a:pt x="1403438" y="1729946"/>
                    </a:cubicBezTo>
                    <a:cubicBezTo>
                      <a:pt x="846700" y="1729946"/>
                      <a:pt x="355846" y="1578672"/>
                      <a:pt x="65996" y="1348587"/>
                    </a:cubicBezTo>
                    <a:lnTo>
                      <a:pt x="12785" y="1301615"/>
                    </a:lnTo>
                    <a:lnTo>
                      <a:pt x="7369" y="1216200"/>
                    </a:lnTo>
                    <a:cubicBezTo>
                      <a:pt x="2496" y="1100720"/>
                      <a:pt x="0" y="983548"/>
                      <a:pt x="0" y="864973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98F34407-A56A-46EF-9DE2-6F7B4111A1E7}"/>
                  </a:ext>
                </a:extLst>
              </p:cNvPr>
              <p:cNvSpPr/>
              <p:nvPr/>
            </p:nvSpPr>
            <p:spPr>
              <a:xfrm rot="5400000">
                <a:off x="796483" y="4102993"/>
                <a:ext cx="2832018" cy="1943101"/>
              </a:xfrm>
              <a:custGeom>
                <a:avLst/>
                <a:gdLst>
                  <a:gd name="connsiteX0" fmla="*/ 0 w 2832018"/>
                  <a:gd name="connsiteY0" fmla="*/ 50099 h 3048635"/>
                  <a:gd name="connsiteX1" fmla="*/ 53211 w 2832018"/>
                  <a:gd name="connsiteY1" fmla="*/ 97071 h 3048635"/>
                  <a:gd name="connsiteX2" fmla="*/ 1390653 w 2832018"/>
                  <a:gd name="connsiteY2" fmla="*/ 478430 h 3048635"/>
                  <a:gd name="connsiteX3" fmla="*/ 2808885 w 2832018"/>
                  <a:gd name="connsiteY3" fmla="*/ 25754 h 3048635"/>
                  <a:gd name="connsiteX4" fmla="*/ 2832018 w 2832018"/>
                  <a:gd name="connsiteY4" fmla="*/ 0 h 3048635"/>
                  <a:gd name="connsiteX5" fmla="*/ 2812631 w 2832018"/>
                  <a:gd name="connsiteY5" fmla="*/ 305765 h 3048635"/>
                  <a:gd name="connsiteX6" fmla="*/ 1414421 w 2832018"/>
                  <a:gd name="connsiteY6" fmla="*/ 3048635 h 3048635"/>
                  <a:gd name="connsiteX7" fmla="*/ 16211 w 2832018"/>
                  <a:gd name="connsiteY7" fmla="*/ 305765 h 3048635"/>
                  <a:gd name="connsiteX8" fmla="*/ 0 w 2832018"/>
                  <a:gd name="connsiteY8" fmla="*/ 50099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50099"/>
                    </a:moveTo>
                    <a:lnTo>
                      <a:pt x="53211" y="97071"/>
                    </a:lnTo>
                    <a:cubicBezTo>
                      <a:pt x="343061" y="327156"/>
                      <a:pt x="833915" y="478430"/>
                      <a:pt x="1390653" y="478430"/>
                    </a:cubicBezTo>
                    <a:cubicBezTo>
                      <a:pt x="2003064" y="478430"/>
                      <a:pt x="2535757" y="295388"/>
                      <a:pt x="2808885" y="25754"/>
                    </a:cubicBezTo>
                    <a:lnTo>
                      <a:pt x="2832018" y="0"/>
                    </a:lnTo>
                    <a:lnTo>
                      <a:pt x="2812631" y="305765"/>
                    </a:lnTo>
                    <a:cubicBezTo>
                      <a:pt x="2679549" y="1871118"/>
                      <a:pt x="2104117" y="3048635"/>
                      <a:pt x="1414421" y="3048635"/>
                    </a:cubicBezTo>
                    <a:cubicBezTo>
                      <a:pt x="724725" y="3048635"/>
                      <a:pt x="149292" y="1871118"/>
                      <a:pt x="16211" y="305765"/>
                    </a:cubicBezTo>
                    <a:lnTo>
                      <a:pt x="0" y="50099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98F34407-A56A-46EF-9DE2-6F7B4111A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6483" y="4102993"/>
                <a:ext cx="2832018" cy="1943101"/>
              </a:xfrm>
              <a:custGeom>
                <a:avLst/>
                <a:gdLst>
                  <a:gd name="connsiteX0" fmla="*/ 0 w 2832018"/>
                  <a:gd name="connsiteY0" fmla="*/ 50099 h 3048635"/>
                  <a:gd name="connsiteX1" fmla="*/ 53211 w 2832018"/>
                  <a:gd name="connsiteY1" fmla="*/ 97071 h 3048635"/>
                  <a:gd name="connsiteX2" fmla="*/ 1390653 w 2832018"/>
                  <a:gd name="connsiteY2" fmla="*/ 478430 h 3048635"/>
                  <a:gd name="connsiteX3" fmla="*/ 2808885 w 2832018"/>
                  <a:gd name="connsiteY3" fmla="*/ 25754 h 3048635"/>
                  <a:gd name="connsiteX4" fmla="*/ 2832018 w 2832018"/>
                  <a:gd name="connsiteY4" fmla="*/ 0 h 3048635"/>
                  <a:gd name="connsiteX5" fmla="*/ 2812631 w 2832018"/>
                  <a:gd name="connsiteY5" fmla="*/ 305765 h 3048635"/>
                  <a:gd name="connsiteX6" fmla="*/ 1414421 w 2832018"/>
                  <a:gd name="connsiteY6" fmla="*/ 3048635 h 3048635"/>
                  <a:gd name="connsiteX7" fmla="*/ 16211 w 2832018"/>
                  <a:gd name="connsiteY7" fmla="*/ 305765 h 3048635"/>
                  <a:gd name="connsiteX8" fmla="*/ 0 w 2832018"/>
                  <a:gd name="connsiteY8" fmla="*/ 50099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50099"/>
                    </a:moveTo>
                    <a:lnTo>
                      <a:pt x="53211" y="97071"/>
                    </a:lnTo>
                    <a:cubicBezTo>
                      <a:pt x="343061" y="327156"/>
                      <a:pt x="833915" y="478430"/>
                      <a:pt x="1390653" y="478430"/>
                    </a:cubicBezTo>
                    <a:cubicBezTo>
                      <a:pt x="2003064" y="478430"/>
                      <a:pt x="2535757" y="295388"/>
                      <a:pt x="2808885" y="25754"/>
                    </a:cubicBezTo>
                    <a:lnTo>
                      <a:pt x="2832018" y="0"/>
                    </a:lnTo>
                    <a:lnTo>
                      <a:pt x="2812631" y="305765"/>
                    </a:lnTo>
                    <a:cubicBezTo>
                      <a:pt x="2679549" y="1871118"/>
                      <a:pt x="2104117" y="3048635"/>
                      <a:pt x="1414421" y="3048635"/>
                    </a:cubicBezTo>
                    <a:cubicBezTo>
                      <a:pt x="724725" y="3048635"/>
                      <a:pt x="149292" y="1871118"/>
                      <a:pt x="16211" y="305765"/>
                    </a:cubicBezTo>
                    <a:lnTo>
                      <a:pt x="0" y="50099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502C68-9B41-476E-8179-F6E4FC73CDFB}"/>
                  </a:ext>
                </a:extLst>
              </p:cNvPr>
              <p:cNvSpPr/>
              <p:nvPr/>
            </p:nvSpPr>
            <p:spPr>
              <a:xfrm rot="5400000">
                <a:off x="6000559" y="3791956"/>
                <a:ext cx="2832018" cy="2565177"/>
              </a:xfrm>
              <a:custGeom>
                <a:avLst/>
                <a:gdLst>
                  <a:gd name="connsiteX0" fmla="*/ 0 w 2832018"/>
                  <a:gd name="connsiteY0" fmla="*/ 2998536 h 3048635"/>
                  <a:gd name="connsiteX1" fmla="*/ 16211 w 2832018"/>
                  <a:gd name="connsiteY1" fmla="*/ 2742870 h 3048635"/>
                  <a:gd name="connsiteX2" fmla="*/ 1414421 w 2832018"/>
                  <a:gd name="connsiteY2" fmla="*/ 0 h 3048635"/>
                  <a:gd name="connsiteX3" fmla="*/ 2812631 w 2832018"/>
                  <a:gd name="connsiteY3" fmla="*/ 2742870 h 3048635"/>
                  <a:gd name="connsiteX4" fmla="*/ 2832018 w 2832018"/>
                  <a:gd name="connsiteY4" fmla="*/ 3048635 h 3048635"/>
                  <a:gd name="connsiteX5" fmla="*/ 2808885 w 2832018"/>
                  <a:gd name="connsiteY5" fmla="*/ 3022881 h 3048635"/>
                  <a:gd name="connsiteX6" fmla="*/ 1390653 w 2832018"/>
                  <a:gd name="connsiteY6" fmla="*/ 2570205 h 3048635"/>
                  <a:gd name="connsiteX7" fmla="*/ 53211 w 2832018"/>
                  <a:gd name="connsiteY7" fmla="*/ 2951564 h 3048635"/>
                  <a:gd name="connsiteX8" fmla="*/ 0 w 2832018"/>
                  <a:gd name="connsiteY8" fmla="*/ 2998536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2998536"/>
                    </a:moveTo>
                    <a:lnTo>
                      <a:pt x="16211" y="2742870"/>
                    </a:lnTo>
                    <a:cubicBezTo>
                      <a:pt x="149293" y="1177517"/>
                      <a:pt x="724725" y="0"/>
                      <a:pt x="1414421" y="0"/>
                    </a:cubicBezTo>
                    <a:cubicBezTo>
                      <a:pt x="2104117" y="0"/>
                      <a:pt x="2679549" y="1177517"/>
                      <a:pt x="2812631" y="2742870"/>
                    </a:cubicBezTo>
                    <a:lnTo>
                      <a:pt x="2832018" y="3048635"/>
                    </a:lnTo>
                    <a:lnTo>
                      <a:pt x="2808885" y="3022881"/>
                    </a:lnTo>
                    <a:cubicBezTo>
                      <a:pt x="2535757" y="2753247"/>
                      <a:pt x="2003064" y="2570205"/>
                      <a:pt x="1390653" y="2570205"/>
                    </a:cubicBezTo>
                    <a:cubicBezTo>
                      <a:pt x="833915" y="2570205"/>
                      <a:pt x="343061" y="2721479"/>
                      <a:pt x="53211" y="2951564"/>
                    </a:cubicBezTo>
                    <a:lnTo>
                      <a:pt x="0" y="299853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502C68-9B41-476E-8179-F6E4FC73C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000559" y="3791956"/>
                <a:ext cx="2832018" cy="2565177"/>
              </a:xfrm>
              <a:custGeom>
                <a:avLst/>
                <a:gdLst>
                  <a:gd name="connsiteX0" fmla="*/ 0 w 2832018"/>
                  <a:gd name="connsiteY0" fmla="*/ 2998536 h 3048635"/>
                  <a:gd name="connsiteX1" fmla="*/ 16211 w 2832018"/>
                  <a:gd name="connsiteY1" fmla="*/ 2742870 h 3048635"/>
                  <a:gd name="connsiteX2" fmla="*/ 1414421 w 2832018"/>
                  <a:gd name="connsiteY2" fmla="*/ 0 h 3048635"/>
                  <a:gd name="connsiteX3" fmla="*/ 2812631 w 2832018"/>
                  <a:gd name="connsiteY3" fmla="*/ 2742870 h 3048635"/>
                  <a:gd name="connsiteX4" fmla="*/ 2832018 w 2832018"/>
                  <a:gd name="connsiteY4" fmla="*/ 3048635 h 3048635"/>
                  <a:gd name="connsiteX5" fmla="*/ 2808885 w 2832018"/>
                  <a:gd name="connsiteY5" fmla="*/ 3022881 h 3048635"/>
                  <a:gd name="connsiteX6" fmla="*/ 1390653 w 2832018"/>
                  <a:gd name="connsiteY6" fmla="*/ 2570205 h 3048635"/>
                  <a:gd name="connsiteX7" fmla="*/ 53211 w 2832018"/>
                  <a:gd name="connsiteY7" fmla="*/ 2951564 h 3048635"/>
                  <a:gd name="connsiteX8" fmla="*/ 0 w 2832018"/>
                  <a:gd name="connsiteY8" fmla="*/ 2998536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2998536"/>
                    </a:moveTo>
                    <a:lnTo>
                      <a:pt x="16211" y="2742870"/>
                    </a:lnTo>
                    <a:cubicBezTo>
                      <a:pt x="149293" y="1177517"/>
                      <a:pt x="724725" y="0"/>
                      <a:pt x="1414421" y="0"/>
                    </a:cubicBezTo>
                    <a:cubicBezTo>
                      <a:pt x="2104117" y="0"/>
                      <a:pt x="2679549" y="1177517"/>
                      <a:pt x="2812631" y="2742870"/>
                    </a:cubicBezTo>
                    <a:lnTo>
                      <a:pt x="2832018" y="3048635"/>
                    </a:lnTo>
                    <a:lnTo>
                      <a:pt x="2808885" y="3022881"/>
                    </a:lnTo>
                    <a:cubicBezTo>
                      <a:pt x="2535757" y="2753247"/>
                      <a:pt x="2003064" y="2570205"/>
                      <a:pt x="1390653" y="2570205"/>
                    </a:cubicBezTo>
                    <a:cubicBezTo>
                      <a:pt x="833915" y="2570205"/>
                      <a:pt x="343061" y="2721479"/>
                      <a:pt x="53211" y="2951564"/>
                    </a:cubicBezTo>
                    <a:lnTo>
                      <a:pt x="0" y="299853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A3A3EDC-A69A-4506-A988-17DF031DF56F}"/>
                  </a:ext>
                </a:extLst>
              </p:cNvPr>
              <p:cNvSpPr txBox="1"/>
              <p:nvPr/>
            </p:nvSpPr>
            <p:spPr>
              <a:xfrm>
                <a:off x="1240942" y="3012204"/>
                <a:ext cx="16289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𝐺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A3A3EDC-A69A-4506-A988-17DF031D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42" y="3012204"/>
                <a:ext cx="16289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E450E6-B325-4F44-8F0B-E57D926CAE4E}"/>
                  </a:ext>
                </a:extLst>
              </p:cNvPr>
              <p:cNvSpPr txBox="1"/>
              <p:nvPr/>
            </p:nvSpPr>
            <p:spPr>
              <a:xfrm>
                <a:off x="6602111" y="4013101"/>
                <a:ext cx="1628913" cy="64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𝐵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E450E6-B325-4F44-8F0B-E57D926CA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11" y="4013101"/>
                <a:ext cx="1628913" cy="646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ADD8175-2B67-49D6-8BA6-0701715C9D06}"/>
                  </a:ext>
                </a:extLst>
              </p:cNvPr>
              <p:cNvSpPr txBox="1"/>
              <p:nvPr/>
            </p:nvSpPr>
            <p:spPr>
              <a:xfrm>
                <a:off x="1398035" y="4013101"/>
                <a:ext cx="1628913" cy="64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𝐴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ADD8175-2B67-49D6-8BA6-0701715C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35" y="4013101"/>
                <a:ext cx="1628913" cy="646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82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CCB6D-2DD6-4CE5-B068-77BBBA5B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883E05-368B-4871-95F6-61BCB6FB3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平衡分離集合を持つネットワークグラフを入力とする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サイズ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+ℓ))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ラウンドで計算可能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883E05-368B-4871-95F6-61BCB6FB3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</p:spPr>
            <p:txBody>
              <a:bodyPr/>
              <a:lstStyle/>
              <a:p>
                <a:r>
                  <a:rPr lang="ja-JP" altLang="en-US" dirty="0"/>
                  <a:t>ネットワークグラフに最小サイズ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</a:t>
                </a:r>
                <a:br>
                  <a:rPr lang="en-US" altLang="ja-JP" dirty="0"/>
                </a:br>
                <a:r>
                  <a:rPr lang="ja-JP" altLang="en-US" dirty="0"/>
                  <a:t>があると仮定</a:t>
                </a:r>
                <a:endParaRPr lang="en-US" altLang="ja-JP" dirty="0"/>
              </a:p>
              <a:p>
                <a:r>
                  <a:rPr lang="ja-JP" altLang="en-US" dirty="0"/>
                  <a:t>例：サイズ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平衡分離集合を持つグラフ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  <a:blipFill>
                <a:blip r:embed="rId3"/>
                <a:stretch>
                  <a:fillRect l="-1005" t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F0CE5977-AE25-48D0-BB4C-1B40D72888B5}"/>
              </a:ext>
            </a:extLst>
          </p:cNvPr>
          <p:cNvSpPr/>
          <p:nvPr/>
        </p:nvSpPr>
        <p:spPr>
          <a:xfrm>
            <a:off x="322997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89C7B75A-C31A-4247-A7A4-7A1190DC72BB}"/>
              </a:ext>
            </a:extLst>
          </p:cNvPr>
          <p:cNvSpPr/>
          <p:nvPr/>
        </p:nvSpPr>
        <p:spPr>
          <a:xfrm>
            <a:off x="7686668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40114C32-35D8-46D0-B29E-A236614FF837}"/>
              </a:ext>
            </a:extLst>
          </p:cNvPr>
          <p:cNvSpPr/>
          <p:nvPr/>
        </p:nvSpPr>
        <p:spPr>
          <a:xfrm>
            <a:off x="3560248" y="3355942"/>
            <a:ext cx="1365704" cy="3473775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173123"/>
              </a:xfrm>
            </p:spPr>
            <p:txBody>
              <a:bodyPr/>
              <a:lstStyle/>
              <a:p>
                <a:r>
                  <a:rPr lang="ja-JP" altLang="en-US" dirty="0"/>
                  <a:t>一様ランダムに選択されたノード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に対して</a:t>
                </a:r>
                <a:br>
                  <a:rPr lang="en-US" altLang="ja-JP" dirty="0"/>
                </a:br>
                <a:r>
                  <a:rPr lang="ja-JP" altLang="en-US" dirty="0"/>
                  <a:t>最大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本数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本の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点素パスを計算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173123"/>
              </a:xfrm>
              <a:blipFill>
                <a:blip r:embed="rId3"/>
                <a:stretch>
                  <a:fillRect l="-1005" t="-4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606421"/>
                <a:ext cx="7886700" cy="887198"/>
              </a:xfrm>
            </p:spPr>
            <p:txBody>
              <a:bodyPr/>
              <a:lstStyle/>
              <a:p>
                <a:r>
                  <a:rPr lang="ja-JP" altLang="en-US" dirty="0"/>
                  <a:t>パス集合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 dirty="0"/>
                  <a:t>の各パスから一個ずつノードを取り出して得られる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ノードカットが存在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606421"/>
                <a:ext cx="7886700" cy="887198"/>
              </a:xfrm>
              <a:blipFill>
                <a:blip r:embed="rId3"/>
                <a:stretch>
                  <a:fillRect l="-1005" t="-5517" r="-927"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D596C2F3-E5FF-449B-98F8-D1E93CA213A2}"/>
              </a:ext>
            </a:extLst>
          </p:cNvPr>
          <p:cNvSpPr txBox="1">
            <a:spLocks/>
          </p:cNvSpPr>
          <p:nvPr/>
        </p:nvSpPr>
        <p:spPr>
          <a:xfrm>
            <a:off x="682997" y="1257127"/>
            <a:ext cx="7886700" cy="1219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Menger</a:t>
            </a:r>
            <a:r>
              <a:rPr lang="ja-JP" altLang="en-US" dirty="0"/>
              <a:t>の定理</a:t>
            </a:r>
            <a:r>
              <a:rPr lang="en-US" altLang="ja-JP" b="1" dirty="0"/>
              <a:t> </a:t>
            </a:r>
            <a:br>
              <a:rPr lang="en-US" altLang="ja-JP" b="1" dirty="0"/>
            </a:br>
            <a:r>
              <a:rPr lang="ja-JP" altLang="en-US" dirty="0"/>
              <a:t>グラフ</a:t>
            </a:r>
            <a:r>
              <a:rPr lang="en-US" altLang="ja-JP" i="1" dirty="0"/>
              <a:t>G</a:t>
            </a:r>
            <a:r>
              <a:rPr lang="ja-JP" altLang="en-US" dirty="0"/>
              <a:t>に対して</a:t>
            </a:r>
            <a:r>
              <a:rPr lang="en-US" altLang="ja-JP" dirty="0"/>
              <a:t>, </a:t>
            </a:r>
            <a:r>
              <a:rPr lang="ja-JP" altLang="en-US" dirty="0"/>
              <a:t>最小サイズの</a:t>
            </a:r>
            <a:r>
              <a:rPr lang="en-US" altLang="ja-JP" i="1" dirty="0"/>
              <a:t>s</a:t>
            </a:r>
            <a:r>
              <a:rPr lang="en-US" altLang="ja-JP" dirty="0"/>
              <a:t>-</a:t>
            </a:r>
            <a:r>
              <a:rPr lang="en-US" altLang="ja-JP" i="1" dirty="0"/>
              <a:t>t</a:t>
            </a:r>
            <a:r>
              <a:rPr lang="ja-JP" altLang="en-US" dirty="0"/>
              <a:t>点カットにおける頂点数と</a:t>
            </a:r>
            <a:r>
              <a:rPr lang="en-US" altLang="ja-JP" i="1" dirty="0"/>
              <a:t>s</a:t>
            </a:r>
            <a:r>
              <a:rPr lang="en-US" altLang="ja-JP" dirty="0"/>
              <a:t>-</a:t>
            </a:r>
            <a:r>
              <a:rPr lang="en-US" altLang="ja-JP" i="1" dirty="0"/>
              <a:t>t</a:t>
            </a:r>
            <a:r>
              <a:rPr lang="ja-JP" altLang="en-US" dirty="0"/>
              <a:t>点素パスの最大本数は等しい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38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469</Words>
  <Application>Microsoft Office PowerPoint</Application>
  <PresentationFormat>画面に合わせる (4:3)</PresentationFormat>
  <Paragraphs>115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游ゴシック</vt:lpstr>
      <vt:lpstr>Arial</vt:lpstr>
      <vt:lpstr>Cambria Math</vt:lpstr>
      <vt:lpstr>Office テーマ</vt:lpstr>
      <vt:lpstr>平衡分離集合を近似する分散アルゴリズム</vt:lpstr>
      <vt:lpstr>分散アルゴリズム</vt:lpstr>
      <vt:lpstr>CONGESTモデル</vt:lpstr>
      <vt:lpstr>研究背景</vt:lpstr>
      <vt:lpstr>α-平衡分離集合</vt:lpstr>
      <vt:lpstr>研究結果</vt:lpstr>
      <vt:lpstr>アルゴリズム概要</vt:lpstr>
      <vt:lpstr>アルゴリズム概要</vt:lpstr>
      <vt:lpstr>アルゴリズム概要</vt:lpstr>
      <vt:lpstr>アルゴリズム概要</vt:lpstr>
      <vt:lpstr>アルゴリズム概要</vt:lpstr>
      <vt:lpstr>アルゴリズム概要</vt:lpstr>
      <vt:lpstr>分散化</vt:lpstr>
      <vt:lpstr>分散化</vt:lpstr>
      <vt:lpstr>分散化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水谷龍誠</dc:creator>
  <cp:lastModifiedBy>龍誠 水谷</cp:lastModifiedBy>
  <cp:revision>378</cp:revision>
  <dcterms:created xsi:type="dcterms:W3CDTF">2017-04-07T05:02:19Z</dcterms:created>
  <dcterms:modified xsi:type="dcterms:W3CDTF">2019-02-13T22:26:07Z</dcterms:modified>
</cp:coreProperties>
</file>