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57" r:id="rId3"/>
    <p:sldId id="259" r:id="rId4"/>
    <p:sldId id="258" r:id="rId5"/>
    <p:sldId id="261" r:id="rId6"/>
    <p:sldId id="263" r:id="rId7"/>
    <p:sldId id="264" r:id="rId8"/>
    <p:sldId id="265" r:id="rId9"/>
    <p:sldId id="260" r:id="rId10"/>
    <p:sldId id="266" r:id="rId11"/>
    <p:sldId id="262" r:id="rId12"/>
    <p:sldId id="269" r:id="rId13"/>
    <p:sldId id="267" r:id="rId14"/>
    <p:sldId id="270" r:id="rId15"/>
    <p:sldId id="268"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5268" autoAdjust="0"/>
  </p:normalViewPr>
  <p:slideViewPr>
    <p:cSldViewPr snapToGrid="0">
      <p:cViewPr varScale="1">
        <p:scale>
          <a:sx n="68" d="100"/>
          <a:sy n="68" d="100"/>
        </p:scale>
        <p:origin x="48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1704D-60E3-49A9-9D9C-E6DB3A52E1F9}" type="datetimeFigureOut">
              <a:rPr kumimoji="1" lang="ja-JP" altLang="en-US" smtClean="0"/>
              <a:t>2019/2/12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A59AF0-8405-4F8F-86AD-37921E4E1FAB}" type="slidenum">
              <a:rPr kumimoji="1" lang="ja-JP" altLang="en-US" smtClean="0"/>
              <a:t>‹#›</a:t>
            </a:fld>
            <a:endParaRPr kumimoji="1" lang="ja-JP" altLang="en-US"/>
          </a:p>
        </p:txBody>
      </p:sp>
    </p:spTree>
    <p:extLst>
      <p:ext uri="{BB962C8B-B14F-4D97-AF65-F5344CB8AC3E}">
        <p14:creationId xmlns:p14="http://schemas.microsoft.com/office/powerpoint/2010/main" val="5336668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EA59AF0-8405-4F8F-86AD-37921E4E1FAB}" type="slidenum">
              <a:rPr kumimoji="1" lang="ja-JP" altLang="en-US" smtClean="0"/>
              <a:t>1</a:t>
            </a:fld>
            <a:endParaRPr kumimoji="1" lang="ja-JP" altLang="en-US"/>
          </a:p>
        </p:txBody>
      </p:sp>
    </p:spTree>
    <p:extLst>
      <p:ext uri="{BB962C8B-B14F-4D97-AF65-F5344CB8AC3E}">
        <p14:creationId xmlns:p14="http://schemas.microsoft.com/office/powerpoint/2010/main" val="2881991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原稿</a:t>
            </a:r>
          </a:p>
        </p:txBody>
      </p:sp>
      <p:sp>
        <p:nvSpPr>
          <p:cNvPr id="4" name="スライド番号プレースホルダー 3"/>
          <p:cNvSpPr>
            <a:spLocks noGrp="1"/>
          </p:cNvSpPr>
          <p:nvPr>
            <p:ph type="sldNum" sz="quarter" idx="5"/>
          </p:nvPr>
        </p:nvSpPr>
        <p:spPr/>
        <p:txBody>
          <a:bodyPr/>
          <a:lstStyle/>
          <a:p>
            <a:fld id="{9EA59AF0-8405-4F8F-86AD-37921E4E1FAB}" type="slidenum">
              <a:rPr kumimoji="1" lang="ja-JP" altLang="en-US" smtClean="0"/>
              <a:t>2</a:t>
            </a:fld>
            <a:endParaRPr kumimoji="1" lang="ja-JP" altLang="en-US"/>
          </a:p>
        </p:txBody>
      </p:sp>
    </p:spTree>
    <p:extLst>
      <p:ext uri="{BB962C8B-B14F-4D97-AF65-F5344CB8AC3E}">
        <p14:creationId xmlns:p14="http://schemas.microsoft.com/office/powerpoint/2010/main" val="2758313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EA59AF0-8405-4F8F-86AD-37921E4E1FAB}" type="slidenum">
              <a:rPr kumimoji="1" lang="ja-JP" altLang="en-US" smtClean="0"/>
              <a:t>4</a:t>
            </a:fld>
            <a:endParaRPr kumimoji="1" lang="ja-JP" altLang="en-US"/>
          </a:p>
        </p:txBody>
      </p:sp>
    </p:spTree>
    <p:extLst>
      <p:ext uri="{BB962C8B-B14F-4D97-AF65-F5344CB8AC3E}">
        <p14:creationId xmlns:p14="http://schemas.microsoft.com/office/powerpoint/2010/main" val="1545142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EA59AF0-8405-4F8F-86AD-37921E4E1FAB}" type="slidenum">
              <a:rPr kumimoji="1" lang="ja-JP" altLang="en-US" smtClean="0"/>
              <a:t>5</a:t>
            </a:fld>
            <a:endParaRPr kumimoji="1" lang="ja-JP" altLang="en-US"/>
          </a:p>
        </p:txBody>
      </p:sp>
    </p:spTree>
    <p:extLst>
      <p:ext uri="{BB962C8B-B14F-4D97-AF65-F5344CB8AC3E}">
        <p14:creationId xmlns:p14="http://schemas.microsoft.com/office/powerpoint/2010/main" val="767166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EA59AF0-8405-4F8F-86AD-37921E4E1FAB}" type="slidenum">
              <a:rPr kumimoji="1" lang="ja-JP" altLang="en-US" smtClean="0"/>
              <a:t>6</a:t>
            </a:fld>
            <a:endParaRPr kumimoji="1" lang="ja-JP" altLang="en-US"/>
          </a:p>
        </p:txBody>
      </p:sp>
    </p:spTree>
    <p:extLst>
      <p:ext uri="{BB962C8B-B14F-4D97-AF65-F5344CB8AC3E}">
        <p14:creationId xmlns:p14="http://schemas.microsoft.com/office/powerpoint/2010/main" val="3767230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EA59AF0-8405-4F8F-86AD-37921E4E1FAB}" type="slidenum">
              <a:rPr kumimoji="1" lang="ja-JP" altLang="en-US" smtClean="0"/>
              <a:t>13</a:t>
            </a:fld>
            <a:endParaRPr kumimoji="1" lang="ja-JP" altLang="en-US"/>
          </a:p>
        </p:txBody>
      </p:sp>
    </p:spTree>
    <p:extLst>
      <p:ext uri="{BB962C8B-B14F-4D97-AF65-F5344CB8AC3E}">
        <p14:creationId xmlns:p14="http://schemas.microsoft.com/office/powerpoint/2010/main" val="658969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19188E-53B8-4603-8C04-FEA8F0E398B9}"/>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971DDC5D-B921-4475-9B3A-6A4AA4AC856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F22B232-58DE-43AF-98E2-C7AFC078C1A0}"/>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5" name="フッター プレースホルダー 4">
            <a:extLst>
              <a:ext uri="{FF2B5EF4-FFF2-40B4-BE49-F238E27FC236}">
                <a16:creationId xmlns:a16="http://schemas.microsoft.com/office/drawing/2014/main" id="{0E498487-3B12-45DB-B417-271C21EB95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9DBB4C-3615-4235-ACE4-1D729A3616BE}"/>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2144104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AF2D3-6EA1-4492-95D9-FB73570A315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583B9C1-297C-4CA2-9B99-D30EF8DC6BF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F4516F-0CFC-4806-81CE-C67189F7AC2C}"/>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5" name="フッター プレースホルダー 4">
            <a:extLst>
              <a:ext uri="{FF2B5EF4-FFF2-40B4-BE49-F238E27FC236}">
                <a16:creationId xmlns:a16="http://schemas.microsoft.com/office/drawing/2014/main" id="{EE534247-029F-4CA1-BCD5-FB8FED9DF9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8D8CB4-3F8D-432E-A1C9-14141093ABF3}"/>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1515511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9E65631-6F08-4B15-A6BF-1E528E40001B}"/>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107293E-A5A9-4574-92C3-B5A23014C706}"/>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2A546B3-F4F2-4230-B71F-C17309AF61E1}"/>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5" name="フッター プレースホルダー 4">
            <a:extLst>
              <a:ext uri="{FF2B5EF4-FFF2-40B4-BE49-F238E27FC236}">
                <a16:creationId xmlns:a16="http://schemas.microsoft.com/office/drawing/2014/main" id="{78B6173E-27A4-4A3A-9820-FB40B6F6B9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E66BA4-69E8-4607-8EB4-28E2EFF88D6D}"/>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3884430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CFD81B-ED7A-4CD7-96AA-261B62C21998}"/>
              </a:ext>
            </a:extLst>
          </p:cNvPr>
          <p:cNvSpPr>
            <a:spLocks noGrp="1"/>
          </p:cNvSpPr>
          <p:nvPr>
            <p:ph type="title"/>
          </p:nvPr>
        </p:nvSpPr>
        <p:spPr>
          <a:xfrm>
            <a:off x="628650" y="365127"/>
            <a:ext cx="7886700" cy="909492"/>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D2937E-C739-41FA-8257-E657C5144C32}"/>
              </a:ext>
            </a:extLst>
          </p:cNvPr>
          <p:cNvSpPr>
            <a:spLocks noGrp="1"/>
          </p:cNvSpPr>
          <p:nvPr>
            <p:ph idx="1"/>
          </p:nvPr>
        </p:nvSpPr>
        <p:spPr>
          <a:xfrm>
            <a:off x="628650" y="1514764"/>
            <a:ext cx="7886700" cy="4662199"/>
          </a:xfrm>
        </p:spPr>
        <p:txBody>
          <a:bodyPr anchor="t">
            <a:noAutofit/>
          </a:bodyPr>
          <a:lstStyle>
            <a:lvl1pPr>
              <a:lnSpc>
                <a:spcPct val="100000"/>
              </a:lnSpc>
              <a:defRPr sz="2400"/>
            </a:lvl1pPr>
            <a:lvl2pPr>
              <a:lnSpc>
                <a:spcPct val="100000"/>
              </a:lnSpc>
              <a:defRPr sz="2000"/>
            </a:lvl2pPr>
            <a:lvl3pPr>
              <a:lnSpc>
                <a:spcPct val="100000"/>
              </a:lnSpc>
              <a:defRPr sz="1600"/>
            </a:lvl3pPr>
            <a:lvl4pPr>
              <a:lnSpc>
                <a:spcPct val="100000"/>
              </a:lnSpc>
              <a:defRPr sz="1400"/>
            </a:lvl4pPr>
            <a:lvl5pPr>
              <a:lnSpc>
                <a:spcPct val="100000"/>
              </a:lnSpc>
              <a:defRPr sz="1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6E063B51-72FB-4EE0-A751-B8F0A415B80D}"/>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dirty="0"/>
          </a:p>
        </p:txBody>
      </p:sp>
      <p:sp>
        <p:nvSpPr>
          <p:cNvPr id="5" name="フッター プレースホルダー 4">
            <a:extLst>
              <a:ext uri="{FF2B5EF4-FFF2-40B4-BE49-F238E27FC236}">
                <a16:creationId xmlns:a16="http://schemas.microsoft.com/office/drawing/2014/main" id="{F8FDD4C5-9B21-4842-8CB1-3E2E6F822E44}"/>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910FA56E-8EBC-4F5D-9472-E34081A3BF2F}"/>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dirty="0"/>
          </a:p>
        </p:txBody>
      </p:sp>
    </p:spTree>
    <p:extLst>
      <p:ext uri="{BB962C8B-B14F-4D97-AF65-F5344CB8AC3E}">
        <p14:creationId xmlns:p14="http://schemas.microsoft.com/office/powerpoint/2010/main" val="413409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182F5-F8CA-481D-B13A-EBF290E30D6E}"/>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2BB4CD-6DDD-4F77-969A-A2667FF052E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3C1A274-2A6C-4B3C-9E73-A7EE54B1F7A6}"/>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5" name="フッター プレースホルダー 4">
            <a:extLst>
              <a:ext uri="{FF2B5EF4-FFF2-40B4-BE49-F238E27FC236}">
                <a16:creationId xmlns:a16="http://schemas.microsoft.com/office/drawing/2014/main" id="{982AE922-D6AB-4484-8C37-58156BEDFA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D9CE9E-1B65-4C1A-A89D-0AB7CC1AB536}"/>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788308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BE3012-858B-4E0B-AA41-FC737BBBAD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DFF208-BF45-48D1-9F54-15D5ED3661AE}"/>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69B0A4A-F5C1-4C77-941C-D57B4C03F82A}"/>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CAECC67-7E5A-4FEA-9596-F47B227E69E3}"/>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6" name="フッター プレースホルダー 5">
            <a:extLst>
              <a:ext uri="{FF2B5EF4-FFF2-40B4-BE49-F238E27FC236}">
                <a16:creationId xmlns:a16="http://schemas.microsoft.com/office/drawing/2014/main" id="{1646AC13-DF87-451C-9332-9B4B4935360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149B4A1-28EF-455E-8C74-B763C5C6C047}"/>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324070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4AD4B4-6A12-40E6-A7FE-52F2C3080342}"/>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9F8FC0-E656-4EEA-9946-AAB94E5906E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C5079F2-346B-4B26-8C4A-BD60682002A5}"/>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A67A02C-7698-40F6-BA56-81489B77058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4BD19C5-816D-4E97-B7B9-2AAF38BF3222}"/>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76C4B1B-73C3-48F1-8CBE-3F1FF501B1D0}"/>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8" name="フッター プレースホルダー 7">
            <a:extLst>
              <a:ext uri="{FF2B5EF4-FFF2-40B4-BE49-F238E27FC236}">
                <a16:creationId xmlns:a16="http://schemas.microsoft.com/office/drawing/2014/main" id="{8AEE0250-6D8A-4717-9B48-C13E8CF030F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9735FE-E46B-443F-BCAB-B769F35C3919}"/>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3391913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D43D38-F4EF-44B7-9A28-8D7BBA4400A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8ABD8D4-6409-46D7-9BAE-BB202EBD7D1E}"/>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4" name="フッター プレースホルダー 3">
            <a:extLst>
              <a:ext uri="{FF2B5EF4-FFF2-40B4-BE49-F238E27FC236}">
                <a16:creationId xmlns:a16="http://schemas.microsoft.com/office/drawing/2014/main" id="{4E76DD51-6E12-41FC-8283-7EB7F2A236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F1FE77D-016F-447B-B795-0D064B38B985}"/>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166959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B560A53-B636-4892-A714-D1F495B4CDCF}"/>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3" name="フッター プレースホルダー 2">
            <a:extLst>
              <a:ext uri="{FF2B5EF4-FFF2-40B4-BE49-F238E27FC236}">
                <a16:creationId xmlns:a16="http://schemas.microsoft.com/office/drawing/2014/main" id="{C4900D68-5137-4471-A5FA-3F039A15FE8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8ED6AF1-6A9E-44C8-9807-0943001458C0}"/>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1692214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C26DF4-F391-44BA-9645-B651CA92818F}"/>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C3F025-9F5B-4153-9547-C18CC93B6AB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BC3EA8E-D892-4189-A22F-42012E59E0A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6F6819F-186C-4FC3-8751-1FBF56AAAD2E}"/>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6" name="フッター プレースホルダー 5">
            <a:extLst>
              <a:ext uri="{FF2B5EF4-FFF2-40B4-BE49-F238E27FC236}">
                <a16:creationId xmlns:a16="http://schemas.microsoft.com/office/drawing/2014/main" id="{5219C7A6-53A8-435F-9559-ED0DB498E99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08F8A78-51DC-46EA-AB23-AA92AB6958B1}"/>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192779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BB7780-C4C8-4445-9684-F781CAFB1728}"/>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CA529F-EFA2-44A3-AA52-EF787E43F8D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2FF9E568-4AA3-4300-9B54-A3FE8F1AAD8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C7D7D2-2311-4D5B-A7D1-31066D9C6BC9}"/>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6" name="フッター プレースホルダー 5">
            <a:extLst>
              <a:ext uri="{FF2B5EF4-FFF2-40B4-BE49-F238E27FC236}">
                <a16:creationId xmlns:a16="http://schemas.microsoft.com/office/drawing/2014/main" id="{E336F401-17F6-414A-AC45-8924ABB2514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AB8C1E-B638-4415-96F0-6474CEB3FE32}"/>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512526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61A8F61-C693-4FFA-814A-0925F6C2611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17124EB5-16DD-4E85-84F4-8C00492F696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6C4525F6-B97D-458E-9F6E-5E17AEE0694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3B55BA8-AD47-4543-8321-0F66C353ED98}" type="datetimeFigureOut">
              <a:rPr kumimoji="1" lang="ja-JP" altLang="en-US" smtClean="0"/>
              <a:t>2019/2/12</a:t>
            </a:fld>
            <a:endParaRPr kumimoji="1" lang="ja-JP" altLang="en-US"/>
          </a:p>
        </p:txBody>
      </p:sp>
      <p:sp>
        <p:nvSpPr>
          <p:cNvPr id="5" name="フッター プレースホルダー 4">
            <a:extLst>
              <a:ext uri="{FF2B5EF4-FFF2-40B4-BE49-F238E27FC236}">
                <a16:creationId xmlns:a16="http://schemas.microsoft.com/office/drawing/2014/main" id="{5E3F0BCB-B5A6-44BA-9D63-692B7E40534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521CE85-42E4-4282-AA7F-747643C2863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31438229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kumimoji="1" sz="4000" kern="1200">
          <a:solidFill>
            <a:schemeClr val="tx1"/>
          </a:solidFill>
          <a:latin typeface="メイリオ" panose="020B0604030504040204" pitchFamily="50" charset="-128"/>
          <a:ea typeface="メイリオ" panose="020B060403050404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dirty="0"/>
              <a:t>平衡分離集合を近似する分散アルゴリズム</a:t>
            </a:r>
          </a:p>
        </p:txBody>
      </p:sp>
      <p:sp>
        <p:nvSpPr>
          <p:cNvPr id="3" name="サブタイトル 2"/>
          <p:cNvSpPr>
            <a:spLocks noGrp="1"/>
          </p:cNvSpPr>
          <p:nvPr>
            <p:ph type="subTitle" idx="1"/>
          </p:nvPr>
        </p:nvSpPr>
        <p:spPr>
          <a:xfrm>
            <a:off x="1143000" y="3751334"/>
            <a:ext cx="6858000" cy="1655762"/>
          </a:xfrm>
        </p:spPr>
        <p:txBody>
          <a:bodyPr anchor="b">
            <a:normAutofit/>
          </a:bodyPr>
          <a:lstStyle/>
          <a:p>
            <a:pPr algn="r"/>
            <a:r>
              <a:rPr lang="ja-JP" altLang="en-US" sz="2400" dirty="0"/>
              <a:t>泉研究室所属</a:t>
            </a:r>
            <a:endParaRPr lang="en-US" altLang="ja-JP" sz="2400" dirty="0"/>
          </a:p>
          <a:p>
            <a:pPr algn="r"/>
            <a:r>
              <a:rPr kumimoji="1" lang="en-US" altLang="ja-JP" sz="2400" dirty="0"/>
              <a:t>26115142</a:t>
            </a:r>
            <a:r>
              <a:rPr kumimoji="1" lang="ja-JP" altLang="en-US" sz="2400"/>
              <a:t>　</a:t>
            </a:r>
            <a:r>
              <a:rPr lang="ja-JP" altLang="en-US" sz="2400"/>
              <a:t>水谷 龍誠</a:t>
            </a:r>
            <a:endParaRPr kumimoji="1" lang="ja-JP" altLang="en-US" sz="2400" dirty="0"/>
          </a:p>
        </p:txBody>
      </p:sp>
    </p:spTree>
    <p:extLst>
      <p:ext uri="{BB962C8B-B14F-4D97-AF65-F5344CB8AC3E}">
        <p14:creationId xmlns:p14="http://schemas.microsoft.com/office/powerpoint/2010/main" val="858679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FB984-C1D3-43E1-B5F8-CAD8A4373D4C}"/>
              </a:ext>
            </a:extLst>
          </p:cNvPr>
          <p:cNvSpPr>
            <a:spLocks noGrp="1"/>
          </p:cNvSpPr>
          <p:nvPr>
            <p:ph type="title"/>
          </p:nvPr>
        </p:nvSpPr>
        <p:spPr/>
        <p:txBody>
          <a:bodyPr/>
          <a:lstStyle/>
          <a:p>
            <a:r>
              <a:rPr kumimoji="1" lang="ja-JP" altLang="en-US" dirty="0"/>
              <a:t>アルゴリズム：メイン</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3EED932-8554-4B20-8D5D-9C8586B13D6A}"/>
                  </a:ext>
                </a:extLst>
              </p:cNvPr>
              <p:cNvSpPr>
                <a:spLocks noGrp="1"/>
              </p:cNvSpPr>
              <p:nvPr>
                <p:ph idx="1"/>
              </p:nvPr>
            </p:nvSpPr>
            <p:spPr/>
            <p:txBody>
              <a:bodyPr/>
              <a:lstStyle/>
              <a:p>
                <a:r>
                  <a:rPr lang="ja-JP" altLang="en-US" dirty="0"/>
                  <a:t>アルゴリズムのメインパート</a:t>
                </a:r>
                <a:endParaRPr lang="en-US" altLang="ja-JP" dirty="0"/>
              </a:p>
              <a:p>
                <a:endParaRPr kumimoji="1" lang="en-US" altLang="ja-JP" dirty="0"/>
              </a:p>
              <a:p>
                <a:pPr marL="457200" indent="-457200">
                  <a:buFont typeface="+mj-lt"/>
                  <a:buAutoNum type="arabicPeriod"/>
                </a:pPr>
                <a14:m>
                  <m:oMath xmlns:m="http://schemas.openxmlformats.org/officeDocument/2006/math">
                    <m:r>
                      <a:rPr kumimoji="1" lang="en-US" altLang="ja-JP" b="0" i="1" smtClean="0">
                        <a:latin typeface="Cambria Math" panose="02040503050406030204" pitchFamily="18" charset="0"/>
                      </a:rPr>
                      <m:t>𝑠</m:t>
                    </m:r>
                  </m:oMath>
                </a14:m>
                <a:r>
                  <a:rPr kumimoji="1" lang="en-US" altLang="ja-JP" dirty="0"/>
                  <a:t>-</a:t>
                </a:r>
                <a14:m>
                  <m:oMath xmlns:m="http://schemas.openxmlformats.org/officeDocument/2006/math">
                    <m:r>
                      <a:rPr kumimoji="1" lang="en-US" altLang="ja-JP" i="1" dirty="0" smtClean="0">
                        <a:latin typeface="Cambria Math" panose="02040503050406030204" pitchFamily="18" charset="0"/>
                      </a:rPr>
                      <m:t>𝑡</m:t>
                    </m:r>
                    <m:r>
                      <a:rPr lang="ja-JP" altLang="en-US" i="1" dirty="0">
                        <a:latin typeface="Cambria Math" panose="02040503050406030204" pitchFamily="18" charset="0"/>
                      </a:rPr>
                      <m:t>点素パス</m:t>
                    </m:r>
                  </m:oMath>
                </a14:m>
                <a:r>
                  <a:rPr kumimoji="1" lang="ja-JP" altLang="en-US" dirty="0"/>
                  <a:t>の計算</a:t>
                </a:r>
                <a:endParaRPr kumimoji="1" lang="en-US" altLang="ja-JP" dirty="0"/>
              </a:p>
              <a:p>
                <a:pPr marL="457200" indent="-457200">
                  <a:buFont typeface="+mj-lt"/>
                  <a:buAutoNum type="arabicPeriod"/>
                </a:pPr>
                <a:endParaRPr lang="en-US" altLang="ja-JP" dirty="0"/>
              </a:p>
              <a:p>
                <a:pPr marL="457200" indent="-457200">
                  <a:buFont typeface="+mj-lt"/>
                  <a:buAutoNum type="arabicPeriod"/>
                </a:pPr>
                <a:r>
                  <a:rPr kumimoji="1" lang="ja-JP" altLang="en-US" dirty="0"/>
                  <a:t>ノードカットの計算</a:t>
                </a:r>
              </a:p>
            </p:txBody>
          </p:sp>
        </mc:Choice>
        <mc:Fallback xmlns="">
          <p:sp>
            <p:nvSpPr>
              <p:cNvPr id="3" name="コンテンツ プレースホルダー 2">
                <a:extLst>
                  <a:ext uri="{FF2B5EF4-FFF2-40B4-BE49-F238E27FC236}">
                    <a16:creationId xmlns:a16="http://schemas.microsoft.com/office/drawing/2014/main" id="{73EED932-8554-4B20-8D5D-9C8586B13D6A}"/>
                  </a:ext>
                </a:extLst>
              </p:cNvPr>
              <p:cNvSpPr>
                <a:spLocks noGrp="1" noRot="1" noChangeAspect="1" noMove="1" noResize="1" noEditPoints="1" noAdjustHandles="1" noChangeArrowheads="1" noChangeShapeType="1" noTextEdit="1"/>
              </p:cNvSpPr>
              <p:nvPr>
                <p:ph idx="1"/>
              </p:nvPr>
            </p:nvSpPr>
            <p:spPr>
              <a:blipFill>
                <a:blip r:embed="rId2"/>
                <a:stretch>
                  <a:fillRect l="-1777" t="-13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38981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0B6113-E907-45E7-B031-4C0BABA0B542}"/>
              </a:ext>
            </a:extLst>
          </p:cNvPr>
          <p:cNvSpPr>
            <a:spLocks noGrp="1"/>
          </p:cNvSpPr>
          <p:nvPr>
            <p:ph type="title"/>
          </p:nvPr>
        </p:nvSpPr>
        <p:spPr/>
        <p:txBody>
          <a:bodyPr/>
          <a:lstStyle/>
          <a:p>
            <a:r>
              <a:rPr lang="ja-JP" altLang="en-US" dirty="0"/>
              <a:t>点素パスアルゴリズム</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098D3B3-B584-4E3C-B33B-84525D191927}"/>
                  </a:ext>
                </a:extLst>
              </p:cNvPr>
              <p:cNvSpPr>
                <a:spLocks noGrp="1"/>
              </p:cNvSpPr>
              <p:nvPr>
                <p:ph idx="1"/>
              </p:nvPr>
            </p:nvSpPr>
            <p:spPr>
              <a:xfrm>
                <a:off x="505083" y="1502409"/>
                <a:ext cx="7886700" cy="5083742"/>
              </a:xfrm>
            </p:spPr>
            <p:txBody>
              <a:bodyPr/>
              <a:lstStyle/>
              <a:p>
                <a14:m>
                  <m:oMath xmlns:m="http://schemas.openxmlformats.org/officeDocument/2006/math">
                    <m:r>
                      <a:rPr lang="en-US" altLang="ja-JP" i="1" smtClean="0">
                        <a:latin typeface="Cambria Math" panose="02040503050406030204" pitchFamily="18" charset="0"/>
                      </a:rPr>
                      <m:t>𝑠</m:t>
                    </m:r>
                  </m:oMath>
                </a14:m>
                <a:r>
                  <a:rPr lang="en-US" altLang="ja-JP" dirty="0"/>
                  <a:t>-</a:t>
                </a:r>
                <a14:m>
                  <m:oMath xmlns:m="http://schemas.openxmlformats.org/officeDocument/2006/math">
                    <m:r>
                      <a:rPr lang="en-US" altLang="ja-JP" i="1" dirty="0">
                        <a:latin typeface="Cambria Math" panose="02040503050406030204" pitchFamily="18" charset="0"/>
                      </a:rPr>
                      <m:t>𝑡</m:t>
                    </m:r>
                  </m:oMath>
                </a14:m>
                <a:r>
                  <a:rPr lang="ja-JP" altLang="en-US" dirty="0"/>
                  <a:t>点素パスの</a:t>
                </a:r>
                <a14:m>
                  <m:oMath xmlns:m="http://schemas.openxmlformats.org/officeDocument/2006/math">
                    <m:r>
                      <a:rPr lang="ja-JP" altLang="en-US" i="1" dirty="0" smtClean="0">
                        <a:latin typeface="Cambria Math" panose="02040503050406030204" pitchFamily="18" charset="0"/>
                      </a:rPr>
                      <m:t>最大本数</m:t>
                    </m:r>
                    <m:r>
                      <a:rPr lang="ja-JP" altLang="en-US" i="1" dirty="0">
                        <a:latin typeface="Cambria Math" panose="02040503050406030204" pitchFamily="18" charset="0"/>
                      </a:rPr>
                      <m:t>を</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𝑂</m:t>
                        </m:r>
                      </m:e>
                    </m:acc>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𝑘</m:t>
                        </m:r>
                      </m:e>
                      <m:sup>
                        <m:r>
                          <a:rPr lang="en-US" altLang="ja-JP" b="0" i="1" smtClean="0">
                            <a:latin typeface="Cambria Math" panose="02040503050406030204" pitchFamily="18" charset="0"/>
                          </a:rPr>
                          <m:t>𝑂</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sup>
                    </m:sSup>
                    <m:r>
                      <a:rPr lang="en-US" altLang="ja-JP" b="0" i="1" smtClean="0">
                        <a:latin typeface="Cambria Math" panose="02040503050406030204" pitchFamily="18" charset="0"/>
                      </a:rPr>
                      <m:t>)</m:t>
                    </m:r>
                  </m:oMath>
                </a14:m>
                <a:r>
                  <a:rPr lang="en-US" altLang="ja-JP" dirty="0"/>
                  <a:t>SA</a:t>
                </a:r>
                <a:r>
                  <a:rPr lang="ja-JP" altLang="en-US" dirty="0"/>
                  <a:t>ラウンドで計算できる</a:t>
                </a:r>
                <a:r>
                  <a:rPr lang="en-US" altLang="ja-JP" i="1" dirty="0"/>
                  <a:t>CONGEST</a:t>
                </a:r>
                <a:r>
                  <a:rPr lang="ja-JP" altLang="en-US" dirty="0"/>
                  <a:t>モデル上の分散アルゴリズムが存在</a:t>
                </a:r>
                <a:endParaRPr lang="en-US" altLang="ja-JP" dirty="0"/>
              </a:p>
              <a:p>
                <a:endParaRPr kumimoji="1" lang="en-US" altLang="ja-JP" dirty="0"/>
              </a:p>
              <a:p>
                <a:endParaRPr lang="en-US" altLang="ja-JP" dirty="0"/>
              </a:p>
              <a:p>
                <a:r>
                  <a:rPr kumimoji="1" lang="en-US" altLang="ja-JP" dirty="0"/>
                  <a:t>2</a:t>
                </a:r>
                <a:r>
                  <a:rPr kumimoji="1" lang="ja-JP" altLang="en-US" dirty="0" err="1"/>
                  <a:t>つの</a:t>
                </a:r>
                <a:r>
                  <a:rPr kumimoji="1" lang="ja-JP" altLang="en-US" dirty="0"/>
                  <a:t>互いに素である連結部分グラフ間の点素パスも同様に</a:t>
                </a:r>
                <a14:m>
                  <m:oMath xmlns:m="http://schemas.openxmlformats.org/officeDocument/2006/math">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𝑂</m:t>
                        </m:r>
                      </m:e>
                    </m:acc>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𝑘</m:t>
                        </m:r>
                      </m:e>
                      <m:sup>
                        <m:r>
                          <a:rPr lang="en-US" altLang="ja-JP" i="1">
                            <a:latin typeface="Cambria Math" panose="02040503050406030204" pitchFamily="18" charset="0"/>
                          </a:rPr>
                          <m:t>𝑂</m:t>
                        </m:r>
                        <m:d>
                          <m:dPr>
                            <m:ctrlPr>
                              <a:rPr lang="en-US" altLang="ja-JP" i="1">
                                <a:latin typeface="Cambria Math" panose="02040503050406030204" pitchFamily="18" charset="0"/>
                              </a:rPr>
                            </m:ctrlPr>
                          </m:dPr>
                          <m:e>
                            <m:r>
                              <a:rPr lang="en-US" altLang="ja-JP" i="1">
                                <a:latin typeface="Cambria Math" panose="02040503050406030204" pitchFamily="18" charset="0"/>
                              </a:rPr>
                              <m:t>1</m:t>
                            </m:r>
                          </m:e>
                        </m:d>
                      </m:sup>
                    </m:sSup>
                    <m:r>
                      <a:rPr lang="en-US" altLang="ja-JP" i="1">
                        <a:latin typeface="Cambria Math" panose="02040503050406030204" pitchFamily="18" charset="0"/>
                      </a:rPr>
                      <m:t>)</m:t>
                    </m:r>
                  </m:oMath>
                </a14:m>
                <a:r>
                  <a:rPr lang="en-US" altLang="ja-JP" dirty="0"/>
                  <a:t>SA</a:t>
                </a:r>
                <a:r>
                  <a:rPr lang="ja-JP" altLang="en-US" dirty="0"/>
                  <a:t>ラウンドで計算可能であることも示されている</a:t>
                </a:r>
                <a:endParaRPr lang="en-US" altLang="ja-JP" dirty="0"/>
              </a:p>
              <a:p>
                <a:endParaRPr lang="en-US" altLang="ja-JP" dirty="0"/>
              </a:p>
              <a:p>
                <a:endParaRPr lang="en-US" altLang="ja-JP" dirty="0"/>
              </a:p>
            </p:txBody>
          </p:sp>
        </mc:Choice>
        <mc:Fallback>
          <p:sp>
            <p:nvSpPr>
              <p:cNvPr id="3" name="コンテンツ プレースホルダー 2">
                <a:extLst>
                  <a:ext uri="{FF2B5EF4-FFF2-40B4-BE49-F238E27FC236}">
                    <a16:creationId xmlns:a16="http://schemas.microsoft.com/office/drawing/2014/main" id="{D098D3B3-B584-4E3C-B33B-84525D191927}"/>
                  </a:ext>
                </a:extLst>
              </p:cNvPr>
              <p:cNvSpPr>
                <a:spLocks noGrp="1" noRot="1" noChangeAspect="1" noMove="1" noResize="1" noEditPoints="1" noAdjustHandles="1" noChangeArrowheads="1" noChangeShapeType="1" noTextEdit="1"/>
              </p:cNvSpPr>
              <p:nvPr>
                <p:ph idx="1"/>
              </p:nvPr>
            </p:nvSpPr>
            <p:spPr>
              <a:xfrm>
                <a:off x="505083" y="1502409"/>
                <a:ext cx="7886700" cy="5083742"/>
              </a:xfrm>
              <a:blipFill>
                <a:blip r:embed="rId2"/>
                <a:stretch>
                  <a:fillRect l="-1082" t="-839" r="-7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178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D2F2D9-6D28-412D-933A-4032C5B2DE01}"/>
              </a:ext>
            </a:extLst>
          </p:cNvPr>
          <p:cNvSpPr>
            <a:spLocks noGrp="1"/>
          </p:cNvSpPr>
          <p:nvPr>
            <p:ph type="title"/>
          </p:nvPr>
        </p:nvSpPr>
        <p:spPr/>
        <p:txBody>
          <a:bodyPr/>
          <a:lstStyle/>
          <a:p>
            <a:r>
              <a:rPr kumimoji="1" lang="ja-JP" altLang="en-US" dirty="0"/>
              <a:t>ノードカット計算</a:t>
            </a:r>
          </a:p>
        </p:txBody>
      </p:sp>
      <p:sp>
        <p:nvSpPr>
          <p:cNvPr id="3" name="コンテンツ プレースホルダー 2">
            <a:extLst>
              <a:ext uri="{FF2B5EF4-FFF2-40B4-BE49-F238E27FC236}">
                <a16:creationId xmlns:a16="http://schemas.microsoft.com/office/drawing/2014/main" id="{D2C3D2DA-B3B0-4E6C-8106-AF6941BC1254}"/>
              </a:ext>
            </a:extLst>
          </p:cNvPr>
          <p:cNvSpPr>
            <a:spLocks noGrp="1"/>
          </p:cNvSpPr>
          <p:nvPr>
            <p:ph idx="1"/>
          </p:nvPr>
        </p:nvSpPr>
        <p:spPr>
          <a:xfrm>
            <a:off x="628650" y="1514765"/>
            <a:ext cx="7886700" cy="1673278"/>
          </a:xfrm>
        </p:spPr>
        <p:txBody>
          <a:bodyPr/>
          <a:lstStyle/>
          <a:p>
            <a:r>
              <a:rPr kumimoji="1" lang="ja-JP" altLang="en-US" dirty="0"/>
              <a:t>各パスのノードはパス上での順序に対応したインデックスを持っているとする</a:t>
            </a:r>
            <a:endParaRPr kumimoji="1" lang="en-US" altLang="ja-JP" dirty="0"/>
          </a:p>
          <a:p>
            <a:pPr lvl="1"/>
            <a:endParaRPr kumimoji="1" lang="ja-JP" altLang="en-US" dirty="0"/>
          </a:p>
        </p:txBody>
      </p:sp>
      <mc:AlternateContent xmlns:mc="http://schemas.openxmlformats.org/markup-compatibility/2006">
        <mc:Choice xmlns:a14="http://schemas.microsoft.com/office/drawing/2010/main" Requires="a14">
          <p:sp>
            <p:nvSpPr>
              <p:cNvPr id="4" name="楕円 3">
                <a:extLst>
                  <a:ext uri="{FF2B5EF4-FFF2-40B4-BE49-F238E27FC236}">
                    <a16:creationId xmlns:a16="http://schemas.microsoft.com/office/drawing/2014/main" id="{A32BC3C2-B0D7-4AFE-9AC7-1986531A2234}"/>
                  </a:ext>
                </a:extLst>
              </p:cNvPr>
              <p:cNvSpPr/>
              <p:nvPr/>
            </p:nvSpPr>
            <p:spPr>
              <a:xfrm>
                <a:off x="1762812" y="5015060"/>
                <a:ext cx="900000" cy="900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1</m:t>
                      </m:r>
                    </m:oMath>
                  </m:oMathPara>
                </a14:m>
                <a:endParaRPr kumimoji="1" lang="ja-JP" altLang="en-US" sz="2400" dirty="0"/>
              </a:p>
            </p:txBody>
          </p:sp>
        </mc:Choice>
        <mc:Fallback>
          <p:sp>
            <p:nvSpPr>
              <p:cNvPr id="4" name="楕円 3">
                <a:extLst>
                  <a:ext uri="{FF2B5EF4-FFF2-40B4-BE49-F238E27FC236}">
                    <a16:creationId xmlns:a16="http://schemas.microsoft.com/office/drawing/2014/main" id="{A32BC3C2-B0D7-4AFE-9AC7-1986531A2234}"/>
                  </a:ext>
                </a:extLst>
              </p:cNvPr>
              <p:cNvSpPr>
                <a:spLocks noRot="1" noChangeAspect="1" noMove="1" noResize="1" noEditPoints="1" noAdjustHandles="1" noChangeArrowheads="1" noChangeShapeType="1" noTextEdit="1"/>
              </p:cNvSpPr>
              <p:nvPr/>
            </p:nvSpPr>
            <p:spPr>
              <a:xfrm>
                <a:off x="1762812" y="5015060"/>
                <a:ext cx="900000" cy="900000"/>
              </a:xfrm>
              <a:prstGeom prst="ellipse">
                <a:avLst/>
              </a:prstGeom>
              <a:blipFill>
                <a:blip r:embed="rId2"/>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楕円 4">
                <a:extLst>
                  <a:ext uri="{FF2B5EF4-FFF2-40B4-BE49-F238E27FC236}">
                    <a16:creationId xmlns:a16="http://schemas.microsoft.com/office/drawing/2014/main" id="{4D72F2F2-D1D8-4442-9CF0-7EA818F78934}"/>
                  </a:ext>
                </a:extLst>
              </p:cNvPr>
              <p:cNvSpPr/>
              <p:nvPr/>
            </p:nvSpPr>
            <p:spPr>
              <a:xfrm>
                <a:off x="3202627" y="5015060"/>
                <a:ext cx="900000" cy="900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2</m:t>
                      </m:r>
                    </m:oMath>
                  </m:oMathPara>
                </a14:m>
                <a:endParaRPr kumimoji="1" lang="ja-JP" altLang="en-US" sz="2400" dirty="0"/>
              </a:p>
            </p:txBody>
          </p:sp>
        </mc:Choice>
        <mc:Fallback>
          <p:sp>
            <p:nvSpPr>
              <p:cNvPr id="5" name="楕円 4">
                <a:extLst>
                  <a:ext uri="{FF2B5EF4-FFF2-40B4-BE49-F238E27FC236}">
                    <a16:creationId xmlns:a16="http://schemas.microsoft.com/office/drawing/2014/main" id="{4D72F2F2-D1D8-4442-9CF0-7EA818F78934}"/>
                  </a:ext>
                </a:extLst>
              </p:cNvPr>
              <p:cNvSpPr>
                <a:spLocks noRot="1" noChangeAspect="1" noMove="1" noResize="1" noEditPoints="1" noAdjustHandles="1" noChangeArrowheads="1" noChangeShapeType="1" noTextEdit="1"/>
              </p:cNvSpPr>
              <p:nvPr/>
            </p:nvSpPr>
            <p:spPr>
              <a:xfrm>
                <a:off x="3202627" y="5015060"/>
                <a:ext cx="900000" cy="900000"/>
              </a:xfrm>
              <a:prstGeom prst="ellipse">
                <a:avLst/>
              </a:prstGeom>
              <a:blipFill>
                <a:blip r:embed="rId3"/>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楕円 5">
                <a:extLst>
                  <a:ext uri="{FF2B5EF4-FFF2-40B4-BE49-F238E27FC236}">
                    <a16:creationId xmlns:a16="http://schemas.microsoft.com/office/drawing/2014/main" id="{18717EBD-AFD3-4DED-A114-A2338C41CEE6}"/>
                  </a:ext>
                </a:extLst>
              </p:cNvPr>
              <p:cNvSpPr/>
              <p:nvPr/>
            </p:nvSpPr>
            <p:spPr>
              <a:xfrm>
                <a:off x="6082257" y="5015060"/>
                <a:ext cx="900000" cy="900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4</m:t>
                      </m:r>
                    </m:oMath>
                  </m:oMathPara>
                </a14:m>
                <a:endParaRPr kumimoji="1" lang="ja-JP" altLang="en-US" sz="2400" dirty="0"/>
              </a:p>
            </p:txBody>
          </p:sp>
        </mc:Choice>
        <mc:Fallback>
          <p:sp>
            <p:nvSpPr>
              <p:cNvPr id="6" name="楕円 5">
                <a:extLst>
                  <a:ext uri="{FF2B5EF4-FFF2-40B4-BE49-F238E27FC236}">
                    <a16:creationId xmlns:a16="http://schemas.microsoft.com/office/drawing/2014/main" id="{18717EBD-AFD3-4DED-A114-A2338C41CEE6}"/>
                  </a:ext>
                </a:extLst>
              </p:cNvPr>
              <p:cNvSpPr>
                <a:spLocks noRot="1" noChangeAspect="1" noMove="1" noResize="1" noEditPoints="1" noAdjustHandles="1" noChangeArrowheads="1" noChangeShapeType="1" noTextEdit="1"/>
              </p:cNvSpPr>
              <p:nvPr/>
            </p:nvSpPr>
            <p:spPr>
              <a:xfrm>
                <a:off x="6082257" y="5015060"/>
                <a:ext cx="900000" cy="900000"/>
              </a:xfrm>
              <a:prstGeom prst="ellipse">
                <a:avLst/>
              </a:prstGeom>
              <a:blipFill>
                <a:blip r:embed="rId4"/>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楕円 6">
                <a:extLst>
                  <a:ext uri="{FF2B5EF4-FFF2-40B4-BE49-F238E27FC236}">
                    <a16:creationId xmlns:a16="http://schemas.microsoft.com/office/drawing/2014/main" id="{F61124D9-580D-4222-A52E-88680C64EC12}"/>
                  </a:ext>
                </a:extLst>
              </p:cNvPr>
              <p:cNvSpPr/>
              <p:nvPr/>
            </p:nvSpPr>
            <p:spPr>
              <a:xfrm>
                <a:off x="4642442" y="5015060"/>
                <a:ext cx="900000" cy="900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3</m:t>
                      </m:r>
                    </m:oMath>
                  </m:oMathPara>
                </a14:m>
                <a:endParaRPr kumimoji="1" lang="ja-JP" altLang="en-US" sz="2400" dirty="0"/>
              </a:p>
            </p:txBody>
          </p:sp>
        </mc:Choice>
        <mc:Fallback>
          <p:sp>
            <p:nvSpPr>
              <p:cNvPr id="7" name="楕円 6">
                <a:extLst>
                  <a:ext uri="{FF2B5EF4-FFF2-40B4-BE49-F238E27FC236}">
                    <a16:creationId xmlns:a16="http://schemas.microsoft.com/office/drawing/2014/main" id="{F61124D9-580D-4222-A52E-88680C64EC12}"/>
                  </a:ext>
                </a:extLst>
              </p:cNvPr>
              <p:cNvSpPr>
                <a:spLocks noRot="1" noChangeAspect="1" noMove="1" noResize="1" noEditPoints="1" noAdjustHandles="1" noChangeArrowheads="1" noChangeShapeType="1" noTextEdit="1"/>
              </p:cNvSpPr>
              <p:nvPr/>
            </p:nvSpPr>
            <p:spPr>
              <a:xfrm>
                <a:off x="4642442" y="5015060"/>
                <a:ext cx="900000" cy="900000"/>
              </a:xfrm>
              <a:prstGeom prst="ellipse">
                <a:avLst/>
              </a:prstGeom>
              <a:blipFill>
                <a:blip r:embed="rId5"/>
                <a:stretch>
                  <a:fillRect/>
                </a:stretch>
              </a:blipFill>
              <a:ln w="28575">
                <a:solidFill>
                  <a:schemeClr val="tx1"/>
                </a:solidFill>
              </a:ln>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10A19E43-A05F-4137-BDB2-4180BB2EAFA8}"/>
              </a:ext>
            </a:extLst>
          </p:cNvPr>
          <p:cNvCxnSpPr>
            <a:cxnSpLocks/>
          </p:cNvCxnSpPr>
          <p:nvPr/>
        </p:nvCxnSpPr>
        <p:spPr>
          <a:xfrm>
            <a:off x="1222812" y="5465060"/>
            <a:ext cx="540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039ED086-A186-41F4-9A99-2132E5C5F1F1}"/>
              </a:ext>
            </a:extLst>
          </p:cNvPr>
          <p:cNvCxnSpPr/>
          <p:nvPr/>
        </p:nvCxnSpPr>
        <p:spPr>
          <a:xfrm>
            <a:off x="4102442" y="5472000"/>
            <a:ext cx="540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1" name="直線コネクタ 10">
            <a:extLst>
              <a:ext uri="{FF2B5EF4-FFF2-40B4-BE49-F238E27FC236}">
                <a16:creationId xmlns:a16="http://schemas.microsoft.com/office/drawing/2014/main" id="{CA4746DC-5BCF-4B16-A78A-B6A575183D82}"/>
              </a:ext>
            </a:extLst>
          </p:cNvPr>
          <p:cNvCxnSpPr/>
          <p:nvPr/>
        </p:nvCxnSpPr>
        <p:spPr>
          <a:xfrm>
            <a:off x="5542257" y="5469514"/>
            <a:ext cx="540000" cy="0"/>
          </a:xfrm>
          <a:prstGeom prst="line">
            <a:avLst/>
          </a:prstGeom>
          <a:ln w="2540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3" name="楕円 12">
                <a:extLst>
                  <a:ext uri="{FF2B5EF4-FFF2-40B4-BE49-F238E27FC236}">
                    <a16:creationId xmlns:a16="http://schemas.microsoft.com/office/drawing/2014/main" id="{651CA561-4F79-46A1-AA1B-3B6E1576DBCF}"/>
                  </a:ext>
                </a:extLst>
              </p:cNvPr>
              <p:cNvSpPr/>
              <p:nvPr/>
            </p:nvSpPr>
            <p:spPr>
              <a:xfrm>
                <a:off x="322997" y="5015060"/>
                <a:ext cx="900000" cy="900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𝑠</m:t>
                      </m:r>
                      <m:r>
                        <a:rPr kumimoji="1" lang="en-US" altLang="ja-JP" sz="2400" b="0" i="0" smtClean="0">
                          <a:latin typeface="Cambria Math" panose="02040503050406030204" pitchFamily="18" charset="0"/>
                        </a:rPr>
                        <m:t>(0)</m:t>
                      </m:r>
                    </m:oMath>
                  </m:oMathPara>
                </a14:m>
                <a:endParaRPr kumimoji="1" lang="ja-JP" altLang="en-US" sz="2400" dirty="0"/>
              </a:p>
            </p:txBody>
          </p:sp>
        </mc:Choice>
        <mc:Fallback>
          <p:sp>
            <p:nvSpPr>
              <p:cNvPr id="13" name="楕円 12">
                <a:extLst>
                  <a:ext uri="{FF2B5EF4-FFF2-40B4-BE49-F238E27FC236}">
                    <a16:creationId xmlns:a16="http://schemas.microsoft.com/office/drawing/2014/main" id="{651CA561-4F79-46A1-AA1B-3B6E1576DBCF}"/>
                  </a:ext>
                </a:extLst>
              </p:cNvPr>
              <p:cNvSpPr>
                <a:spLocks noRot="1" noChangeAspect="1" noMove="1" noResize="1" noEditPoints="1" noAdjustHandles="1" noChangeArrowheads="1" noChangeShapeType="1" noTextEdit="1"/>
              </p:cNvSpPr>
              <p:nvPr/>
            </p:nvSpPr>
            <p:spPr>
              <a:xfrm>
                <a:off x="322997" y="5015060"/>
                <a:ext cx="900000" cy="900000"/>
              </a:xfrm>
              <a:prstGeom prst="ellipse">
                <a:avLst/>
              </a:prstGeom>
              <a:blipFill>
                <a:blip r:embed="rId6"/>
                <a:stretch>
                  <a:fillRect/>
                </a:stretch>
              </a:blipFill>
              <a:ln w="28575">
                <a:solidFill>
                  <a:schemeClr val="tx1"/>
                </a:solidFill>
              </a:ln>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8B64CA56-4254-4E3F-ABAA-8E3A20BD7F77}"/>
              </a:ext>
            </a:extLst>
          </p:cNvPr>
          <p:cNvCxnSpPr>
            <a:cxnSpLocks/>
          </p:cNvCxnSpPr>
          <p:nvPr/>
        </p:nvCxnSpPr>
        <p:spPr>
          <a:xfrm>
            <a:off x="2662627" y="5443720"/>
            <a:ext cx="540000" cy="0"/>
          </a:xfrm>
          <a:prstGeom prst="line">
            <a:avLst/>
          </a:prstGeom>
          <a:ln w="2540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5" name="楕円 14">
                <a:extLst>
                  <a:ext uri="{FF2B5EF4-FFF2-40B4-BE49-F238E27FC236}">
                    <a16:creationId xmlns:a16="http://schemas.microsoft.com/office/drawing/2014/main" id="{9469C3E7-8E89-4233-BF89-BC5390D60D08}"/>
                  </a:ext>
                </a:extLst>
              </p:cNvPr>
              <p:cNvSpPr/>
              <p:nvPr/>
            </p:nvSpPr>
            <p:spPr>
              <a:xfrm>
                <a:off x="7522072" y="5022000"/>
                <a:ext cx="900000" cy="900000"/>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(5)</m:t>
                      </m:r>
                    </m:oMath>
                  </m:oMathPara>
                </a14:m>
                <a:endParaRPr kumimoji="1" lang="ja-JP" altLang="en-US" sz="2400" dirty="0"/>
              </a:p>
            </p:txBody>
          </p:sp>
        </mc:Choice>
        <mc:Fallback>
          <p:sp>
            <p:nvSpPr>
              <p:cNvPr id="15" name="楕円 14">
                <a:extLst>
                  <a:ext uri="{FF2B5EF4-FFF2-40B4-BE49-F238E27FC236}">
                    <a16:creationId xmlns:a16="http://schemas.microsoft.com/office/drawing/2014/main" id="{9469C3E7-8E89-4233-BF89-BC5390D60D08}"/>
                  </a:ext>
                </a:extLst>
              </p:cNvPr>
              <p:cNvSpPr>
                <a:spLocks noRot="1" noChangeAspect="1" noMove="1" noResize="1" noEditPoints="1" noAdjustHandles="1" noChangeArrowheads="1" noChangeShapeType="1" noTextEdit="1"/>
              </p:cNvSpPr>
              <p:nvPr/>
            </p:nvSpPr>
            <p:spPr>
              <a:xfrm>
                <a:off x="7522072" y="5022000"/>
                <a:ext cx="900000" cy="900000"/>
              </a:xfrm>
              <a:prstGeom prst="ellipse">
                <a:avLst/>
              </a:prstGeom>
              <a:blipFill>
                <a:blip r:embed="rId7"/>
                <a:stretch>
                  <a:fillRect/>
                </a:stretch>
              </a:blipFill>
              <a:ln w="28575">
                <a:solidFill>
                  <a:schemeClr val="tx1"/>
                </a:solidFill>
              </a:ln>
            </p:spPr>
            <p:txBody>
              <a:bodyPr/>
              <a:lstStyle/>
              <a:p>
                <a:r>
                  <a:rPr lang="ja-JP" altLang="en-US">
                    <a:noFill/>
                  </a:rPr>
                  <a:t> </a:t>
                </a:r>
              </a:p>
            </p:txBody>
          </p:sp>
        </mc:Fallback>
      </mc:AlternateContent>
      <p:cxnSp>
        <p:nvCxnSpPr>
          <p:cNvPr id="16" name="直線コネクタ 15">
            <a:extLst>
              <a:ext uri="{FF2B5EF4-FFF2-40B4-BE49-F238E27FC236}">
                <a16:creationId xmlns:a16="http://schemas.microsoft.com/office/drawing/2014/main" id="{00C51417-FB24-4E8B-B476-1995985381ED}"/>
              </a:ext>
            </a:extLst>
          </p:cNvPr>
          <p:cNvCxnSpPr/>
          <p:nvPr/>
        </p:nvCxnSpPr>
        <p:spPr>
          <a:xfrm>
            <a:off x="6982072" y="5492821"/>
            <a:ext cx="5400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16487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B57B56-7398-46E1-BFC4-090EE3D5A268}"/>
              </a:ext>
            </a:extLst>
          </p:cNvPr>
          <p:cNvSpPr>
            <a:spLocks noGrp="1"/>
          </p:cNvSpPr>
          <p:nvPr>
            <p:ph type="title"/>
          </p:nvPr>
        </p:nvSpPr>
        <p:spPr/>
        <p:txBody>
          <a:bodyPr/>
          <a:lstStyle/>
          <a:p>
            <a:r>
              <a:rPr kumimoji="1" lang="ja-JP" altLang="en-US" dirty="0"/>
              <a:t>ノードカット計算</a:t>
            </a:r>
          </a:p>
        </p:txBody>
      </p:sp>
      <p:sp>
        <p:nvSpPr>
          <p:cNvPr id="3" name="コンテンツ プレースホルダー 2">
            <a:extLst>
              <a:ext uri="{FF2B5EF4-FFF2-40B4-BE49-F238E27FC236}">
                <a16:creationId xmlns:a16="http://schemas.microsoft.com/office/drawing/2014/main" id="{619FFB79-9290-4940-8827-668F25E68F1C}"/>
              </a:ext>
            </a:extLst>
          </p:cNvPr>
          <p:cNvSpPr>
            <a:spLocks noGrp="1"/>
          </p:cNvSpPr>
          <p:nvPr>
            <p:ph idx="1"/>
          </p:nvPr>
        </p:nvSpPr>
        <p:spPr>
          <a:xfrm>
            <a:off x="628650" y="1118581"/>
            <a:ext cx="7886700" cy="2310419"/>
          </a:xfrm>
        </p:spPr>
        <p:txBody>
          <a:bodyPr/>
          <a:lstStyle/>
          <a:p>
            <a:r>
              <a:rPr kumimoji="1" lang="ja-JP" altLang="en-US" dirty="0"/>
              <a:t>点素パスノードに接続している各連結成分に着目</a:t>
            </a:r>
            <a:endParaRPr kumimoji="1" lang="en-US" altLang="ja-JP" dirty="0"/>
          </a:p>
          <a:p>
            <a:r>
              <a:rPr kumimoji="1" lang="ja-JP" altLang="en-US" dirty="0"/>
              <a:t>各連結成分内で接続しているパス上のインデックスを収集</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EEC5D360-A2A8-4F75-A13E-5832087D3C09}"/>
                  </a:ext>
                </a:extLst>
              </p:cNvPr>
              <p:cNvSpPr txBox="1"/>
              <p:nvPr/>
            </p:nvSpPr>
            <p:spPr>
              <a:xfrm>
                <a:off x="6668672" y="4063343"/>
                <a:ext cx="9748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p:sp>
            <p:nvSpPr>
              <p:cNvPr id="5" name="テキスト ボックス 4">
                <a:extLst>
                  <a:ext uri="{FF2B5EF4-FFF2-40B4-BE49-F238E27FC236}">
                    <a16:creationId xmlns:a16="http://schemas.microsoft.com/office/drawing/2014/main" id="{EEC5D360-A2A8-4F75-A13E-5832087D3C09}"/>
                  </a:ext>
                </a:extLst>
              </p:cNvPr>
              <p:cNvSpPr txBox="1">
                <a:spLocks noRot="1" noChangeAspect="1" noMove="1" noResize="1" noEditPoints="1" noAdjustHandles="1" noChangeArrowheads="1" noChangeShapeType="1" noTextEdit="1"/>
              </p:cNvSpPr>
              <p:nvPr/>
            </p:nvSpPr>
            <p:spPr>
              <a:xfrm>
                <a:off x="6668672" y="4063343"/>
                <a:ext cx="974879" cy="369332"/>
              </a:xfrm>
              <a:prstGeom prst="rect">
                <a:avLst/>
              </a:prstGeom>
              <a:blipFill>
                <a:blip r:embed="rId3"/>
                <a:stretch>
                  <a:fillRect b="-13333"/>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C3D2F055-4A7C-4294-9D90-677C9FC621A1}"/>
              </a:ext>
            </a:extLst>
          </p:cNvPr>
          <p:cNvSpPr/>
          <p:nvPr/>
        </p:nvSpPr>
        <p:spPr>
          <a:xfrm>
            <a:off x="1778770" y="4559819"/>
            <a:ext cx="551663" cy="390139"/>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cxnSp>
        <p:nvCxnSpPr>
          <p:cNvPr id="7" name="直線矢印コネクタ 6">
            <a:extLst>
              <a:ext uri="{FF2B5EF4-FFF2-40B4-BE49-F238E27FC236}">
                <a16:creationId xmlns:a16="http://schemas.microsoft.com/office/drawing/2014/main" id="{693C36B8-089F-43D8-A4A5-11B3CD7D88A1}"/>
              </a:ext>
            </a:extLst>
          </p:cNvPr>
          <p:cNvCxnSpPr>
            <a:cxnSpLocks/>
          </p:cNvCxnSpPr>
          <p:nvPr/>
        </p:nvCxnSpPr>
        <p:spPr>
          <a:xfrm flipV="1">
            <a:off x="2055938" y="4167721"/>
            <a:ext cx="0" cy="378433"/>
          </a:xfrm>
          <a:prstGeom prst="straightConnector1">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0140C30-CB40-4479-9374-DDCE89F7DB21}"/>
              </a:ext>
            </a:extLst>
          </p:cNvPr>
          <p:cNvCxnSpPr>
            <a:cxnSpLocks/>
          </p:cNvCxnSpPr>
          <p:nvPr/>
        </p:nvCxnSpPr>
        <p:spPr>
          <a:xfrm>
            <a:off x="1572585" y="4167721"/>
            <a:ext cx="5168695" cy="0"/>
          </a:xfrm>
          <a:prstGeom prst="line">
            <a:avLst/>
          </a:prstGeom>
          <a:ln w="34925">
            <a:solidFill>
              <a:schemeClr val="tx1"/>
            </a:solidFill>
            <a:headEnd type="none"/>
            <a:tailEnd w="lg" len="lg"/>
          </a:ln>
        </p:spPr>
        <p:style>
          <a:lnRef idx="1">
            <a:schemeClr val="accent1"/>
          </a:lnRef>
          <a:fillRef idx="0">
            <a:schemeClr val="accent1"/>
          </a:fillRef>
          <a:effectRef idx="0">
            <a:schemeClr val="accent1"/>
          </a:effectRef>
          <a:fontRef idx="minor">
            <a:schemeClr val="tx1"/>
          </a:fontRef>
        </p:style>
      </p:cxnSp>
      <p:sp>
        <p:nvSpPr>
          <p:cNvPr id="14" name="楕円 13">
            <a:extLst>
              <a:ext uri="{FF2B5EF4-FFF2-40B4-BE49-F238E27FC236}">
                <a16:creationId xmlns:a16="http://schemas.microsoft.com/office/drawing/2014/main" id="{8DD7908E-7206-4E9A-B26F-0DC961C4417A}"/>
              </a:ext>
            </a:extLst>
          </p:cNvPr>
          <p:cNvSpPr/>
          <p:nvPr/>
        </p:nvSpPr>
        <p:spPr>
          <a:xfrm>
            <a:off x="2655165" y="4753818"/>
            <a:ext cx="551663" cy="390139"/>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 name="楕円 14">
            <a:extLst>
              <a:ext uri="{FF2B5EF4-FFF2-40B4-BE49-F238E27FC236}">
                <a16:creationId xmlns:a16="http://schemas.microsoft.com/office/drawing/2014/main" id="{472E4EC9-19D0-4F87-8EFA-0E1750B321F0}"/>
              </a:ext>
            </a:extLst>
          </p:cNvPr>
          <p:cNvSpPr/>
          <p:nvPr/>
        </p:nvSpPr>
        <p:spPr>
          <a:xfrm>
            <a:off x="4340461" y="4559819"/>
            <a:ext cx="551663" cy="390139"/>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6" name="楕円 15">
            <a:extLst>
              <a:ext uri="{FF2B5EF4-FFF2-40B4-BE49-F238E27FC236}">
                <a16:creationId xmlns:a16="http://schemas.microsoft.com/office/drawing/2014/main" id="{F00FC3D4-51B5-4CCA-BE18-A0C06F3D48F5}"/>
              </a:ext>
            </a:extLst>
          </p:cNvPr>
          <p:cNvSpPr/>
          <p:nvPr/>
        </p:nvSpPr>
        <p:spPr>
          <a:xfrm>
            <a:off x="5567557" y="4808144"/>
            <a:ext cx="551663" cy="390139"/>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cxnSp>
        <p:nvCxnSpPr>
          <p:cNvPr id="19" name="直線コネクタ 18">
            <a:extLst>
              <a:ext uri="{FF2B5EF4-FFF2-40B4-BE49-F238E27FC236}">
                <a16:creationId xmlns:a16="http://schemas.microsoft.com/office/drawing/2014/main" id="{C132E00D-B6AF-4E9C-9A8A-39ADA7ABC41D}"/>
              </a:ext>
            </a:extLst>
          </p:cNvPr>
          <p:cNvCxnSpPr>
            <a:cxnSpLocks/>
          </p:cNvCxnSpPr>
          <p:nvPr/>
        </p:nvCxnSpPr>
        <p:spPr>
          <a:xfrm>
            <a:off x="1600386" y="5515475"/>
            <a:ext cx="5168695" cy="0"/>
          </a:xfrm>
          <a:prstGeom prst="line">
            <a:avLst/>
          </a:prstGeom>
          <a:ln w="34925">
            <a:solidFill>
              <a:schemeClr val="tx1"/>
            </a:solidFill>
            <a:headEnd type="none"/>
            <a:tailEnd w="lg" len="lg"/>
          </a:ln>
        </p:spPr>
        <p:style>
          <a:lnRef idx="1">
            <a:schemeClr val="accent1"/>
          </a:lnRef>
          <a:fillRef idx="0">
            <a:schemeClr val="accent1"/>
          </a:fillRef>
          <a:effectRef idx="0">
            <a:schemeClr val="accent1"/>
          </a:effectRef>
          <a:fontRef idx="minor">
            <a:schemeClr val="tx1"/>
          </a:fontRef>
        </p:style>
      </p:cxnSp>
      <p:sp>
        <p:nvSpPr>
          <p:cNvPr id="20" name="楕円 19">
            <a:extLst>
              <a:ext uri="{FF2B5EF4-FFF2-40B4-BE49-F238E27FC236}">
                <a16:creationId xmlns:a16="http://schemas.microsoft.com/office/drawing/2014/main" id="{CBF3DFD5-3D88-411A-B589-117F9ACA7137}"/>
              </a:ext>
            </a:extLst>
          </p:cNvPr>
          <p:cNvSpPr/>
          <p:nvPr/>
        </p:nvSpPr>
        <p:spPr>
          <a:xfrm>
            <a:off x="3894625" y="5832667"/>
            <a:ext cx="551663" cy="390139"/>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cxnSp>
        <p:nvCxnSpPr>
          <p:cNvPr id="22" name="直線コネクタ 21">
            <a:extLst>
              <a:ext uri="{FF2B5EF4-FFF2-40B4-BE49-F238E27FC236}">
                <a16:creationId xmlns:a16="http://schemas.microsoft.com/office/drawing/2014/main" id="{13F742AB-6EF9-4CFA-8672-901859AC2585}"/>
              </a:ext>
            </a:extLst>
          </p:cNvPr>
          <p:cNvCxnSpPr>
            <a:cxnSpLocks/>
          </p:cNvCxnSpPr>
          <p:nvPr/>
        </p:nvCxnSpPr>
        <p:spPr>
          <a:xfrm>
            <a:off x="1500449" y="6620816"/>
            <a:ext cx="5168695" cy="0"/>
          </a:xfrm>
          <a:prstGeom prst="line">
            <a:avLst/>
          </a:prstGeom>
          <a:ln w="34925">
            <a:solidFill>
              <a:schemeClr val="tx1"/>
            </a:solidFill>
            <a:headEnd type="none"/>
            <a:tailEnd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3EB70EE6-FDAF-4C4F-972C-14AD366C921E}"/>
              </a:ext>
            </a:extLst>
          </p:cNvPr>
          <p:cNvCxnSpPr>
            <a:cxnSpLocks/>
            <a:stCxn id="14" idx="0"/>
          </p:cNvCxnSpPr>
          <p:nvPr/>
        </p:nvCxnSpPr>
        <p:spPr>
          <a:xfrm flipV="1">
            <a:off x="2930996" y="4165424"/>
            <a:ext cx="0" cy="588395"/>
          </a:xfrm>
          <a:prstGeom prst="straightConnector1">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770C9ACA-6D25-4BEC-BDA5-081D31042822}"/>
              </a:ext>
            </a:extLst>
          </p:cNvPr>
          <p:cNvCxnSpPr>
            <a:cxnSpLocks/>
          </p:cNvCxnSpPr>
          <p:nvPr/>
        </p:nvCxnSpPr>
        <p:spPr>
          <a:xfrm flipV="1">
            <a:off x="4172468" y="4179704"/>
            <a:ext cx="12266" cy="1652965"/>
          </a:xfrm>
          <a:prstGeom prst="straightConnector1">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0AF47173-9567-46EE-86F3-FADA79480316}"/>
              </a:ext>
            </a:extLst>
          </p:cNvPr>
          <p:cNvCxnSpPr>
            <a:cxnSpLocks/>
            <a:stCxn id="15" idx="0"/>
          </p:cNvCxnSpPr>
          <p:nvPr/>
        </p:nvCxnSpPr>
        <p:spPr>
          <a:xfrm flipV="1">
            <a:off x="4616292" y="4179704"/>
            <a:ext cx="0" cy="380115"/>
          </a:xfrm>
          <a:prstGeom prst="straightConnector1">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04CF2729-1078-4BFB-9A3C-232E2A9E8B9A}"/>
              </a:ext>
            </a:extLst>
          </p:cNvPr>
          <p:cNvCxnSpPr>
            <a:cxnSpLocks/>
            <a:stCxn id="16" idx="0"/>
          </p:cNvCxnSpPr>
          <p:nvPr/>
        </p:nvCxnSpPr>
        <p:spPr>
          <a:xfrm flipV="1">
            <a:off x="5843390" y="4179704"/>
            <a:ext cx="7253" cy="628440"/>
          </a:xfrm>
          <a:prstGeom prst="straightConnector1">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A0D293C4-FBEA-4F6F-AAB9-97AC9E550DD2}"/>
              </a:ext>
            </a:extLst>
          </p:cNvPr>
          <p:cNvCxnSpPr>
            <a:cxnSpLocks/>
            <a:endCxn id="14" idx="3"/>
          </p:cNvCxnSpPr>
          <p:nvPr/>
        </p:nvCxnSpPr>
        <p:spPr>
          <a:xfrm flipV="1">
            <a:off x="1998720" y="5086823"/>
            <a:ext cx="737234" cy="428652"/>
          </a:xfrm>
          <a:prstGeom prst="straightConnector1">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0ACD1CAC-493F-4DDA-8FEA-73324F92CAAF}"/>
              </a:ext>
            </a:extLst>
          </p:cNvPr>
          <p:cNvCxnSpPr>
            <a:cxnSpLocks/>
            <a:stCxn id="6" idx="4"/>
          </p:cNvCxnSpPr>
          <p:nvPr/>
        </p:nvCxnSpPr>
        <p:spPr>
          <a:xfrm>
            <a:off x="2054602" y="4949958"/>
            <a:ext cx="816506" cy="553310"/>
          </a:xfrm>
          <a:prstGeom prst="straightConnector1">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C01AF846-0879-41B5-A362-064BA5267D2E}"/>
              </a:ext>
            </a:extLst>
          </p:cNvPr>
          <p:cNvCxnSpPr>
            <a:cxnSpLocks/>
            <a:endCxn id="16" idx="3"/>
          </p:cNvCxnSpPr>
          <p:nvPr/>
        </p:nvCxnSpPr>
        <p:spPr>
          <a:xfrm flipV="1">
            <a:off x="4785917" y="5141149"/>
            <a:ext cx="862429" cy="374327"/>
          </a:xfrm>
          <a:prstGeom prst="straightConnector1">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89ED8893-EC83-4C71-9164-9F9B3F736461}"/>
              </a:ext>
            </a:extLst>
          </p:cNvPr>
          <p:cNvCxnSpPr>
            <a:cxnSpLocks/>
            <a:stCxn id="15" idx="5"/>
          </p:cNvCxnSpPr>
          <p:nvPr/>
        </p:nvCxnSpPr>
        <p:spPr>
          <a:xfrm>
            <a:off x="4811335" y="4892824"/>
            <a:ext cx="830054" cy="610444"/>
          </a:xfrm>
          <a:prstGeom prst="straightConnector1">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3981CAE6-E765-41EC-921F-4320C9E639A5}"/>
              </a:ext>
            </a:extLst>
          </p:cNvPr>
          <p:cNvCxnSpPr>
            <a:cxnSpLocks/>
            <a:endCxn id="15" idx="3"/>
          </p:cNvCxnSpPr>
          <p:nvPr/>
        </p:nvCxnSpPr>
        <p:spPr>
          <a:xfrm flipV="1">
            <a:off x="2599376" y="4892824"/>
            <a:ext cx="1821874" cy="1724478"/>
          </a:xfrm>
          <a:prstGeom prst="straightConnector1">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CA1848BA-06D0-4391-B46A-50B2F55A541B}"/>
              </a:ext>
            </a:extLst>
          </p:cNvPr>
          <p:cNvCxnSpPr>
            <a:cxnSpLocks/>
            <a:stCxn id="14" idx="4"/>
          </p:cNvCxnSpPr>
          <p:nvPr/>
        </p:nvCxnSpPr>
        <p:spPr>
          <a:xfrm>
            <a:off x="2930996" y="5143957"/>
            <a:ext cx="907841" cy="1489208"/>
          </a:xfrm>
          <a:prstGeom prst="straightConnector1">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FF9EDAE-DD05-4F17-A4B6-4AAB911DA849}"/>
              </a:ext>
            </a:extLst>
          </p:cNvPr>
          <p:cNvCxnSpPr>
            <a:cxnSpLocks/>
            <a:stCxn id="20" idx="4"/>
          </p:cNvCxnSpPr>
          <p:nvPr/>
        </p:nvCxnSpPr>
        <p:spPr>
          <a:xfrm>
            <a:off x="4170458" y="6222806"/>
            <a:ext cx="250793" cy="394496"/>
          </a:xfrm>
          <a:prstGeom prst="straightConnector1">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6" name="テキスト ボックス 45">
                <a:extLst>
                  <a:ext uri="{FF2B5EF4-FFF2-40B4-BE49-F238E27FC236}">
                    <a16:creationId xmlns:a16="http://schemas.microsoft.com/office/drawing/2014/main" id="{0CFACADA-DF40-410E-8B32-CBC42992394B}"/>
                  </a:ext>
                </a:extLst>
              </p:cNvPr>
              <p:cNvSpPr txBox="1"/>
              <p:nvPr/>
            </p:nvSpPr>
            <p:spPr>
              <a:xfrm>
                <a:off x="6668672" y="5398890"/>
                <a:ext cx="9748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𝑖</m:t>
                          </m:r>
                        </m:sub>
                      </m:sSub>
                    </m:oMath>
                  </m:oMathPara>
                </a14:m>
                <a:endParaRPr kumimoji="1" lang="ja-JP" altLang="en-US" dirty="0"/>
              </a:p>
            </p:txBody>
          </p:sp>
        </mc:Choice>
        <mc:Fallback>
          <p:sp>
            <p:nvSpPr>
              <p:cNvPr id="46" name="テキスト ボックス 45">
                <a:extLst>
                  <a:ext uri="{FF2B5EF4-FFF2-40B4-BE49-F238E27FC236}">
                    <a16:creationId xmlns:a16="http://schemas.microsoft.com/office/drawing/2014/main" id="{0CFACADA-DF40-410E-8B32-CBC42992394B}"/>
                  </a:ext>
                </a:extLst>
              </p:cNvPr>
              <p:cNvSpPr txBox="1">
                <a:spLocks noRot="1" noChangeAspect="1" noMove="1" noResize="1" noEditPoints="1" noAdjustHandles="1" noChangeArrowheads="1" noChangeShapeType="1" noTextEdit="1"/>
              </p:cNvSpPr>
              <p:nvPr/>
            </p:nvSpPr>
            <p:spPr>
              <a:xfrm>
                <a:off x="6668672" y="5398890"/>
                <a:ext cx="974879" cy="369332"/>
              </a:xfrm>
              <a:prstGeom prst="rect">
                <a:avLst/>
              </a:prstGeom>
              <a:blipFill>
                <a:blip r:embed="rId4"/>
                <a:stretch>
                  <a:fillRect b="-1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7" name="テキスト ボックス 46">
                <a:extLst>
                  <a:ext uri="{FF2B5EF4-FFF2-40B4-BE49-F238E27FC236}">
                    <a16:creationId xmlns:a16="http://schemas.microsoft.com/office/drawing/2014/main" id="{6731C545-1F45-4E84-B968-99B19232F6CB}"/>
                  </a:ext>
                </a:extLst>
              </p:cNvPr>
              <p:cNvSpPr txBox="1"/>
              <p:nvPr/>
            </p:nvSpPr>
            <p:spPr>
              <a:xfrm>
                <a:off x="6667186" y="6528788"/>
                <a:ext cx="9748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𝑘</m:t>
                          </m:r>
                        </m:sub>
                      </m:sSub>
                    </m:oMath>
                  </m:oMathPara>
                </a14:m>
                <a:endParaRPr kumimoji="1" lang="ja-JP" altLang="en-US" dirty="0"/>
              </a:p>
            </p:txBody>
          </p:sp>
        </mc:Choice>
        <mc:Fallback>
          <p:sp>
            <p:nvSpPr>
              <p:cNvPr id="47" name="テキスト ボックス 46">
                <a:extLst>
                  <a:ext uri="{FF2B5EF4-FFF2-40B4-BE49-F238E27FC236}">
                    <a16:creationId xmlns:a16="http://schemas.microsoft.com/office/drawing/2014/main" id="{6731C545-1F45-4E84-B968-99B19232F6CB}"/>
                  </a:ext>
                </a:extLst>
              </p:cNvPr>
              <p:cNvSpPr txBox="1">
                <a:spLocks noRot="1" noChangeAspect="1" noMove="1" noResize="1" noEditPoints="1" noAdjustHandles="1" noChangeArrowheads="1" noChangeShapeType="1" noTextEdit="1"/>
              </p:cNvSpPr>
              <p:nvPr/>
            </p:nvSpPr>
            <p:spPr>
              <a:xfrm>
                <a:off x="6667186" y="6528788"/>
                <a:ext cx="974879" cy="369332"/>
              </a:xfrm>
              <a:prstGeom prst="rect">
                <a:avLst/>
              </a:prstGeom>
              <a:blipFill>
                <a:blip r:embed="rId5"/>
                <a:stretch>
                  <a:fillRect b="-1147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56C008FC-577C-4211-BF9D-9F13C9360451}"/>
                  </a:ext>
                </a:extLst>
              </p:cNvPr>
              <p:cNvSpPr txBox="1"/>
              <p:nvPr/>
            </p:nvSpPr>
            <p:spPr>
              <a:xfrm>
                <a:off x="7416713" y="5177096"/>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𝑡</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p:sp>
            <p:nvSpPr>
              <p:cNvPr id="29" name="テキスト ボックス 28">
                <a:extLst>
                  <a:ext uri="{FF2B5EF4-FFF2-40B4-BE49-F238E27FC236}">
                    <a16:creationId xmlns:a16="http://schemas.microsoft.com/office/drawing/2014/main" id="{56C008FC-577C-4211-BF9D-9F13C9360451}"/>
                  </a:ext>
                </a:extLst>
              </p:cNvPr>
              <p:cNvSpPr txBox="1">
                <a:spLocks noRot="1" noChangeAspect="1" noMove="1" noResize="1" noEditPoints="1" noAdjustHandles="1" noChangeArrowheads="1" noChangeShapeType="1" noTextEdit="1"/>
              </p:cNvSpPr>
              <p:nvPr/>
            </p:nvSpPr>
            <p:spPr>
              <a:xfrm>
                <a:off x="7416713" y="5177096"/>
                <a:ext cx="1628913" cy="64645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テキスト ボックス 29">
                <a:extLst>
                  <a:ext uri="{FF2B5EF4-FFF2-40B4-BE49-F238E27FC236}">
                    <a16:creationId xmlns:a16="http://schemas.microsoft.com/office/drawing/2014/main" id="{E20B7A78-7094-4142-B724-71D596C65747}"/>
                  </a:ext>
                </a:extLst>
              </p:cNvPr>
              <p:cNvSpPr txBox="1"/>
              <p:nvPr/>
            </p:nvSpPr>
            <p:spPr>
              <a:xfrm>
                <a:off x="-266912" y="5177096"/>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𝑠</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p:sp>
            <p:nvSpPr>
              <p:cNvPr id="30" name="テキスト ボックス 29">
                <a:extLst>
                  <a:ext uri="{FF2B5EF4-FFF2-40B4-BE49-F238E27FC236}">
                    <a16:creationId xmlns:a16="http://schemas.microsoft.com/office/drawing/2014/main" id="{E20B7A78-7094-4142-B724-71D596C65747}"/>
                  </a:ext>
                </a:extLst>
              </p:cNvPr>
              <p:cNvSpPr txBox="1">
                <a:spLocks noRot="1" noChangeAspect="1" noMove="1" noResize="1" noEditPoints="1" noAdjustHandles="1" noChangeArrowheads="1" noChangeShapeType="1" noTextEdit="1"/>
              </p:cNvSpPr>
              <p:nvPr/>
            </p:nvSpPr>
            <p:spPr>
              <a:xfrm>
                <a:off x="-266912" y="5177096"/>
                <a:ext cx="1628913" cy="646459"/>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888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6CE723-DB72-4436-AD9E-0433D5976112}"/>
              </a:ext>
            </a:extLst>
          </p:cNvPr>
          <p:cNvSpPr>
            <a:spLocks noGrp="1"/>
          </p:cNvSpPr>
          <p:nvPr>
            <p:ph type="title"/>
          </p:nvPr>
        </p:nvSpPr>
        <p:spPr/>
        <p:txBody>
          <a:bodyPr/>
          <a:lstStyle/>
          <a:p>
            <a:r>
              <a:rPr lang="ja-JP" altLang="en-US" dirty="0"/>
              <a:t>ノードカット計算</a:t>
            </a:r>
            <a:endParaRPr kumimoji="1" lang="ja-JP" altLang="en-US" dirty="0"/>
          </a:p>
        </p:txBody>
      </p:sp>
      <p:sp>
        <p:nvSpPr>
          <p:cNvPr id="3" name="コンテンツ プレースホルダー 2">
            <a:extLst>
              <a:ext uri="{FF2B5EF4-FFF2-40B4-BE49-F238E27FC236}">
                <a16:creationId xmlns:a16="http://schemas.microsoft.com/office/drawing/2014/main" id="{EC39DA3F-F882-42A4-9070-511A6791AE9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47298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F1F227-9A1E-4594-9FF2-6577FBA3F9A5}"/>
              </a:ext>
            </a:extLst>
          </p:cNvPr>
          <p:cNvSpPr>
            <a:spLocks noGrp="1"/>
          </p:cNvSpPr>
          <p:nvPr>
            <p:ph type="title"/>
          </p:nvPr>
        </p:nvSpPr>
        <p:spPr/>
        <p:txBody>
          <a:bodyPr/>
          <a:lstStyle/>
          <a:p>
            <a:r>
              <a:rPr lang="ja-JP" altLang="en-US" dirty="0"/>
              <a:t>アルゴリズムの評価</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0147ADD-3F9A-4DE0-900C-E24C6F0C491F}"/>
                  </a:ext>
                </a:extLst>
              </p:cNvPr>
              <p:cNvSpPr>
                <a:spLocks noGrp="1"/>
              </p:cNvSpPr>
              <p:nvPr>
                <p:ph idx="1"/>
              </p:nvPr>
            </p:nvSpPr>
            <p:spPr/>
            <p:txBody>
              <a:bodyPr/>
              <a:lstStyle/>
              <a:p>
                <a:r>
                  <a:rPr kumimoji="1" lang="ja-JP" altLang="en-US" dirty="0"/>
                  <a:t>アルゴリズム全体の反復回数</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oMath>
                </a14:m>
                <a:r>
                  <a:rPr kumimoji="1" lang="ja-JP" altLang="en-US" dirty="0"/>
                  <a:t>をランダムに選択する乱拓アルゴリズム</a:t>
                </a:r>
                <a:endParaRPr kumimoji="1" lang="en-US" altLang="ja-JP" dirty="0"/>
              </a:p>
              <a:p>
                <a:pPr lvl="1"/>
                <a:r>
                  <a:rPr kumimoji="1" lang="ja-JP" altLang="en-US" dirty="0"/>
                  <a:t>高確率で</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𝜀</m:t>
                        </m:r>
                      </m:e>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sup>
                    </m:sSup>
                    <m:r>
                      <a:rPr kumimoji="1" lang="en-US" altLang="ja-JP" b="0" i="1" smtClean="0">
                        <a:latin typeface="Cambria Math" panose="02040503050406030204" pitchFamily="18" charset="0"/>
                      </a:rPr>
                      <m:t>𝐾</m:t>
                    </m:r>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log</m:t>
                        </m:r>
                      </m:e>
                      <m:sup>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𝑜</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sup>
                    </m:sSup>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lang="ja-JP" altLang="en-US" i="1">
                        <a:latin typeface="Cambria Math" panose="02040503050406030204" pitchFamily="18" charset="0"/>
                      </a:rPr>
                      <m:t>回</m:t>
                    </m:r>
                  </m:oMath>
                </a14:m>
                <a:r>
                  <a:rPr kumimoji="1" lang="ja-JP" altLang="en-US" dirty="0"/>
                  <a:t>の反復で終了</a:t>
                </a:r>
                <a:endParaRPr kumimoji="1" lang="en-US" altLang="ja-JP" dirty="0"/>
              </a:p>
              <a:p>
                <a:r>
                  <a:rPr kumimoji="1" lang="ja-JP" altLang="en-US" dirty="0"/>
                  <a:t>各反復で</a:t>
                </a:r>
                <a14:m>
                  <m:oMath xmlns:m="http://schemas.openxmlformats.org/officeDocument/2006/math">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oMath>
                </a14:m>
                <a:r>
                  <a:rPr kumimoji="1" lang="ja-JP" altLang="en-US" dirty="0"/>
                  <a:t>最大</a:t>
                </a:r>
                <a14:m>
                  <m:oMath xmlns:m="http://schemas.openxmlformats.org/officeDocument/2006/math">
                    <m:r>
                      <a:rPr kumimoji="1" lang="en-US" altLang="ja-JP" b="0" i="1" dirty="0" smtClean="0">
                        <a:latin typeface="Cambria Math" panose="02040503050406030204" pitchFamily="18" charset="0"/>
                      </a:rPr>
                      <m:t>2</m:t>
                    </m:r>
                    <m:r>
                      <a:rPr kumimoji="1" lang="en-US" altLang="ja-JP" b="0" i="1" dirty="0" smtClean="0">
                        <a:latin typeface="Cambria Math" panose="02040503050406030204" pitchFamily="18" charset="0"/>
                      </a:rPr>
                      <m:t>𝐾</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2</m:t>
                    </m:r>
                  </m:oMath>
                </a14:m>
                <a:r>
                  <a:rPr kumimoji="1" lang="ja-JP" altLang="en-US" dirty="0"/>
                  <a:t>増加</a:t>
                </a:r>
                <a:endParaRPr kumimoji="1" lang="en-US" altLang="ja-JP" dirty="0"/>
              </a:p>
              <a:p>
                <a:endParaRPr lang="en-US" altLang="ja-JP" dirty="0"/>
              </a:p>
              <a:p>
                <a:r>
                  <a:rPr kumimoji="1" lang="ja-JP" altLang="en-US" dirty="0"/>
                  <a:t>従って</a:t>
                </a:r>
                <a:r>
                  <a:rPr lang="ja-JP" altLang="en-US" dirty="0"/>
                  <a:t>アルゴリズムはサイズ</a:t>
                </a:r>
                <a14:m>
                  <m:oMath xmlns:m="http://schemas.openxmlformats.org/officeDocument/2006/math">
                    <m:r>
                      <a:rPr lang="en-US" altLang="ja-JP" i="1">
                        <a:latin typeface="Cambria Math" panose="02040503050406030204" pitchFamily="18" charset="0"/>
                      </a:rPr>
                      <m:t>𝑂</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𝜀</m:t>
                        </m:r>
                      </m:e>
                      <m:sup>
                        <m:r>
                          <a:rPr lang="en-US" altLang="ja-JP" i="1">
                            <a:latin typeface="Cambria Math" panose="02040503050406030204" pitchFamily="18" charset="0"/>
                          </a:rPr>
                          <m:t>−</m:t>
                        </m:r>
                        <m:r>
                          <a:rPr lang="en-US" altLang="ja-JP" i="1">
                            <a:latin typeface="Cambria Math" panose="02040503050406030204" pitchFamily="18" charset="0"/>
                          </a:rPr>
                          <m:t>1</m:t>
                        </m:r>
                      </m:sup>
                    </m:sSup>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𝐾</m:t>
                        </m:r>
                      </m:e>
                      <m:sup>
                        <m:r>
                          <a:rPr lang="en-US" altLang="ja-JP" b="0" i="1" smtClean="0">
                            <a:latin typeface="Cambria Math" panose="02040503050406030204" pitchFamily="18" charset="0"/>
                          </a:rPr>
                          <m:t>2</m:t>
                        </m:r>
                      </m:sup>
                    </m:sSup>
                    <m:sSup>
                      <m:sSupPr>
                        <m:ctrlPr>
                          <a:rPr lang="en-US" altLang="ja-JP" i="1">
                            <a:latin typeface="Cambria Math" panose="02040503050406030204" pitchFamily="18" charset="0"/>
                          </a:rPr>
                        </m:ctrlPr>
                      </m:sSupPr>
                      <m:e>
                        <m:r>
                          <m:rPr>
                            <m:sty m:val="p"/>
                          </m:rPr>
                          <a:rPr lang="en-US" altLang="ja-JP">
                            <a:latin typeface="Cambria Math" panose="02040503050406030204" pitchFamily="18" charset="0"/>
                          </a:rPr>
                          <m:t>log</m:t>
                        </m:r>
                      </m:e>
                      <m:sup>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𝑜</m:t>
                        </m:r>
                        <m:d>
                          <m:dPr>
                            <m:ctrlPr>
                              <a:rPr lang="en-US" altLang="ja-JP" i="1">
                                <a:latin typeface="Cambria Math" panose="02040503050406030204" pitchFamily="18" charset="0"/>
                              </a:rPr>
                            </m:ctrlPr>
                          </m:dPr>
                          <m:e>
                            <m:r>
                              <a:rPr lang="en-US" altLang="ja-JP" i="1">
                                <a:latin typeface="Cambria Math" panose="02040503050406030204" pitchFamily="18" charset="0"/>
                              </a:rPr>
                              <m:t>1</m:t>
                            </m:r>
                          </m:e>
                        </m:d>
                      </m:sup>
                    </m:sSup>
                    <m:r>
                      <a:rPr lang="en-US" altLang="ja-JP" i="1">
                        <a:latin typeface="Cambria Math" panose="02040503050406030204" pitchFamily="18" charset="0"/>
                      </a:rPr>
                      <m:t>𝑛</m:t>
                    </m:r>
                    <m:r>
                      <a:rPr lang="en-US" altLang="ja-JP" i="1">
                        <a:latin typeface="Cambria Math" panose="02040503050406030204" pitchFamily="18" charset="0"/>
                      </a:rPr>
                      <m:t>⁡)</m:t>
                    </m:r>
                  </m:oMath>
                </a14:m>
                <a:r>
                  <a:rPr kumimoji="1" lang="ja-JP" altLang="en-US" dirty="0"/>
                  <a:t>の</a:t>
                </a:r>
                <a:br>
                  <a:rPr kumimoji="1" lang="en-US" altLang="ja-JP" dirty="0"/>
                </a:b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𝜀</m:t>
                    </m:r>
                    <m:r>
                      <a:rPr kumimoji="1" lang="en-US" altLang="ja-JP" b="0" i="1" smtClean="0">
                        <a:latin typeface="Cambria Math" panose="02040503050406030204" pitchFamily="18" charset="0"/>
                      </a:rPr>
                      <m:t>)</m:t>
                    </m:r>
                  </m:oMath>
                </a14:m>
                <a:r>
                  <a:rPr kumimoji="1" lang="en-US" altLang="ja-JP" dirty="0"/>
                  <a:t>-</a:t>
                </a:r>
                <a:r>
                  <a:rPr kumimoji="1" lang="ja-JP" altLang="en-US" dirty="0"/>
                  <a:t>平衡分離集合を</a:t>
                </a:r>
                <a:br>
                  <a:rPr lang="en-US" altLang="ja-JP" i="1" dirty="0">
                    <a:latin typeface="Cambria Math" panose="02040503050406030204" pitchFamily="18" charset="0"/>
                  </a:rPr>
                </a:br>
                <a14:m>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𝑂</m:t>
                        </m:r>
                      </m:e>
                    </m:acc>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𝜀</m:t>
                        </m:r>
                      </m:e>
                      <m:sup>
                        <m:r>
                          <a:rPr lang="en-US" altLang="ja-JP" i="1">
                            <a:latin typeface="Cambria Math" panose="02040503050406030204" pitchFamily="18" charset="0"/>
                          </a:rPr>
                          <m:t>−</m:t>
                        </m:r>
                        <m:r>
                          <a:rPr lang="en-US" altLang="ja-JP" i="1">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i="1">
                            <a:latin typeface="Cambria Math" panose="02040503050406030204" pitchFamily="18" charset="0"/>
                          </a:rPr>
                          <m:t>𝐾</m:t>
                        </m:r>
                      </m:e>
                      <m:sup>
                        <m:r>
                          <a:rPr lang="en-US" altLang="ja-JP" b="0" i="1" smtClean="0">
                            <a:latin typeface="Cambria Math" panose="02040503050406030204" pitchFamily="18" charset="0"/>
                          </a:rPr>
                          <m:t>3</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𝐾</m:t>
                        </m:r>
                      </m:e>
                      <m:sup>
                        <m:r>
                          <a:rPr lang="en-US" altLang="ja-JP" b="0" i="1" smtClean="0">
                            <a:latin typeface="Cambria Math" panose="02040503050406030204" pitchFamily="18" charset="0"/>
                          </a:rPr>
                          <m:t>𝑂</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sup>
                    </m:sSup>
                    <m:r>
                      <a:rPr lang="en-US" altLang="ja-JP" b="0" i="1" smtClean="0">
                        <a:latin typeface="Cambria Math" panose="02040503050406030204" pitchFamily="18" charset="0"/>
                      </a:rPr>
                      <m:t>+</m:t>
                    </m:r>
                    <m:r>
                      <a:rPr lang="en-US" altLang="ja-JP" b="0" i="1" smtClean="0">
                        <a:latin typeface="Cambria Math" panose="02040503050406030204" pitchFamily="18" charset="0"/>
                      </a:rPr>
                      <m:t>ℓ</m:t>
                    </m:r>
                    <m:r>
                      <a:rPr lang="en-US" altLang="ja-JP" b="0" i="1" smtClean="0">
                        <a:latin typeface="Cambria Math" panose="02040503050406030204" pitchFamily="18" charset="0"/>
                      </a:rPr>
                      <m:t>))</m:t>
                    </m:r>
                  </m:oMath>
                </a14:m>
                <a:r>
                  <a:rPr kumimoji="1" lang="en-US" altLang="ja-JP" dirty="0"/>
                  <a:t>SA</a:t>
                </a:r>
                <a:r>
                  <a:rPr kumimoji="1" lang="ja-JP" altLang="en-US" dirty="0"/>
                  <a:t>ラウンドで計算可能</a:t>
                </a:r>
              </a:p>
            </p:txBody>
          </p:sp>
        </mc:Choice>
        <mc:Fallback>
          <p:sp>
            <p:nvSpPr>
              <p:cNvPr id="3" name="コンテンツ プレースホルダー 2">
                <a:extLst>
                  <a:ext uri="{FF2B5EF4-FFF2-40B4-BE49-F238E27FC236}">
                    <a16:creationId xmlns:a16="http://schemas.microsoft.com/office/drawing/2014/main" id="{80147ADD-3F9A-4DE0-900C-E24C6F0C491F}"/>
                  </a:ext>
                </a:extLst>
              </p:cNvPr>
              <p:cNvSpPr>
                <a:spLocks noGrp="1" noRot="1" noChangeAspect="1" noMove="1" noResize="1" noEditPoints="1" noAdjustHandles="1" noChangeArrowheads="1" noChangeShapeType="1" noTextEdit="1"/>
              </p:cNvSpPr>
              <p:nvPr>
                <p:ph idx="1"/>
              </p:nvPr>
            </p:nvSpPr>
            <p:spPr>
              <a:blipFill>
                <a:blip r:embed="rId2"/>
                <a:stretch>
                  <a:fillRect l="-1005" t="-13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621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AC85C30A-0AD7-4721-AAC6-2EAEDF1A178B}"/>
                  </a:ext>
                </a:extLst>
              </p:cNvPr>
              <p:cNvSpPr>
                <a:spLocks noGrp="1"/>
              </p:cNvSpPr>
              <p:nvPr>
                <p:ph type="title"/>
              </p:nvPr>
            </p:nvSpPr>
            <p:spPr/>
            <p:txBody>
              <a:bodyPr/>
              <a:lstStyle/>
              <a:p>
                <a14:m>
                  <m:oMath xmlns:m="http://schemas.openxmlformats.org/officeDocument/2006/math">
                    <m:r>
                      <a:rPr lang="en-US" altLang="ja-JP" b="0" i="1" smtClean="0">
                        <a:latin typeface="Cambria Math" panose="02040503050406030204" pitchFamily="18" charset="0"/>
                      </a:rPr>
                      <m:t>𝛼</m:t>
                    </m:r>
                  </m:oMath>
                </a14:m>
                <a:r>
                  <a:rPr lang="en-US" altLang="ja-JP" dirty="0"/>
                  <a:t>-</a:t>
                </a:r>
                <a:r>
                  <a:rPr lang="ja-JP" altLang="en-US" dirty="0"/>
                  <a:t>平衡分離集合</a:t>
                </a:r>
                <a:endParaRPr kumimoji="1" lang="ja-JP" altLang="en-US" dirty="0"/>
              </a:p>
            </p:txBody>
          </p:sp>
        </mc:Choice>
        <mc:Fallback xmlns="">
          <p:sp>
            <p:nvSpPr>
              <p:cNvPr id="2" name="タイトル 1">
                <a:extLst>
                  <a:ext uri="{FF2B5EF4-FFF2-40B4-BE49-F238E27FC236}">
                    <a16:creationId xmlns:a16="http://schemas.microsoft.com/office/drawing/2014/main" id="{AC85C30A-0AD7-4721-AAC6-2EAEDF1A178B}"/>
                  </a:ext>
                </a:extLst>
              </p:cNvPr>
              <p:cNvSpPr>
                <a:spLocks noGrp="1" noRot="1" noChangeAspect="1" noMove="1" noResize="1" noEditPoints="1" noAdjustHandles="1" noChangeArrowheads="1" noChangeShapeType="1" noTextEdit="1"/>
              </p:cNvSpPr>
              <p:nvPr>
                <p:ph type="title"/>
              </p:nvPr>
            </p:nvSpPr>
            <p:spPr>
              <a:blipFill>
                <a:blip r:embed="rId3"/>
                <a:stretch>
                  <a:fillRect t="-1342" b="-167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2D42C4E-AF72-4FCA-9A3D-2DCDC45E8A48}"/>
                  </a:ext>
                </a:extLst>
              </p:cNvPr>
              <p:cNvSpPr>
                <a:spLocks noGrp="1"/>
              </p:cNvSpPr>
              <p:nvPr>
                <p:ph idx="1"/>
              </p:nvPr>
            </p:nvSpPr>
            <p:spPr>
              <a:xfrm>
                <a:off x="658391" y="1274619"/>
                <a:ext cx="8040766" cy="1463214"/>
              </a:xfrm>
            </p:spPr>
            <p:txBody>
              <a:bodyPr/>
              <a:lstStyle/>
              <a:p>
                <a:r>
                  <a:rPr kumimoji="1" lang="ja-JP" altLang="en-US" dirty="0"/>
                  <a:t>ある</a:t>
                </a: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頂点のグラフ</a:t>
                </a:r>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endParaRPr kumimoji="1" lang="en-US" altLang="ja-JP" dirty="0"/>
              </a:p>
              <a:p>
                <a14:m>
                  <m:oMath xmlns:m="http://schemas.openxmlformats.org/officeDocument/2006/math">
                    <m:r>
                      <a:rPr kumimoji="1" lang="en-US" altLang="ja-JP" b="0" i="1" smtClean="0">
                        <a:latin typeface="Cambria Math" panose="02040503050406030204" pitchFamily="18" charset="0"/>
                      </a:rPr>
                      <m:t>𝐺</m:t>
                    </m:r>
                  </m:oMath>
                </a14:m>
                <a:r>
                  <a:rPr kumimoji="1" lang="ja-JP" altLang="en-US" b="0" dirty="0"/>
                  <a:t>を</a:t>
                </a:r>
                <a14:m>
                  <m:oMath xmlns:m="http://schemas.openxmlformats.org/officeDocument/2006/math">
                    <m:r>
                      <a:rPr lang="en-US" altLang="ja-JP" b="0" i="0" dirty="0" smtClean="0">
                        <a:latin typeface="Cambria Math" panose="02040503050406030204" pitchFamily="18" charset="0"/>
                      </a:rPr>
                      <m:t>2</m:t>
                    </m:r>
                    <m:r>
                      <a:rPr lang="ja-JP" altLang="en-US" i="1" dirty="0">
                        <a:latin typeface="Cambria Math" panose="02040503050406030204" pitchFamily="18" charset="0"/>
                      </a:rPr>
                      <m:t>つ</m:t>
                    </m:r>
                    <m:r>
                      <a:rPr lang="ja-JP" altLang="en-US" i="1" dirty="0" smtClean="0">
                        <a:latin typeface="Cambria Math" panose="02040503050406030204" pitchFamily="18" charset="0"/>
                      </a:rPr>
                      <m:t>以上の</m:t>
                    </m:r>
                    <m:r>
                      <a:rPr lang="ja-JP" altLang="en-US" i="1" dirty="0">
                        <a:latin typeface="Cambria Math" panose="02040503050406030204" pitchFamily="18" charset="0"/>
                      </a:rPr>
                      <m:t>連結成分に分離</m:t>
                    </m:r>
                    <m:r>
                      <a:rPr lang="ja-JP" altLang="en-US" i="1">
                        <a:latin typeface="Cambria Math" panose="02040503050406030204" pitchFamily="18" charset="0"/>
                      </a:rPr>
                      <m:t>する</m:t>
                    </m:r>
                    <m:r>
                      <a:rPr lang="en-US" altLang="ja-JP" b="0" i="1" smtClean="0">
                        <a:latin typeface="Cambria Math" panose="02040503050406030204" pitchFamily="18" charset="0"/>
                      </a:rPr>
                      <m:t>𝛼</m:t>
                    </m:r>
                  </m:oMath>
                </a14:m>
                <a:r>
                  <a:rPr lang="en-US" altLang="ja-JP" dirty="0"/>
                  <a:t>-</a:t>
                </a:r>
                <a:r>
                  <a:rPr lang="ja-JP" altLang="en-US" dirty="0"/>
                  <a:t>平衡</a:t>
                </a:r>
                <a:r>
                  <a:rPr lang="ja-JP" altLang="en-US" i="1" dirty="0">
                    <a:latin typeface="Cambria Math" panose="02040503050406030204" pitchFamily="18" charset="0"/>
                  </a:rPr>
                  <a:t>分離</a:t>
                </a:r>
                <a14:m>
                  <m:oMath xmlns:m="http://schemas.openxmlformats.org/officeDocument/2006/math">
                    <m:r>
                      <a:rPr lang="ja-JP" altLang="en-US" i="1">
                        <a:latin typeface="Cambria Math" panose="02040503050406030204" pitchFamily="18" charset="0"/>
                      </a:rPr>
                      <m:t>集合</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oMath>
                </a14:m>
                <a:endParaRPr kumimoji="1" lang="en-US" altLang="ja-JP" dirty="0"/>
              </a:p>
              <a:p>
                <a:r>
                  <a:rPr lang="ja-JP" altLang="en-US" dirty="0"/>
                  <a:t>分離</a:t>
                </a:r>
                <a:r>
                  <a:rPr kumimoji="1" lang="ja-JP" altLang="en-US" dirty="0"/>
                  <a:t>された各連結成分のサイズ</a:t>
                </a:r>
                <a:r>
                  <a:rPr lang="ja-JP" altLang="en-US" dirty="0"/>
                  <a:t>は</a:t>
                </a:r>
                <a14:m>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𝑛</m:t>
                    </m:r>
                  </m:oMath>
                </a14:m>
                <a:r>
                  <a:rPr kumimoji="1" lang="ja-JP" altLang="en-US" dirty="0"/>
                  <a:t>以下</a:t>
                </a:r>
              </a:p>
            </p:txBody>
          </p:sp>
        </mc:Choice>
        <mc:Fallback xmlns="">
          <p:sp>
            <p:nvSpPr>
              <p:cNvPr id="3" name="コンテンツ プレースホルダー 2">
                <a:extLst>
                  <a:ext uri="{FF2B5EF4-FFF2-40B4-BE49-F238E27FC236}">
                    <a16:creationId xmlns:a16="http://schemas.microsoft.com/office/drawing/2014/main" id="{42D42C4E-AF72-4FCA-9A3D-2DCDC45E8A48}"/>
                  </a:ext>
                </a:extLst>
              </p:cNvPr>
              <p:cNvSpPr>
                <a:spLocks noGrp="1" noRot="1" noChangeAspect="1" noMove="1" noResize="1" noEditPoints="1" noAdjustHandles="1" noChangeArrowheads="1" noChangeShapeType="1" noTextEdit="1"/>
              </p:cNvSpPr>
              <p:nvPr>
                <p:ph idx="1"/>
              </p:nvPr>
            </p:nvSpPr>
            <p:spPr>
              <a:xfrm>
                <a:off x="658391" y="1274619"/>
                <a:ext cx="8040766" cy="1463214"/>
              </a:xfrm>
              <a:blipFill>
                <a:blip r:embed="rId4"/>
                <a:stretch>
                  <a:fillRect l="-986" t="-3333" b="-5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フリーフォーム: 図形 19">
                <a:extLst>
                  <a:ext uri="{FF2B5EF4-FFF2-40B4-BE49-F238E27FC236}">
                    <a16:creationId xmlns:a16="http://schemas.microsoft.com/office/drawing/2014/main" id="{5ED4D06C-4537-40A7-813E-A2BC1CF31DA3}"/>
                  </a:ext>
                </a:extLst>
              </p:cNvPr>
              <p:cNvSpPr/>
              <p:nvPr/>
            </p:nvSpPr>
            <p:spPr>
              <a:xfrm rot="5400000">
                <a:off x="3174535" y="4223087"/>
                <a:ext cx="2854412" cy="1729946"/>
              </a:xfrm>
              <a:custGeom>
                <a:avLst/>
                <a:gdLst>
                  <a:gd name="connsiteX0" fmla="*/ 0 w 2854412"/>
                  <a:gd name="connsiteY0" fmla="*/ 864973 h 1729946"/>
                  <a:gd name="connsiteX1" fmla="*/ 7369 w 2854412"/>
                  <a:gd name="connsiteY1" fmla="*/ 513746 h 1729946"/>
                  <a:gd name="connsiteX2" fmla="*/ 12785 w 2854412"/>
                  <a:gd name="connsiteY2" fmla="*/ 428331 h 1729946"/>
                  <a:gd name="connsiteX3" fmla="*/ 65996 w 2854412"/>
                  <a:gd name="connsiteY3" fmla="*/ 381359 h 1729946"/>
                  <a:gd name="connsiteX4" fmla="*/ 1403438 w 2854412"/>
                  <a:gd name="connsiteY4" fmla="*/ 0 h 1729946"/>
                  <a:gd name="connsiteX5" fmla="*/ 2821670 w 2854412"/>
                  <a:gd name="connsiteY5" fmla="*/ 452676 h 1729946"/>
                  <a:gd name="connsiteX6" fmla="*/ 2844803 w 2854412"/>
                  <a:gd name="connsiteY6" fmla="*/ 478430 h 1729946"/>
                  <a:gd name="connsiteX7" fmla="*/ 2847043 w 2854412"/>
                  <a:gd name="connsiteY7" fmla="*/ 513746 h 1729946"/>
                  <a:gd name="connsiteX8" fmla="*/ 2854412 w 2854412"/>
                  <a:gd name="connsiteY8" fmla="*/ 864973 h 1729946"/>
                  <a:gd name="connsiteX9" fmla="*/ 2847043 w 2854412"/>
                  <a:gd name="connsiteY9" fmla="*/ 1216200 h 1729946"/>
                  <a:gd name="connsiteX10" fmla="*/ 2844803 w 2854412"/>
                  <a:gd name="connsiteY10" fmla="*/ 1251516 h 1729946"/>
                  <a:gd name="connsiteX11" fmla="*/ 2821670 w 2854412"/>
                  <a:gd name="connsiteY11" fmla="*/ 1277270 h 1729946"/>
                  <a:gd name="connsiteX12" fmla="*/ 1403438 w 2854412"/>
                  <a:gd name="connsiteY12" fmla="*/ 1729946 h 1729946"/>
                  <a:gd name="connsiteX13" fmla="*/ 65996 w 2854412"/>
                  <a:gd name="connsiteY13" fmla="*/ 1348587 h 1729946"/>
                  <a:gd name="connsiteX14" fmla="*/ 12785 w 2854412"/>
                  <a:gd name="connsiteY14" fmla="*/ 1301615 h 1729946"/>
                  <a:gd name="connsiteX15" fmla="*/ 7369 w 2854412"/>
                  <a:gd name="connsiteY15" fmla="*/ 1216200 h 1729946"/>
                  <a:gd name="connsiteX16" fmla="*/ 0 w 2854412"/>
                  <a:gd name="connsiteY16" fmla="*/ 864973 h 1729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54412" h="1729946">
                    <a:moveTo>
                      <a:pt x="0" y="864973"/>
                    </a:moveTo>
                    <a:cubicBezTo>
                      <a:pt x="0" y="746398"/>
                      <a:pt x="2496" y="629227"/>
                      <a:pt x="7369" y="513746"/>
                    </a:cubicBezTo>
                    <a:lnTo>
                      <a:pt x="12785" y="428331"/>
                    </a:lnTo>
                    <a:lnTo>
                      <a:pt x="65996" y="381359"/>
                    </a:lnTo>
                    <a:cubicBezTo>
                      <a:pt x="355846" y="151274"/>
                      <a:pt x="846700" y="0"/>
                      <a:pt x="1403438" y="0"/>
                    </a:cubicBezTo>
                    <a:cubicBezTo>
                      <a:pt x="2015849" y="0"/>
                      <a:pt x="2548542" y="183042"/>
                      <a:pt x="2821670" y="452676"/>
                    </a:cubicBezTo>
                    <a:lnTo>
                      <a:pt x="2844803" y="478430"/>
                    </a:lnTo>
                    <a:lnTo>
                      <a:pt x="2847043" y="513746"/>
                    </a:lnTo>
                    <a:cubicBezTo>
                      <a:pt x="2851916" y="629227"/>
                      <a:pt x="2854412" y="746398"/>
                      <a:pt x="2854412" y="864973"/>
                    </a:cubicBezTo>
                    <a:cubicBezTo>
                      <a:pt x="2854412" y="983548"/>
                      <a:pt x="2851916" y="1100720"/>
                      <a:pt x="2847043" y="1216200"/>
                    </a:cubicBezTo>
                    <a:lnTo>
                      <a:pt x="2844803" y="1251516"/>
                    </a:lnTo>
                    <a:lnTo>
                      <a:pt x="2821670" y="1277270"/>
                    </a:lnTo>
                    <a:cubicBezTo>
                      <a:pt x="2548542" y="1546904"/>
                      <a:pt x="2015849" y="1729946"/>
                      <a:pt x="1403438" y="1729946"/>
                    </a:cubicBezTo>
                    <a:cubicBezTo>
                      <a:pt x="846700" y="1729946"/>
                      <a:pt x="355846" y="1578672"/>
                      <a:pt x="65996" y="1348587"/>
                    </a:cubicBezTo>
                    <a:lnTo>
                      <a:pt x="12785" y="1301615"/>
                    </a:lnTo>
                    <a:lnTo>
                      <a:pt x="7369" y="1216200"/>
                    </a:lnTo>
                    <a:cubicBezTo>
                      <a:pt x="2496" y="1100720"/>
                      <a:pt x="0" y="983548"/>
                      <a:pt x="0" y="864973"/>
                    </a:cubicBezTo>
                    <a:close/>
                  </a:path>
                </a:pathLst>
              </a:custGeom>
              <a:solidFill>
                <a:schemeClr val="accent6">
                  <a:lumMod val="40000"/>
                  <a:lumOff val="6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oMath>
                  </m:oMathPara>
                </a14:m>
                <a:endParaRPr kumimoji="1" lang="ja-JP" altLang="en-US" sz="3200" dirty="0"/>
              </a:p>
            </p:txBody>
          </p:sp>
        </mc:Choice>
        <mc:Fallback xmlns="">
          <p:sp>
            <p:nvSpPr>
              <p:cNvPr id="20" name="フリーフォーム: 図形 19">
                <a:extLst>
                  <a:ext uri="{FF2B5EF4-FFF2-40B4-BE49-F238E27FC236}">
                    <a16:creationId xmlns:a16="http://schemas.microsoft.com/office/drawing/2014/main" id="{5ED4D06C-4537-40A7-813E-A2BC1CF31DA3}"/>
                  </a:ext>
                </a:extLst>
              </p:cNvPr>
              <p:cNvSpPr>
                <a:spLocks noRot="1" noChangeAspect="1" noMove="1" noResize="1" noEditPoints="1" noAdjustHandles="1" noChangeArrowheads="1" noChangeShapeType="1" noTextEdit="1"/>
              </p:cNvSpPr>
              <p:nvPr/>
            </p:nvSpPr>
            <p:spPr>
              <a:xfrm rot="5400000">
                <a:off x="3174535" y="4223087"/>
                <a:ext cx="2854412" cy="1729946"/>
              </a:xfrm>
              <a:custGeom>
                <a:avLst/>
                <a:gdLst>
                  <a:gd name="connsiteX0" fmla="*/ 0 w 2854412"/>
                  <a:gd name="connsiteY0" fmla="*/ 864973 h 1729946"/>
                  <a:gd name="connsiteX1" fmla="*/ 7369 w 2854412"/>
                  <a:gd name="connsiteY1" fmla="*/ 513746 h 1729946"/>
                  <a:gd name="connsiteX2" fmla="*/ 12785 w 2854412"/>
                  <a:gd name="connsiteY2" fmla="*/ 428331 h 1729946"/>
                  <a:gd name="connsiteX3" fmla="*/ 65996 w 2854412"/>
                  <a:gd name="connsiteY3" fmla="*/ 381359 h 1729946"/>
                  <a:gd name="connsiteX4" fmla="*/ 1403438 w 2854412"/>
                  <a:gd name="connsiteY4" fmla="*/ 0 h 1729946"/>
                  <a:gd name="connsiteX5" fmla="*/ 2821670 w 2854412"/>
                  <a:gd name="connsiteY5" fmla="*/ 452676 h 1729946"/>
                  <a:gd name="connsiteX6" fmla="*/ 2844803 w 2854412"/>
                  <a:gd name="connsiteY6" fmla="*/ 478430 h 1729946"/>
                  <a:gd name="connsiteX7" fmla="*/ 2847043 w 2854412"/>
                  <a:gd name="connsiteY7" fmla="*/ 513746 h 1729946"/>
                  <a:gd name="connsiteX8" fmla="*/ 2854412 w 2854412"/>
                  <a:gd name="connsiteY8" fmla="*/ 864973 h 1729946"/>
                  <a:gd name="connsiteX9" fmla="*/ 2847043 w 2854412"/>
                  <a:gd name="connsiteY9" fmla="*/ 1216200 h 1729946"/>
                  <a:gd name="connsiteX10" fmla="*/ 2844803 w 2854412"/>
                  <a:gd name="connsiteY10" fmla="*/ 1251516 h 1729946"/>
                  <a:gd name="connsiteX11" fmla="*/ 2821670 w 2854412"/>
                  <a:gd name="connsiteY11" fmla="*/ 1277270 h 1729946"/>
                  <a:gd name="connsiteX12" fmla="*/ 1403438 w 2854412"/>
                  <a:gd name="connsiteY12" fmla="*/ 1729946 h 1729946"/>
                  <a:gd name="connsiteX13" fmla="*/ 65996 w 2854412"/>
                  <a:gd name="connsiteY13" fmla="*/ 1348587 h 1729946"/>
                  <a:gd name="connsiteX14" fmla="*/ 12785 w 2854412"/>
                  <a:gd name="connsiteY14" fmla="*/ 1301615 h 1729946"/>
                  <a:gd name="connsiteX15" fmla="*/ 7369 w 2854412"/>
                  <a:gd name="connsiteY15" fmla="*/ 1216200 h 1729946"/>
                  <a:gd name="connsiteX16" fmla="*/ 0 w 2854412"/>
                  <a:gd name="connsiteY16" fmla="*/ 864973 h 1729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54412" h="1729946">
                    <a:moveTo>
                      <a:pt x="0" y="864973"/>
                    </a:moveTo>
                    <a:cubicBezTo>
                      <a:pt x="0" y="746398"/>
                      <a:pt x="2496" y="629227"/>
                      <a:pt x="7369" y="513746"/>
                    </a:cubicBezTo>
                    <a:lnTo>
                      <a:pt x="12785" y="428331"/>
                    </a:lnTo>
                    <a:lnTo>
                      <a:pt x="65996" y="381359"/>
                    </a:lnTo>
                    <a:cubicBezTo>
                      <a:pt x="355846" y="151274"/>
                      <a:pt x="846700" y="0"/>
                      <a:pt x="1403438" y="0"/>
                    </a:cubicBezTo>
                    <a:cubicBezTo>
                      <a:pt x="2015849" y="0"/>
                      <a:pt x="2548542" y="183042"/>
                      <a:pt x="2821670" y="452676"/>
                    </a:cubicBezTo>
                    <a:lnTo>
                      <a:pt x="2844803" y="478430"/>
                    </a:lnTo>
                    <a:lnTo>
                      <a:pt x="2847043" y="513746"/>
                    </a:lnTo>
                    <a:cubicBezTo>
                      <a:pt x="2851916" y="629227"/>
                      <a:pt x="2854412" y="746398"/>
                      <a:pt x="2854412" y="864973"/>
                    </a:cubicBezTo>
                    <a:cubicBezTo>
                      <a:pt x="2854412" y="983548"/>
                      <a:pt x="2851916" y="1100720"/>
                      <a:pt x="2847043" y="1216200"/>
                    </a:cubicBezTo>
                    <a:lnTo>
                      <a:pt x="2844803" y="1251516"/>
                    </a:lnTo>
                    <a:lnTo>
                      <a:pt x="2821670" y="1277270"/>
                    </a:lnTo>
                    <a:cubicBezTo>
                      <a:pt x="2548542" y="1546904"/>
                      <a:pt x="2015849" y="1729946"/>
                      <a:pt x="1403438" y="1729946"/>
                    </a:cubicBezTo>
                    <a:cubicBezTo>
                      <a:pt x="846700" y="1729946"/>
                      <a:pt x="355846" y="1578672"/>
                      <a:pt x="65996" y="1348587"/>
                    </a:cubicBezTo>
                    <a:lnTo>
                      <a:pt x="12785" y="1301615"/>
                    </a:lnTo>
                    <a:lnTo>
                      <a:pt x="7369" y="1216200"/>
                    </a:lnTo>
                    <a:cubicBezTo>
                      <a:pt x="2496" y="1100720"/>
                      <a:pt x="0" y="983548"/>
                      <a:pt x="0" y="864973"/>
                    </a:cubicBezTo>
                    <a:close/>
                  </a:path>
                </a:pathLst>
              </a:custGeom>
              <a:blipFill>
                <a:blip r:embed="rId5"/>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フリーフォーム: 図形 17">
                <a:extLst>
                  <a:ext uri="{FF2B5EF4-FFF2-40B4-BE49-F238E27FC236}">
                    <a16:creationId xmlns:a16="http://schemas.microsoft.com/office/drawing/2014/main" id="{98F34407-A56A-46EF-9DE2-6F7B4111A1E7}"/>
                  </a:ext>
                </a:extLst>
              </p:cNvPr>
              <p:cNvSpPr/>
              <p:nvPr/>
            </p:nvSpPr>
            <p:spPr>
              <a:xfrm rot="5400000">
                <a:off x="796483" y="4102993"/>
                <a:ext cx="2832018" cy="1943101"/>
              </a:xfrm>
              <a:custGeom>
                <a:avLst/>
                <a:gdLst>
                  <a:gd name="connsiteX0" fmla="*/ 0 w 2832018"/>
                  <a:gd name="connsiteY0" fmla="*/ 50099 h 3048635"/>
                  <a:gd name="connsiteX1" fmla="*/ 53211 w 2832018"/>
                  <a:gd name="connsiteY1" fmla="*/ 97071 h 3048635"/>
                  <a:gd name="connsiteX2" fmla="*/ 1390653 w 2832018"/>
                  <a:gd name="connsiteY2" fmla="*/ 478430 h 3048635"/>
                  <a:gd name="connsiteX3" fmla="*/ 2808885 w 2832018"/>
                  <a:gd name="connsiteY3" fmla="*/ 25754 h 3048635"/>
                  <a:gd name="connsiteX4" fmla="*/ 2832018 w 2832018"/>
                  <a:gd name="connsiteY4" fmla="*/ 0 h 3048635"/>
                  <a:gd name="connsiteX5" fmla="*/ 2812631 w 2832018"/>
                  <a:gd name="connsiteY5" fmla="*/ 305765 h 3048635"/>
                  <a:gd name="connsiteX6" fmla="*/ 1414421 w 2832018"/>
                  <a:gd name="connsiteY6" fmla="*/ 3048635 h 3048635"/>
                  <a:gd name="connsiteX7" fmla="*/ 16211 w 2832018"/>
                  <a:gd name="connsiteY7" fmla="*/ 305765 h 3048635"/>
                  <a:gd name="connsiteX8" fmla="*/ 0 w 2832018"/>
                  <a:gd name="connsiteY8" fmla="*/ 50099 h 3048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2018" h="3048635">
                    <a:moveTo>
                      <a:pt x="0" y="50099"/>
                    </a:moveTo>
                    <a:lnTo>
                      <a:pt x="53211" y="97071"/>
                    </a:lnTo>
                    <a:cubicBezTo>
                      <a:pt x="343061" y="327156"/>
                      <a:pt x="833915" y="478430"/>
                      <a:pt x="1390653" y="478430"/>
                    </a:cubicBezTo>
                    <a:cubicBezTo>
                      <a:pt x="2003064" y="478430"/>
                      <a:pt x="2535757" y="295388"/>
                      <a:pt x="2808885" y="25754"/>
                    </a:cubicBezTo>
                    <a:lnTo>
                      <a:pt x="2832018" y="0"/>
                    </a:lnTo>
                    <a:lnTo>
                      <a:pt x="2812631" y="305765"/>
                    </a:lnTo>
                    <a:cubicBezTo>
                      <a:pt x="2679549" y="1871118"/>
                      <a:pt x="2104117" y="3048635"/>
                      <a:pt x="1414421" y="3048635"/>
                    </a:cubicBezTo>
                    <a:cubicBezTo>
                      <a:pt x="724725" y="3048635"/>
                      <a:pt x="149292" y="1871118"/>
                      <a:pt x="16211" y="305765"/>
                    </a:cubicBezTo>
                    <a:lnTo>
                      <a:pt x="0" y="50099"/>
                    </a:lnTo>
                    <a:close/>
                  </a:path>
                </a:pathLst>
              </a:cu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endParaRPr kumimoji="1" lang="en-US" altLang="ja-JP" sz="2800" b="0" i="1" dirty="0">
                  <a:latin typeface="Cambria Math" panose="02040503050406030204" pitchFamily="18" charset="0"/>
                </a:endParaRPr>
              </a:p>
              <a:p>
                <a:pPr algn="ctr"/>
                <a:endParaRPr lang="en-US" altLang="ja-JP" sz="28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18" name="フリーフォーム: 図形 17">
                <a:extLst>
                  <a:ext uri="{FF2B5EF4-FFF2-40B4-BE49-F238E27FC236}">
                    <a16:creationId xmlns:a16="http://schemas.microsoft.com/office/drawing/2014/main" id="{98F34407-A56A-46EF-9DE2-6F7B4111A1E7}"/>
                  </a:ext>
                </a:extLst>
              </p:cNvPr>
              <p:cNvSpPr>
                <a:spLocks noRot="1" noChangeAspect="1" noMove="1" noResize="1" noEditPoints="1" noAdjustHandles="1" noChangeArrowheads="1" noChangeShapeType="1" noTextEdit="1"/>
              </p:cNvSpPr>
              <p:nvPr/>
            </p:nvSpPr>
            <p:spPr>
              <a:xfrm rot="5400000">
                <a:off x="796483" y="4102993"/>
                <a:ext cx="2832018" cy="1943101"/>
              </a:xfrm>
              <a:custGeom>
                <a:avLst/>
                <a:gdLst>
                  <a:gd name="connsiteX0" fmla="*/ 0 w 2832018"/>
                  <a:gd name="connsiteY0" fmla="*/ 50099 h 3048635"/>
                  <a:gd name="connsiteX1" fmla="*/ 53211 w 2832018"/>
                  <a:gd name="connsiteY1" fmla="*/ 97071 h 3048635"/>
                  <a:gd name="connsiteX2" fmla="*/ 1390653 w 2832018"/>
                  <a:gd name="connsiteY2" fmla="*/ 478430 h 3048635"/>
                  <a:gd name="connsiteX3" fmla="*/ 2808885 w 2832018"/>
                  <a:gd name="connsiteY3" fmla="*/ 25754 h 3048635"/>
                  <a:gd name="connsiteX4" fmla="*/ 2832018 w 2832018"/>
                  <a:gd name="connsiteY4" fmla="*/ 0 h 3048635"/>
                  <a:gd name="connsiteX5" fmla="*/ 2812631 w 2832018"/>
                  <a:gd name="connsiteY5" fmla="*/ 305765 h 3048635"/>
                  <a:gd name="connsiteX6" fmla="*/ 1414421 w 2832018"/>
                  <a:gd name="connsiteY6" fmla="*/ 3048635 h 3048635"/>
                  <a:gd name="connsiteX7" fmla="*/ 16211 w 2832018"/>
                  <a:gd name="connsiteY7" fmla="*/ 305765 h 3048635"/>
                  <a:gd name="connsiteX8" fmla="*/ 0 w 2832018"/>
                  <a:gd name="connsiteY8" fmla="*/ 50099 h 3048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2018" h="3048635">
                    <a:moveTo>
                      <a:pt x="0" y="50099"/>
                    </a:moveTo>
                    <a:lnTo>
                      <a:pt x="53211" y="97071"/>
                    </a:lnTo>
                    <a:cubicBezTo>
                      <a:pt x="343061" y="327156"/>
                      <a:pt x="833915" y="478430"/>
                      <a:pt x="1390653" y="478430"/>
                    </a:cubicBezTo>
                    <a:cubicBezTo>
                      <a:pt x="2003064" y="478430"/>
                      <a:pt x="2535757" y="295388"/>
                      <a:pt x="2808885" y="25754"/>
                    </a:cubicBezTo>
                    <a:lnTo>
                      <a:pt x="2832018" y="0"/>
                    </a:lnTo>
                    <a:lnTo>
                      <a:pt x="2812631" y="305765"/>
                    </a:lnTo>
                    <a:cubicBezTo>
                      <a:pt x="2679549" y="1871118"/>
                      <a:pt x="2104117" y="3048635"/>
                      <a:pt x="1414421" y="3048635"/>
                    </a:cubicBezTo>
                    <a:cubicBezTo>
                      <a:pt x="724725" y="3048635"/>
                      <a:pt x="149292" y="1871118"/>
                      <a:pt x="16211" y="305765"/>
                    </a:cubicBezTo>
                    <a:lnTo>
                      <a:pt x="0" y="50099"/>
                    </a:lnTo>
                    <a:close/>
                  </a:path>
                </a:pathLst>
              </a:custGeom>
              <a:blipFill>
                <a:blip r:embed="rId6"/>
                <a:stretch>
                  <a:fillRect/>
                </a:stretch>
              </a:blipFill>
              <a:ln w="28575">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フリーフォーム: 図形 16">
                <a:extLst>
                  <a:ext uri="{FF2B5EF4-FFF2-40B4-BE49-F238E27FC236}">
                    <a16:creationId xmlns:a16="http://schemas.microsoft.com/office/drawing/2014/main" id="{1E502C68-9B41-476E-8179-F6E4FC73CDFB}"/>
                  </a:ext>
                </a:extLst>
              </p:cNvPr>
              <p:cNvSpPr/>
              <p:nvPr/>
            </p:nvSpPr>
            <p:spPr>
              <a:xfrm rot="5400000">
                <a:off x="6000559" y="3791956"/>
                <a:ext cx="2832018" cy="2565177"/>
              </a:xfrm>
              <a:custGeom>
                <a:avLst/>
                <a:gdLst>
                  <a:gd name="connsiteX0" fmla="*/ 0 w 2832018"/>
                  <a:gd name="connsiteY0" fmla="*/ 2998536 h 3048635"/>
                  <a:gd name="connsiteX1" fmla="*/ 16211 w 2832018"/>
                  <a:gd name="connsiteY1" fmla="*/ 2742870 h 3048635"/>
                  <a:gd name="connsiteX2" fmla="*/ 1414421 w 2832018"/>
                  <a:gd name="connsiteY2" fmla="*/ 0 h 3048635"/>
                  <a:gd name="connsiteX3" fmla="*/ 2812631 w 2832018"/>
                  <a:gd name="connsiteY3" fmla="*/ 2742870 h 3048635"/>
                  <a:gd name="connsiteX4" fmla="*/ 2832018 w 2832018"/>
                  <a:gd name="connsiteY4" fmla="*/ 3048635 h 3048635"/>
                  <a:gd name="connsiteX5" fmla="*/ 2808885 w 2832018"/>
                  <a:gd name="connsiteY5" fmla="*/ 3022881 h 3048635"/>
                  <a:gd name="connsiteX6" fmla="*/ 1390653 w 2832018"/>
                  <a:gd name="connsiteY6" fmla="*/ 2570205 h 3048635"/>
                  <a:gd name="connsiteX7" fmla="*/ 53211 w 2832018"/>
                  <a:gd name="connsiteY7" fmla="*/ 2951564 h 3048635"/>
                  <a:gd name="connsiteX8" fmla="*/ 0 w 2832018"/>
                  <a:gd name="connsiteY8" fmla="*/ 2998536 h 3048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2018" h="3048635">
                    <a:moveTo>
                      <a:pt x="0" y="2998536"/>
                    </a:moveTo>
                    <a:lnTo>
                      <a:pt x="16211" y="2742870"/>
                    </a:lnTo>
                    <a:cubicBezTo>
                      <a:pt x="149293" y="1177517"/>
                      <a:pt x="724725" y="0"/>
                      <a:pt x="1414421" y="0"/>
                    </a:cubicBezTo>
                    <a:cubicBezTo>
                      <a:pt x="2104117" y="0"/>
                      <a:pt x="2679549" y="1177517"/>
                      <a:pt x="2812631" y="2742870"/>
                    </a:cubicBezTo>
                    <a:lnTo>
                      <a:pt x="2832018" y="3048635"/>
                    </a:lnTo>
                    <a:lnTo>
                      <a:pt x="2808885" y="3022881"/>
                    </a:lnTo>
                    <a:cubicBezTo>
                      <a:pt x="2535757" y="2753247"/>
                      <a:pt x="2003064" y="2570205"/>
                      <a:pt x="1390653" y="2570205"/>
                    </a:cubicBezTo>
                    <a:cubicBezTo>
                      <a:pt x="833915" y="2570205"/>
                      <a:pt x="343061" y="2721479"/>
                      <a:pt x="53211" y="2951564"/>
                    </a:cubicBezTo>
                    <a:lnTo>
                      <a:pt x="0" y="2998536"/>
                    </a:lnTo>
                    <a:close/>
                  </a:path>
                </a:pathLst>
              </a:cu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endParaRPr lang="en-US" altLang="ja-JP" sz="2800" i="1" dirty="0">
                  <a:latin typeface="Cambria Math" panose="02040503050406030204" pitchFamily="18" charset="0"/>
                </a:endParaRPr>
              </a:p>
              <a:p>
                <a:pPr algn="ctr"/>
                <a:endParaRPr kumimoji="1" lang="en-US" altLang="ja-JP" sz="28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17" name="フリーフォーム: 図形 16">
                <a:extLst>
                  <a:ext uri="{FF2B5EF4-FFF2-40B4-BE49-F238E27FC236}">
                    <a16:creationId xmlns:a16="http://schemas.microsoft.com/office/drawing/2014/main" id="{1E502C68-9B41-476E-8179-F6E4FC73CDFB}"/>
                  </a:ext>
                </a:extLst>
              </p:cNvPr>
              <p:cNvSpPr>
                <a:spLocks noRot="1" noChangeAspect="1" noMove="1" noResize="1" noEditPoints="1" noAdjustHandles="1" noChangeArrowheads="1" noChangeShapeType="1" noTextEdit="1"/>
              </p:cNvSpPr>
              <p:nvPr/>
            </p:nvSpPr>
            <p:spPr>
              <a:xfrm rot="5400000">
                <a:off x="6000559" y="3791956"/>
                <a:ext cx="2832018" cy="2565177"/>
              </a:xfrm>
              <a:custGeom>
                <a:avLst/>
                <a:gdLst>
                  <a:gd name="connsiteX0" fmla="*/ 0 w 2832018"/>
                  <a:gd name="connsiteY0" fmla="*/ 2998536 h 3048635"/>
                  <a:gd name="connsiteX1" fmla="*/ 16211 w 2832018"/>
                  <a:gd name="connsiteY1" fmla="*/ 2742870 h 3048635"/>
                  <a:gd name="connsiteX2" fmla="*/ 1414421 w 2832018"/>
                  <a:gd name="connsiteY2" fmla="*/ 0 h 3048635"/>
                  <a:gd name="connsiteX3" fmla="*/ 2812631 w 2832018"/>
                  <a:gd name="connsiteY3" fmla="*/ 2742870 h 3048635"/>
                  <a:gd name="connsiteX4" fmla="*/ 2832018 w 2832018"/>
                  <a:gd name="connsiteY4" fmla="*/ 3048635 h 3048635"/>
                  <a:gd name="connsiteX5" fmla="*/ 2808885 w 2832018"/>
                  <a:gd name="connsiteY5" fmla="*/ 3022881 h 3048635"/>
                  <a:gd name="connsiteX6" fmla="*/ 1390653 w 2832018"/>
                  <a:gd name="connsiteY6" fmla="*/ 2570205 h 3048635"/>
                  <a:gd name="connsiteX7" fmla="*/ 53211 w 2832018"/>
                  <a:gd name="connsiteY7" fmla="*/ 2951564 h 3048635"/>
                  <a:gd name="connsiteX8" fmla="*/ 0 w 2832018"/>
                  <a:gd name="connsiteY8" fmla="*/ 2998536 h 3048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2018" h="3048635">
                    <a:moveTo>
                      <a:pt x="0" y="2998536"/>
                    </a:moveTo>
                    <a:lnTo>
                      <a:pt x="16211" y="2742870"/>
                    </a:lnTo>
                    <a:cubicBezTo>
                      <a:pt x="149293" y="1177517"/>
                      <a:pt x="724725" y="0"/>
                      <a:pt x="1414421" y="0"/>
                    </a:cubicBezTo>
                    <a:cubicBezTo>
                      <a:pt x="2104117" y="0"/>
                      <a:pt x="2679549" y="1177517"/>
                      <a:pt x="2812631" y="2742870"/>
                    </a:cubicBezTo>
                    <a:lnTo>
                      <a:pt x="2832018" y="3048635"/>
                    </a:lnTo>
                    <a:lnTo>
                      <a:pt x="2808885" y="3022881"/>
                    </a:lnTo>
                    <a:cubicBezTo>
                      <a:pt x="2535757" y="2753247"/>
                      <a:pt x="2003064" y="2570205"/>
                      <a:pt x="1390653" y="2570205"/>
                    </a:cubicBezTo>
                    <a:cubicBezTo>
                      <a:pt x="833915" y="2570205"/>
                      <a:pt x="343061" y="2721479"/>
                      <a:pt x="53211" y="2951564"/>
                    </a:cubicBezTo>
                    <a:lnTo>
                      <a:pt x="0" y="2998536"/>
                    </a:lnTo>
                    <a:close/>
                  </a:path>
                </a:pathLst>
              </a:custGeom>
              <a:blipFill>
                <a:blip r:embed="rId7"/>
                <a:stretch>
                  <a:fillRect/>
                </a:stretch>
              </a:blipFill>
              <a:ln w="28575">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A3A3EDC-A69A-4506-A988-17DF031DF56F}"/>
                  </a:ext>
                </a:extLst>
              </p:cNvPr>
              <p:cNvSpPr txBox="1"/>
              <p:nvPr/>
            </p:nvSpPr>
            <p:spPr>
              <a:xfrm>
                <a:off x="1240942" y="3012204"/>
                <a:ext cx="1628913" cy="646331"/>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𝐺</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9A3A3EDC-A69A-4506-A988-17DF031DF56F}"/>
                  </a:ext>
                </a:extLst>
              </p:cNvPr>
              <p:cNvSpPr txBox="1">
                <a:spLocks noRot="1" noChangeAspect="1" noMove="1" noResize="1" noEditPoints="1" noAdjustHandles="1" noChangeArrowheads="1" noChangeShapeType="1" noTextEdit="1"/>
              </p:cNvSpPr>
              <p:nvPr/>
            </p:nvSpPr>
            <p:spPr>
              <a:xfrm>
                <a:off x="1240942" y="3012204"/>
                <a:ext cx="1628913" cy="64633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35E450E6-B325-4F44-8F0B-E57D926CAE4E}"/>
                  </a:ext>
                </a:extLst>
              </p:cNvPr>
              <p:cNvSpPr txBox="1"/>
              <p:nvPr/>
            </p:nvSpPr>
            <p:spPr>
              <a:xfrm>
                <a:off x="6602111" y="4013101"/>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𝐵</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7" name="テキスト ボックス 26">
                <a:extLst>
                  <a:ext uri="{FF2B5EF4-FFF2-40B4-BE49-F238E27FC236}">
                    <a16:creationId xmlns:a16="http://schemas.microsoft.com/office/drawing/2014/main" id="{35E450E6-B325-4F44-8F0B-E57D926CAE4E}"/>
                  </a:ext>
                </a:extLst>
              </p:cNvPr>
              <p:cNvSpPr txBox="1">
                <a:spLocks noRot="1" noChangeAspect="1" noMove="1" noResize="1" noEditPoints="1" noAdjustHandles="1" noChangeArrowheads="1" noChangeShapeType="1" noTextEdit="1"/>
              </p:cNvSpPr>
              <p:nvPr/>
            </p:nvSpPr>
            <p:spPr>
              <a:xfrm>
                <a:off x="6602111" y="4013101"/>
                <a:ext cx="1628913" cy="646459"/>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ADD8175-2B67-49D6-8BA6-0701715C9D06}"/>
                  </a:ext>
                </a:extLst>
              </p:cNvPr>
              <p:cNvSpPr txBox="1"/>
              <p:nvPr/>
            </p:nvSpPr>
            <p:spPr>
              <a:xfrm>
                <a:off x="1398035" y="4013101"/>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𝐴</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7ADD8175-2B67-49D6-8BA6-0701715C9D06}"/>
                  </a:ext>
                </a:extLst>
              </p:cNvPr>
              <p:cNvSpPr txBox="1">
                <a:spLocks noRot="1" noChangeAspect="1" noMove="1" noResize="1" noEditPoints="1" noAdjustHandles="1" noChangeArrowheads="1" noChangeShapeType="1" noTextEdit="1"/>
              </p:cNvSpPr>
              <p:nvPr/>
            </p:nvSpPr>
            <p:spPr>
              <a:xfrm>
                <a:off x="1398035" y="4013101"/>
                <a:ext cx="1628913" cy="646459"/>
              </a:xfrm>
              <a:prstGeom prst="rect">
                <a:avLst/>
              </a:prstGeom>
              <a:blipFill>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9182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F663C9-865C-4F22-A5FA-6C6E9EFEBFE6}"/>
              </a:ext>
            </a:extLst>
          </p:cNvPr>
          <p:cNvSpPr>
            <a:spLocks noGrp="1"/>
          </p:cNvSpPr>
          <p:nvPr>
            <p:ph type="title"/>
          </p:nvPr>
        </p:nvSpPr>
        <p:spPr/>
        <p:txBody>
          <a:bodyPr/>
          <a:lstStyle/>
          <a:p>
            <a:r>
              <a:rPr kumimoji="1" lang="ja-JP" altLang="en-US" dirty="0"/>
              <a:t>分散システム</a:t>
            </a:r>
            <a:r>
              <a:rPr kumimoji="1" lang="en-US" altLang="ja-JP" dirty="0"/>
              <a:t>(</a:t>
            </a:r>
            <a:r>
              <a:rPr kumimoji="1" lang="en-US" altLang="ja-JP" i="1" dirty="0"/>
              <a:t>CONGEST</a:t>
            </a:r>
            <a:r>
              <a:rPr kumimoji="1" lang="ja-JP" altLang="en-US" i="1" dirty="0"/>
              <a:t>モデル</a:t>
            </a:r>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09FD532-A320-4B60-96BF-4592F6D2F0A5}"/>
                  </a:ext>
                </a:extLst>
              </p:cNvPr>
              <p:cNvSpPr>
                <a:spLocks noGrp="1"/>
              </p:cNvSpPr>
              <p:nvPr>
                <p:ph idx="1"/>
              </p:nvPr>
            </p:nvSpPr>
            <p:spPr/>
            <p:txBody>
              <a:bodyPr/>
              <a:lstStyle/>
              <a:p>
                <a:r>
                  <a:rPr lang="ja-JP" altLang="en-US" dirty="0"/>
                  <a:t>単純無向グラフ</a:t>
                </a:r>
                <a14:m>
                  <m:oMath xmlns:m="http://schemas.openxmlformats.org/officeDocument/2006/math">
                    <m:r>
                      <a:rPr lang="en-US" altLang="ja-JP" b="0" i="1" smtClean="0">
                        <a:latin typeface="Cambria Math" panose="02040503050406030204" pitchFamily="18" charset="0"/>
                      </a:rPr>
                      <m:t>𝐺</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r>
                      <a:rPr lang="en-US" altLang="ja-JP" b="0" i="1" smtClean="0">
                        <a:latin typeface="Cambria Math" panose="02040503050406030204" pitchFamily="18" charset="0"/>
                      </a:rPr>
                      <m:t>,</m:t>
                    </m:r>
                    <m:r>
                      <a:rPr lang="en-US" altLang="ja-JP" b="0" i="1" smtClean="0">
                        <a:latin typeface="Cambria Math" panose="02040503050406030204" pitchFamily="18" charset="0"/>
                      </a:rPr>
                      <m:t>𝐸</m:t>
                    </m:r>
                    <m:r>
                      <a:rPr lang="en-US" altLang="ja-JP" b="0" i="1" smtClean="0">
                        <a:latin typeface="Cambria Math" panose="02040503050406030204" pitchFamily="18" charset="0"/>
                      </a:rPr>
                      <m:t>)</m:t>
                    </m:r>
                  </m:oMath>
                </a14:m>
                <a:endParaRPr kumimoji="1" lang="en-US" altLang="ja-JP" dirty="0"/>
              </a:p>
              <a:p>
                <a:pPr lvl="1"/>
                <a14:m>
                  <m:oMath xmlns:m="http://schemas.openxmlformats.org/officeDocument/2006/math">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 </m:t>
                    </m:r>
                  </m:oMath>
                </a14:m>
                <a:r>
                  <a:rPr kumimoji="1" lang="ja-JP" altLang="en-US" dirty="0"/>
                  <a:t>計算機集合</a:t>
                </a:r>
                <a:r>
                  <a:rPr kumimoji="1" lang="en-US" altLang="ja-JP" dirty="0"/>
                  <a:t>(</a:t>
                </a:r>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𝑉</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oMath>
                </a14:m>
                <a:r>
                  <a:rPr kumimoji="1" lang="en-US" altLang="ja-JP" dirty="0"/>
                  <a:t>)</a:t>
                </a:r>
              </a:p>
              <a:p>
                <a:pPr lvl="1"/>
                <a14:m>
                  <m:oMath xmlns:m="http://schemas.openxmlformats.org/officeDocument/2006/math">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 </m:t>
                    </m:r>
                  </m:oMath>
                </a14:m>
                <a:r>
                  <a:rPr kumimoji="1" lang="ja-JP" altLang="en-US" dirty="0"/>
                  <a:t>通信リンク集合</a:t>
                </a:r>
                <a:r>
                  <a:rPr kumimoji="1" lang="en-US" altLang="ja-JP" dirty="0"/>
                  <a:t>(</a:t>
                </a:r>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𝐸</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oMath>
                </a14:m>
                <a:r>
                  <a:rPr kumimoji="1" lang="en-US" altLang="ja-JP" dirty="0"/>
                  <a:t>)</a:t>
                </a:r>
              </a:p>
              <a:p>
                <a:endParaRPr kumimoji="1" lang="en-US" altLang="ja-JP" dirty="0"/>
              </a:p>
              <a:p>
                <a:r>
                  <a:rPr kumimoji="1" lang="ja-JP" altLang="en-US" dirty="0"/>
                  <a:t>各計算機は一意</a:t>
                </a:r>
                <a:r>
                  <a:rPr lang="ja-JP" altLang="en-US" dirty="0"/>
                  <a:t>な</a:t>
                </a:r>
                <a:r>
                  <a:rPr kumimoji="1" lang="en-US" altLang="ja-JP" dirty="0"/>
                  <a:t>ID</a:t>
                </a:r>
                <a:r>
                  <a:rPr lang="en-US" altLang="ja-JP" dirty="0"/>
                  <a:t>(</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m:rPr>
                        <m:sty m:val="p"/>
                      </m:rPr>
                      <a:rPr lang="en-US" altLang="ja-JP" b="0" i="1" smtClean="0">
                        <a:latin typeface="Cambria Math" panose="02040503050406030204" pitchFamily="18" charset="0"/>
                      </a:rPr>
                      <m:t>log</m:t>
                    </m:r>
                    <m:r>
                      <a:rPr lang="en-US" altLang="ja-JP" b="0" i="1" smtClean="0">
                        <a:latin typeface="Cambria Math" panose="02040503050406030204" pitchFamily="18" charset="0"/>
                      </a:rPr>
                      <m:t> </m:t>
                    </m:r>
                    <m:r>
                      <a:rPr lang="en-US" altLang="ja-JP" b="0" i="1" smtClean="0">
                        <a:latin typeface="Cambria Math" panose="02040503050406030204" pitchFamily="18" charset="0"/>
                      </a:rPr>
                      <m:t>𝑛</m:t>
                    </m:r>
                    <m:r>
                      <a:rPr lang="en-US" altLang="ja-JP" b="0" i="1" smtClean="0">
                        <a:latin typeface="Cambria Math" panose="02040503050406030204" pitchFamily="18" charset="0"/>
                      </a:rPr>
                      <m:t>)</m:t>
                    </m:r>
                  </m:oMath>
                </a14:m>
                <a:r>
                  <a:rPr lang="ja-JP" altLang="en-US" dirty="0"/>
                  <a:t>ビット</a:t>
                </a:r>
                <a:r>
                  <a:rPr lang="en-US" altLang="ja-JP" dirty="0"/>
                  <a:t>)</a:t>
                </a:r>
                <a:r>
                  <a:rPr lang="ja-JP" altLang="en-US" dirty="0"/>
                  <a:t>を</a:t>
                </a:r>
                <a:r>
                  <a:rPr kumimoji="1" lang="ja-JP" altLang="en-US" dirty="0"/>
                  <a:t>保有</a:t>
                </a:r>
                <a:endParaRPr kumimoji="1" lang="en-US" altLang="ja-JP" dirty="0"/>
              </a:p>
              <a:p>
                <a:r>
                  <a:rPr lang="ja-JP" altLang="en-US" dirty="0"/>
                  <a:t>計算機はラウンドに従って同期して動作する</a:t>
                </a:r>
                <a:endParaRPr lang="en-US" altLang="ja-JP" dirty="0"/>
              </a:p>
              <a:p>
                <a:pPr lvl="1"/>
                <a:r>
                  <a:rPr lang="ja-JP" altLang="en-US" dirty="0"/>
                  <a:t>隣接ノードへのメッセージ送信</a:t>
                </a:r>
                <a:endParaRPr lang="en-US" altLang="ja-JP" dirty="0"/>
              </a:p>
              <a:p>
                <a:pPr lvl="1"/>
                <a:r>
                  <a:rPr kumimoji="1" lang="ja-JP" altLang="en-US" dirty="0"/>
                  <a:t>隣接ノードからのメッセージ受信</a:t>
                </a:r>
                <a:endParaRPr kumimoji="1" lang="en-US" altLang="ja-JP" dirty="0"/>
              </a:p>
              <a:p>
                <a:pPr lvl="1"/>
                <a:r>
                  <a:rPr lang="ja-JP" altLang="en-US" dirty="0"/>
                  <a:t>内部計算</a:t>
                </a:r>
                <a:endParaRPr kumimoji="1" lang="en-US" altLang="ja-JP" dirty="0"/>
              </a:p>
              <a:p>
                <a:r>
                  <a:rPr kumimoji="1" lang="ja-JP" altLang="en-US" dirty="0"/>
                  <a:t>各通信リンクはラウンドあたり高々</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m:t>
                    </m:r>
                    <m:r>
                      <m:rPr>
                        <m:sty m:val="p"/>
                      </m:rPr>
                      <a:rPr kumimoji="1" lang="en-US" altLang="ja-JP" b="0" i="1" smtClean="0">
                        <a:latin typeface="Cambria Math" panose="02040503050406030204" pitchFamily="18" charset="0"/>
                      </a:rPr>
                      <m:t>log</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oMath>
                </a14:m>
                <a:r>
                  <a:rPr kumimoji="1" lang="ja-JP" altLang="en-US" dirty="0"/>
                  <a:t>ビットの</a:t>
                </a:r>
                <a:br>
                  <a:rPr kumimoji="1" lang="en-US" altLang="ja-JP" dirty="0"/>
                </a:br>
                <a:r>
                  <a:rPr kumimoji="1" lang="ja-JP" altLang="en-US" dirty="0"/>
                  <a:t>メッセージを送信可能</a:t>
                </a:r>
              </a:p>
            </p:txBody>
          </p:sp>
        </mc:Choice>
        <mc:Fallback xmlns="">
          <p:sp>
            <p:nvSpPr>
              <p:cNvPr id="3" name="コンテンツ プレースホルダー 2">
                <a:extLst>
                  <a:ext uri="{FF2B5EF4-FFF2-40B4-BE49-F238E27FC236}">
                    <a16:creationId xmlns:a16="http://schemas.microsoft.com/office/drawing/2014/main" id="{409FD532-A320-4B60-96BF-4592F6D2F0A5}"/>
                  </a:ext>
                </a:extLst>
              </p:cNvPr>
              <p:cNvSpPr>
                <a:spLocks noGrp="1" noRot="1" noChangeAspect="1" noMove="1" noResize="1" noEditPoints="1" noAdjustHandles="1" noChangeArrowheads="1" noChangeShapeType="1" noTextEdit="1"/>
              </p:cNvSpPr>
              <p:nvPr>
                <p:ph idx="1"/>
              </p:nvPr>
            </p:nvSpPr>
            <p:spPr>
              <a:blipFill>
                <a:blip r:embed="rId2"/>
                <a:stretch>
                  <a:fillRect l="-1005" t="-104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38895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4A2091-DF0A-4DE6-A270-D08DDE7C2CF6}"/>
              </a:ext>
            </a:extLst>
          </p:cNvPr>
          <p:cNvSpPr>
            <a:spLocks noGrp="1"/>
          </p:cNvSpPr>
          <p:nvPr>
            <p:ph type="title"/>
          </p:nvPr>
        </p:nvSpPr>
        <p:spPr/>
        <p:txBody>
          <a:bodyPr/>
          <a:lstStyle/>
          <a:p>
            <a:r>
              <a:rPr lang="ja-JP" altLang="en-US" dirty="0"/>
              <a:t>研究背景</a:t>
            </a:r>
            <a:endParaRPr kumimoji="1" lang="ja-JP" altLang="en-US" dirty="0"/>
          </a:p>
        </p:txBody>
      </p:sp>
      <p:sp>
        <p:nvSpPr>
          <p:cNvPr id="3" name="コンテンツ プレースホルダー 2">
            <a:extLst>
              <a:ext uri="{FF2B5EF4-FFF2-40B4-BE49-F238E27FC236}">
                <a16:creationId xmlns:a16="http://schemas.microsoft.com/office/drawing/2014/main" id="{FECC73B4-B194-4371-A055-7F192A2E0A30}"/>
              </a:ext>
            </a:extLst>
          </p:cNvPr>
          <p:cNvSpPr>
            <a:spLocks noGrp="1"/>
          </p:cNvSpPr>
          <p:nvPr>
            <p:ph idx="1"/>
          </p:nvPr>
        </p:nvSpPr>
        <p:spPr>
          <a:xfrm>
            <a:off x="628650" y="1274620"/>
            <a:ext cx="7886700" cy="2435990"/>
          </a:xfrm>
        </p:spPr>
        <p:txBody>
          <a:bodyPr/>
          <a:lstStyle/>
          <a:p>
            <a:r>
              <a:rPr lang="ja-JP" altLang="en-US" dirty="0"/>
              <a:t>サイズが小さい</a:t>
            </a:r>
            <a:r>
              <a:rPr kumimoji="1" lang="ja-JP" altLang="en-US" dirty="0"/>
              <a:t>平衡分離集合の存在は高速なグラフ</a:t>
            </a:r>
            <a:br>
              <a:rPr kumimoji="1" lang="en-US" altLang="ja-JP" dirty="0"/>
            </a:br>
            <a:r>
              <a:rPr kumimoji="1" lang="ja-JP" altLang="en-US" dirty="0"/>
              <a:t>アルゴリズムの設計に対して有用である場合がある</a:t>
            </a:r>
            <a:endParaRPr lang="en-US" altLang="ja-JP" dirty="0"/>
          </a:p>
          <a:p>
            <a:pPr lvl="1"/>
            <a:r>
              <a:rPr lang="ja-JP" altLang="en-US" dirty="0"/>
              <a:t>サイズ最小の平衡分離集合の探索は</a:t>
            </a:r>
            <a:r>
              <a:rPr lang="en-US" altLang="ja-JP" dirty="0"/>
              <a:t>NP</a:t>
            </a:r>
            <a:r>
              <a:rPr lang="ja-JP" altLang="en-US" dirty="0"/>
              <a:t>困難</a:t>
            </a:r>
            <a:endParaRPr lang="en-US" altLang="ja-JP" dirty="0"/>
          </a:p>
          <a:p>
            <a:pPr lvl="1"/>
            <a:endParaRPr lang="en-US" altLang="ja-JP" dirty="0"/>
          </a:p>
          <a:p>
            <a:r>
              <a:rPr lang="ja-JP" altLang="en-US" dirty="0"/>
              <a:t>小さな平衡分離集合を近似する分散アルゴリズムはこれまでに知られていない</a:t>
            </a:r>
            <a:endParaRPr lang="en-US" altLang="ja-JP" dirty="0"/>
          </a:p>
          <a:p>
            <a:pPr marL="0" indent="0">
              <a:buNone/>
            </a:pPr>
            <a:endParaRPr lang="en-US" altLang="ja-JP" dirty="0"/>
          </a:p>
          <a:p>
            <a:endParaRPr lang="en-US" altLang="ja-JP" dirty="0"/>
          </a:p>
        </p:txBody>
      </p:sp>
      <p:sp>
        <p:nvSpPr>
          <p:cNvPr id="4" name="コンテンツ プレースホルダー 2">
            <a:extLst>
              <a:ext uri="{FF2B5EF4-FFF2-40B4-BE49-F238E27FC236}">
                <a16:creationId xmlns:a16="http://schemas.microsoft.com/office/drawing/2014/main" id="{F835FECB-C750-47C3-A6A8-6527B60CE9A6}"/>
              </a:ext>
            </a:extLst>
          </p:cNvPr>
          <p:cNvSpPr txBox="1">
            <a:spLocks/>
          </p:cNvSpPr>
          <p:nvPr/>
        </p:nvSpPr>
        <p:spPr>
          <a:xfrm>
            <a:off x="628650" y="4878406"/>
            <a:ext cx="7886700" cy="1787437"/>
          </a:xfrm>
          <a:prstGeom prst="rect">
            <a:avLst/>
          </a:prstGeom>
        </p:spPr>
        <p:txBody>
          <a:bodyPr vert="horz" lIns="91440" tIns="45720" rIns="91440" bIns="45720" rtlCol="0" anchor="t">
            <a:noAutofit/>
          </a:bodyPr>
          <a:lstStyle>
            <a:lvl1pPr marL="171450" indent="-171450" algn="l" defTabSz="685800" rtl="0" eaLnBrk="1" latinLnBrk="0" hangingPunct="1">
              <a:lnSpc>
                <a:spcPct val="100000"/>
              </a:lnSpc>
              <a:spcBef>
                <a:spcPts val="75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ja-JP" altLang="en-US" dirty="0"/>
              <a:t>既存の平衡分離集合を計算する近似アルゴリズムを</a:t>
            </a:r>
            <a:br>
              <a:rPr lang="en-US" altLang="ja-JP" dirty="0"/>
            </a:br>
            <a:r>
              <a:rPr lang="ja-JP" altLang="en-US" dirty="0"/>
              <a:t>分散システム上に実現</a:t>
            </a:r>
            <a:endParaRPr lang="en-US" altLang="ja-JP" dirty="0"/>
          </a:p>
          <a:p>
            <a:r>
              <a:rPr lang="en-US" altLang="ja-JP" i="1" dirty="0"/>
              <a:t>CONGEST</a:t>
            </a:r>
            <a:r>
              <a:rPr lang="ja-JP" altLang="en-US" i="1" dirty="0"/>
              <a:t>モデル上の分散アルゴリズムと非自明な</a:t>
            </a:r>
            <a:br>
              <a:rPr lang="en-US" altLang="ja-JP" i="1" dirty="0"/>
            </a:br>
            <a:r>
              <a:rPr lang="ja-JP" altLang="en-US" i="1" dirty="0"/>
              <a:t>計算時間上界の提示</a:t>
            </a:r>
            <a:endParaRPr lang="en-US" altLang="ja-JP" i="1" dirty="0"/>
          </a:p>
        </p:txBody>
      </p:sp>
      <p:sp>
        <p:nvSpPr>
          <p:cNvPr id="5" name="矢印: 下 4">
            <a:extLst>
              <a:ext uri="{FF2B5EF4-FFF2-40B4-BE49-F238E27FC236}">
                <a16:creationId xmlns:a16="http://schemas.microsoft.com/office/drawing/2014/main" id="{32FF6A6F-0707-4C10-8547-A95DC58B34CF}"/>
              </a:ext>
            </a:extLst>
          </p:cNvPr>
          <p:cNvSpPr/>
          <p:nvPr/>
        </p:nvSpPr>
        <p:spPr>
          <a:xfrm>
            <a:off x="3660689" y="3848318"/>
            <a:ext cx="1822622" cy="789943"/>
          </a:xfrm>
          <a:prstGeom prst="downArrow">
            <a:avLst/>
          </a:prstGeom>
          <a:solidFill>
            <a:srgbClr val="FFC000"/>
          </a:solidFill>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845148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C2F04C-08EC-4E9C-8FD1-85AC4BF1C16A}"/>
              </a:ext>
            </a:extLst>
          </p:cNvPr>
          <p:cNvSpPr>
            <a:spLocks noGrp="1"/>
          </p:cNvSpPr>
          <p:nvPr>
            <p:ph type="title"/>
          </p:nvPr>
        </p:nvSpPr>
        <p:spPr/>
        <p:txBody>
          <a:bodyPr/>
          <a:lstStyle/>
          <a:p>
            <a:r>
              <a:rPr kumimoji="1" lang="ja-JP" altLang="en-US" dirty="0"/>
              <a:t>アルゴリズム概要</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2B57F4D-B6F8-47FA-A9A5-A12D729FD2DC}"/>
                  </a:ext>
                </a:extLst>
              </p:cNvPr>
              <p:cNvSpPr>
                <a:spLocks noGrp="1"/>
              </p:cNvSpPr>
              <p:nvPr>
                <p:ph idx="1"/>
              </p:nvPr>
            </p:nvSpPr>
            <p:spPr>
              <a:xfrm>
                <a:off x="628650" y="1514766"/>
                <a:ext cx="7886700" cy="1945128"/>
              </a:xfrm>
            </p:spPr>
            <p:txBody>
              <a:bodyPr/>
              <a:lstStyle/>
              <a:p>
                <a:r>
                  <a:rPr lang="ja-JP" altLang="en-US" dirty="0"/>
                  <a:t>ネットワークグラフに最小サイズ</a:t>
                </a:r>
                <a14:m>
                  <m:oMath xmlns:m="http://schemas.openxmlformats.org/officeDocument/2006/math">
                    <m:r>
                      <a:rPr lang="en-US" altLang="ja-JP" b="0" i="1" smtClean="0">
                        <a:latin typeface="Cambria Math" panose="02040503050406030204" pitchFamily="18" charset="0"/>
                      </a:rPr>
                      <m:t>𝐾</m:t>
                    </m:r>
                  </m:oMath>
                </a14:m>
                <a:r>
                  <a:rPr lang="ja-JP" altLang="en-US" dirty="0"/>
                  <a:t>の</a:t>
                </a:r>
                <a14:m>
                  <m:oMath xmlns:m="http://schemas.openxmlformats.org/officeDocument/2006/math">
                    <m:r>
                      <a:rPr lang="en-US" altLang="ja-JP" b="0" i="1" dirty="0" smtClean="0">
                        <a:latin typeface="Cambria Math" panose="02040503050406030204" pitchFamily="18" charset="0"/>
                      </a:rPr>
                      <m:t>𝛼</m:t>
                    </m:r>
                  </m:oMath>
                </a14:m>
                <a:r>
                  <a:rPr lang="en-US" altLang="ja-JP" dirty="0"/>
                  <a:t>-</a:t>
                </a:r>
                <a:r>
                  <a:rPr lang="ja-JP" altLang="en-US" dirty="0"/>
                  <a:t>平衡分離集合</a:t>
                </a:r>
                <a:br>
                  <a:rPr lang="en-US" altLang="ja-JP" dirty="0"/>
                </a:br>
                <a:r>
                  <a:rPr lang="ja-JP" altLang="en-US" dirty="0"/>
                  <a:t>があると仮定</a:t>
                </a:r>
                <a:r>
                  <a:rPr lang="en-US" altLang="ja-JP" dirty="0"/>
                  <a:t>(</a:t>
                </a:r>
                <a14:m>
                  <m:oMath xmlns:m="http://schemas.openxmlformats.org/officeDocument/2006/math">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2</m:t>
                        </m:r>
                      </m:num>
                      <m:den>
                        <m:r>
                          <a:rPr lang="en-US" altLang="ja-JP" b="0" i="1" smtClean="0">
                            <a:latin typeface="Cambria Math" panose="02040503050406030204" pitchFamily="18" charset="0"/>
                          </a:rPr>
                          <m:t>3</m:t>
                        </m:r>
                      </m:den>
                    </m:f>
                    <m:r>
                      <a:rPr lang="en-US" altLang="ja-JP" b="0" i="1" smtClean="0">
                        <a:latin typeface="Cambria Math" panose="02040503050406030204" pitchFamily="18" charset="0"/>
                      </a:rPr>
                      <m:t>≤</m:t>
                    </m:r>
                    <m:r>
                      <a:rPr lang="en-US" altLang="ja-JP" b="0" i="1" smtClean="0">
                        <a:latin typeface="Cambria Math" panose="02040503050406030204" pitchFamily="18" charset="0"/>
                      </a:rPr>
                      <m:t>𝛼</m:t>
                    </m:r>
                    <m:r>
                      <a:rPr lang="en-US" altLang="ja-JP" b="0" i="1" smtClean="0">
                        <a:latin typeface="Cambria Math" panose="02040503050406030204" pitchFamily="18" charset="0"/>
                      </a:rPr>
                      <m:t>&lt;1</m:t>
                    </m:r>
                  </m:oMath>
                </a14:m>
                <a:r>
                  <a:rPr lang="en-US" altLang="ja-JP" dirty="0"/>
                  <a:t>)</a:t>
                </a:r>
              </a:p>
              <a:p>
                <a:r>
                  <a:rPr kumimoji="1" lang="ja-JP" altLang="en-US" dirty="0"/>
                  <a:t>グラフ</a:t>
                </a:r>
                <a:r>
                  <a:rPr lang="ja-JP" altLang="en-US" dirty="0"/>
                  <a:t>に対して任意のノード</a:t>
                </a:r>
                <a14:m>
                  <m:oMath xmlns:m="http://schemas.openxmlformats.org/officeDocument/2006/math">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oMath>
                </a14:m>
                <a:r>
                  <a:rPr kumimoji="1" lang="ja-JP" altLang="en-US" dirty="0"/>
                  <a:t>を一様ランダムに選択して</a:t>
                </a:r>
                <a14:m>
                  <m:oMath xmlns:m="http://schemas.openxmlformats.org/officeDocument/2006/math">
                    <m:r>
                      <a:rPr kumimoji="1" lang="en-US" altLang="ja-JP" b="0" i="1" smtClean="0">
                        <a:latin typeface="Cambria Math" panose="02040503050406030204" pitchFamily="18" charset="0"/>
                      </a:rPr>
                      <m:t>𝑠</m:t>
                    </m:r>
                  </m:oMath>
                </a14:m>
                <a:r>
                  <a:rPr kumimoji="1" lang="en-US" altLang="ja-JP" dirty="0"/>
                  <a:t>-</a:t>
                </a:r>
                <a14:m>
                  <m:oMath xmlns:m="http://schemas.openxmlformats.org/officeDocument/2006/math">
                    <m:r>
                      <a:rPr kumimoji="1" lang="en-US" altLang="ja-JP" b="0" i="1" dirty="0" smtClean="0">
                        <a:latin typeface="Cambria Math" panose="02040503050406030204" pitchFamily="18" charset="0"/>
                      </a:rPr>
                      <m:t>𝑡</m:t>
                    </m:r>
                  </m:oMath>
                </a14:m>
                <a:r>
                  <a:rPr kumimoji="1" lang="ja-JP" altLang="en-US" dirty="0"/>
                  <a:t>点素パス</a:t>
                </a:r>
                <a:r>
                  <a:rPr lang="ja-JP" altLang="en-US" dirty="0"/>
                  <a:t>集合</a:t>
                </a:r>
                <a14:m>
                  <m:oMath xmlns:m="http://schemas.openxmlformats.org/officeDocument/2006/math">
                    <m:r>
                      <a:rPr lang="en-US" altLang="ja-JP" b="0" i="1" smtClean="0">
                        <a:latin typeface="Cambria Math" panose="02040503050406030204" pitchFamily="18" charset="0"/>
                      </a:rPr>
                      <m:t>𝑃</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𝑘</m:t>
                        </m:r>
                      </m:sub>
                    </m:sSub>
                    <m:r>
                      <a:rPr lang="en-US" altLang="ja-JP" b="0" i="1" smtClean="0">
                        <a:latin typeface="Cambria Math" panose="02040503050406030204" pitchFamily="18" charset="0"/>
                      </a:rPr>
                      <m:t>}</m:t>
                    </m:r>
                  </m:oMath>
                </a14:m>
                <a:r>
                  <a:rPr kumimoji="1" lang="ja-JP" altLang="en-US" dirty="0"/>
                  <a:t>の最大本数を計算</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F2B57F4D-B6F8-47FA-A9A5-A12D729FD2DC}"/>
                  </a:ext>
                </a:extLst>
              </p:cNvPr>
              <p:cNvSpPr>
                <a:spLocks noGrp="1" noRot="1" noChangeAspect="1" noMove="1" noResize="1" noEditPoints="1" noAdjustHandles="1" noChangeArrowheads="1" noChangeShapeType="1" noTextEdit="1"/>
              </p:cNvSpPr>
              <p:nvPr>
                <p:ph idx="1"/>
              </p:nvPr>
            </p:nvSpPr>
            <p:spPr>
              <a:xfrm>
                <a:off x="628650" y="1514766"/>
                <a:ext cx="7886700" cy="1945128"/>
              </a:xfrm>
              <a:blipFill>
                <a:blip r:embed="rId3"/>
                <a:stretch>
                  <a:fillRect l="-1005" t="-2500" b="-625"/>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58D92AAD-7E9E-4228-8CB8-CC3E8D695E62}"/>
              </a:ext>
            </a:extLst>
          </p:cNvPr>
          <p:cNvCxnSpPr/>
          <p:nvPr/>
        </p:nvCxnSpPr>
        <p:spPr>
          <a:xfrm>
            <a:off x="1773193" y="4247645"/>
            <a:ext cx="5400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1" name="直線コネクタ 10">
            <a:extLst>
              <a:ext uri="{FF2B5EF4-FFF2-40B4-BE49-F238E27FC236}">
                <a16:creationId xmlns:a16="http://schemas.microsoft.com/office/drawing/2014/main" id="{BF2732C3-33B6-44F7-976B-51BF3B2B46B0}"/>
              </a:ext>
            </a:extLst>
          </p:cNvPr>
          <p:cNvCxnSpPr/>
          <p:nvPr/>
        </p:nvCxnSpPr>
        <p:spPr>
          <a:xfrm>
            <a:off x="1773193" y="4803699"/>
            <a:ext cx="5400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6F18DE9B-03E2-4315-A2ED-FBBE4D3AC8B6}"/>
              </a:ext>
            </a:extLst>
          </p:cNvPr>
          <p:cNvCxnSpPr/>
          <p:nvPr/>
        </p:nvCxnSpPr>
        <p:spPr>
          <a:xfrm>
            <a:off x="1773193" y="5409179"/>
            <a:ext cx="5400000" cy="0"/>
          </a:xfrm>
          <a:prstGeom prst="line">
            <a:avLst/>
          </a:prstGeom>
          <a:ln w="254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E5A4ACF-BC1C-4888-AD57-5DB2749BAC6A}"/>
                  </a:ext>
                </a:extLst>
              </p:cNvPr>
              <p:cNvSpPr txBox="1"/>
              <p:nvPr/>
            </p:nvSpPr>
            <p:spPr>
              <a:xfrm>
                <a:off x="-26667" y="4762720"/>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𝑠</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9E5A4ACF-BC1C-4888-AD57-5DB2749BAC6A}"/>
                  </a:ext>
                </a:extLst>
              </p:cNvPr>
              <p:cNvSpPr txBox="1">
                <a:spLocks noRot="1" noChangeAspect="1" noMove="1" noResize="1" noEditPoints="1" noAdjustHandles="1" noChangeArrowheads="1" noChangeShapeType="1" noTextEdit="1"/>
              </p:cNvSpPr>
              <p:nvPr/>
            </p:nvSpPr>
            <p:spPr>
              <a:xfrm>
                <a:off x="-26667" y="4762720"/>
                <a:ext cx="1628913" cy="64645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581509C-3D1B-4D24-B490-DD9A170D6336}"/>
                  </a:ext>
                </a:extLst>
              </p:cNvPr>
              <p:cNvSpPr txBox="1"/>
              <p:nvPr/>
            </p:nvSpPr>
            <p:spPr>
              <a:xfrm>
                <a:off x="7515087" y="4762720"/>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𝑡</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0581509C-3D1B-4D24-B490-DD9A170D6336}"/>
                  </a:ext>
                </a:extLst>
              </p:cNvPr>
              <p:cNvSpPr txBox="1">
                <a:spLocks noRot="1" noChangeAspect="1" noMove="1" noResize="1" noEditPoints="1" noAdjustHandles="1" noChangeArrowheads="1" noChangeShapeType="1" noTextEdit="1"/>
              </p:cNvSpPr>
              <p:nvPr/>
            </p:nvSpPr>
            <p:spPr>
              <a:xfrm>
                <a:off x="7515087" y="4762720"/>
                <a:ext cx="1628913" cy="646459"/>
              </a:xfrm>
              <a:prstGeom prst="rect">
                <a:avLst/>
              </a:prstGeom>
              <a:blipFill>
                <a:blip r:embed="rId5"/>
                <a:stretch>
                  <a:fillRect/>
                </a:stretch>
              </a:blipFill>
            </p:spPr>
            <p:txBody>
              <a:bodyPr/>
              <a:lstStyle/>
              <a:p>
                <a:r>
                  <a:rPr lang="ja-JP" altLang="en-US">
                    <a:noFill/>
                  </a:rPr>
                  <a:t> </a:t>
                </a:r>
              </a:p>
            </p:txBody>
          </p:sp>
        </mc:Fallback>
      </mc:AlternateContent>
      <p:cxnSp>
        <p:nvCxnSpPr>
          <p:cNvPr id="21" name="直線コネクタ 20">
            <a:extLst>
              <a:ext uri="{FF2B5EF4-FFF2-40B4-BE49-F238E27FC236}">
                <a16:creationId xmlns:a16="http://schemas.microsoft.com/office/drawing/2014/main" id="{9001F0AE-723B-4D6D-AEB9-B28456FD0C40}"/>
              </a:ext>
            </a:extLst>
          </p:cNvPr>
          <p:cNvCxnSpPr/>
          <p:nvPr/>
        </p:nvCxnSpPr>
        <p:spPr>
          <a:xfrm>
            <a:off x="1773193" y="6064087"/>
            <a:ext cx="5400000" cy="0"/>
          </a:xfrm>
          <a:prstGeom prst="line">
            <a:avLst/>
          </a:prstGeom>
          <a:ln w="254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1856246D-DE84-4DEB-8D84-94002E735A03}"/>
                  </a:ext>
                </a:extLst>
              </p:cNvPr>
              <p:cNvSpPr txBox="1"/>
              <p:nvPr/>
            </p:nvSpPr>
            <p:spPr>
              <a:xfrm>
                <a:off x="958736" y="3700041"/>
                <a:ext cx="1628913"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800" b="0" i="1" smtClean="0">
                              <a:solidFill>
                                <a:schemeClr val="tx1"/>
                              </a:solidFill>
                              <a:latin typeface="Cambria Math" panose="02040503050406030204" pitchFamily="18" charset="0"/>
                              <a:ea typeface="メイリオ" panose="020B0604030504040204" pitchFamily="50" charset="-128"/>
                            </a:rPr>
                            <m:t>𝑓</m:t>
                          </m:r>
                        </m:e>
                        <m:sub>
                          <m:r>
                            <a:rPr kumimoji="1" lang="en-US" altLang="ja-JP" sz="2800" b="0" i="1" smtClean="0">
                              <a:solidFill>
                                <a:schemeClr val="tx1"/>
                              </a:solidFill>
                              <a:latin typeface="Cambria Math" panose="02040503050406030204" pitchFamily="18" charset="0"/>
                              <a:ea typeface="メイリオ" panose="020B0604030504040204" pitchFamily="50" charset="-128"/>
                            </a:rPr>
                            <m:t>1</m:t>
                          </m:r>
                        </m:sub>
                      </m:sSub>
                    </m:oMath>
                  </m:oMathPara>
                </a14:m>
                <a:endParaRPr kumimoji="1" lang="ja-JP" altLang="en-US" sz="28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2" name="テキスト ボックス 21">
                <a:extLst>
                  <a:ext uri="{FF2B5EF4-FFF2-40B4-BE49-F238E27FC236}">
                    <a16:creationId xmlns:a16="http://schemas.microsoft.com/office/drawing/2014/main" id="{1856246D-DE84-4DEB-8D84-94002E735A03}"/>
                  </a:ext>
                </a:extLst>
              </p:cNvPr>
              <p:cNvSpPr txBox="1">
                <a:spLocks noRot="1" noChangeAspect="1" noMove="1" noResize="1" noEditPoints="1" noAdjustHandles="1" noChangeArrowheads="1" noChangeShapeType="1" noTextEdit="1"/>
              </p:cNvSpPr>
              <p:nvPr/>
            </p:nvSpPr>
            <p:spPr>
              <a:xfrm>
                <a:off x="958736" y="3700041"/>
                <a:ext cx="1628913" cy="523220"/>
              </a:xfrm>
              <a:prstGeom prst="rect">
                <a:avLst/>
              </a:prstGeom>
              <a:blipFill>
                <a:blip r:embed="rId6"/>
                <a:stretch>
                  <a:fillRect b="-127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FAA8A7D3-8326-4108-9B53-CF785AD06273}"/>
                  </a:ext>
                </a:extLst>
              </p:cNvPr>
              <p:cNvSpPr txBox="1"/>
              <p:nvPr/>
            </p:nvSpPr>
            <p:spPr>
              <a:xfrm>
                <a:off x="958735" y="4293000"/>
                <a:ext cx="1628913"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800" b="0" i="1" smtClean="0">
                              <a:solidFill>
                                <a:schemeClr val="tx1"/>
                              </a:solidFill>
                              <a:latin typeface="Cambria Math" panose="02040503050406030204" pitchFamily="18" charset="0"/>
                              <a:ea typeface="メイリオ" panose="020B0604030504040204" pitchFamily="50" charset="-128"/>
                            </a:rPr>
                            <m:t>𝑓</m:t>
                          </m:r>
                        </m:e>
                        <m:sub>
                          <m:r>
                            <a:rPr kumimoji="1" lang="en-US" altLang="ja-JP" sz="2800" b="0" i="1" smtClean="0">
                              <a:solidFill>
                                <a:schemeClr val="tx1"/>
                              </a:solidFill>
                              <a:latin typeface="Cambria Math" panose="02040503050406030204" pitchFamily="18" charset="0"/>
                              <a:ea typeface="メイリオ" panose="020B0604030504040204" pitchFamily="50" charset="-128"/>
                            </a:rPr>
                            <m:t>2</m:t>
                          </m:r>
                        </m:sub>
                      </m:sSub>
                    </m:oMath>
                  </m:oMathPara>
                </a14:m>
                <a:endParaRPr kumimoji="1" lang="ja-JP" altLang="en-US" sz="28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3" name="テキスト ボックス 22">
                <a:extLst>
                  <a:ext uri="{FF2B5EF4-FFF2-40B4-BE49-F238E27FC236}">
                    <a16:creationId xmlns:a16="http://schemas.microsoft.com/office/drawing/2014/main" id="{FAA8A7D3-8326-4108-9B53-CF785AD06273}"/>
                  </a:ext>
                </a:extLst>
              </p:cNvPr>
              <p:cNvSpPr txBox="1">
                <a:spLocks noRot="1" noChangeAspect="1" noMove="1" noResize="1" noEditPoints="1" noAdjustHandles="1" noChangeArrowheads="1" noChangeShapeType="1" noTextEdit="1"/>
              </p:cNvSpPr>
              <p:nvPr/>
            </p:nvSpPr>
            <p:spPr>
              <a:xfrm>
                <a:off x="958735" y="4293000"/>
                <a:ext cx="1628913" cy="523220"/>
              </a:xfrm>
              <a:prstGeom prst="rect">
                <a:avLst/>
              </a:prstGeom>
              <a:blipFill>
                <a:blip r:embed="rId7"/>
                <a:stretch>
                  <a:fillRect b="-139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9715EE6-1D6A-4AB3-940D-DCD6B1B3C799}"/>
                  </a:ext>
                </a:extLst>
              </p:cNvPr>
              <p:cNvSpPr txBox="1"/>
              <p:nvPr/>
            </p:nvSpPr>
            <p:spPr>
              <a:xfrm>
                <a:off x="958735" y="4922851"/>
                <a:ext cx="1628913"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800" b="0" i="1" smtClean="0">
                              <a:solidFill>
                                <a:schemeClr val="tx1"/>
                              </a:solidFill>
                              <a:latin typeface="Cambria Math" panose="02040503050406030204" pitchFamily="18" charset="0"/>
                              <a:ea typeface="メイリオ" panose="020B0604030504040204" pitchFamily="50" charset="-128"/>
                            </a:rPr>
                            <m:t>𝑓</m:t>
                          </m:r>
                        </m:e>
                        <m:sub>
                          <m:r>
                            <a:rPr kumimoji="1" lang="en-US" altLang="ja-JP" sz="2800" b="0" i="1" smtClean="0">
                              <a:solidFill>
                                <a:schemeClr val="tx1"/>
                              </a:solidFill>
                              <a:latin typeface="Cambria Math" panose="02040503050406030204" pitchFamily="18" charset="0"/>
                              <a:ea typeface="メイリオ" panose="020B0604030504040204" pitchFamily="50" charset="-128"/>
                            </a:rPr>
                            <m:t>3</m:t>
                          </m:r>
                        </m:sub>
                      </m:sSub>
                    </m:oMath>
                  </m:oMathPara>
                </a14:m>
                <a:endParaRPr kumimoji="1" lang="ja-JP" altLang="en-US" sz="28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E9715EE6-1D6A-4AB3-940D-DCD6B1B3C799}"/>
                  </a:ext>
                </a:extLst>
              </p:cNvPr>
              <p:cNvSpPr txBox="1">
                <a:spLocks noRot="1" noChangeAspect="1" noMove="1" noResize="1" noEditPoints="1" noAdjustHandles="1" noChangeArrowheads="1" noChangeShapeType="1" noTextEdit="1"/>
              </p:cNvSpPr>
              <p:nvPr/>
            </p:nvSpPr>
            <p:spPr>
              <a:xfrm>
                <a:off x="958735" y="4922851"/>
                <a:ext cx="1628913" cy="523220"/>
              </a:xfrm>
              <a:prstGeom prst="rect">
                <a:avLst/>
              </a:prstGeom>
              <a:blipFill>
                <a:blip r:embed="rId8"/>
                <a:stretch>
                  <a:fillRect b="-141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F3B51CAE-10EC-4C0C-AEB0-15D8FEB3A0B3}"/>
                  </a:ext>
                </a:extLst>
              </p:cNvPr>
              <p:cNvSpPr txBox="1"/>
              <p:nvPr/>
            </p:nvSpPr>
            <p:spPr>
              <a:xfrm>
                <a:off x="958734" y="6218696"/>
                <a:ext cx="1628913"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800" b="0" i="1" smtClean="0">
                              <a:solidFill>
                                <a:schemeClr val="tx1"/>
                              </a:solidFill>
                              <a:latin typeface="Cambria Math" panose="02040503050406030204" pitchFamily="18" charset="0"/>
                              <a:ea typeface="メイリオ" panose="020B0604030504040204" pitchFamily="50" charset="-128"/>
                            </a:rPr>
                            <m:t>𝑓</m:t>
                          </m:r>
                        </m:e>
                        <m:sub>
                          <m:r>
                            <a:rPr kumimoji="1" lang="en-US" altLang="ja-JP" sz="2800" b="0" i="1" smtClean="0">
                              <a:solidFill>
                                <a:schemeClr val="tx1"/>
                              </a:solidFill>
                              <a:latin typeface="Cambria Math" panose="02040503050406030204" pitchFamily="18" charset="0"/>
                              <a:ea typeface="メイリオ" panose="020B0604030504040204" pitchFamily="50" charset="-128"/>
                            </a:rPr>
                            <m:t>𝑘</m:t>
                          </m:r>
                        </m:sub>
                      </m:sSub>
                    </m:oMath>
                  </m:oMathPara>
                </a14:m>
                <a:endParaRPr kumimoji="1" lang="ja-JP" altLang="en-US" sz="28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F3B51CAE-10EC-4C0C-AEB0-15D8FEB3A0B3}"/>
                  </a:ext>
                </a:extLst>
              </p:cNvPr>
              <p:cNvSpPr txBox="1">
                <a:spLocks noRot="1" noChangeAspect="1" noMove="1" noResize="1" noEditPoints="1" noAdjustHandles="1" noChangeArrowheads="1" noChangeShapeType="1" noTextEdit="1"/>
              </p:cNvSpPr>
              <p:nvPr/>
            </p:nvSpPr>
            <p:spPr>
              <a:xfrm>
                <a:off x="958734" y="6218696"/>
                <a:ext cx="1628913" cy="523220"/>
              </a:xfrm>
              <a:prstGeom prst="rect">
                <a:avLst/>
              </a:prstGeom>
              <a:blipFill>
                <a:blip r:embed="rId9"/>
                <a:stretch>
                  <a:fillRect b="-13953"/>
                </a:stretch>
              </a:blipFill>
            </p:spPr>
            <p:txBody>
              <a:bodyPr/>
              <a:lstStyle/>
              <a:p>
                <a:r>
                  <a:rPr lang="ja-JP" altLang="en-US">
                    <a:noFill/>
                  </a:rPr>
                  <a:t> </a:t>
                </a:r>
              </a:p>
            </p:txBody>
          </p:sp>
        </mc:Fallback>
      </mc:AlternateContent>
      <p:cxnSp>
        <p:nvCxnSpPr>
          <p:cNvPr id="26" name="直線コネクタ 25">
            <a:extLst>
              <a:ext uri="{FF2B5EF4-FFF2-40B4-BE49-F238E27FC236}">
                <a16:creationId xmlns:a16="http://schemas.microsoft.com/office/drawing/2014/main" id="{C14ABBAB-213E-4C1F-ABF6-DC61AF44CEEF}"/>
              </a:ext>
            </a:extLst>
          </p:cNvPr>
          <p:cNvCxnSpPr>
            <a:cxnSpLocks/>
          </p:cNvCxnSpPr>
          <p:nvPr/>
        </p:nvCxnSpPr>
        <p:spPr>
          <a:xfrm>
            <a:off x="4399005" y="5569818"/>
            <a:ext cx="0" cy="345809"/>
          </a:xfrm>
          <a:prstGeom prst="line">
            <a:avLst/>
          </a:prstGeom>
          <a:ln w="25400">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89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75D2CD-DA27-4FAE-A3D2-D2875226B85F}"/>
              </a:ext>
            </a:extLst>
          </p:cNvPr>
          <p:cNvSpPr>
            <a:spLocks noGrp="1"/>
          </p:cNvSpPr>
          <p:nvPr>
            <p:ph type="title"/>
          </p:nvPr>
        </p:nvSpPr>
        <p:spPr/>
        <p:txBody>
          <a:bodyPr/>
          <a:lstStyle/>
          <a:p>
            <a:r>
              <a:rPr kumimoji="1" lang="ja-JP" altLang="en-US" dirty="0"/>
              <a:t>アルゴリズム概要</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EABFEA8-DC47-4793-AD3A-F6D1308B3D99}"/>
                  </a:ext>
                </a:extLst>
              </p:cNvPr>
              <p:cNvSpPr>
                <a:spLocks noGrp="1"/>
              </p:cNvSpPr>
              <p:nvPr>
                <p:ph idx="1"/>
              </p:nvPr>
            </p:nvSpPr>
            <p:spPr>
              <a:xfrm>
                <a:off x="628650" y="1514765"/>
                <a:ext cx="7886700" cy="909490"/>
              </a:xfrm>
            </p:spPr>
            <p:txBody>
              <a:bodyPr/>
              <a:lstStyle/>
              <a:p>
                <a:r>
                  <a:rPr lang="ja-JP" altLang="en-US" dirty="0"/>
                  <a:t>パス集合</a:t>
                </a:r>
                <a14:m>
                  <m:oMath xmlns:m="http://schemas.openxmlformats.org/officeDocument/2006/math">
                    <m:r>
                      <a:rPr lang="en-US" altLang="ja-JP" b="0" i="1" smtClean="0">
                        <a:latin typeface="Cambria Math" panose="02040503050406030204" pitchFamily="18" charset="0"/>
                      </a:rPr>
                      <m:t>𝑃</m:t>
                    </m:r>
                  </m:oMath>
                </a14:m>
                <a:r>
                  <a:rPr kumimoji="1" lang="ja-JP" altLang="en-US" dirty="0"/>
                  <a:t>の各パスから一個ずつノードを取り出して得られる</a:t>
                </a:r>
                <a14:m>
                  <m:oMath xmlns:m="http://schemas.openxmlformats.org/officeDocument/2006/math">
                    <m:r>
                      <a:rPr kumimoji="1" lang="en-US" altLang="ja-JP" i="1" dirty="0" smtClean="0">
                        <a:latin typeface="Cambria Math" panose="02040503050406030204" pitchFamily="18" charset="0"/>
                      </a:rPr>
                      <m:t>𝑠</m:t>
                    </m:r>
                  </m:oMath>
                </a14:m>
                <a:r>
                  <a:rPr kumimoji="1" lang="en-US" altLang="ja-JP" dirty="0"/>
                  <a:t>-</a:t>
                </a:r>
                <a14:m>
                  <m:oMath xmlns:m="http://schemas.openxmlformats.org/officeDocument/2006/math">
                    <m:r>
                      <a:rPr kumimoji="1" lang="en-US" altLang="ja-JP" i="1" dirty="0" smtClean="0">
                        <a:latin typeface="Cambria Math" panose="02040503050406030204" pitchFamily="18" charset="0"/>
                      </a:rPr>
                      <m:t>𝑡</m:t>
                    </m:r>
                  </m:oMath>
                </a14:m>
                <a:r>
                  <a:rPr kumimoji="1" lang="ja-JP" altLang="en-US" dirty="0"/>
                  <a:t>ノードカットを</a:t>
                </a:r>
                <a:r>
                  <a:rPr kumimoji="1" lang="en-US" altLang="ja-JP" dirty="0"/>
                  <a:t>2</a:t>
                </a:r>
                <a:r>
                  <a:rPr kumimoji="1" lang="ja-JP" altLang="en-US" dirty="0"/>
                  <a:t>本適切に選択する</a:t>
                </a:r>
              </a:p>
            </p:txBody>
          </p:sp>
        </mc:Choice>
        <mc:Fallback xmlns="">
          <p:sp>
            <p:nvSpPr>
              <p:cNvPr id="3" name="コンテンツ プレースホルダー 2">
                <a:extLst>
                  <a:ext uri="{FF2B5EF4-FFF2-40B4-BE49-F238E27FC236}">
                    <a16:creationId xmlns:a16="http://schemas.microsoft.com/office/drawing/2014/main" id="{AEABFEA8-DC47-4793-AD3A-F6D1308B3D99}"/>
                  </a:ext>
                </a:extLst>
              </p:cNvPr>
              <p:cNvSpPr>
                <a:spLocks noGrp="1" noRot="1" noChangeAspect="1" noMove="1" noResize="1" noEditPoints="1" noAdjustHandles="1" noChangeArrowheads="1" noChangeShapeType="1" noTextEdit="1"/>
              </p:cNvSpPr>
              <p:nvPr>
                <p:ph idx="1"/>
              </p:nvPr>
            </p:nvSpPr>
            <p:spPr>
              <a:xfrm>
                <a:off x="628650" y="1514765"/>
                <a:ext cx="7886700" cy="909490"/>
              </a:xfrm>
              <a:blipFill>
                <a:blip r:embed="rId3"/>
                <a:stretch>
                  <a:fillRect l="-1005" t="-5333" r="-927" b="-6667"/>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12E2349A-EAC8-421B-9339-3A32F0BA5FF3}"/>
              </a:ext>
            </a:extLst>
          </p:cNvPr>
          <p:cNvCxnSpPr/>
          <p:nvPr/>
        </p:nvCxnSpPr>
        <p:spPr>
          <a:xfrm>
            <a:off x="1773193" y="4247645"/>
            <a:ext cx="5400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73F15E52-F39F-424E-B597-356872D9C741}"/>
              </a:ext>
            </a:extLst>
          </p:cNvPr>
          <p:cNvCxnSpPr/>
          <p:nvPr/>
        </p:nvCxnSpPr>
        <p:spPr>
          <a:xfrm>
            <a:off x="1773193" y="4803699"/>
            <a:ext cx="5400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C79663A9-93A5-4156-AA6F-684CD55A60AC}"/>
              </a:ext>
            </a:extLst>
          </p:cNvPr>
          <p:cNvCxnSpPr/>
          <p:nvPr/>
        </p:nvCxnSpPr>
        <p:spPr>
          <a:xfrm>
            <a:off x="1773193" y="5409179"/>
            <a:ext cx="5400000" cy="0"/>
          </a:xfrm>
          <a:prstGeom prst="line">
            <a:avLst/>
          </a:prstGeom>
          <a:ln w="254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0D66EA4-A457-41A9-86E8-ECD171E40634}"/>
                  </a:ext>
                </a:extLst>
              </p:cNvPr>
              <p:cNvSpPr txBox="1"/>
              <p:nvPr/>
            </p:nvSpPr>
            <p:spPr>
              <a:xfrm>
                <a:off x="7515087" y="4762720"/>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𝑡</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E0D66EA4-A457-41A9-86E8-ECD171E40634}"/>
                  </a:ext>
                </a:extLst>
              </p:cNvPr>
              <p:cNvSpPr txBox="1">
                <a:spLocks noRot="1" noChangeAspect="1" noMove="1" noResize="1" noEditPoints="1" noAdjustHandles="1" noChangeArrowheads="1" noChangeShapeType="1" noTextEdit="1"/>
              </p:cNvSpPr>
              <p:nvPr/>
            </p:nvSpPr>
            <p:spPr>
              <a:xfrm>
                <a:off x="7515087" y="4762720"/>
                <a:ext cx="1628913" cy="646459"/>
              </a:xfrm>
              <a:prstGeom prst="rect">
                <a:avLst/>
              </a:prstGeom>
              <a:blipFill>
                <a:blip r:embed="rId4"/>
                <a:stretch>
                  <a:fillRect/>
                </a:stretch>
              </a:blipFill>
            </p:spPr>
            <p:txBody>
              <a:bodyPr/>
              <a:lstStyle/>
              <a:p>
                <a:r>
                  <a:rPr lang="ja-JP" altLang="en-US">
                    <a:noFill/>
                  </a:rPr>
                  <a:t> </a:t>
                </a:r>
              </a:p>
            </p:txBody>
          </p:sp>
        </mc:Fallback>
      </mc:AlternateContent>
      <p:cxnSp>
        <p:nvCxnSpPr>
          <p:cNvPr id="18" name="直線コネクタ 17">
            <a:extLst>
              <a:ext uri="{FF2B5EF4-FFF2-40B4-BE49-F238E27FC236}">
                <a16:creationId xmlns:a16="http://schemas.microsoft.com/office/drawing/2014/main" id="{709B1232-9BF7-474E-9CA7-B00926EE23B9}"/>
              </a:ext>
            </a:extLst>
          </p:cNvPr>
          <p:cNvCxnSpPr/>
          <p:nvPr/>
        </p:nvCxnSpPr>
        <p:spPr>
          <a:xfrm>
            <a:off x="1773193" y="6064087"/>
            <a:ext cx="5400000" cy="0"/>
          </a:xfrm>
          <a:prstGeom prst="line">
            <a:avLst/>
          </a:prstGeom>
          <a:ln w="254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AA93DBB2-CE5A-40ED-80C4-B794A70C7D0C}"/>
                  </a:ext>
                </a:extLst>
              </p:cNvPr>
              <p:cNvSpPr txBox="1"/>
              <p:nvPr/>
            </p:nvSpPr>
            <p:spPr>
              <a:xfrm>
                <a:off x="958736" y="3700041"/>
                <a:ext cx="1628913"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800" b="0" i="1" smtClean="0">
                              <a:solidFill>
                                <a:schemeClr val="tx1"/>
                              </a:solidFill>
                              <a:latin typeface="Cambria Math" panose="02040503050406030204" pitchFamily="18" charset="0"/>
                              <a:ea typeface="メイリオ" panose="020B0604030504040204" pitchFamily="50" charset="-128"/>
                            </a:rPr>
                            <m:t>𝑓</m:t>
                          </m:r>
                        </m:e>
                        <m:sub>
                          <m:r>
                            <a:rPr kumimoji="1" lang="en-US" altLang="ja-JP" sz="2800" b="0" i="1" smtClean="0">
                              <a:solidFill>
                                <a:schemeClr val="tx1"/>
                              </a:solidFill>
                              <a:latin typeface="Cambria Math" panose="02040503050406030204" pitchFamily="18" charset="0"/>
                              <a:ea typeface="メイリオ" panose="020B0604030504040204" pitchFamily="50" charset="-128"/>
                            </a:rPr>
                            <m:t>1</m:t>
                          </m:r>
                        </m:sub>
                      </m:sSub>
                    </m:oMath>
                  </m:oMathPara>
                </a14:m>
                <a:endParaRPr kumimoji="1" lang="ja-JP" altLang="en-US" sz="28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AA93DBB2-CE5A-40ED-80C4-B794A70C7D0C}"/>
                  </a:ext>
                </a:extLst>
              </p:cNvPr>
              <p:cNvSpPr txBox="1">
                <a:spLocks noRot="1" noChangeAspect="1" noMove="1" noResize="1" noEditPoints="1" noAdjustHandles="1" noChangeArrowheads="1" noChangeShapeType="1" noTextEdit="1"/>
              </p:cNvSpPr>
              <p:nvPr/>
            </p:nvSpPr>
            <p:spPr>
              <a:xfrm>
                <a:off x="958736" y="3700041"/>
                <a:ext cx="1628913" cy="523220"/>
              </a:xfrm>
              <a:prstGeom prst="rect">
                <a:avLst/>
              </a:prstGeom>
              <a:blipFill>
                <a:blip r:embed="rId5"/>
                <a:stretch>
                  <a:fillRect b="-127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605FB897-4581-4282-891C-812EFB590D0F}"/>
                  </a:ext>
                </a:extLst>
              </p:cNvPr>
              <p:cNvSpPr txBox="1"/>
              <p:nvPr/>
            </p:nvSpPr>
            <p:spPr>
              <a:xfrm>
                <a:off x="958735" y="4293000"/>
                <a:ext cx="1628913"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800" b="0" i="1" smtClean="0">
                              <a:solidFill>
                                <a:schemeClr val="tx1"/>
                              </a:solidFill>
                              <a:latin typeface="Cambria Math" panose="02040503050406030204" pitchFamily="18" charset="0"/>
                              <a:ea typeface="メイリオ" panose="020B0604030504040204" pitchFamily="50" charset="-128"/>
                            </a:rPr>
                            <m:t>𝑓</m:t>
                          </m:r>
                        </m:e>
                        <m:sub>
                          <m:r>
                            <a:rPr kumimoji="1" lang="en-US" altLang="ja-JP" sz="2800" b="0" i="1" smtClean="0">
                              <a:solidFill>
                                <a:schemeClr val="tx1"/>
                              </a:solidFill>
                              <a:latin typeface="Cambria Math" panose="02040503050406030204" pitchFamily="18" charset="0"/>
                              <a:ea typeface="メイリオ" panose="020B0604030504040204" pitchFamily="50" charset="-128"/>
                            </a:rPr>
                            <m:t>2</m:t>
                          </m:r>
                        </m:sub>
                      </m:sSub>
                    </m:oMath>
                  </m:oMathPara>
                </a14:m>
                <a:endParaRPr kumimoji="1" lang="ja-JP" altLang="en-US" sz="28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605FB897-4581-4282-891C-812EFB590D0F}"/>
                  </a:ext>
                </a:extLst>
              </p:cNvPr>
              <p:cNvSpPr txBox="1">
                <a:spLocks noRot="1" noChangeAspect="1" noMove="1" noResize="1" noEditPoints="1" noAdjustHandles="1" noChangeArrowheads="1" noChangeShapeType="1" noTextEdit="1"/>
              </p:cNvSpPr>
              <p:nvPr/>
            </p:nvSpPr>
            <p:spPr>
              <a:xfrm>
                <a:off x="958735" y="4293000"/>
                <a:ext cx="1628913" cy="523220"/>
              </a:xfrm>
              <a:prstGeom prst="rect">
                <a:avLst/>
              </a:prstGeom>
              <a:blipFill>
                <a:blip r:embed="rId6"/>
                <a:stretch>
                  <a:fillRect b="-139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2668DCF5-6426-4C73-8C10-437737451721}"/>
                  </a:ext>
                </a:extLst>
              </p:cNvPr>
              <p:cNvSpPr txBox="1"/>
              <p:nvPr/>
            </p:nvSpPr>
            <p:spPr>
              <a:xfrm>
                <a:off x="958735" y="4922851"/>
                <a:ext cx="1628913"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800" b="0" i="1" smtClean="0">
                              <a:solidFill>
                                <a:schemeClr val="tx1"/>
                              </a:solidFill>
                              <a:latin typeface="Cambria Math" panose="02040503050406030204" pitchFamily="18" charset="0"/>
                              <a:ea typeface="メイリオ" panose="020B0604030504040204" pitchFamily="50" charset="-128"/>
                            </a:rPr>
                            <m:t>𝑓</m:t>
                          </m:r>
                        </m:e>
                        <m:sub>
                          <m:r>
                            <a:rPr kumimoji="1" lang="en-US" altLang="ja-JP" sz="2800" b="0" i="1" smtClean="0">
                              <a:solidFill>
                                <a:schemeClr val="tx1"/>
                              </a:solidFill>
                              <a:latin typeface="Cambria Math" panose="02040503050406030204" pitchFamily="18" charset="0"/>
                              <a:ea typeface="メイリオ" panose="020B0604030504040204" pitchFamily="50" charset="-128"/>
                            </a:rPr>
                            <m:t>3</m:t>
                          </m:r>
                        </m:sub>
                      </m:sSub>
                    </m:oMath>
                  </m:oMathPara>
                </a14:m>
                <a:endParaRPr kumimoji="1" lang="ja-JP" altLang="en-US" sz="28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1" name="テキスト ボックス 20">
                <a:extLst>
                  <a:ext uri="{FF2B5EF4-FFF2-40B4-BE49-F238E27FC236}">
                    <a16:creationId xmlns:a16="http://schemas.microsoft.com/office/drawing/2014/main" id="{2668DCF5-6426-4C73-8C10-437737451721}"/>
                  </a:ext>
                </a:extLst>
              </p:cNvPr>
              <p:cNvSpPr txBox="1">
                <a:spLocks noRot="1" noChangeAspect="1" noMove="1" noResize="1" noEditPoints="1" noAdjustHandles="1" noChangeArrowheads="1" noChangeShapeType="1" noTextEdit="1"/>
              </p:cNvSpPr>
              <p:nvPr/>
            </p:nvSpPr>
            <p:spPr>
              <a:xfrm>
                <a:off x="958735" y="4922851"/>
                <a:ext cx="1628913" cy="523220"/>
              </a:xfrm>
              <a:prstGeom prst="rect">
                <a:avLst/>
              </a:prstGeom>
              <a:blipFill>
                <a:blip r:embed="rId7"/>
                <a:stretch>
                  <a:fillRect b="-141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6E4F8C30-AB8E-43B6-8CE1-FD3A737BA52C}"/>
                  </a:ext>
                </a:extLst>
              </p:cNvPr>
              <p:cNvSpPr txBox="1"/>
              <p:nvPr/>
            </p:nvSpPr>
            <p:spPr>
              <a:xfrm>
                <a:off x="958734" y="6218696"/>
                <a:ext cx="1628913"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800" b="0" i="1" smtClean="0">
                              <a:solidFill>
                                <a:schemeClr val="tx1"/>
                              </a:solidFill>
                              <a:latin typeface="Cambria Math" panose="02040503050406030204" pitchFamily="18" charset="0"/>
                              <a:ea typeface="メイリオ" panose="020B0604030504040204" pitchFamily="50" charset="-128"/>
                            </a:rPr>
                            <m:t>𝑓</m:t>
                          </m:r>
                        </m:e>
                        <m:sub>
                          <m:r>
                            <a:rPr kumimoji="1" lang="en-US" altLang="ja-JP" sz="2800" b="0" i="1" smtClean="0">
                              <a:solidFill>
                                <a:schemeClr val="tx1"/>
                              </a:solidFill>
                              <a:latin typeface="Cambria Math" panose="02040503050406030204" pitchFamily="18" charset="0"/>
                              <a:ea typeface="メイリオ" panose="020B0604030504040204" pitchFamily="50" charset="-128"/>
                            </a:rPr>
                            <m:t>𝑘</m:t>
                          </m:r>
                        </m:sub>
                      </m:sSub>
                    </m:oMath>
                  </m:oMathPara>
                </a14:m>
                <a:endParaRPr kumimoji="1" lang="ja-JP" altLang="en-US" sz="28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2" name="テキスト ボックス 21">
                <a:extLst>
                  <a:ext uri="{FF2B5EF4-FFF2-40B4-BE49-F238E27FC236}">
                    <a16:creationId xmlns:a16="http://schemas.microsoft.com/office/drawing/2014/main" id="{6E4F8C30-AB8E-43B6-8CE1-FD3A737BA52C}"/>
                  </a:ext>
                </a:extLst>
              </p:cNvPr>
              <p:cNvSpPr txBox="1">
                <a:spLocks noRot="1" noChangeAspect="1" noMove="1" noResize="1" noEditPoints="1" noAdjustHandles="1" noChangeArrowheads="1" noChangeShapeType="1" noTextEdit="1"/>
              </p:cNvSpPr>
              <p:nvPr/>
            </p:nvSpPr>
            <p:spPr>
              <a:xfrm>
                <a:off x="958734" y="6218696"/>
                <a:ext cx="1628913" cy="523220"/>
              </a:xfrm>
              <a:prstGeom prst="rect">
                <a:avLst/>
              </a:prstGeom>
              <a:blipFill>
                <a:blip r:embed="rId8"/>
                <a:stretch>
                  <a:fillRect b="-13953"/>
                </a:stretch>
              </a:blipFill>
            </p:spPr>
            <p:txBody>
              <a:bodyPr/>
              <a:lstStyle/>
              <a:p>
                <a:r>
                  <a:rPr lang="ja-JP" altLang="en-US">
                    <a:noFill/>
                  </a:rPr>
                  <a:t> </a:t>
                </a:r>
              </a:p>
            </p:txBody>
          </p:sp>
        </mc:Fallback>
      </mc:AlternateContent>
      <p:cxnSp>
        <p:nvCxnSpPr>
          <p:cNvPr id="23" name="直線コネクタ 22">
            <a:extLst>
              <a:ext uri="{FF2B5EF4-FFF2-40B4-BE49-F238E27FC236}">
                <a16:creationId xmlns:a16="http://schemas.microsoft.com/office/drawing/2014/main" id="{85869EB4-C208-4CAE-BA9C-031FB0AED549}"/>
              </a:ext>
            </a:extLst>
          </p:cNvPr>
          <p:cNvCxnSpPr>
            <a:cxnSpLocks/>
          </p:cNvCxnSpPr>
          <p:nvPr/>
        </p:nvCxnSpPr>
        <p:spPr>
          <a:xfrm>
            <a:off x="4399005" y="5569818"/>
            <a:ext cx="0" cy="345809"/>
          </a:xfrm>
          <a:prstGeom prst="line">
            <a:avLst/>
          </a:prstGeom>
          <a:ln w="25400">
            <a:prstDash val="sysDot"/>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9A5E5EEF-CAD7-40A6-B28C-D313C8B3E9C3}"/>
                  </a:ext>
                </a:extLst>
              </p:cNvPr>
              <p:cNvSpPr txBox="1"/>
              <p:nvPr/>
            </p:nvSpPr>
            <p:spPr>
              <a:xfrm>
                <a:off x="-26667" y="4762720"/>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𝑠</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9A5E5EEF-CAD7-40A6-B28C-D313C8B3E9C3}"/>
                  </a:ext>
                </a:extLst>
              </p:cNvPr>
              <p:cNvSpPr txBox="1">
                <a:spLocks noRot="1" noChangeAspect="1" noMove="1" noResize="1" noEditPoints="1" noAdjustHandles="1" noChangeArrowheads="1" noChangeShapeType="1" noTextEdit="1"/>
              </p:cNvSpPr>
              <p:nvPr/>
            </p:nvSpPr>
            <p:spPr>
              <a:xfrm>
                <a:off x="-26667" y="4762720"/>
                <a:ext cx="1628913" cy="646459"/>
              </a:xfrm>
              <a:prstGeom prst="rect">
                <a:avLst/>
              </a:prstGeom>
              <a:blipFill>
                <a:blip r:embed="rId9"/>
                <a:stretch>
                  <a:fillRect/>
                </a:stretch>
              </a:blipFill>
            </p:spPr>
            <p:txBody>
              <a:bodyPr/>
              <a:lstStyle/>
              <a:p>
                <a:r>
                  <a:rPr lang="ja-JP" altLang="en-US">
                    <a:noFill/>
                  </a:rPr>
                  <a:t> </a:t>
                </a:r>
              </a:p>
            </p:txBody>
          </p:sp>
        </mc:Fallback>
      </mc:AlternateContent>
      <p:cxnSp>
        <p:nvCxnSpPr>
          <p:cNvPr id="25" name="直線コネクタ 24">
            <a:extLst>
              <a:ext uri="{FF2B5EF4-FFF2-40B4-BE49-F238E27FC236}">
                <a16:creationId xmlns:a16="http://schemas.microsoft.com/office/drawing/2014/main" id="{C5F7DEFE-6364-4A5D-B69D-35FE8735FCB9}"/>
              </a:ext>
            </a:extLst>
          </p:cNvPr>
          <p:cNvCxnSpPr>
            <a:cxnSpLocks/>
          </p:cNvCxnSpPr>
          <p:nvPr/>
        </p:nvCxnSpPr>
        <p:spPr>
          <a:xfrm flipH="1">
            <a:off x="3391928" y="3700041"/>
            <a:ext cx="1" cy="3059328"/>
          </a:xfrm>
          <a:prstGeom prst="line">
            <a:avLst/>
          </a:prstGeom>
          <a:ln w="38100" cmpd="sng">
            <a:solidFill>
              <a:srgbClr val="00B0F0"/>
            </a:solidFill>
          </a:ln>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B1FA5C7C-6A3D-4769-B79E-0CF37EE793BF}"/>
              </a:ext>
            </a:extLst>
          </p:cNvPr>
          <p:cNvCxnSpPr>
            <a:cxnSpLocks/>
          </p:cNvCxnSpPr>
          <p:nvPr/>
        </p:nvCxnSpPr>
        <p:spPr>
          <a:xfrm>
            <a:off x="5653215" y="3700041"/>
            <a:ext cx="0" cy="3041875"/>
          </a:xfrm>
          <a:prstGeom prst="line">
            <a:avLst/>
          </a:prstGeom>
          <a:ln w="38100">
            <a:solidFill>
              <a:srgbClr val="00B0F0"/>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0C812BC1-670A-49D4-89D3-B4DEEC782263}"/>
                  </a:ext>
                </a:extLst>
              </p:cNvPr>
              <p:cNvSpPr txBox="1"/>
              <p:nvPr/>
            </p:nvSpPr>
            <p:spPr>
              <a:xfrm>
                <a:off x="2577471" y="3029734"/>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rgbClr val="00B0F0"/>
                          </a:solidFill>
                          <a:latin typeface="Cambria Math" panose="02040503050406030204" pitchFamily="18" charset="0"/>
                          <a:ea typeface="メイリオ" panose="020B0604030504040204" pitchFamily="50" charset="-128"/>
                        </a:rPr>
                        <m:t>𝑆</m:t>
                      </m:r>
                    </m:oMath>
                  </m:oMathPara>
                </a14:m>
                <a:endParaRPr kumimoji="1" lang="ja-JP" altLang="en-US" sz="3600" dirty="0">
                  <a:solidFill>
                    <a:srgbClr val="00B0F0"/>
                  </a:solidFill>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0C812BC1-670A-49D4-89D3-B4DEEC782263}"/>
                  </a:ext>
                </a:extLst>
              </p:cNvPr>
              <p:cNvSpPr txBox="1">
                <a:spLocks noRot="1" noChangeAspect="1" noMove="1" noResize="1" noEditPoints="1" noAdjustHandles="1" noChangeArrowheads="1" noChangeShapeType="1" noTextEdit="1"/>
              </p:cNvSpPr>
              <p:nvPr/>
            </p:nvSpPr>
            <p:spPr>
              <a:xfrm>
                <a:off x="2577471" y="3029734"/>
                <a:ext cx="1628913" cy="646459"/>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801755FE-2260-470C-8A59-1C276B72CE6E}"/>
                  </a:ext>
                </a:extLst>
              </p:cNvPr>
              <p:cNvSpPr txBox="1"/>
              <p:nvPr/>
            </p:nvSpPr>
            <p:spPr>
              <a:xfrm>
                <a:off x="4838758" y="3042525"/>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rgbClr val="00B0F0"/>
                          </a:solidFill>
                          <a:latin typeface="Cambria Math" panose="02040503050406030204" pitchFamily="18" charset="0"/>
                          <a:ea typeface="メイリオ" panose="020B0604030504040204" pitchFamily="50" charset="-128"/>
                        </a:rPr>
                        <m:t>𝑇</m:t>
                      </m:r>
                    </m:oMath>
                  </m:oMathPara>
                </a14:m>
                <a:endParaRPr kumimoji="1" lang="ja-JP" altLang="en-US" sz="3600" dirty="0">
                  <a:solidFill>
                    <a:srgbClr val="00B0F0"/>
                  </a:solidFill>
                  <a:latin typeface="メイリオ" panose="020B0604030504040204" pitchFamily="50" charset="-128"/>
                  <a:ea typeface="メイリオ" panose="020B0604030504040204" pitchFamily="50" charset="-128"/>
                </a:endParaRPr>
              </a:p>
            </p:txBody>
          </p:sp>
        </mc:Choice>
        <mc:Fallback xmlns="">
          <p:sp>
            <p:nvSpPr>
              <p:cNvPr id="32" name="テキスト ボックス 31">
                <a:extLst>
                  <a:ext uri="{FF2B5EF4-FFF2-40B4-BE49-F238E27FC236}">
                    <a16:creationId xmlns:a16="http://schemas.microsoft.com/office/drawing/2014/main" id="{801755FE-2260-470C-8A59-1C276B72CE6E}"/>
                  </a:ext>
                </a:extLst>
              </p:cNvPr>
              <p:cNvSpPr txBox="1">
                <a:spLocks noRot="1" noChangeAspect="1" noMove="1" noResize="1" noEditPoints="1" noAdjustHandles="1" noChangeArrowheads="1" noChangeShapeType="1" noTextEdit="1"/>
              </p:cNvSpPr>
              <p:nvPr/>
            </p:nvSpPr>
            <p:spPr>
              <a:xfrm>
                <a:off x="4838758" y="3042525"/>
                <a:ext cx="1628913" cy="646459"/>
              </a:xfrm>
              <a:prstGeom prst="rect">
                <a:avLst/>
              </a:prstGeom>
              <a:blipFill>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32450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A63A8E-7F42-4FAF-8034-0B30190AC030}"/>
              </a:ext>
            </a:extLst>
          </p:cNvPr>
          <p:cNvSpPr>
            <a:spLocks noGrp="1"/>
          </p:cNvSpPr>
          <p:nvPr>
            <p:ph type="title"/>
          </p:nvPr>
        </p:nvSpPr>
        <p:spPr/>
        <p:txBody>
          <a:bodyPr/>
          <a:lstStyle/>
          <a:p>
            <a:r>
              <a:rPr lang="ja-JP" altLang="en-US" dirty="0"/>
              <a:t>アルゴリズム概要</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193A60D-2079-45DD-B305-714741254E66}"/>
                  </a:ext>
                </a:extLst>
              </p:cNvPr>
              <p:cNvSpPr>
                <a:spLocks noGrp="1"/>
              </p:cNvSpPr>
              <p:nvPr>
                <p:ph idx="1"/>
              </p:nvPr>
            </p:nvSpPr>
            <p:spPr>
              <a:xfrm>
                <a:off x="628650" y="1274618"/>
                <a:ext cx="7886700" cy="2481075"/>
              </a:xfrm>
            </p:spPr>
            <p:txBody>
              <a:bodyPr/>
              <a:lstStyle/>
              <a:p>
                <a14:m>
                  <m:oMath xmlns:m="http://schemas.openxmlformats.org/officeDocument/2006/math">
                    <m:r>
                      <a:rPr kumimoji="1" lang="en-US" altLang="ja-JP" i="1" dirty="0" smtClean="0">
                        <a:latin typeface="Cambria Math" panose="02040503050406030204" pitchFamily="18" charset="0"/>
                      </a:rPr>
                      <m:t>𝑆</m:t>
                    </m:r>
                    <m:r>
                      <a:rPr kumimoji="1" lang="en-US" altLang="ja-JP" b="0" i="1" dirty="0" smtClean="0">
                        <a:latin typeface="Cambria Math" panose="02040503050406030204" pitchFamily="18" charset="0"/>
                      </a:rPr>
                      <m:t>∩</m:t>
                    </m:r>
                    <m:r>
                      <a:rPr kumimoji="1" lang="en-US" altLang="ja-JP" i="1" dirty="0" smtClean="0">
                        <a:latin typeface="Cambria Math" panose="02040503050406030204" pitchFamily="18" charset="0"/>
                      </a:rPr>
                      <m:t>𝑇</m:t>
                    </m:r>
                    <m:r>
                      <a:rPr kumimoji="1" lang="en-US" altLang="ja-JP" b="0" i="1" dirty="0" smtClean="0">
                        <a:latin typeface="Cambria Math" panose="02040503050406030204" pitchFamily="18" charset="0"/>
                      </a:rPr>
                      <m:t>=∅</m:t>
                    </m:r>
                  </m:oMath>
                </a14:m>
                <a:r>
                  <a:rPr kumimoji="1" lang="ja-JP" altLang="en-US" dirty="0"/>
                  <a:t>かつ</a:t>
                </a:r>
                <a14:m>
                  <m:oMath xmlns:m="http://schemas.openxmlformats.org/officeDocument/2006/math">
                    <m:r>
                      <a:rPr kumimoji="1" lang="en-US" altLang="ja-JP" i="1" dirty="0" smtClean="0">
                        <a:latin typeface="Cambria Math" panose="02040503050406030204" pitchFamily="18" charset="0"/>
                      </a:rPr>
                      <m:t>𝑆</m:t>
                    </m:r>
                    <m:r>
                      <a:rPr kumimoji="1" lang="en-US" altLang="ja-JP" b="0" i="1" dirty="0" smtClean="0">
                        <a:latin typeface="Cambria Math" panose="02040503050406030204" pitchFamily="18" charset="0"/>
                      </a:rPr>
                      <m:t>,</m:t>
                    </m:r>
                    <m:r>
                      <a:rPr kumimoji="1" lang="en-US" altLang="ja-JP" i="1" dirty="0" smtClean="0">
                        <a:latin typeface="Cambria Math" panose="02040503050406030204" pitchFamily="18" charset="0"/>
                      </a:rPr>
                      <m:t>𝑇</m:t>
                    </m:r>
                  </m:oMath>
                </a14:m>
                <a:r>
                  <a:rPr kumimoji="1" lang="ja-JP" altLang="en-US" dirty="0"/>
                  <a:t>間に</a:t>
                </a:r>
                <a:r>
                  <a:rPr lang="ja-JP" altLang="en-US" dirty="0"/>
                  <a:t>辺がない時</a:t>
                </a:r>
                <a:endParaRPr lang="en-US" altLang="ja-JP" dirty="0"/>
              </a:p>
              <a:p>
                <a14:m>
                  <m:oMath xmlns:m="http://schemas.openxmlformats.org/officeDocument/2006/math">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oMath>
                </a14:m>
                <a:r>
                  <a:rPr kumimoji="1" lang="ja-JP" altLang="en-US" dirty="0"/>
                  <a:t>によって分離された</a:t>
                </a:r>
                <a14:m>
                  <m:oMath xmlns:m="http://schemas.openxmlformats.org/officeDocument/2006/math">
                    <m:r>
                      <a:rPr kumimoji="1" lang="en-US" altLang="ja-JP" b="0" i="1" smtClean="0">
                        <a:latin typeface="Cambria Math" panose="02040503050406030204" pitchFamily="18" charset="0"/>
                      </a:rPr>
                      <m:t>𝑠</m:t>
                    </m:r>
                  </m:oMath>
                </a14:m>
                <a:r>
                  <a:rPr kumimoji="1" lang="ja-JP" altLang="en-US" dirty="0"/>
                  <a:t>側と</a:t>
                </a:r>
                <a14:m>
                  <m:oMath xmlns:m="http://schemas.openxmlformats.org/officeDocument/2006/math">
                    <m:r>
                      <a:rPr kumimoji="1" lang="en-US" altLang="ja-JP" b="0" i="1" smtClean="0">
                        <a:latin typeface="Cambria Math" panose="02040503050406030204" pitchFamily="18" charset="0"/>
                      </a:rPr>
                      <m:t>𝑡</m:t>
                    </m:r>
                  </m:oMath>
                </a14:m>
                <a:r>
                  <a:rPr kumimoji="1" lang="ja-JP" altLang="en-US" dirty="0"/>
                  <a:t>側のノード集合を一つのノード</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𝑠</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kumimoji="1" lang="ja-JP" altLang="en-US" dirty="0"/>
                  <a:t>に縮約したとして再度</a:t>
                </a:r>
                <a14:m>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oMath>
                </a14:m>
                <a:r>
                  <a:rPr kumimoji="1" lang="en-US" altLang="ja-JP" dirty="0"/>
                  <a:t>-</a:t>
                </a:r>
                <a14:m>
                  <m:oMath xmlns:m="http://schemas.openxmlformats.org/officeDocument/2006/math">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oMath>
                </a14:m>
                <a:r>
                  <a:rPr kumimoji="1" lang="ja-JP" altLang="en-US" dirty="0"/>
                  <a:t>点素パスの計算とカットを探索</a:t>
                </a:r>
                <a:endParaRPr kumimoji="1" lang="en-US" altLang="ja-JP" dirty="0"/>
              </a:p>
              <a:p>
                <a:r>
                  <a:rPr kumimoji="1" lang="ja-JP" altLang="en-US" b="0" dirty="0"/>
                  <a:t>最大</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𝐾</m:t>
                    </m:r>
                  </m:oMath>
                </a14:m>
                <a:r>
                  <a:rPr kumimoji="1" lang="ja-JP" altLang="en-US" dirty="0"/>
                  <a:t>となるまで反復</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193A60D-2079-45DD-B305-714741254E66}"/>
                  </a:ext>
                </a:extLst>
              </p:cNvPr>
              <p:cNvSpPr>
                <a:spLocks noGrp="1" noRot="1" noChangeAspect="1" noMove="1" noResize="1" noEditPoints="1" noAdjustHandles="1" noChangeArrowheads="1" noChangeShapeType="1" noTextEdit="1"/>
              </p:cNvSpPr>
              <p:nvPr>
                <p:ph idx="1"/>
              </p:nvPr>
            </p:nvSpPr>
            <p:spPr>
              <a:xfrm>
                <a:off x="628650" y="1274618"/>
                <a:ext cx="7886700" cy="2481075"/>
              </a:xfrm>
              <a:blipFill>
                <a:blip r:embed="rId2"/>
                <a:stretch>
                  <a:fillRect l="-1005" t="-1966" r="-1005"/>
                </a:stretch>
              </a:blipFill>
            </p:spPr>
            <p:txBody>
              <a:bodyPr/>
              <a:lstStyle/>
              <a:p>
                <a:r>
                  <a:rPr lang="ja-JP" altLang="en-US">
                    <a:noFill/>
                  </a:rPr>
                  <a:t> </a:t>
                </a:r>
              </a:p>
            </p:txBody>
          </p:sp>
        </mc:Fallback>
      </mc:AlternateContent>
      <p:cxnSp>
        <p:nvCxnSpPr>
          <p:cNvPr id="35" name="直線コネクタ 34">
            <a:extLst>
              <a:ext uri="{FF2B5EF4-FFF2-40B4-BE49-F238E27FC236}">
                <a16:creationId xmlns:a16="http://schemas.microsoft.com/office/drawing/2014/main" id="{B67030D9-ED91-484D-9B0A-7145D22CEEA4}"/>
              </a:ext>
            </a:extLst>
          </p:cNvPr>
          <p:cNvCxnSpPr/>
          <p:nvPr/>
        </p:nvCxnSpPr>
        <p:spPr>
          <a:xfrm>
            <a:off x="760927" y="4763038"/>
            <a:ext cx="276491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AC33CE2F-556D-497C-82DF-1E6CF148EA22}"/>
              </a:ext>
            </a:extLst>
          </p:cNvPr>
          <p:cNvCxnSpPr/>
          <p:nvPr/>
        </p:nvCxnSpPr>
        <p:spPr>
          <a:xfrm>
            <a:off x="760927" y="5143102"/>
            <a:ext cx="276491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37" name="直線コネクタ 36">
            <a:extLst>
              <a:ext uri="{FF2B5EF4-FFF2-40B4-BE49-F238E27FC236}">
                <a16:creationId xmlns:a16="http://schemas.microsoft.com/office/drawing/2014/main" id="{574F9627-7C06-45B8-A83A-31CF6D1D899F}"/>
              </a:ext>
            </a:extLst>
          </p:cNvPr>
          <p:cNvCxnSpPr/>
          <p:nvPr/>
        </p:nvCxnSpPr>
        <p:spPr>
          <a:xfrm>
            <a:off x="760927" y="5556948"/>
            <a:ext cx="2764910" cy="0"/>
          </a:xfrm>
          <a:prstGeom prst="line">
            <a:avLst/>
          </a:prstGeom>
          <a:ln w="254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87377B69-FAE9-489A-A74E-EB543B523153}"/>
                  </a:ext>
                </a:extLst>
              </p:cNvPr>
              <p:cNvSpPr txBox="1"/>
              <p:nvPr/>
            </p:nvSpPr>
            <p:spPr>
              <a:xfrm>
                <a:off x="3362191" y="5115092"/>
                <a:ext cx="834037" cy="441856"/>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𝑡</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38" name="テキスト ボックス 37">
                <a:extLst>
                  <a:ext uri="{FF2B5EF4-FFF2-40B4-BE49-F238E27FC236}">
                    <a16:creationId xmlns:a16="http://schemas.microsoft.com/office/drawing/2014/main" id="{87377B69-FAE9-489A-A74E-EB543B523153}"/>
                  </a:ext>
                </a:extLst>
              </p:cNvPr>
              <p:cNvSpPr txBox="1">
                <a:spLocks noRot="1" noChangeAspect="1" noMove="1" noResize="1" noEditPoints="1" noAdjustHandles="1" noChangeArrowheads="1" noChangeShapeType="1" noTextEdit="1"/>
              </p:cNvSpPr>
              <p:nvPr/>
            </p:nvSpPr>
            <p:spPr>
              <a:xfrm>
                <a:off x="3362191" y="5115092"/>
                <a:ext cx="834037" cy="441856"/>
              </a:xfrm>
              <a:prstGeom prst="rect">
                <a:avLst/>
              </a:prstGeom>
              <a:blipFill>
                <a:blip r:embed="rId3"/>
                <a:stretch>
                  <a:fillRect b="-2740"/>
                </a:stretch>
              </a:blipFill>
            </p:spPr>
            <p:txBody>
              <a:bodyPr/>
              <a:lstStyle/>
              <a:p>
                <a:r>
                  <a:rPr lang="ja-JP" altLang="en-US">
                    <a:noFill/>
                  </a:rPr>
                  <a:t> </a:t>
                </a:r>
              </a:p>
            </p:txBody>
          </p:sp>
        </mc:Fallback>
      </mc:AlternateContent>
      <p:cxnSp>
        <p:nvCxnSpPr>
          <p:cNvPr id="39" name="直線コネクタ 38">
            <a:extLst>
              <a:ext uri="{FF2B5EF4-FFF2-40B4-BE49-F238E27FC236}">
                <a16:creationId xmlns:a16="http://schemas.microsoft.com/office/drawing/2014/main" id="{97709533-D66F-4D96-B9CF-28E7C1259220}"/>
              </a:ext>
            </a:extLst>
          </p:cNvPr>
          <p:cNvCxnSpPr/>
          <p:nvPr/>
        </p:nvCxnSpPr>
        <p:spPr>
          <a:xfrm>
            <a:off x="760927" y="6004579"/>
            <a:ext cx="2764910" cy="0"/>
          </a:xfrm>
          <a:prstGeom prst="line">
            <a:avLst/>
          </a:prstGeom>
          <a:ln w="254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EDAF564C-76D1-475F-97A1-3643F0DE23BB}"/>
                  </a:ext>
                </a:extLst>
              </p:cNvPr>
              <p:cNvSpPr txBox="1"/>
              <p:nvPr/>
            </p:nvSpPr>
            <p:spPr>
              <a:xfrm>
                <a:off x="211632" y="4388749"/>
                <a:ext cx="834037" cy="35762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800" b="0" i="1" smtClean="0">
                              <a:solidFill>
                                <a:schemeClr val="tx1"/>
                              </a:solidFill>
                              <a:latin typeface="Cambria Math" panose="02040503050406030204" pitchFamily="18" charset="0"/>
                              <a:ea typeface="メイリオ" panose="020B0604030504040204" pitchFamily="50" charset="-128"/>
                            </a:rPr>
                            <m:t>𝑓</m:t>
                          </m:r>
                        </m:e>
                        <m:sub>
                          <m:r>
                            <a:rPr kumimoji="1" lang="en-US" altLang="ja-JP" sz="2800" b="0" i="1" smtClean="0">
                              <a:solidFill>
                                <a:schemeClr val="tx1"/>
                              </a:solidFill>
                              <a:latin typeface="Cambria Math" panose="02040503050406030204" pitchFamily="18" charset="0"/>
                              <a:ea typeface="メイリオ" panose="020B0604030504040204" pitchFamily="50" charset="-128"/>
                            </a:rPr>
                            <m:t>1</m:t>
                          </m:r>
                        </m:sub>
                      </m:sSub>
                    </m:oMath>
                  </m:oMathPara>
                </a14:m>
                <a:endParaRPr kumimoji="1" lang="ja-JP" altLang="en-US" sz="28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EDAF564C-76D1-475F-97A1-3643F0DE23BB}"/>
                  </a:ext>
                </a:extLst>
              </p:cNvPr>
              <p:cNvSpPr txBox="1">
                <a:spLocks noRot="1" noChangeAspect="1" noMove="1" noResize="1" noEditPoints="1" noAdjustHandles="1" noChangeArrowheads="1" noChangeShapeType="1" noTextEdit="1"/>
              </p:cNvSpPr>
              <p:nvPr/>
            </p:nvSpPr>
            <p:spPr>
              <a:xfrm>
                <a:off x="211632" y="4388749"/>
                <a:ext cx="834037" cy="357622"/>
              </a:xfrm>
              <a:prstGeom prst="rect">
                <a:avLst/>
              </a:prstGeom>
              <a:blipFill>
                <a:blip r:embed="rId4"/>
                <a:stretch>
                  <a:fillRect b="-644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BC9312D6-8AC3-4A87-BB20-4EB4D2DC4951}"/>
                  </a:ext>
                </a:extLst>
              </p:cNvPr>
              <p:cNvSpPr txBox="1"/>
              <p:nvPr/>
            </p:nvSpPr>
            <p:spPr>
              <a:xfrm>
                <a:off x="211632" y="4794038"/>
                <a:ext cx="834037" cy="35762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800" b="0" i="1" smtClean="0">
                              <a:solidFill>
                                <a:schemeClr val="tx1"/>
                              </a:solidFill>
                              <a:latin typeface="Cambria Math" panose="02040503050406030204" pitchFamily="18" charset="0"/>
                              <a:ea typeface="メイリオ" panose="020B0604030504040204" pitchFamily="50" charset="-128"/>
                            </a:rPr>
                            <m:t>𝑓</m:t>
                          </m:r>
                        </m:e>
                        <m:sub>
                          <m:r>
                            <a:rPr kumimoji="1" lang="en-US" altLang="ja-JP" sz="2800" b="0" i="1" smtClean="0">
                              <a:solidFill>
                                <a:schemeClr val="tx1"/>
                              </a:solidFill>
                              <a:latin typeface="Cambria Math" panose="02040503050406030204" pitchFamily="18" charset="0"/>
                              <a:ea typeface="メイリオ" panose="020B0604030504040204" pitchFamily="50" charset="-128"/>
                            </a:rPr>
                            <m:t>2</m:t>
                          </m:r>
                        </m:sub>
                      </m:sSub>
                    </m:oMath>
                  </m:oMathPara>
                </a14:m>
                <a:endParaRPr kumimoji="1" lang="ja-JP" altLang="en-US" sz="28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BC9312D6-8AC3-4A87-BB20-4EB4D2DC4951}"/>
                  </a:ext>
                </a:extLst>
              </p:cNvPr>
              <p:cNvSpPr txBox="1">
                <a:spLocks noRot="1" noChangeAspect="1" noMove="1" noResize="1" noEditPoints="1" noAdjustHandles="1" noChangeArrowheads="1" noChangeShapeType="1" noTextEdit="1"/>
              </p:cNvSpPr>
              <p:nvPr/>
            </p:nvSpPr>
            <p:spPr>
              <a:xfrm>
                <a:off x="211632" y="4794038"/>
                <a:ext cx="834037" cy="357622"/>
              </a:xfrm>
              <a:prstGeom prst="rect">
                <a:avLst/>
              </a:prstGeom>
              <a:blipFill>
                <a:blip r:embed="rId5"/>
                <a:stretch>
                  <a:fillRect b="-6610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DB969166-E6AA-4218-A57B-9116F7C59D49}"/>
                  </a:ext>
                </a:extLst>
              </p:cNvPr>
              <p:cNvSpPr txBox="1"/>
              <p:nvPr/>
            </p:nvSpPr>
            <p:spPr>
              <a:xfrm>
                <a:off x="211632" y="5224542"/>
                <a:ext cx="834037" cy="35762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800" b="0" i="1" smtClean="0">
                              <a:solidFill>
                                <a:schemeClr val="tx1"/>
                              </a:solidFill>
                              <a:latin typeface="Cambria Math" panose="02040503050406030204" pitchFamily="18" charset="0"/>
                              <a:ea typeface="メイリオ" panose="020B0604030504040204" pitchFamily="50" charset="-128"/>
                            </a:rPr>
                            <m:t>𝑓</m:t>
                          </m:r>
                        </m:e>
                        <m:sub>
                          <m:r>
                            <a:rPr kumimoji="1" lang="en-US" altLang="ja-JP" sz="2800" b="0" i="1" smtClean="0">
                              <a:solidFill>
                                <a:schemeClr val="tx1"/>
                              </a:solidFill>
                              <a:latin typeface="Cambria Math" panose="02040503050406030204" pitchFamily="18" charset="0"/>
                              <a:ea typeface="メイリオ" panose="020B0604030504040204" pitchFamily="50" charset="-128"/>
                            </a:rPr>
                            <m:t>3</m:t>
                          </m:r>
                        </m:sub>
                      </m:sSub>
                    </m:oMath>
                  </m:oMathPara>
                </a14:m>
                <a:endParaRPr kumimoji="1" lang="ja-JP" altLang="en-US" sz="28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DB969166-E6AA-4218-A57B-9116F7C59D49}"/>
                  </a:ext>
                </a:extLst>
              </p:cNvPr>
              <p:cNvSpPr txBox="1">
                <a:spLocks noRot="1" noChangeAspect="1" noMove="1" noResize="1" noEditPoints="1" noAdjustHandles="1" noChangeArrowheads="1" noChangeShapeType="1" noTextEdit="1"/>
              </p:cNvSpPr>
              <p:nvPr/>
            </p:nvSpPr>
            <p:spPr>
              <a:xfrm>
                <a:off x="211632" y="5224542"/>
                <a:ext cx="834037" cy="357622"/>
              </a:xfrm>
              <a:prstGeom prst="rect">
                <a:avLst/>
              </a:prstGeom>
              <a:blipFill>
                <a:blip r:embed="rId6"/>
                <a:stretch>
                  <a:fillRect b="-6610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ADFABBF-1737-449B-86F8-353660EB16E0}"/>
                  </a:ext>
                </a:extLst>
              </p:cNvPr>
              <p:cNvSpPr txBox="1"/>
              <p:nvPr/>
            </p:nvSpPr>
            <p:spPr>
              <a:xfrm>
                <a:off x="211631" y="6110255"/>
                <a:ext cx="834037" cy="35762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800" b="0" i="1" smtClean="0">
                              <a:solidFill>
                                <a:schemeClr val="tx1"/>
                              </a:solidFill>
                              <a:latin typeface="Cambria Math" panose="02040503050406030204" pitchFamily="18" charset="0"/>
                              <a:ea typeface="メイリオ" panose="020B0604030504040204" pitchFamily="50" charset="-128"/>
                            </a:rPr>
                            <m:t>𝑓</m:t>
                          </m:r>
                        </m:e>
                        <m:sub>
                          <m:r>
                            <a:rPr kumimoji="1" lang="en-US" altLang="ja-JP" sz="2800" b="0" i="1" smtClean="0">
                              <a:solidFill>
                                <a:schemeClr val="tx1"/>
                              </a:solidFill>
                              <a:latin typeface="Cambria Math" panose="02040503050406030204" pitchFamily="18" charset="0"/>
                              <a:ea typeface="メイリオ" panose="020B0604030504040204" pitchFamily="50" charset="-128"/>
                            </a:rPr>
                            <m:t>𝑘</m:t>
                          </m:r>
                        </m:sub>
                      </m:sSub>
                    </m:oMath>
                  </m:oMathPara>
                </a14:m>
                <a:endParaRPr kumimoji="1" lang="ja-JP" altLang="en-US" sz="28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43" name="テキスト ボックス 42">
                <a:extLst>
                  <a:ext uri="{FF2B5EF4-FFF2-40B4-BE49-F238E27FC236}">
                    <a16:creationId xmlns:a16="http://schemas.microsoft.com/office/drawing/2014/main" id="{5ADFABBF-1737-449B-86F8-353660EB16E0}"/>
                  </a:ext>
                </a:extLst>
              </p:cNvPr>
              <p:cNvSpPr txBox="1">
                <a:spLocks noRot="1" noChangeAspect="1" noMove="1" noResize="1" noEditPoints="1" noAdjustHandles="1" noChangeArrowheads="1" noChangeShapeType="1" noTextEdit="1"/>
              </p:cNvSpPr>
              <p:nvPr/>
            </p:nvSpPr>
            <p:spPr>
              <a:xfrm>
                <a:off x="211631" y="6110255"/>
                <a:ext cx="834037" cy="357622"/>
              </a:xfrm>
              <a:prstGeom prst="rect">
                <a:avLst/>
              </a:prstGeom>
              <a:blipFill>
                <a:blip r:embed="rId7"/>
                <a:stretch>
                  <a:fillRect b="-66102"/>
                </a:stretch>
              </a:blipFill>
            </p:spPr>
            <p:txBody>
              <a:bodyPr/>
              <a:lstStyle/>
              <a:p>
                <a:r>
                  <a:rPr lang="ja-JP" altLang="en-US">
                    <a:noFill/>
                  </a:rPr>
                  <a:t> </a:t>
                </a:r>
              </a:p>
            </p:txBody>
          </p:sp>
        </mc:Fallback>
      </mc:AlternateContent>
      <p:cxnSp>
        <p:nvCxnSpPr>
          <p:cNvPr id="44" name="直線コネクタ 43">
            <a:extLst>
              <a:ext uri="{FF2B5EF4-FFF2-40B4-BE49-F238E27FC236}">
                <a16:creationId xmlns:a16="http://schemas.microsoft.com/office/drawing/2014/main" id="{1DB6AEA1-9350-4758-90A3-6EB8E35C5D09}"/>
              </a:ext>
            </a:extLst>
          </p:cNvPr>
          <p:cNvCxnSpPr>
            <a:cxnSpLocks/>
          </p:cNvCxnSpPr>
          <p:nvPr/>
        </p:nvCxnSpPr>
        <p:spPr>
          <a:xfrm>
            <a:off x="2105396" y="5666746"/>
            <a:ext cx="0" cy="236361"/>
          </a:xfrm>
          <a:prstGeom prst="line">
            <a:avLst/>
          </a:prstGeom>
          <a:ln w="25400">
            <a:prstDash val="sysDot"/>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1EB84BC-E4E6-4137-8C77-1F6698CCB230}"/>
                  </a:ext>
                </a:extLst>
              </p:cNvPr>
              <p:cNvSpPr txBox="1"/>
              <p:nvPr/>
            </p:nvSpPr>
            <p:spPr>
              <a:xfrm>
                <a:off x="-99906" y="5115092"/>
                <a:ext cx="834037" cy="441856"/>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𝑠</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45" name="テキスト ボックス 44">
                <a:extLst>
                  <a:ext uri="{FF2B5EF4-FFF2-40B4-BE49-F238E27FC236}">
                    <a16:creationId xmlns:a16="http://schemas.microsoft.com/office/drawing/2014/main" id="{91EB84BC-E4E6-4137-8C77-1F6698CCB230}"/>
                  </a:ext>
                </a:extLst>
              </p:cNvPr>
              <p:cNvSpPr txBox="1">
                <a:spLocks noRot="1" noChangeAspect="1" noMove="1" noResize="1" noEditPoints="1" noAdjustHandles="1" noChangeArrowheads="1" noChangeShapeType="1" noTextEdit="1"/>
              </p:cNvSpPr>
              <p:nvPr/>
            </p:nvSpPr>
            <p:spPr>
              <a:xfrm>
                <a:off x="-99906" y="5115092"/>
                <a:ext cx="834037" cy="441856"/>
              </a:xfrm>
              <a:prstGeom prst="rect">
                <a:avLst/>
              </a:prstGeom>
              <a:blipFill>
                <a:blip r:embed="rId8"/>
                <a:stretch>
                  <a:fillRect b="-274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089C8ED8-804F-4807-8EFB-2F2D57D005C2}"/>
                  </a:ext>
                </a:extLst>
              </p:cNvPr>
              <p:cNvSpPr txBox="1"/>
              <p:nvPr/>
            </p:nvSpPr>
            <p:spPr>
              <a:xfrm>
                <a:off x="1226416" y="3772361"/>
                <a:ext cx="834037" cy="646331"/>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rgbClr val="00B0F0"/>
                          </a:solidFill>
                          <a:latin typeface="Cambria Math" panose="02040503050406030204" pitchFamily="18" charset="0"/>
                          <a:ea typeface="メイリオ" panose="020B0604030504040204" pitchFamily="50" charset="-128"/>
                        </a:rPr>
                        <m:t>𝑆</m:t>
                      </m:r>
                    </m:oMath>
                  </m:oMathPara>
                </a14:m>
                <a:endParaRPr kumimoji="1" lang="ja-JP" altLang="en-US" sz="3600" dirty="0">
                  <a:solidFill>
                    <a:srgbClr val="00B0F0"/>
                  </a:solidFill>
                  <a:latin typeface="メイリオ" panose="020B0604030504040204" pitchFamily="50" charset="-128"/>
                  <a:ea typeface="メイリオ" panose="020B0604030504040204" pitchFamily="50" charset="-128"/>
                </a:endParaRPr>
              </a:p>
            </p:txBody>
          </p:sp>
        </mc:Choice>
        <mc:Fallback xmlns="">
          <p:sp>
            <p:nvSpPr>
              <p:cNvPr id="48" name="テキスト ボックス 47">
                <a:extLst>
                  <a:ext uri="{FF2B5EF4-FFF2-40B4-BE49-F238E27FC236}">
                    <a16:creationId xmlns:a16="http://schemas.microsoft.com/office/drawing/2014/main" id="{089C8ED8-804F-4807-8EFB-2F2D57D005C2}"/>
                  </a:ext>
                </a:extLst>
              </p:cNvPr>
              <p:cNvSpPr txBox="1">
                <a:spLocks noRot="1" noChangeAspect="1" noMove="1" noResize="1" noEditPoints="1" noAdjustHandles="1" noChangeArrowheads="1" noChangeShapeType="1" noTextEdit="1"/>
              </p:cNvSpPr>
              <p:nvPr/>
            </p:nvSpPr>
            <p:spPr>
              <a:xfrm>
                <a:off x="1226416" y="3772361"/>
                <a:ext cx="834037" cy="646331"/>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B4BA92CF-D2DE-470A-BB78-7365E66F1C8A}"/>
                  </a:ext>
                </a:extLst>
              </p:cNvPr>
              <p:cNvSpPr txBox="1"/>
              <p:nvPr/>
            </p:nvSpPr>
            <p:spPr>
              <a:xfrm>
                <a:off x="2313825" y="3775819"/>
                <a:ext cx="834037" cy="646331"/>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rgbClr val="00B0F0"/>
                          </a:solidFill>
                          <a:latin typeface="Cambria Math" panose="02040503050406030204" pitchFamily="18" charset="0"/>
                          <a:ea typeface="メイリオ" panose="020B0604030504040204" pitchFamily="50" charset="-128"/>
                        </a:rPr>
                        <m:t>𝑇</m:t>
                      </m:r>
                    </m:oMath>
                  </m:oMathPara>
                </a14:m>
                <a:endParaRPr kumimoji="1" lang="ja-JP" altLang="en-US" sz="3600" dirty="0">
                  <a:solidFill>
                    <a:srgbClr val="00B0F0"/>
                  </a:solidFill>
                  <a:latin typeface="メイリオ" panose="020B0604030504040204" pitchFamily="50" charset="-128"/>
                  <a:ea typeface="メイリオ" panose="020B0604030504040204" pitchFamily="50" charset="-128"/>
                </a:endParaRPr>
              </a:p>
            </p:txBody>
          </p:sp>
        </mc:Choice>
        <mc:Fallback xmlns="">
          <p:sp>
            <p:nvSpPr>
              <p:cNvPr id="49" name="テキスト ボックス 48">
                <a:extLst>
                  <a:ext uri="{FF2B5EF4-FFF2-40B4-BE49-F238E27FC236}">
                    <a16:creationId xmlns:a16="http://schemas.microsoft.com/office/drawing/2014/main" id="{B4BA92CF-D2DE-470A-BB78-7365E66F1C8A}"/>
                  </a:ext>
                </a:extLst>
              </p:cNvPr>
              <p:cNvSpPr txBox="1">
                <a:spLocks noRot="1" noChangeAspect="1" noMove="1" noResize="1" noEditPoints="1" noAdjustHandles="1" noChangeArrowheads="1" noChangeShapeType="1" noTextEdit="1"/>
              </p:cNvSpPr>
              <p:nvPr/>
            </p:nvSpPr>
            <p:spPr>
              <a:xfrm>
                <a:off x="2313825" y="3775819"/>
                <a:ext cx="834037" cy="646331"/>
              </a:xfrm>
              <a:prstGeom prst="rect">
                <a:avLst/>
              </a:prstGeom>
              <a:blipFill>
                <a:blip r:embed="rId10"/>
                <a:stretch>
                  <a:fillRect/>
                </a:stretch>
              </a:blipFill>
            </p:spPr>
            <p:txBody>
              <a:bodyPr/>
              <a:lstStyle/>
              <a:p>
                <a:r>
                  <a:rPr lang="ja-JP" altLang="en-US">
                    <a:noFill/>
                  </a:rPr>
                  <a:t> </a:t>
                </a:r>
              </a:p>
            </p:txBody>
          </p:sp>
        </mc:Fallback>
      </mc:AlternateContent>
      <p:sp>
        <p:nvSpPr>
          <p:cNvPr id="52" name="正方形/長方形 51">
            <a:extLst>
              <a:ext uri="{FF2B5EF4-FFF2-40B4-BE49-F238E27FC236}">
                <a16:creationId xmlns:a16="http://schemas.microsoft.com/office/drawing/2014/main" id="{E53E7CFF-EF6D-42C4-98FD-273AB9962E6A}"/>
              </a:ext>
            </a:extLst>
          </p:cNvPr>
          <p:cNvSpPr/>
          <p:nvPr/>
        </p:nvSpPr>
        <p:spPr>
          <a:xfrm>
            <a:off x="2730844" y="4388749"/>
            <a:ext cx="1256953" cy="2263827"/>
          </a:xfrm>
          <a:prstGeom prst="rect">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6E9930A4-D3EB-4A8E-8DB4-26073952BB76}"/>
              </a:ext>
            </a:extLst>
          </p:cNvPr>
          <p:cNvSpPr/>
          <p:nvPr/>
        </p:nvSpPr>
        <p:spPr>
          <a:xfrm>
            <a:off x="172995" y="4388749"/>
            <a:ext cx="1470439" cy="2263828"/>
          </a:xfrm>
          <a:prstGeom prst="rect">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矢印: 右 53">
            <a:extLst>
              <a:ext uri="{FF2B5EF4-FFF2-40B4-BE49-F238E27FC236}">
                <a16:creationId xmlns:a16="http://schemas.microsoft.com/office/drawing/2014/main" id="{493E22F8-0F8C-4A33-A308-282C7F718AB7}"/>
              </a:ext>
            </a:extLst>
          </p:cNvPr>
          <p:cNvSpPr/>
          <p:nvPr/>
        </p:nvSpPr>
        <p:spPr>
          <a:xfrm>
            <a:off x="4287795" y="5224542"/>
            <a:ext cx="539780" cy="885713"/>
          </a:xfrm>
          <a:prstGeom prst="rightArrow">
            <a:avLst/>
          </a:prstGeom>
          <a:solidFill>
            <a:srgbClr val="FFC000"/>
          </a:solidFill>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楕円 54">
                <a:extLst>
                  <a:ext uri="{FF2B5EF4-FFF2-40B4-BE49-F238E27FC236}">
                    <a16:creationId xmlns:a16="http://schemas.microsoft.com/office/drawing/2014/main" id="{B7672632-BED0-41E0-A3CE-AF651924DCE2}"/>
                  </a:ext>
                </a:extLst>
              </p:cNvPr>
              <p:cNvSpPr/>
              <p:nvPr/>
            </p:nvSpPr>
            <p:spPr>
              <a:xfrm>
                <a:off x="5075207" y="5042164"/>
                <a:ext cx="1080000" cy="1080000"/>
              </a:xfrm>
              <a:prstGeom prst="ellips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3200" b="0" i="1" smtClean="0">
                          <a:solidFill>
                            <a:srgbClr val="00B0F0"/>
                          </a:solidFill>
                          <a:latin typeface="Cambria Math" panose="02040503050406030204" pitchFamily="18" charset="0"/>
                        </a:rPr>
                        <m:t>𝑠</m:t>
                      </m:r>
                      <m:r>
                        <a:rPr kumimoji="1" lang="en-US" altLang="ja-JP" sz="3200" b="0" i="1" smtClean="0">
                          <a:solidFill>
                            <a:srgbClr val="00B0F0"/>
                          </a:solidFill>
                          <a:latin typeface="Cambria Math" panose="02040503050406030204" pitchFamily="18" charset="0"/>
                        </a:rPr>
                        <m:t>′</m:t>
                      </m:r>
                    </m:oMath>
                  </m:oMathPara>
                </a14:m>
                <a:endParaRPr kumimoji="1" lang="ja-JP" altLang="en-US" sz="3200" dirty="0">
                  <a:solidFill>
                    <a:srgbClr val="00B0F0"/>
                  </a:solidFill>
                </a:endParaRPr>
              </a:p>
            </p:txBody>
          </p:sp>
        </mc:Choice>
        <mc:Fallback xmlns="">
          <p:sp>
            <p:nvSpPr>
              <p:cNvPr id="55" name="楕円 54">
                <a:extLst>
                  <a:ext uri="{FF2B5EF4-FFF2-40B4-BE49-F238E27FC236}">
                    <a16:creationId xmlns:a16="http://schemas.microsoft.com/office/drawing/2014/main" id="{B7672632-BED0-41E0-A3CE-AF651924DCE2}"/>
                  </a:ext>
                </a:extLst>
              </p:cNvPr>
              <p:cNvSpPr>
                <a:spLocks noRot="1" noChangeAspect="1" noMove="1" noResize="1" noEditPoints="1" noAdjustHandles="1" noChangeArrowheads="1" noChangeShapeType="1" noTextEdit="1"/>
              </p:cNvSpPr>
              <p:nvPr/>
            </p:nvSpPr>
            <p:spPr>
              <a:xfrm>
                <a:off x="5075207" y="5042164"/>
                <a:ext cx="1080000" cy="1080000"/>
              </a:xfrm>
              <a:prstGeom prst="ellipse">
                <a:avLst/>
              </a:prstGeom>
              <a:blipFill>
                <a:blip r:embed="rId11"/>
                <a:stretch>
                  <a:fillRect/>
                </a:stretch>
              </a:blipFill>
              <a:ln w="28575">
                <a:solidFill>
                  <a:srgbClr val="00B0F0"/>
                </a:solidFill>
                <a:prstDash val="dash"/>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楕円 55">
                <a:extLst>
                  <a:ext uri="{FF2B5EF4-FFF2-40B4-BE49-F238E27FC236}">
                    <a16:creationId xmlns:a16="http://schemas.microsoft.com/office/drawing/2014/main" id="{2F366ED6-0500-4023-8FBF-A5B4B15AA8F7}"/>
                  </a:ext>
                </a:extLst>
              </p:cNvPr>
              <p:cNvSpPr/>
              <p:nvPr/>
            </p:nvSpPr>
            <p:spPr>
              <a:xfrm>
                <a:off x="7768933" y="5042164"/>
                <a:ext cx="1080000" cy="1080000"/>
              </a:xfrm>
              <a:prstGeom prst="ellips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3200" b="0" i="1" smtClean="0">
                          <a:solidFill>
                            <a:srgbClr val="00B0F0"/>
                          </a:solidFill>
                          <a:latin typeface="Cambria Math" panose="02040503050406030204" pitchFamily="18" charset="0"/>
                        </a:rPr>
                        <m:t>𝑡</m:t>
                      </m:r>
                      <m:r>
                        <a:rPr kumimoji="1" lang="en-US" altLang="ja-JP" sz="3200" b="0" i="1" smtClean="0">
                          <a:solidFill>
                            <a:srgbClr val="00B0F0"/>
                          </a:solidFill>
                          <a:latin typeface="Cambria Math" panose="02040503050406030204" pitchFamily="18" charset="0"/>
                        </a:rPr>
                        <m:t>′</m:t>
                      </m:r>
                    </m:oMath>
                  </m:oMathPara>
                </a14:m>
                <a:endParaRPr kumimoji="1" lang="ja-JP" altLang="en-US" sz="3200" dirty="0">
                  <a:solidFill>
                    <a:srgbClr val="00B0F0"/>
                  </a:solidFill>
                </a:endParaRPr>
              </a:p>
            </p:txBody>
          </p:sp>
        </mc:Choice>
        <mc:Fallback xmlns="">
          <p:sp>
            <p:nvSpPr>
              <p:cNvPr id="56" name="楕円 55">
                <a:extLst>
                  <a:ext uri="{FF2B5EF4-FFF2-40B4-BE49-F238E27FC236}">
                    <a16:creationId xmlns:a16="http://schemas.microsoft.com/office/drawing/2014/main" id="{2F366ED6-0500-4023-8FBF-A5B4B15AA8F7}"/>
                  </a:ext>
                </a:extLst>
              </p:cNvPr>
              <p:cNvSpPr>
                <a:spLocks noRot="1" noChangeAspect="1" noMove="1" noResize="1" noEditPoints="1" noAdjustHandles="1" noChangeArrowheads="1" noChangeShapeType="1" noTextEdit="1"/>
              </p:cNvSpPr>
              <p:nvPr/>
            </p:nvSpPr>
            <p:spPr>
              <a:xfrm>
                <a:off x="7768933" y="5042164"/>
                <a:ext cx="1080000" cy="1080000"/>
              </a:xfrm>
              <a:prstGeom prst="ellipse">
                <a:avLst/>
              </a:prstGeom>
              <a:blipFill>
                <a:blip r:embed="rId12"/>
                <a:stretch>
                  <a:fillRect/>
                </a:stretch>
              </a:blipFill>
              <a:ln w="28575">
                <a:solidFill>
                  <a:srgbClr val="00B0F0"/>
                </a:solidFill>
                <a:prstDash val="dash"/>
              </a:ln>
            </p:spPr>
            <p:txBody>
              <a:bodyPr/>
              <a:lstStyle/>
              <a:p>
                <a:r>
                  <a:rPr lang="ja-JP" altLang="en-US">
                    <a:noFill/>
                  </a:rPr>
                  <a:t> </a:t>
                </a:r>
              </a:p>
            </p:txBody>
          </p:sp>
        </mc:Fallback>
      </mc:AlternateContent>
    </p:spTree>
    <p:extLst>
      <p:ext uri="{BB962C8B-B14F-4D97-AF65-F5344CB8AC3E}">
        <p14:creationId xmlns:p14="http://schemas.microsoft.com/office/powerpoint/2010/main" val="859864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BEE99A-E97F-47CD-A794-29880C87B8E2}"/>
              </a:ext>
            </a:extLst>
          </p:cNvPr>
          <p:cNvSpPr>
            <a:spLocks noGrp="1"/>
          </p:cNvSpPr>
          <p:nvPr>
            <p:ph type="title"/>
          </p:nvPr>
        </p:nvSpPr>
        <p:spPr/>
        <p:txBody>
          <a:bodyPr/>
          <a:lstStyle/>
          <a:p>
            <a:r>
              <a:rPr lang="ja-JP" altLang="en-US" dirty="0"/>
              <a:t>アルゴリズム概要</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254CE3D-B066-448C-AC7D-BAF80FF08798}"/>
                  </a:ext>
                </a:extLst>
              </p:cNvPr>
              <p:cNvSpPr>
                <a:spLocks noGrp="1"/>
              </p:cNvSpPr>
              <p:nvPr>
                <p:ph idx="1"/>
              </p:nvPr>
            </p:nvSpPr>
            <p:spPr>
              <a:xfrm>
                <a:off x="628650" y="1133592"/>
                <a:ext cx="7886700" cy="2655822"/>
              </a:xfrm>
            </p:spPr>
            <p:txBody>
              <a:bodyPr/>
              <a:lstStyle/>
              <a:p>
                <a:r>
                  <a:rPr lang="ja-JP" altLang="en-US" b="0" dirty="0"/>
                  <a:t>ノード</a:t>
                </a:r>
                <a14:m>
                  <m:oMath xmlns:m="http://schemas.openxmlformats.org/officeDocument/2006/math">
                    <m:r>
                      <a:rPr lang="ja-JP" altLang="en-US" b="0" i="1" smtClean="0">
                        <a:latin typeface="Cambria Math" panose="02040503050406030204" pitchFamily="18" charset="0"/>
                      </a:rPr>
                      <m:t>カット</m:t>
                    </m:r>
                    <m:r>
                      <a:rPr lang="en-US" altLang="ja-JP" b="0" i="1" smtClean="0">
                        <a:latin typeface="Cambria Math" panose="02040503050406030204" pitchFamily="18" charset="0"/>
                      </a:rPr>
                      <m:t>𝑆</m:t>
                    </m:r>
                    <m:r>
                      <a:rPr lang="en-US" altLang="ja-JP" b="0" i="1" smtClean="0">
                        <a:latin typeface="Cambria Math" panose="02040503050406030204" pitchFamily="18" charset="0"/>
                      </a:rPr>
                      <m:t>,</m:t>
                    </m:r>
                    <m:r>
                      <a:rPr lang="en-US" altLang="ja-JP" b="0" i="1" smtClean="0">
                        <a:latin typeface="Cambria Math" panose="02040503050406030204" pitchFamily="18" charset="0"/>
                      </a:rPr>
                      <m:t>𝑇</m:t>
                    </m:r>
                  </m:oMath>
                </a14:m>
                <a:r>
                  <a:rPr lang="ja-JP" altLang="en-US" dirty="0"/>
                  <a:t>によって</a:t>
                </a:r>
                <a14:m>
                  <m:oMath xmlns:m="http://schemas.openxmlformats.org/officeDocument/2006/math">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𝛼</m:t>
                        </m:r>
                        <m:r>
                          <a:rPr lang="en-US" altLang="ja-JP" b="0" i="1" smtClean="0">
                            <a:latin typeface="Cambria Math" panose="02040503050406030204" pitchFamily="18" charset="0"/>
                          </a:rPr>
                          <m:t>+</m:t>
                        </m:r>
                        <m:r>
                          <a:rPr lang="en-US" altLang="ja-JP" b="0" i="1" smtClean="0">
                            <a:latin typeface="Cambria Math" panose="02040503050406030204" pitchFamily="18" charset="0"/>
                          </a:rPr>
                          <m:t>𝜀</m:t>
                        </m:r>
                      </m:e>
                    </m:d>
                    <m:r>
                      <a:rPr lang="en-US" altLang="ja-JP" b="0" i="1" smtClean="0">
                        <a:latin typeface="Cambria Math" panose="02040503050406030204" pitchFamily="18" charset="0"/>
                      </a:rPr>
                      <m:t>𝑛</m:t>
                    </m:r>
                  </m:oMath>
                </a14:m>
                <a:r>
                  <a:rPr lang="ja-JP" altLang="en-US" dirty="0"/>
                  <a:t>以下の連結成分のみになればアルゴリズムは終了</a:t>
                </a:r>
                <a:r>
                  <a:rPr lang="en-US" altLang="ja-JP" dirty="0"/>
                  <a:t>(</a:t>
                </a:r>
                <a14:m>
                  <m:oMath xmlns:m="http://schemas.openxmlformats.org/officeDocument/2006/math">
                    <m:r>
                      <a:rPr lang="en-US" altLang="ja-JP" b="0" i="1" smtClean="0">
                        <a:latin typeface="Cambria Math" panose="02040503050406030204" pitchFamily="18" charset="0"/>
                      </a:rPr>
                      <m:t>0&lt;</m:t>
                    </m:r>
                    <m:r>
                      <a:rPr lang="en-US" altLang="ja-JP" b="0" i="1" smtClean="0">
                        <a:latin typeface="Cambria Math" panose="02040503050406030204" pitchFamily="18" charset="0"/>
                      </a:rPr>
                      <m:t>𝜀</m:t>
                    </m:r>
                    <m:r>
                      <a:rPr lang="en-US" altLang="ja-JP" b="0" i="1" smtClean="0">
                        <a:latin typeface="Cambria Math" panose="02040503050406030204" pitchFamily="18" charset="0"/>
                      </a:rPr>
                      <m:t>&lt;1−</m:t>
                    </m:r>
                    <m:r>
                      <a:rPr lang="en-US" altLang="ja-JP" b="0" i="1" smtClean="0">
                        <a:latin typeface="Cambria Math" panose="02040503050406030204" pitchFamily="18" charset="0"/>
                      </a:rPr>
                      <m:t>𝛼</m:t>
                    </m:r>
                  </m:oMath>
                </a14:m>
                <a:r>
                  <a:rPr lang="en-US" altLang="ja-JP" dirty="0"/>
                  <a:t>)</a:t>
                </a:r>
              </a:p>
              <a:p>
                <a:r>
                  <a:rPr lang="ja-JP" altLang="en-US" dirty="0"/>
                  <a:t>そうでなければ最も大きい連結成分に対して同様の操作を行う</a:t>
                </a:r>
                <a:endParaRPr lang="en-US" altLang="ja-JP" dirty="0"/>
              </a:p>
              <a:p>
                <a:r>
                  <a:rPr lang="ja-JP" altLang="en-US" dirty="0"/>
                  <a:t>各反復で得られた</a:t>
                </a:r>
                <a14:m>
                  <m:oMath xmlns:m="http://schemas.openxmlformats.org/officeDocument/2006/math">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a:rPr lang="en-US" altLang="ja-JP" b="0" i="1" smtClean="0">
                        <a:latin typeface="Cambria Math" panose="02040503050406030204" pitchFamily="18" charset="0"/>
                      </a:rPr>
                      <m:t>𝑆</m:t>
                    </m:r>
                    <m:r>
                      <a:rPr lang="en-US" altLang="ja-JP" b="0" i="1" smtClean="0">
                        <a:latin typeface="Cambria Math" panose="02040503050406030204" pitchFamily="18" charset="0"/>
                      </a:rPr>
                      <m:t>,</m:t>
                    </m:r>
                    <m:r>
                      <a:rPr lang="en-US" altLang="ja-JP" b="0" i="1" smtClean="0">
                        <a:latin typeface="Cambria Math" panose="02040503050406030204" pitchFamily="18" charset="0"/>
                      </a:rPr>
                      <m:t>𝑇</m:t>
                    </m:r>
                  </m:oMath>
                </a14:m>
                <a:r>
                  <a:rPr lang="ja-JP" altLang="en-US" dirty="0"/>
                  <a:t>の総和で</a:t>
                </a:r>
                <a14:m>
                  <m:oMath xmlns:m="http://schemas.openxmlformats.org/officeDocument/2006/math">
                    <m:r>
                      <a:rPr lang="ja-JP" altLang="en-US" b="0" i="1" smtClean="0">
                        <a:latin typeface="Cambria Math" panose="02040503050406030204" pitchFamily="18" charset="0"/>
                      </a:rPr>
                      <m:t>ある</m:t>
                    </m:r>
                    <m:r>
                      <a:rPr lang="en-US" altLang="ja-JP" b="0" i="1" smtClean="0">
                        <a:latin typeface="Cambria Math" panose="02040503050406030204" pitchFamily="18" charset="0"/>
                      </a:rPr>
                      <m:t>𝑆</m:t>
                    </m:r>
                    <m:r>
                      <a:rPr lang="en-US" altLang="ja-JP" b="0" i="1" smtClean="0">
                        <a:latin typeface="Cambria Math" panose="02040503050406030204" pitchFamily="18" charset="0"/>
                      </a:rPr>
                      <m:t>′</m:t>
                    </m:r>
                  </m:oMath>
                </a14:m>
                <a:r>
                  <a:rPr lang="ja-JP" altLang="en-US" dirty="0"/>
                  <a:t>が求める</a:t>
                </a:r>
                <a:br>
                  <a:rPr lang="en-US" altLang="ja-JP" dirty="0"/>
                </a:b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𝛼</m:t>
                    </m:r>
                    <m:r>
                      <a:rPr lang="en-US" altLang="ja-JP" b="0" i="1" smtClean="0">
                        <a:latin typeface="Cambria Math" panose="02040503050406030204" pitchFamily="18" charset="0"/>
                      </a:rPr>
                      <m:t>+</m:t>
                    </m:r>
                    <m:r>
                      <a:rPr lang="en-US" altLang="ja-JP" b="0" i="1" smtClean="0">
                        <a:latin typeface="Cambria Math" panose="02040503050406030204" pitchFamily="18" charset="0"/>
                      </a:rPr>
                      <m:t>𝜀</m:t>
                    </m:r>
                    <m:r>
                      <a:rPr lang="en-US" altLang="ja-JP" b="0" i="1" smtClean="0">
                        <a:latin typeface="Cambria Math" panose="02040503050406030204" pitchFamily="18" charset="0"/>
                      </a:rPr>
                      <m:t>)</m:t>
                    </m:r>
                  </m:oMath>
                </a14:m>
                <a:r>
                  <a:rPr lang="en-US" altLang="ja-JP" dirty="0"/>
                  <a:t>-</a:t>
                </a:r>
                <a:r>
                  <a:rPr lang="ja-JP" altLang="en-US" dirty="0"/>
                  <a:t>平衡分離集合</a:t>
                </a:r>
                <a:endParaRPr lang="en-US" altLang="ja-JP" dirty="0"/>
              </a:p>
            </p:txBody>
          </p:sp>
        </mc:Choice>
        <mc:Fallback xmlns="">
          <p:sp>
            <p:nvSpPr>
              <p:cNvPr id="3" name="コンテンツ プレースホルダー 2">
                <a:extLst>
                  <a:ext uri="{FF2B5EF4-FFF2-40B4-BE49-F238E27FC236}">
                    <a16:creationId xmlns:a16="http://schemas.microsoft.com/office/drawing/2014/main" id="{4254CE3D-B066-448C-AC7D-BAF80FF08798}"/>
                  </a:ext>
                </a:extLst>
              </p:cNvPr>
              <p:cNvSpPr>
                <a:spLocks noGrp="1" noRot="1" noChangeAspect="1" noMove="1" noResize="1" noEditPoints="1" noAdjustHandles="1" noChangeArrowheads="1" noChangeShapeType="1" noTextEdit="1"/>
              </p:cNvSpPr>
              <p:nvPr>
                <p:ph idx="1"/>
              </p:nvPr>
            </p:nvSpPr>
            <p:spPr>
              <a:xfrm>
                <a:off x="628650" y="1133592"/>
                <a:ext cx="7886700" cy="2655822"/>
              </a:xfrm>
              <a:blipFill>
                <a:blip r:embed="rId2"/>
                <a:stretch>
                  <a:fillRect l="-1005" t="-183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EC93721-9EAE-4261-BEEE-05675F2BA994}"/>
                  </a:ext>
                </a:extLst>
              </p:cNvPr>
              <p:cNvSpPr txBox="1"/>
              <p:nvPr/>
            </p:nvSpPr>
            <p:spPr>
              <a:xfrm>
                <a:off x="277246" y="3853331"/>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rgbClr val="00B0F0"/>
                          </a:solidFill>
                          <a:latin typeface="Cambria Math" panose="02040503050406030204" pitchFamily="18" charset="0"/>
                          <a:ea typeface="メイリオ" panose="020B0604030504040204" pitchFamily="50" charset="-128"/>
                        </a:rPr>
                        <m:t>𝑆</m:t>
                      </m:r>
                    </m:oMath>
                  </m:oMathPara>
                </a14:m>
                <a:endParaRPr kumimoji="1" lang="ja-JP" altLang="en-US" sz="3600" dirty="0">
                  <a:solidFill>
                    <a:srgbClr val="00B0F0"/>
                  </a:solidFill>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FEC93721-9EAE-4261-BEEE-05675F2BA994}"/>
                  </a:ext>
                </a:extLst>
              </p:cNvPr>
              <p:cNvSpPr txBox="1">
                <a:spLocks noRot="1" noChangeAspect="1" noMove="1" noResize="1" noEditPoints="1" noAdjustHandles="1" noChangeArrowheads="1" noChangeShapeType="1" noTextEdit="1"/>
              </p:cNvSpPr>
              <p:nvPr/>
            </p:nvSpPr>
            <p:spPr>
              <a:xfrm>
                <a:off x="277246" y="3853331"/>
                <a:ext cx="1628913" cy="64645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BAEF560-C266-4BF9-B771-C32613DD0EAD}"/>
                  </a:ext>
                </a:extLst>
              </p:cNvPr>
              <p:cNvSpPr txBox="1"/>
              <p:nvPr/>
            </p:nvSpPr>
            <p:spPr>
              <a:xfrm>
                <a:off x="1577169" y="3901351"/>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rgbClr val="00B0F0"/>
                          </a:solidFill>
                          <a:latin typeface="Cambria Math" panose="02040503050406030204" pitchFamily="18" charset="0"/>
                          <a:ea typeface="メイリオ" panose="020B0604030504040204" pitchFamily="50" charset="-128"/>
                        </a:rPr>
                        <m:t>𝑇</m:t>
                      </m:r>
                    </m:oMath>
                  </m:oMathPara>
                </a14:m>
                <a:endParaRPr kumimoji="1" lang="ja-JP" altLang="en-US" sz="3600" dirty="0">
                  <a:solidFill>
                    <a:srgbClr val="00B0F0"/>
                  </a:solidFill>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FBAEF560-C266-4BF9-B771-C32613DD0EAD}"/>
                  </a:ext>
                </a:extLst>
              </p:cNvPr>
              <p:cNvSpPr txBox="1">
                <a:spLocks noRot="1" noChangeAspect="1" noMove="1" noResize="1" noEditPoints="1" noAdjustHandles="1" noChangeArrowheads="1" noChangeShapeType="1" noTextEdit="1"/>
              </p:cNvSpPr>
              <p:nvPr/>
            </p:nvSpPr>
            <p:spPr>
              <a:xfrm>
                <a:off x="1577169" y="3901351"/>
                <a:ext cx="1628913" cy="64645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2710385C-2A44-4476-A85B-66AB5103968F}"/>
                  </a:ext>
                </a:extLst>
              </p:cNvPr>
              <p:cNvSpPr txBox="1"/>
              <p:nvPr/>
            </p:nvSpPr>
            <p:spPr>
              <a:xfrm>
                <a:off x="173279" y="4747595"/>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𝐺</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2710385C-2A44-4476-A85B-66AB5103968F}"/>
                  </a:ext>
                </a:extLst>
              </p:cNvPr>
              <p:cNvSpPr txBox="1">
                <a:spLocks noRot="1" noChangeAspect="1" noMove="1" noResize="1" noEditPoints="1" noAdjustHandles="1" noChangeArrowheads="1" noChangeShapeType="1" noTextEdit="1"/>
              </p:cNvSpPr>
              <p:nvPr/>
            </p:nvSpPr>
            <p:spPr>
              <a:xfrm>
                <a:off x="173279" y="4747595"/>
                <a:ext cx="1628913" cy="646459"/>
              </a:xfrm>
              <a:prstGeom prst="rect">
                <a:avLst/>
              </a:prstGeom>
              <a:blipFill>
                <a:blip r:embed="rId5"/>
                <a:stretch>
                  <a:fillRect/>
                </a:stretch>
              </a:blipFill>
            </p:spPr>
            <p:txBody>
              <a:bodyPr/>
              <a:lstStyle/>
              <a:p>
                <a:r>
                  <a:rPr lang="ja-JP" altLang="en-US">
                    <a:noFill/>
                  </a:rPr>
                  <a:t> </a:t>
                </a:r>
              </a:p>
            </p:txBody>
          </p:sp>
        </mc:Fallback>
      </mc:AlternateContent>
      <p:sp>
        <p:nvSpPr>
          <p:cNvPr id="32" name="フリーフォーム: 図形 31">
            <a:extLst>
              <a:ext uri="{FF2B5EF4-FFF2-40B4-BE49-F238E27FC236}">
                <a16:creationId xmlns:a16="http://schemas.microsoft.com/office/drawing/2014/main" id="{BB1DCEB1-D5DE-42F3-9C4C-CBB8A1EAC2D4}"/>
              </a:ext>
            </a:extLst>
          </p:cNvPr>
          <p:cNvSpPr/>
          <p:nvPr/>
        </p:nvSpPr>
        <p:spPr>
          <a:xfrm rot="20590525">
            <a:off x="6063683" y="4203819"/>
            <a:ext cx="2205342" cy="1973796"/>
          </a:xfrm>
          <a:custGeom>
            <a:avLst/>
            <a:gdLst>
              <a:gd name="connsiteX0" fmla="*/ 588453 w 2205342"/>
              <a:gd name="connsiteY0" fmla="*/ 12960 h 1973796"/>
              <a:gd name="connsiteX1" fmla="*/ 2185431 w 2205342"/>
              <a:gd name="connsiteY1" fmla="*/ 1476972 h 1973796"/>
              <a:gd name="connsiteX2" fmla="*/ 44815 w 2205342"/>
              <a:gd name="connsiteY2" fmla="*/ 1810789 h 1973796"/>
              <a:gd name="connsiteX3" fmla="*/ 0 w 2205342"/>
              <a:gd name="connsiteY3" fmla="*/ 1796041 h 1973796"/>
              <a:gd name="connsiteX4" fmla="*/ 0 w 2205342"/>
              <a:gd name="connsiteY4" fmla="*/ 1223439 h 1973796"/>
              <a:gd name="connsiteX5" fmla="*/ 541510 w 2205342"/>
              <a:gd name="connsiteY5" fmla="*/ 1 h 1973796"/>
              <a:gd name="connsiteX6" fmla="*/ 541509 w 2205342"/>
              <a:gd name="connsiteY6" fmla="*/ 0 h 1973796"/>
              <a:gd name="connsiteX7" fmla="*/ 588453 w 2205342"/>
              <a:gd name="connsiteY7" fmla="*/ 12960 h 1973796"/>
              <a:gd name="connsiteX8" fmla="*/ 1947067 w 2205342"/>
              <a:gd name="connsiteY8" fmla="*/ 1241665 h 1973796"/>
              <a:gd name="connsiteX9" fmla="*/ 1722672 w 2205342"/>
              <a:gd name="connsiteY9" fmla="*/ 1361861 h 1973796"/>
              <a:gd name="connsiteX10" fmla="*/ 1842867 w 2205342"/>
              <a:gd name="connsiteY10" fmla="*/ 1586256 h 1973796"/>
              <a:gd name="connsiteX11" fmla="*/ 2067262 w 2205342"/>
              <a:gd name="connsiteY11" fmla="*/ 1466060 h 1973796"/>
              <a:gd name="connsiteX12" fmla="*/ 1947067 w 2205342"/>
              <a:gd name="connsiteY12" fmla="*/ 1241665 h 197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05342" h="1973796">
                <a:moveTo>
                  <a:pt x="588453" y="12960"/>
                </a:moveTo>
                <a:cubicBezTo>
                  <a:pt x="1620561" y="325056"/>
                  <a:pt x="2335552" y="980515"/>
                  <a:pt x="2185431" y="1476972"/>
                </a:cubicBezTo>
                <a:cubicBezTo>
                  <a:pt x="2035309" y="1973429"/>
                  <a:pt x="1076923" y="2122884"/>
                  <a:pt x="44815" y="1810789"/>
                </a:cubicBezTo>
                <a:lnTo>
                  <a:pt x="0" y="1796041"/>
                </a:lnTo>
                <a:lnTo>
                  <a:pt x="0" y="1223439"/>
                </a:lnTo>
                <a:lnTo>
                  <a:pt x="541510" y="1"/>
                </a:lnTo>
                <a:lnTo>
                  <a:pt x="541509" y="0"/>
                </a:lnTo>
                <a:lnTo>
                  <a:pt x="588453" y="12960"/>
                </a:lnTo>
                <a:close/>
                <a:moveTo>
                  <a:pt x="1947067" y="1241665"/>
                </a:moveTo>
                <a:cubicBezTo>
                  <a:pt x="1851911" y="1212891"/>
                  <a:pt x="1751446" y="1266705"/>
                  <a:pt x="1722672" y="1361861"/>
                </a:cubicBezTo>
                <a:cubicBezTo>
                  <a:pt x="1693898" y="1457016"/>
                  <a:pt x="1747712" y="1557482"/>
                  <a:pt x="1842867" y="1586256"/>
                </a:cubicBezTo>
                <a:cubicBezTo>
                  <a:pt x="1938023" y="1615029"/>
                  <a:pt x="2038488" y="1561216"/>
                  <a:pt x="2067262" y="1466060"/>
                </a:cubicBezTo>
                <a:cubicBezTo>
                  <a:pt x="2096036" y="1370904"/>
                  <a:pt x="2042222" y="1270439"/>
                  <a:pt x="1947067" y="1241665"/>
                </a:cubicBezTo>
                <a:close/>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kumimoji="1" lang="ja-JP" altLang="en-US"/>
          </a:p>
        </p:txBody>
      </p:sp>
      <p:sp>
        <p:nvSpPr>
          <p:cNvPr id="57" name="フリーフォーム: 図形 56">
            <a:extLst>
              <a:ext uri="{FF2B5EF4-FFF2-40B4-BE49-F238E27FC236}">
                <a16:creationId xmlns:a16="http://schemas.microsoft.com/office/drawing/2014/main" id="{24CFC298-96C8-4645-9777-7BFF53F67A7A}"/>
              </a:ext>
            </a:extLst>
          </p:cNvPr>
          <p:cNvSpPr/>
          <p:nvPr/>
        </p:nvSpPr>
        <p:spPr>
          <a:xfrm rot="20590525">
            <a:off x="1696775" y="4520593"/>
            <a:ext cx="541509" cy="1340248"/>
          </a:xfrm>
          <a:custGeom>
            <a:avLst/>
            <a:gdLst>
              <a:gd name="connsiteX0" fmla="*/ 541509 w 541509"/>
              <a:gd name="connsiteY0" fmla="*/ 116811 h 1340248"/>
              <a:gd name="connsiteX1" fmla="*/ 0 w 541509"/>
              <a:gd name="connsiteY1" fmla="*/ 1340248 h 1340248"/>
              <a:gd name="connsiteX2" fmla="*/ 0 w 541509"/>
              <a:gd name="connsiteY2" fmla="*/ 0 h 1340248"/>
              <a:gd name="connsiteX3" fmla="*/ 43486 w 541509"/>
              <a:gd name="connsiteY3" fmla="*/ 5575 h 1340248"/>
              <a:gd name="connsiteX4" fmla="*/ 395977 w 541509"/>
              <a:gd name="connsiteY4" fmla="*/ 76635 h 1340248"/>
              <a:gd name="connsiteX5" fmla="*/ 541509 w 541509"/>
              <a:gd name="connsiteY5" fmla="*/ 116811 h 134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509" h="1340248">
                <a:moveTo>
                  <a:pt x="541509" y="116811"/>
                </a:moveTo>
                <a:lnTo>
                  <a:pt x="0" y="1340248"/>
                </a:lnTo>
                <a:lnTo>
                  <a:pt x="0" y="0"/>
                </a:lnTo>
                <a:lnTo>
                  <a:pt x="43486" y="5575"/>
                </a:lnTo>
                <a:cubicBezTo>
                  <a:pt x="158552" y="23144"/>
                  <a:pt x="276443" y="46769"/>
                  <a:pt x="395977" y="76635"/>
                </a:cubicBezTo>
                <a:lnTo>
                  <a:pt x="541509" y="116811"/>
                </a:lnTo>
                <a:close/>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フリーフォーム: 図形 55">
            <a:extLst>
              <a:ext uri="{FF2B5EF4-FFF2-40B4-BE49-F238E27FC236}">
                <a16:creationId xmlns:a16="http://schemas.microsoft.com/office/drawing/2014/main" id="{77753292-FD55-4660-93EF-EB7B1BC3E5C4}"/>
              </a:ext>
            </a:extLst>
          </p:cNvPr>
          <p:cNvSpPr/>
          <p:nvPr/>
        </p:nvSpPr>
        <p:spPr>
          <a:xfrm rot="20590525">
            <a:off x="1759212" y="5931689"/>
            <a:ext cx="219624" cy="496198"/>
          </a:xfrm>
          <a:custGeom>
            <a:avLst/>
            <a:gdLst>
              <a:gd name="connsiteX0" fmla="*/ 219624 w 219624"/>
              <a:gd name="connsiteY0" fmla="*/ 0 h 496198"/>
              <a:gd name="connsiteX1" fmla="*/ 219624 w 219624"/>
              <a:gd name="connsiteY1" fmla="*/ 2 h 496198"/>
              <a:gd name="connsiteX2" fmla="*/ 1 w 219624"/>
              <a:gd name="connsiteY2" fmla="*/ 496198 h 496198"/>
              <a:gd name="connsiteX3" fmla="*/ 0 w 219624"/>
              <a:gd name="connsiteY3" fmla="*/ 496198 h 496198"/>
              <a:gd name="connsiteX4" fmla="*/ 219624 w 219624"/>
              <a:gd name="connsiteY4" fmla="*/ 0 h 496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624" h="496198">
                <a:moveTo>
                  <a:pt x="219624" y="0"/>
                </a:moveTo>
                <a:lnTo>
                  <a:pt x="219624" y="2"/>
                </a:lnTo>
                <a:lnTo>
                  <a:pt x="1" y="496198"/>
                </a:lnTo>
                <a:lnTo>
                  <a:pt x="0" y="496198"/>
                </a:lnTo>
                <a:lnTo>
                  <a:pt x="219624" y="0"/>
                </a:lnTo>
                <a:close/>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フリーフォーム: 図形 53">
            <a:extLst>
              <a:ext uri="{FF2B5EF4-FFF2-40B4-BE49-F238E27FC236}">
                <a16:creationId xmlns:a16="http://schemas.microsoft.com/office/drawing/2014/main" id="{5D3F612E-C61E-4358-8451-DBEC23E0B308}"/>
              </a:ext>
            </a:extLst>
          </p:cNvPr>
          <p:cNvSpPr/>
          <p:nvPr/>
        </p:nvSpPr>
        <p:spPr>
          <a:xfrm rot="20590525">
            <a:off x="1713679" y="4634904"/>
            <a:ext cx="541510" cy="1223439"/>
          </a:xfrm>
          <a:custGeom>
            <a:avLst/>
            <a:gdLst>
              <a:gd name="connsiteX0" fmla="*/ 541510 w 541510"/>
              <a:gd name="connsiteY0" fmla="*/ 1 h 1223439"/>
              <a:gd name="connsiteX1" fmla="*/ 0 w 541510"/>
              <a:gd name="connsiteY1" fmla="*/ 1223439 h 1223439"/>
              <a:gd name="connsiteX2" fmla="*/ 0 w 541510"/>
              <a:gd name="connsiteY2" fmla="*/ 1223437 h 1223439"/>
              <a:gd name="connsiteX3" fmla="*/ 541509 w 541510"/>
              <a:gd name="connsiteY3" fmla="*/ 0 h 1223439"/>
              <a:gd name="connsiteX4" fmla="*/ 541510 w 541510"/>
              <a:gd name="connsiteY4" fmla="*/ 1 h 1223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510" h="1223439">
                <a:moveTo>
                  <a:pt x="541510" y="1"/>
                </a:moveTo>
                <a:lnTo>
                  <a:pt x="0" y="1223439"/>
                </a:lnTo>
                <a:lnTo>
                  <a:pt x="0" y="1223437"/>
                </a:lnTo>
                <a:lnTo>
                  <a:pt x="541509" y="0"/>
                </a:lnTo>
                <a:lnTo>
                  <a:pt x="541510" y="1"/>
                </a:lnTo>
                <a:close/>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フリーフォーム: 図形 52">
            <a:extLst>
              <a:ext uri="{FF2B5EF4-FFF2-40B4-BE49-F238E27FC236}">
                <a16:creationId xmlns:a16="http://schemas.microsoft.com/office/drawing/2014/main" id="{864BCFCA-0089-4717-B4CA-50F36038EEDD}"/>
              </a:ext>
            </a:extLst>
          </p:cNvPr>
          <p:cNvSpPr/>
          <p:nvPr/>
        </p:nvSpPr>
        <p:spPr>
          <a:xfrm rot="20590525">
            <a:off x="236937" y="4783328"/>
            <a:ext cx="1572073" cy="1869683"/>
          </a:xfrm>
          <a:custGeom>
            <a:avLst/>
            <a:gdLst>
              <a:gd name="connsiteX0" fmla="*/ 1572073 w 1572073"/>
              <a:gd name="connsiteY0" fmla="*/ 33237 h 1869683"/>
              <a:gd name="connsiteX1" fmla="*/ 1572073 w 1572073"/>
              <a:gd name="connsiteY1" fmla="*/ 1373485 h 1869683"/>
              <a:gd name="connsiteX2" fmla="*/ 1352449 w 1572073"/>
              <a:gd name="connsiteY2" fmla="*/ 1869683 h 1869683"/>
              <a:gd name="connsiteX3" fmla="*/ 1245783 w 1572073"/>
              <a:gd name="connsiteY3" fmla="*/ 1828688 h 1869683"/>
              <a:gd name="connsiteX4" fmla="*/ 19911 w 1572073"/>
              <a:gd name="connsiteY4" fmla="*/ 496825 h 1869683"/>
              <a:gd name="connsiteX5" fmla="*/ 1445226 w 1572073"/>
              <a:gd name="connsiteY5" fmla="*/ 16977 h 1869683"/>
              <a:gd name="connsiteX6" fmla="*/ 1572073 w 1572073"/>
              <a:gd name="connsiteY6" fmla="*/ 33237 h 186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2073" h="1869683">
                <a:moveTo>
                  <a:pt x="1572073" y="33237"/>
                </a:moveTo>
                <a:lnTo>
                  <a:pt x="1572073" y="1373485"/>
                </a:lnTo>
                <a:lnTo>
                  <a:pt x="1352449" y="1869683"/>
                </a:lnTo>
                <a:lnTo>
                  <a:pt x="1245783" y="1828688"/>
                </a:lnTo>
                <a:cubicBezTo>
                  <a:pt x="419550" y="1487362"/>
                  <a:pt x="-111445" y="931225"/>
                  <a:pt x="19911" y="496825"/>
                </a:cubicBezTo>
                <a:cubicBezTo>
                  <a:pt x="134262" y="118664"/>
                  <a:pt x="717580" y="-58160"/>
                  <a:pt x="1445226" y="16977"/>
                </a:cubicBezTo>
                <a:lnTo>
                  <a:pt x="1572073" y="33237"/>
                </a:lnTo>
                <a:close/>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フリーフォーム: 図形 51">
            <a:extLst>
              <a:ext uri="{FF2B5EF4-FFF2-40B4-BE49-F238E27FC236}">
                <a16:creationId xmlns:a16="http://schemas.microsoft.com/office/drawing/2014/main" id="{0A252BF2-87EC-4896-8887-2CFA03B8A5D2}"/>
              </a:ext>
            </a:extLst>
          </p:cNvPr>
          <p:cNvSpPr/>
          <p:nvPr/>
        </p:nvSpPr>
        <p:spPr>
          <a:xfrm rot="20590525">
            <a:off x="1770270" y="5930055"/>
            <a:ext cx="219624" cy="572602"/>
          </a:xfrm>
          <a:custGeom>
            <a:avLst/>
            <a:gdLst>
              <a:gd name="connsiteX0" fmla="*/ 219624 w 219624"/>
              <a:gd name="connsiteY0" fmla="*/ 0 h 572602"/>
              <a:gd name="connsiteX1" fmla="*/ 219624 w 219624"/>
              <a:gd name="connsiteY1" fmla="*/ 572602 h 572602"/>
              <a:gd name="connsiteX2" fmla="*/ 74769 w 219624"/>
              <a:gd name="connsiteY2" fmla="*/ 524931 h 572602"/>
              <a:gd name="connsiteX3" fmla="*/ 0 w 219624"/>
              <a:gd name="connsiteY3" fmla="*/ 496196 h 572602"/>
              <a:gd name="connsiteX4" fmla="*/ 0 w 219624"/>
              <a:gd name="connsiteY4" fmla="*/ 496196 h 572602"/>
              <a:gd name="connsiteX5" fmla="*/ 1 w 219624"/>
              <a:gd name="connsiteY5" fmla="*/ 496196 h 572602"/>
              <a:gd name="connsiteX6" fmla="*/ 219624 w 219624"/>
              <a:gd name="connsiteY6" fmla="*/ 0 h 572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624" h="572602">
                <a:moveTo>
                  <a:pt x="219624" y="0"/>
                </a:moveTo>
                <a:lnTo>
                  <a:pt x="219624" y="572602"/>
                </a:lnTo>
                <a:lnTo>
                  <a:pt x="74769" y="524931"/>
                </a:lnTo>
                <a:lnTo>
                  <a:pt x="0" y="496196"/>
                </a:lnTo>
                <a:lnTo>
                  <a:pt x="0" y="496196"/>
                </a:lnTo>
                <a:lnTo>
                  <a:pt x="1" y="496196"/>
                </a:lnTo>
                <a:lnTo>
                  <a:pt x="219624" y="0"/>
                </a:lnTo>
                <a:close/>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0" name="矢印: 右 59">
            <a:extLst>
              <a:ext uri="{FF2B5EF4-FFF2-40B4-BE49-F238E27FC236}">
                <a16:creationId xmlns:a16="http://schemas.microsoft.com/office/drawing/2014/main" id="{23548A75-6492-4375-AFBE-9D64B52ED912}"/>
              </a:ext>
            </a:extLst>
          </p:cNvPr>
          <p:cNvSpPr/>
          <p:nvPr/>
        </p:nvSpPr>
        <p:spPr>
          <a:xfrm>
            <a:off x="4818647" y="5083423"/>
            <a:ext cx="539780" cy="885713"/>
          </a:xfrm>
          <a:prstGeom prst="rightArrow">
            <a:avLst/>
          </a:prstGeom>
          <a:solidFill>
            <a:srgbClr val="FFC000"/>
          </a:solidFill>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2" name="テキスト ボックス 61">
                <a:extLst>
                  <a:ext uri="{FF2B5EF4-FFF2-40B4-BE49-F238E27FC236}">
                    <a16:creationId xmlns:a16="http://schemas.microsoft.com/office/drawing/2014/main" id="{6611BFD7-865B-4F5E-870F-65ACBBDDDCEE}"/>
                  </a:ext>
                </a:extLst>
              </p:cNvPr>
              <p:cNvSpPr txBox="1"/>
              <p:nvPr/>
            </p:nvSpPr>
            <p:spPr>
              <a:xfrm>
                <a:off x="6351898" y="4619141"/>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𝐶</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p:sp>
            <p:nvSpPr>
              <p:cNvPr id="62" name="テキスト ボックス 61">
                <a:extLst>
                  <a:ext uri="{FF2B5EF4-FFF2-40B4-BE49-F238E27FC236}">
                    <a16:creationId xmlns:a16="http://schemas.microsoft.com/office/drawing/2014/main" id="{6611BFD7-865B-4F5E-870F-65ACBBDDDCEE}"/>
                  </a:ext>
                </a:extLst>
              </p:cNvPr>
              <p:cNvSpPr txBox="1">
                <a:spLocks noRot="1" noChangeAspect="1" noMove="1" noResize="1" noEditPoints="1" noAdjustHandles="1" noChangeArrowheads="1" noChangeShapeType="1" noTextEdit="1"/>
              </p:cNvSpPr>
              <p:nvPr/>
            </p:nvSpPr>
            <p:spPr>
              <a:xfrm>
                <a:off x="6351898" y="4619141"/>
                <a:ext cx="1628913" cy="64645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1830D9AD-A1A0-40F9-B5D7-BDF694FB4133}"/>
                  </a:ext>
                </a:extLst>
              </p:cNvPr>
              <p:cNvSpPr txBox="1"/>
              <p:nvPr/>
            </p:nvSpPr>
            <p:spPr>
              <a:xfrm>
                <a:off x="6351898" y="6186314"/>
                <a:ext cx="2975066"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d>
                        <m:dPr>
                          <m:begChr m:val="|"/>
                          <m:endChr m:val="|"/>
                          <m:ctrlPr>
                            <a:rPr kumimoji="1" lang="en-US" altLang="ja-JP" sz="2400" b="0" i="1" smtClean="0">
                              <a:solidFill>
                                <a:schemeClr val="tx1"/>
                              </a:solidFill>
                              <a:latin typeface="Cambria Math" panose="02040503050406030204" pitchFamily="18" charset="0"/>
                              <a:ea typeface="メイリオ" panose="020B0604030504040204" pitchFamily="50" charset="-128"/>
                            </a:rPr>
                          </m:ctrlPr>
                        </m:dPr>
                        <m:e>
                          <m:r>
                            <a:rPr kumimoji="1" lang="en-US" altLang="ja-JP" sz="2400" b="0" i="1" smtClean="0">
                              <a:solidFill>
                                <a:schemeClr val="tx1"/>
                              </a:solidFill>
                              <a:latin typeface="Cambria Math" panose="02040503050406030204" pitchFamily="18" charset="0"/>
                              <a:ea typeface="メイリオ" panose="020B0604030504040204" pitchFamily="50" charset="-128"/>
                            </a:rPr>
                            <m:t>𝐶</m:t>
                          </m:r>
                        </m:e>
                      </m:d>
                      <m:r>
                        <a:rPr kumimoji="1" lang="en-US" altLang="ja-JP" sz="2400" b="0" i="1" smtClean="0">
                          <a:solidFill>
                            <a:schemeClr val="tx1"/>
                          </a:solidFill>
                          <a:latin typeface="Cambria Math" panose="02040503050406030204" pitchFamily="18" charset="0"/>
                          <a:ea typeface="メイリオ" panose="020B0604030504040204" pitchFamily="50" charset="-128"/>
                        </a:rPr>
                        <m:t>≤ </m:t>
                      </m:r>
                      <m:d>
                        <m:dPr>
                          <m:ctrlPr>
                            <a:rPr kumimoji="1" lang="en-US" altLang="ja-JP" sz="2400" b="0" i="1" smtClean="0">
                              <a:solidFill>
                                <a:schemeClr val="tx1"/>
                              </a:solidFill>
                              <a:latin typeface="Cambria Math" panose="02040503050406030204" pitchFamily="18" charset="0"/>
                              <a:ea typeface="メイリオ" panose="020B0604030504040204" pitchFamily="50" charset="-128"/>
                            </a:rPr>
                          </m:ctrlPr>
                        </m:dPr>
                        <m:e>
                          <m:r>
                            <a:rPr kumimoji="1" lang="en-US" altLang="ja-JP" sz="2400" b="0" i="1" smtClean="0">
                              <a:solidFill>
                                <a:schemeClr val="tx1"/>
                              </a:solidFill>
                              <a:latin typeface="Cambria Math" panose="02040503050406030204" pitchFamily="18" charset="0"/>
                              <a:ea typeface="メイリオ" panose="020B0604030504040204" pitchFamily="50" charset="-128"/>
                            </a:rPr>
                            <m:t>𝛼</m:t>
                          </m:r>
                          <m:r>
                            <a:rPr kumimoji="1" lang="en-US" altLang="ja-JP" sz="2400" b="0" i="1" smtClean="0">
                              <a:solidFill>
                                <a:schemeClr val="tx1"/>
                              </a:solidFill>
                              <a:latin typeface="Cambria Math" panose="02040503050406030204" pitchFamily="18" charset="0"/>
                              <a:ea typeface="メイリオ" panose="020B0604030504040204" pitchFamily="50" charset="-128"/>
                            </a:rPr>
                            <m:t>+</m:t>
                          </m:r>
                          <m:r>
                            <a:rPr kumimoji="1" lang="en-US" altLang="ja-JP" sz="2400" b="0" i="1" smtClean="0">
                              <a:solidFill>
                                <a:schemeClr val="tx1"/>
                              </a:solidFill>
                              <a:latin typeface="Cambria Math" panose="02040503050406030204" pitchFamily="18" charset="0"/>
                              <a:ea typeface="メイリオ" panose="020B0604030504040204" pitchFamily="50" charset="-128"/>
                            </a:rPr>
                            <m:t>𝜀</m:t>
                          </m:r>
                        </m:e>
                      </m:d>
                      <m:r>
                        <a:rPr kumimoji="1" lang="en-US" altLang="ja-JP" sz="2400" b="0" i="1" smtClean="0">
                          <a:solidFill>
                            <a:schemeClr val="tx1"/>
                          </a:solidFill>
                          <a:latin typeface="Cambria Math" panose="02040503050406030204" pitchFamily="18" charset="0"/>
                          <a:ea typeface="メイリオ" panose="020B0604030504040204" pitchFamily="50" charset="-128"/>
                        </a:rPr>
                        <m:t>𝑛</m:t>
                      </m:r>
                    </m:oMath>
                  </m:oMathPara>
                </a14:m>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63" name="テキスト ボックス 62">
                <a:extLst>
                  <a:ext uri="{FF2B5EF4-FFF2-40B4-BE49-F238E27FC236}">
                    <a16:creationId xmlns:a16="http://schemas.microsoft.com/office/drawing/2014/main" id="{1830D9AD-A1A0-40F9-B5D7-BDF694FB4133}"/>
                  </a:ext>
                </a:extLst>
              </p:cNvPr>
              <p:cNvSpPr txBox="1">
                <a:spLocks noRot="1" noChangeAspect="1" noMove="1" noResize="1" noEditPoints="1" noAdjustHandles="1" noChangeArrowheads="1" noChangeShapeType="1" noTextEdit="1"/>
              </p:cNvSpPr>
              <p:nvPr/>
            </p:nvSpPr>
            <p:spPr>
              <a:xfrm>
                <a:off x="6351898" y="6186314"/>
                <a:ext cx="2975066"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楕円 63">
                <a:extLst>
                  <a:ext uri="{FF2B5EF4-FFF2-40B4-BE49-F238E27FC236}">
                    <a16:creationId xmlns:a16="http://schemas.microsoft.com/office/drawing/2014/main" id="{B511C50F-E437-4446-94B6-7BF84615B80B}"/>
                  </a:ext>
                </a:extLst>
              </p:cNvPr>
              <p:cNvSpPr/>
              <p:nvPr/>
            </p:nvSpPr>
            <p:spPr>
              <a:xfrm>
                <a:off x="343735" y="5397232"/>
                <a:ext cx="360000" cy="360000"/>
              </a:xfrm>
              <a:prstGeom prst="ellipse">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64" name="楕円 63">
                <a:extLst>
                  <a:ext uri="{FF2B5EF4-FFF2-40B4-BE49-F238E27FC236}">
                    <a16:creationId xmlns:a16="http://schemas.microsoft.com/office/drawing/2014/main" id="{B511C50F-E437-4446-94B6-7BF84615B80B}"/>
                  </a:ext>
                </a:extLst>
              </p:cNvPr>
              <p:cNvSpPr>
                <a:spLocks noRot="1" noChangeAspect="1" noMove="1" noResize="1" noEditPoints="1" noAdjustHandles="1" noChangeArrowheads="1" noChangeShapeType="1" noTextEdit="1"/>
              </p:cNvSpPr>
              <p:nvPr/>
            </p:nvSpPr>
            <p:spPr>
              <a:xfrm>
                <a:off x="343735" y="5397232"/>
                <a:ext cx="360000" cy="360000"/>
              </a:xfrm>
              <a:prstGeom prst="ellipse">
                <a:avLst/>
              </a:prstGeom>
              <a:blipFill>
                <a:blip r:embed="rId8"/>
                <a:stretch>
                  <a:fillRect/>
                </a:stretch>
              </a:blipFill>
              <a:ln w="28575">
                <a:solidFill>
                  <a:srgbClr val="00B0F0"/>
                </a:solidFill>
              </a:ln>
            </p:spPr>
            <p:txBody>
              <a:bodyPr/>
              <a:lstStyle/>
              <a:p>
                <a:r>
                  <a:rPr lang="ja-JP" altLang="en-US">
                    <a:noFill/>
                  </a:rPr>
                  <a:t> </a:t>
                </a:r>
              </a:p>
            </p:txBody>
          </p:sp>
        </mc:Fallback>
      </mc:AlternateContent>
      <p:sp>
        <p:nvSpPr>
          <p:cNvPr id="31" name="フリーフォーム: 図形 30">
            <a:extLst>
              <a:ext uri="{FF2B5EF4-FFF2-40B4-BE49-F238E27FC236}">
                <a16:creationId xmlns:a16="http://schemas.microsoft.com/office/drawing/2014/main" id="{DFA25068-754F-4C03-8112-AE463DDE672D}"/>
              </a:ext>
            </a:extLst>
          </p:cNvPr>
          <p:cNvSpPr/>
          <p:nvPr/>
        </p:nvSpPr>
        <p:spPr>
          <a:xfrm rot="20590525">
            <a:off x="1773873" y="4369455"/>
            <a:ext cx="2205342" cy="1973796"/>
          </a:xfrm>
          <a:custGeom>
            <a:avLst/>
            <a:gdLst>
              <a:gd name="connsiteX0" fmla="*/ 588453 w 2205342"/>
              <a:gd name="connsiteY0" fmla="*/ 12960 h 1973796"/>
              <a:gd name="connsiteX1" fmla="*/ 2185431 w 2205342"/>
              <a:gd name="connsiteY1" fmla="*/ 1476972 h 1973796"/>
              <a:gd name="connsiteX2" fmla="*/ 44815 w 2205342"/>
              <a:gd name="connsiteY2" fmla="*/ 1810789 h 1973796"/>
              <a:gd name="connsiteX3" fmla="*/ 0 w 2205342"/>
              <a:gd name="connsiteY3" fmla="*/ 1796041 h 1973796"/>
              <a:gd name="connsiteX4" fmla="*/ 0 w 2205342"/>
              <a:gd name="connsiteY4" fmla="*/ 1223439 h 1973796"/>
              <a:gd name="connsiteX5" fmla="*/ 541510 w 2205342"/>
              <a:gd name="connsiteY5" fmla="*/ 1 h 1973796"/>
              <a:gd name="connsiteX6" fmla="*/ 541509 w 2205342"/>
              <a:gd name="connsiteY6" fmla="*/ 0 h 1973796"/>
              <a:gd name="connsiteX7" fmla="*/ 541509 w 2205342"/>
              <a:gd name="connsiteY7" fmla="*/ 0 h 1973796"/>
              <a:gd name="connsiteX8" fmla="*/ 588453 w 2205342"/>
              <a:gd name="connsiteY8" fmla="*/ 12960 h 197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5342" h="1973796">
                <a:moveTo>
                  <a:pt x="588453" y="12960"/>
                </a:moveTo>
                <a:cubicBezTo>
                  <a:pt x="1620561" y="325055"/>
                  <a:pt x="2335552" y="980515"/>
                  <a:pt x="2185431" y="1476972"/>
                </a:cubicBezTo>
                <a:cubicBezTo>
                  <a:pt x="2035309" y="1973429"/>
                  <a:pt x="1076923" y="2122884"/>
                  <a:pt x="44815" y="1810789"/>
                </a:cubicBezTo>
                <a:lnTo>
                  <a:pt x="0" y="1796041"/>
                </a:lnTo>
                <a:lnTo>
                  <a:pt x="0" y="1223439"/>
                </a:lnTo>
                <a:lnTo>
                  <a:pt x="541510" y="1"/>
                </a:lnTo>
                <a:lnTo>
                  <a:pt x="541509" y="0"/>
                </a:lnTo>
                <a:lnTo>
                  <a:pt x="541509" y="0"/>
                </a:lnTo>
                <a:lnTo>
                  <a:pt x="588453" y="12960"/>
                </a:lnTo>
                <a:close/>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BB314CF0-5893-4731-84E5-21A560F2AECB}"/>
              </a:ext>
            </a:extLst>
          </p:cNvPr>
          <p:cNvCxnSpPr>
            <a:cxnSpLocks/>
          </p:cNvCxnSpPr>
          <p:nvPr/>
        </p:nvCxnSpPr>
        <p:spPr>
          <a:xfrm flipH="1">
            <a:off x="1758493" y="4223010"/>
            <a:ext cx="333632" cy="2681416"/>
          </a:xfrm>
          <a:prstGeom prst="line">
            <a:avLst/>
          </a:prstGeom>
          <a:ln w="38100">
            <a:solidFill>
              <a:srgbClr val="00B0F0"/>
            </a:solidFill>
          </a:ln>
        </p:spPr>
        <p:style>
          <a:lnRef idx="1">
            <a:schemeClr val="dk1"/>
          </a:lnRef>
          <a:fillRef idx="0">
            <a:schemeClr val="dk1"/>
          </a:fillRef>
          <a:effectRef idx="0">
            <a:schemeClr val="dk1"/>
          </a:effectRef>
          <a:fontRef idx="minor">
            <a:schemeClr val="tx1"/>
          </a:fontRef>
        </p:style>
      </p:cxnSp>
      <p:cxnSp>
        <p:nvCxnSpPr>
          <p:cNvPr id="5" name="直線コネクタ 4">
            <a:extLst>
              <a:ext uri="{FF2B5EF4-FFF2-40B4-BE49-F238E27FC236}">
                <a16:creationId xmlns:a16="http://schemas.microsoft.com/office/drawing/2014/main" id="{C391E217-E612-4C34-B99C-BA566A3A890D}"/>
              </a:ext>
            </a:extLst>
          </p:cNvPr>
          <p:cNvCxnSpPr>
            <a:cxnSpLocks/>
          </p:cNvCxnSpPr>
          <p:nvPr/>
        </p:nvCxnSpPr>
        <p:spPr>
          <a:xfrm>
            <a:off x="1378522" y="4204475"/>
            <a:ext cx="803189" cy="2718486"/>
          </a:xfrm>
          <a:prstGeom prst="line">
            <a:avLst/>
          </a:prstGeom>
          <a:ln w="38100" cmpd="sng">
            <a:solidFill>
              <a:srgbClr val="00B0F0"/>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4" name="楕円 33">
                <a:extLst>
                  <a:ext uri="{FF2B5EF4-FFF2-40B4-BE49-F238E27FC236}">
                    <a16:creationId xmlns:a16="http://schemas.microsoft.com/office/drawing/2014/main" id="{FB096E18-6A28-4335-BC1B-1DE039BDDF61}"/>
                  </a:ext>
                </a:extLst>
              </p:cNvPr>
              <p:cNvSpPr/>
              <p:nvPr/>
            </p:nvSpPr>
            <p:spPr>
              <a:xfrm>
                <a:off x="3380233" y="5397232"/>
                <a:ext cx="360000" cy="360000"/>
              </a:xfrm>
              <a:prstGeom prst="ellipse">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𝑡</m:t>
                      </m:r>
                    </m:oMath>
                  </m:oMathPara>
                </a14:m>
                <a:endParaRPr kumimoji="1" lang="ja-JP" altLang="en-US" dirty="0"/>
              </a:p>
            </p:txBody>
          </p:sp>
        </mc:Choice>
        <mc:Fallback>
          <p:sp>
            <p:nvSpPr>
              <p:cNvPr id="34" name="楕円 33">
                <a:extLst>
                  <a:ext uri="{FF2B5EF4-FFF2-40B4-BE49-F238E27FC236}">
                    <a16:creationId xmlns:a16="http://schemas.microsoft.com/office/drawing/2014/main" id="{FB096E18-6A28-4335-BC1B-1DE039BDDF61}"/>
                  </a:ext>
                </a:extLst>
              </p:cNvPr>
              <p:cNvSpPr>
                <a:spLocks noRot="1" noChangeAspect="1" noMove="1" noResize="1" noEditPoints="1" noAdjustHandles="1" noChangeArrowheads="1" noChangeShapeType="1" noTextEdit="1"/>
              </p:cNvSpPr>
              <p:nvPr/>
            </p:nvSpPr>
            <p:spPr>
              <a:xfrm>
                <a:off x="3380233" y="5397232"/>
                <a:ext cx="360000" cy="360000"/>
              </a:xfrm>
              <a:prstGeom prst="ellipse">
                <a:avLst/>
              </a:prstGeom>
              <a:blipFill>
                <a:blip r:embed="rId9"/>
                <a:stretch>
                  <a:fillRect/>
                </a:stretch>
              </a:blipFill>
              <a:ln w="28575">
                <a:solidFill>
                  <a:srgbClr val="00B0F0"/>
                </a:solidFill>
              </a:ln>
            </p:spPr>
            <p:txBody>
              <a:bodyPr/>
              <a:lstStyle/>
              <a:p>
                <a:r>
                  <a:rPr lang="ja-JP" altLang="en-US">
                    <a:noFill/>
                  </a:rPr>
                  <a:t> </a:t>
                </a:r>
              </a:p>
            </p:txBody>
          </p:sp>
        </mc:Fallback>
      </mc:AlternateContent>
    </p:spTree>
    <p:extLst>
      <p:ext uri="{BB962C8B-B14F-4D97-AF65-F5344CB8AC3E}">
        <p14:creationId xmlns:p14="http://schemas.microsoft.com/office/powerpoint/2010/main" val="3885132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4F30AD-9111-40FF-BF16-AF3AB41ECA15}"/>
              </a:ext>
            </a:extLst>
          </p:cNvPr>
          <p:cNvSpPr>
            <a:spLocks noGrp="1"/>
          </p:cNvSpPr>
          <p:nvPr>
            <p:ph type="title"/>
          </p:nvPr>
        </p:nvSpPr>
        <p:spPr>
          <a:xfrm>
            <a:off x="628650" y="225286"/>
            <a:ext cx="7886700" cy="1181854"/>
          </a:xfrm>
        </p:spPr>
        <p:txBody>
          <a:bodyPr>
            <a:normAutofit fontScale="90000"/>
          </a:bodyPr>
          <a:lstStyle/>
          <a:p>
            <a:r>
              <a:rPr lang="ja-JP" altLang="en-US" dirty="0"/>
              <a:t>同時部分収集問題</a:t>
            </a:r>
            <a:br>
              <a:rPr lang="en-US" altLang="ja-JP" dirty="0"/>
            </a:br>
            <a:r>
              <a:rPr lang="en-US" altLang="ja-JP" dirty="0"/>
              <a:t>(Subgraph Aggregation: SA)</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75881AE-7FBE-4061-A72E-DE5E7B3E3007}"/>
                  </a:ext>
                </a:extLst>
              </p:cNvPr>
              <p:cNvSpPr>
                <a:spLocks noGrp="1"/>
              </p:cNvSpPr>
              <p:nvPr>
                <p:ph idx="1"/>
              </p:nvPr>
            </p:nvSpPr>
            <p:spPr>
              <a:xfrm>
                <a:off x="628650" y="1524000"/>
                <a:ext cx="7886700" cy="4652963"/>
              </a:xfrm>
            </p:spPr>
            <p:txBody>
              <a:bodyPr/>
              <a:lstStyle/>
              <a:p>
                <a:r>
                  <a:rPr lang="ja-JP" altLang="en-US" dirty="0"/>
                  <a:t>ネットワークグラフ</a:t>
                </a:r>
                <a14:m>
                  <m:oMath xmlns:m="http://schemas.openxmlformats.org/officeDocument/2006/math">
                    <m:r>
                      <a:rPr lang="en-US" altLang="ja-JP" b="0" i="1" smtClean="0">
                        <a:latin typeface="Cambria Math" panose="02040503050406030204" pitchFamily="18" charset="0"/>
                      </a:rPr>
                      <m:t>𝐺</m:t>
                    </m:r>
                  </m:oMath>
                </a14:m>
                <a:r>
                  <a:rPr kumimoji="1" lang="ja-JP" altLang="en-US" dirty="0"/>
                  <a:t>の互いに素な連結部分グラフである</a:t>
                </a:r>
                <a:r>
                  <a:rPr lang="ja-JP" altLang="en-US" dirty="0"/>
                  <a:t>パート</a:t>
                </a:r>
                <a14:m>
                  <m:oMath xmlns:m="http://schemas.openxmlformats.org/officeDocument/2006/math">
                    <m:r>
                      <a:rPr kumimoji="1" lang="ja-JP" altLang="en-US" b="0" i="1" dirty="0" smtClean="0">
                        <a:latin typeface="Cambria Math" panose="02040503050406030204" pitchFamily="18" charset="0"/>
                      </a:rPr>
                      <m:t>集合</m:t>
                    </m:r>
                    <m:r>
                      <a:rPr kumimoji="1" lang="en-US" altLang="ja-JP" b="0" i="1" smtClean="0">
                        <a:latin typeface="Cambria Math" panose="02040503050406030204" pitchFamily="18" charset="0"/>
                      </a:rPr>
                      <m:t>𝒫</m:t>
                    </m:r>
                  </m:oMath>
                </a14:m>
                <a:endParaRPr kumimoji="1" lang="en-US" altLang="ja-JP" dirty="0"/>
              </a:p>
              <a:p>
                <a:r>
                  <a:rPr kumimoji="1" lang="ja-JP" altLang="en-US" dirty="0"/>
                  <a:t>各</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𝒫</m:t>
                    </m:r>
                  </m:oMath>
                </a14:m>
                <a:r>
                  <a:rPr kumimoji="1" lang="ja-JP" altLang="en-US" dirty="0"/>
                  <a:t>内である値を収集する抽象化された集合通信操作を</a:t>
                </a:r>
                <a:r>
                  <a:rPr lang="en-US" altLang="ja-JP" dirty="0"/>
                  <a:t>Subgraph Aggregation</a:t>
                </a:r>
                <a:r>
                  <a:rPr lang="ja-JP" altLang="en-US" dirty="0"/>
                  <a:t>と呼ぶ</a:t>
                </a:r>
                <a:endParaRPr lang="en-US" altLang="ja-JP" dirty="0"/>
              </a:p>
              <a:p>
                <a:r>
                  <a:rPr lang="ja-JP" altLang="en-US" dirty="0"/>
                  <a:t>一般のグラフに対して一回の</a:t>
                </a:r>
                <a:r>
                  <a:rPr lang="en-US" altLang="ja-JP" dirty="0"/>
                  <a:t>SA</a:t>
                </a:r>
                <a:r>
                  <a:rPr lang="ja-JP" altLang="en-US" dirty="0"/>
                  <a:t>は</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ad>
                      <m:radPr>
                        <m:degHide m:val="on"/>
                        <m:ctrlPr>
                          <a:rPr lang="en-US" altLang="ja-JP" b="0"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b="0" i="1" smtClean="0">
                        <a:latin typeface="Cambria Math" panose="02040503050406030204" pitchFamily="18" charset="0"/>
                      </a:rPr>
                      <m:t>+</m:t>
                    </m:r>
                    <m:r>
                      <a:rPr lang="en-US" altLang="ja-JP" b="0" i="1" smtClean="0">
                        <a:latin typeface="Cambria Math" panose="02040503050406030204" pitchFamily="18" charset="0"/>
                      </a:rPr>
                      <m:t>𝐷</m:t>
                    </m:r>
                    <m:r>
                      <a:rPr lang="en-US" altLang="ja-JP" b="0" i="1" smtClean="0">
                        <a:latin typeface="Cambria Math" panose="02040503050406030204" pitchFamily="18" charset="0"/>
                      </a:rPr>
                      <m:t>)</m:t>
                    </m:r>
                  </m:oMath>
                </a14:m>
                <a:r>
                  <a:rPr kumimoji="1" lang="ja-JP" altLang="en-US" dirty="0"/>
                  <a:t>ラウンド</a:t>
                </a:r>
                <a:br>
                  <a:rPr kumimoji="1" lang="en-US" altLang="ja-JP" dirty="0"/>
                </a:br>
                <a:r>
                  <a:rPr lang="ja-JP" altLang="en-US" dirty="0"/>
                  <a:t>で実行可能</a:t>
                </a:r>
                <a:endParaRPr lang="en-US" altLang="ja-JP" dirty="0"/>
              </a:p>
              <a:p>
                <a:endParaRPr kumimoji="1" lang="en-US" altLang="ja-JP" dirty="0"/>
              </a:p>
              <a:p>
                <a:r>
                  <a:rPr kumimoji="1" lang="ja-JP" altLang="en-US" dirty="0"/>
                  <a:t>本研究のアルゴリズムの実行時間評価を</a:t>
                </a:r>
                <a:r>
                  <a:rPr kumimoji="1" lang="en-US" altLang="ja-JP" dirty="0"/>
                  <a:t>SA</a:t>
                </a:r>
                <a:r>
                  <a:rPr kumimoji="1" lang="ja-JP" altLang="en-US" dirty="0"/>
                  <a:t>の回数によって評価する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C75881AE-7FBE-4061-A72E-DE5E7B3E3007}"/>
                  </a:ext>
                </a:extLst>
              </p:cNvPr>
              <p:cNvSpPr>
                <a:spLocks noGrp="1" noRot="1" noChangeAspect="1" noMove="1" noResize="1" noEditPoints="1" noAdjustHandles="1" noChangeArrowheads="1" noChangeShapeType="1" noTextEdit="1"/>
              </p:cNvSpPr>
              <p:nvPr>
                <p:ph idx="1"/>
              </p:nvPr>
            </p:nvSpPr>
            <p:spPr>
              <a:xfrm>
                <a:off x="628650" y="1524000"/>
                <a:ext cx="7886700" cy="4652963"/>
              </a:xfrm>
              <a:blipFill>
                <a:blip r:embed="rId2"/>
                <a:stretch>
                  <a:fillRect l="-1005" t="-1048" r="-108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6136694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txDef>
      <a:spPr>
        <a:noFill/>
      </a:spPr>
      <a:bodyPr wrap="squar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3105</TotalTime>
  <Words>627</Words>
  <Application>Microsoft Office PowerPoint</Application>
  <PresentationFormat>画面に合わせる (4:3)</PresentationFormat>
  <Paragraphs>129</Paragraphs>
  <Slides>15</Slides>
  <Notes>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メイリオ</vt:lpstr>
      <vt:lpstr>游ゴシック</vt:lpstr>
      <vt:lpstr>Arial</vt:lpstr>
      <vt:lpstr>Cambria Math</vt:lpstr>
      <vt:lpstr>Office テーマ</vt:lpstr>
      <vt:lpstr>平衡分離集合を近似する分散アルゴリズム</vt:lpstr>
      <vt:lpstr>α-平衡分離集合</vt:lpstr>
      <vt:lpstr>分散システム(CONGESTモデル)</vt:lpstr>
      <vt:lpstr>研究背景</vt:lpstr>
      <vt:lpstr>アルゴリズム概要</vt:lpstr>
      <vt:lpstr>アルゴリズム概要</vt:lpstr>
      <vt:lpstr>アルゴリズム概要</vt:lpstr>
      <vt:lpstr>アルゴリズム概要</vt:lpstr>
      <vt:lpstr>同時部分収集問題 (Subgraph Aggregation: SA)</vt:lpstr>
      <vt:lpstr>アルゴリズム：メイン</vt:lpstr>
      <vt:lpstr>点素パスアルゴリズム</vt:lpstr>
      <vt:lpstr>ノードカット計算</vt:lpstr>
      <vt:lpstr>ノードカット計算</vt:lpstr>
      <vt:lpstr>ノードカット計算</vt:lpstr>
      <vt:lpstr>アルゴリズムの評価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岡村　空</dc:creator>
  <cp:lastModifiedBy>龍誠 水谷</cp:lastModifiedBy>
  <cp:revision>259</cp:revision>
  <dcterms:created xsi:type="dcterms:W3CDTF">2017-04-07T05:02:19Z</dcterms:created>
  <dcterms:modified xsi:type="dcterms:W3CDTF">2019-02-12T03:28:28Z</dcterms:modified>
</cp:coreProperties>
</file>