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B1A8B-A9CC-4EA1-8CDD-ABEB9A5AD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57BA94-F1A0-4668-BF77-F0E3CF4D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7FC7C0-9A12-4B29-BD83-3C1CA88A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E782EF-D76B-4C28-901B-FA9B4B33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C8A94C-CB5E-4EAE-A913-EAC50D83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19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FAE56-2D25-4281-9608-63AA5AF2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7B7B5B-146F-4694-8982-449298657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3BEC6A-3B6D-4E0B-83DB-71EE68BE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D398EA-F47C-462B-9288-5CBD7780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C08416-0DD3-44CB-92D7-A6471C4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05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D0D47A1-DEF8-4A4C-A70D-E0FDB922D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800495-61D0-42C0-A183-524A7334F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9DBE95-658F-4C23-A9A1-C2BCB76A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E1FC20-994B-4128-AE4F-538F86E9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A94BB6-84D2-4140-A9C7-F1AE7B15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7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9055-9FCD-4CD3-9461-0767C78B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64E94-40C8-47B5-8D30-1489D440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F3078-63F1-485C-B34A-065511D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ADD385-E1F6-49A8-9F65-AE44D67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30AF0B-265F-47CB-BC6F-B9443BCF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6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927C6-0D7C-45B1-8221-77C3D3C0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8EAD0-4DCD-4C05-95D1-DAE1A850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1D86-4D5C-4A30-BABE-18E03AD7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5573DA-2B8D-462F-AE2A-0ADBE8AD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377C4E-E885-42A6-A408-C6B7ECA0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04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298E-1CE7-4C8E-A367-F49AB7FA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F1EFFB-FFD2-4D71-9F88-07D78D50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88F560-C669-4252-961E-CF01FBECC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9D341C-D9CB-49D0-8A96-CC988EC0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B6F034-ADF7-4EFD-BAAC-5469DC41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22E17A-1B2C-4793-B237-79DCE418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6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FDF3C-CFD8-483B-A9B9-5C1AB95A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7D0947-C68E-4235-B378-14A83905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DB33E1-F49C-40E8-BC34-1D25F6813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52D3B7A-62B0-4D2B-8AC6-1B23A05EF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5E73D79-5C5E-49F9-A7BC-A9FA9B3D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42EDECB-9ABB-4416-B246-B36B6AB8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FC0249-1FD2-4648-9B73-ADAFCDE1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8A222B6-DF16-4CF4-9F7F-ABC71597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80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3659B-AEBC-4480-99C4-EDF22FA1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943F17-53F6-472E-9381-1AC2BE9E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E94F04-A3D7-4A0D-90B1-389C1CF1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3BEF34B-E1D6-4E3A-B625-CE00B960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3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05B48FF-C944-48F4-9D7D-F7786CC9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F009BBA-D7ED-4CCA-8A70-14641D17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5DF75F-B70B-4F4B-A7A6-0342FE3C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2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6F447-2B93-4A80-A463-5CC77590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AF5AC-A48F-4786-A9F5-C78A81D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74D4CC-9D6A-43F8-A03B-BA65C42A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6DE01A-6334-49D2-909A-A1D25A74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1BE71BE-D5B0-49A9-92A0-0FBA3C46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B4A49B-36C5-421D-B447-E1948367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44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2704-E990-4820-B60A-2684FED4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79377C-D43A-4CC9-A978-7301E2ACF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016F0D-C9D9-4571-99C9-1E9E9D47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CCEF43B-2164-402D-A48C-45046A91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CE52AC-BCED-4DE6-BF33-39728E45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C34115-8A36-4FE1-B88C-AC7EFA16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4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C767DB2-6248-4AB6-B341-E7ADC62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CF65D4-BB63-4388-A3DA-228D1FD9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313F37-5089-4DD9-BB86-A3ACF3258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D930-566D-4CA1-8DF0-3A7EABAF41EE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1A56C2-ABF5-4BDD-928D-F9A15CE6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C928A5-1361-4889-8AC8-1AF57116B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3908-0D6C-486C-93BE-0336B6D467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2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60758-CF46-4ED7-A029-078CA2E9E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DAC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5EDDCF-8F38-4E6F-922C-A7C65B54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Sessie 1</a:t>
            </a:r>
          </a:p>
          <a:p>
            <a:pPr algn="r"/>
            <a:r>
              <a:rPr lang="nl-NL" dirty="0"/>
              <a:t>Een data science project ontwerpen</a:t>
            </a:r>
          </a:p>
        </p:txBody>
      </p:sp>
      <p:pic>
        <p:nvPicPr>
          <p:cNvPr id="4" name="Picture 2" descr="Afbeeldingsresultaat voor hogeschool arnhem nijmegen">
            <a:extLst>
              <a:ext uri="{FF2B5EF4-FFF2-40B4-BE49-F238E27FC236}">
                <a16:creationId xmlns:a16="http://schemas.microsoft.com/office/drawing/2014/main" id="{CB69D5A5-2710-49AF-A983-1A212272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630" y="217199"/>
            <a:ext cx="1364569" cy="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1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A50A4-D81A-4B2C-87EC-5136A796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CRISP-DM</a:t>
            </a:r>
          </a:p>
        </p:txBody>
      </p:sp>
      <p:sp>
        <p:nvSpPr>
          <p:cNvPr id="4" name="AutoShap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B2C9472F-4BDF-4315-B5B9-43A5564DC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CB76EB2A-C92E-40C7-A2C1-60182E2C93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849" y="2948527"/>
            <a:ext cx="225347" cy="2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6BB37F6A-F45E-4336-9A61-6F1F673B9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06091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Science, Engineering, and Data-Driven Decision Making">
            <a:extLst>
              <a:ext uri="{FF2B5EF4-FFF2-40B4-BE49-F238E27FC236}">
                <a16:creationId xmlns:a16="http://schemas.microsoft.com/office/drawing/2014/main" id="{999875D1-AE94-45FA-B788-46FC867B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35" y="1690689"/>
            <a:ext cx="5402083" cy="43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B7A1315-7F25-4545-8785-2875627F7260}"/>
              </a:ext>
            </a:extLst>
          </p:cNvPr>
          <p:cNvSpPr/>
          <p:nvPr/>
        </p:nvSpPr>
        <p:spPr>
          <a:xfrm>
            <a:off x="6401935" y="5652655"/>
            <a:ext cx="5503738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2" descr="Afbeeldingsresultaat voor hogeschool arnhem nijmegen">
            <a:extLst>
              <a:ext uri="{FF2B5EF4-FFF2-40B4-BE49-F238E27FC236}">
                <a16:creationId xmlns:a16="http://schemas.microsoft.com/office/drawing/2014/main" id="{71D054C8-B93A-4C1A-B7A0-3C3064D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8121" y="5865092"/>
            <a:ext cx="1364569" cy="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303D7BA-7AFA-466F-9347-BA2E1932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project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F4387C-7140-4F75-A14C-A8529930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b="1" dirty="0"/>
              <a:t>Fashion </a:t>
            </a:r>
            <a:r>
              <a:rPr lang="nl-NL" sz="2000" b="1" dirty="0" err="1"/>
              <a:t>Logistics</a:t>
            </a:r>
            <a:endParaRPr lang="nl-NL" sz="2000" b="1" dirty="0"/>
          </a:p>
          <a:p>
            <a:pPr lvl="1"/>
            <a:r>
              <a:rPr lang="nl-NL" sz="2000" dirty="0"/>
              <a:t>Slim goederen bundelen</a:t>
            </a:r>
          </a:p>
          <a:p>
            <a:pPr lvl="2"/>
            <a:r>
              <a:rPr lang="nl-NL" dirty="0"/>
              <a:t>Minder en beter gevulde bestel-/vrachtauto’s in de binnensteden</a:t>
            </a:r>
          </a:p>
          <a:p>
            <a:pPr lvl="3"/>
            <a:r>
              <a:rPr lang="nl-NL" sz="2000" dirty="0"/>
              <a:t>Minder drukte; veilig</a:t>
            </a:r>
          </a:p>
          <a:p>
            <a:pPr lvl="3"/>
            <a:r>
              <a:rPr lang="nl-NL" sz="2000" dirty="0"/>
              <a:t>Beter voor het milieu</a:t>
            </a:r>
          </a:p>
          <a:p>
            <a:pPr lvl="3"/>
            <a:r>
              <a:rPr lang="nl-NL" sz="2000" dirty="0"/>
              <a:t>Kostenefficiënt</a:t>
            </a:r>
          </a:p>
          <a:p>
            <a:pPr lvl="2"/>
            <a:r>
              <a:rPr lang="nl-NL" dirty="0"/>
              <a:t>…</a:t>
            </a:r>
          </a:p>
          <a:p>
            <a:pPr lvl="3"/>
            <a:r>
              <a:rPr lang="nl-NL" sz="2000" dirty="0"/>
              <a:t>…</a:t>
            </a:r>
          </a:p>
          <a:p>
            <a:r>
              <a:rPr lang="nl-NL" sz="2000" b="1" dirty="0"/>
              <a:t>Oplossingen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/>
              <a:t>Wet- en regelgeving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/>
              <a:t>Polderen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/>
              <a:t>Druk (vanuit politiek; consumenten; …)</a:t>
            </a:r>
          </a:p>
          <a:p>
            <a:pPr lvl="1"/>
            <a:endParaRPr lang="nl-NL" sz="2000" dirty="0"/>
          </a:p>
          <a:p>
            <a:endParaRPr lang="nl-NL" sz="20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C041FAE-A42A-4586-B5FB-727650775FC2}"/>
              </a:ext>
            </a:extLst>
          </p:cNvPr>
          <p:cNvSpPr txBox="1"/>
          <p:nvPr/>
        </p:nvSpPr>
        <p:spPr>
          <a:xfrm>
            <a:off x="7102764" y="4315469"/>
            <a:ext cx="183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chemeClr val="accent6"/>
                </a:solidFill>
              </a:rPr>
              <a:t>Stakeholders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9D92FF-35C1-4D00-A0F2-38E7486A086D}"/>
              </a:ext>
            </a:extLst>
          </p:cNvPr>
          <p:cNvSpPr txBox="1"/>
          <p:nvPr/>
        </p:nvSpPr>
        <p:spPr>
          <a:xfrm>
            <a:off x="7102764" y="5187228"/>
            <a:ext cx="157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chemeClr val="accent6"/>
                </a:solidFill>
              </a:rPr>
              <a:t>Onderzoek</a:t>
            </a:r>
          </a:p>
        </p:txBody>
      </p:sp>
      <p:sp>
        <p:nvSpPr>
          <p:cNvPr id="7" name="Gedachtewolkje: wolk 6">
            <a:extLst>
              <a:ext uri="{FF2B5EF4-FFF2-40B4-BE49-F238E27FC236}">
                <a16:creationId xmlns:a16="http://schemas.microsoft.com/office/drawing/2014/main" id="{22A123C2-ADBD-43D6-B39C-DF47024295C3}"/>
              </a:ext>
            </a:extLst>
          </p:cNvPr>
          <p:cNvSpPr/>
          <p:nvPr/>
        </p:nvSpPr>
        <p:spPr>
          <a:xfrm>
            <a:off x="5855855" y="4738255"/>
            <a:ext cx="1246909" cy="785090"/>
          </a:xfrm>
          <a:prstGeom prst="cloudCallout">
            <a:avLst>
              <a:gd name="adj1" fmla="val -110463"/>
              <a:gd name="adj2" fmla="val 6014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2" descr="Afbeeldingsresultaat voor hogeschool arnhem nijmegen">
            <a:extLst>
              <a:ext uri="{FF2B5EF4-FFF2-40B4-BE49-F238E27FC236}">
                <a16:creationId xmlns:a16="http://schemas.microsoft.com/office/drawing/2014/main" id="{898F3285-84FD-46CE-836A-445A04FB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8121" y="5865092"/>
            <a:ext cx="1364569" cy="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D6D2242-DA74-4C41-B3CB-AA6673A8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400050"/>
            <a:ext cx="9963150" cy="6057900"/>
          </a:xfrm>
          <a:prstGeom prst="rect">
            <a:avLst/>
          </a:prstGeom>
        </p:spPr>
      </p:pic>
      <p:pic>
        <p:nvPicPr>
          <p:cNvPr id="4" name="Picture 2" descr="Afbeeldingsresultaat voor hogeschool arnhem nijmegen">
            <a:extLst>
              <a:ext uri="{FF2B5EF4-FFF2-40B4-BE49-F238E27FC236}">
                <a16:creationId xmlns:a16="http://schemas.microsoft.com/office/drawing/2014/main" id="{7321DB3D-E425-4D2E-8BD0-EBD12EE4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8121" y="5865092"/>
            <a:ext cx="1364569" cy="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chi">
            <a:extLst>
              <a:ext uri="{FF2B5EF4-FFF2-40B4-BE49-F238E27FC236}">
                <a16:creationId xmlns:a16="http://schemas.microsoft.com/office/drawing/2014/main" id="{7EFBB55A-5383-4AFC-BA02-FB2ED0BB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03" y="5865092"/>
            <a:ext cx="2294756" cy="84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4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F3815-1504-4A1A-B856-A6A78069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9DD0B-3BDE-4E05-B488-27F1D00A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Hou het zo simpel mogelijk</a:t>
            </a:r>
          </a:p>
          <a:p>
            <a:pPr lvl="1"/>
            <a:r>
              <a:rPr lang="nl-NL" sz="2800" dirty="0"/>
              <a:t>Zo min mogelijk objecten</a:t>
            </a:r>
          </a:p>
          <a:p>
            <a:pPr lvl="1"/>
            <a:r>
              <a:rPr lang="nl-NL" sz="2800" dirty="0"/>
              <a:t>Zo min mogelijk soorten objecten</a:t>
            </a:r>
          </a:p>
          <a:p>
            <a:pPr lvl="1"/>
            <a:r>
              <a:rPr lang="nl-NL" sz="2800" dirty="0"/>
              <a:t>Laat overbodige details achterwege</a:t>
            </a:r>
          </a:p>
          <a:p>
            <a:r>
              <a:rPr lang="nl-NL" dirty="0"/>
              <a:t>Er is geen goed/fout: als het processen beter inzichtelijk maakt, dan is het goed!</a:t>
            </a:r>
          </a:p>
          <a:p>
            <a:r>
              <a:rPr lang="nl-NL" dirty="0"/>
              <a:t>Met </a:t>
            </a:r>
            <a:r>
              <a:rPr lang="nl-NL" i="1" dirty="0"/>
              <a:t>x</a:t>
            </a:r>
            <a:r>
              <a:rPr lang="nl-NL" dirty="0"/>
              <a:t> studenten, krijgen we meestal meer dan </a:t>
            </a:r>
            <a:r>
              <a:rPr lang="nl-NL" i="1" dirty="0"/>
              <a:t>x</a:t>
            </a:r>
            <a:r>
              <a:rPr lang="nl-NL" dirty="0"/>
              <a:t> oplossingen! En toch helpt het.</a:t>
            </a:r>
          </a:p>
        </p:txBody>
      </p:sp>
    </p:spTree>
    <p:extLst>
      <p:ext uri="{BB962C8B-B14F-4D97-AF65-F5344CB8AC3E}">
        <p14:creationId xmlns:p14="http://schemas.microsoft.com/office/powerpoint/2010/main" val="180262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F34D8-2F1E-4474-97B0-7A513C2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8643B5-BE53-458C-A7E2-B885AFD7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Gebruik </a:t>
            </a:r>
            <a:r>
              <a:rPr lang="nl-NL" i="1" dirty="0"/>
              <a:t>archi</a:t>
            </a:r>
            <a:r>
              <a:rPr lang="nl-NL" dirty="0"/>
              <a:t> om in kaart te brengen wat jullie data-uitdaging(en) zijn</a:t>
            </a:r>
          </a:p>
          <a:p>
            <a:pPr lvl="1"/>
            <a:r>
              <a:rPr lang="nl-NL" sz="2800" dirty="0">
                <a:solidFill>
                  <a:srgbClr val="C00000"/>
                </a:solidFill>
              </a:rPr>
              <a:t>Wat</a:t>
            </a:r>
            <a:r>
              <a:rPr lang="nl-NL" sz="2800" dirty="0"/>
              <a:t> zijn de doelen?</a:t>
            </a:r>
          </a:p>
          <a:p>
            <a:pPr lvl="1"/>
            <a:r>
              <a:rPr lang="nl-NL" sz="2800" dirty="0"/>
              <a:t>Laat zien </a:t>
            </a:r>
            <a:r>
              <a:rPr lang="nl-NL" sz="2800" dirty="0">
                <a:solidFill>
                  <a:srgbClr val="C00000"/>
                </a:solidFill>
              </a:rPr>
              <a:t>wie</a:t>
            </a:r>
            <a:r>
              <a:rPr lang="nl-NL" sz="2800" dirty="0"/>
              <a:t> erbij betrokken zijn</a:t>
            </a:r>
          </a:p>
          <a:p>
            <a:pPr lvl="1"/>
            <a:r>
              <a:rPr lang="nl-NL" sz="2800" dirty="0">
                <a:solidFill>
                  <a:srgbClr val="C00000"/>
                </a:solidFill>
              </a:rPr>
              <a:t>Data(bronnen)</a:t>
            </a:r>
          </a:p>
          <a:p>
            <a:pPr lvl="2"/>
            <a:r>
              <a:rPr lang="nl-NL" sz="2400" dirty="0"/>
              <a:t>Knelpunten</a:t>
            </a:r>
          </a:p>
          <a:p>
            <a:pPr lvl="2"/>
            <a:r>
              <a:rPr lang="nl-NL" sz="2400" dirty="0"/>
              <a:t>Details over de data (variabelen)</a:t>
            </a:r>
          </a:p>
          <a:p>
            <a:pPr lvl="1"/>
            <a:r>
              <a:rPr lang="nl-NL" sz="2800" dirty="0">
                <a:solidFill>
                  <a:srgbClr val="C00000"/>
                </a:solidFill>
              </a:rPr>
              <a:t>Analyses</a:t>
            </a:r>
          </a:p>
          <a:p>
            <a:pPr lvl="1"/>
            <a:endParaRPr lang="nl-NL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Evalueren/implementeren</a:t>
            </a:r>
          </a:p>
          <a:p>
            <a:pPr lvl="1"/>
            <a:endParaRPr lang="nl-NL" sz="2800" dirty="0"/>
          </a:p>
          <a:p>
            <a:pPr lvl="1"/>
            <a:endParaRPr lang="nl-NL" sz="2800" dirty="0"/>
          </a:p>
          <a:p>
            <a:pPr lvl="1"/>
            <a:endParaRPr lang="nl-NL" sz="28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7B0F543-3BDA-4E52-AEB4-B63E9EBBB735}"/>
              </a:ext>
            </a:extLst>
          </p:cNvPr>
          <p:cNvSpPr txBox="1"/>
          <p:nvPr/>
        </p:nvSpPr>
        <p:spPr>
          <a:xfrm>
            <a:off x="6489537" y="2310361"/>
            <a:ext cx="2222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C00000"/>
                </a:solidFill>
              </a:rPr>
              <a:t>Business Understanding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0895551-45E8-410F-BD82-C4CB24325586}"/>
              </a:ext>
            </a:extLst>
          </p:cNvPr>
          <p:cNvSpPr txBox="1"/>
          <p:nvPr/>
        </p:nvSpPr>
        <p:spPr>
          <a:xfrm>
            <a:off x="6522355" y="3257343"/>
            <a:ext cx="1913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C00000"/>
                </a:solidFill>
              </a:rPr>
              <a:t>Data Understanding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DFE443D-4441-4AF5-8415-C5BB7420D5B8}"/>
              </a:ext>
            </a:extLst>
          </p:cNvPr>
          <p:cNvSpPr txBox="1"/>
          <p:nvPr/>
        </p:nvSpPr>
        <p:spPr>
          <a:xfrm>
            <a:off x="6522355" y="2783852"/>
            <a:ext cx="2222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C00000"/>
                </a:solidFill>
              </a:rPr>
              <a:t>Business Understanding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28ED225-9E91-4F0A-A052-401CF7FB18ED}"/>
              </a:ext>
            </a:extLst>
          </p:cNvPr>
          <p:cNvSpPr txBox="1"/>
          <p:nvPr/>
        </p:nvSpPr>
        <p:spPr>
          <a:xfrm>
            <a:off x="6522355" y="4406691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C00000"/>
                </a:solidFill>
              </a:rPr>
              <a:t>Analyseren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244A62C-1BB9-410C-8822-2B2430004CD3}"/>
              </a:ext>
            </a:extLst>
          </p:cNvPr>
          <p:cNvSpPr txBox="1"/>
          <p:nvPr/>
        </p:nvSpPr>
        <p:spPr>
          <a:xfrm>
            <a:off x="6489537" y="3832017"/>
            <a:ext cx="1666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>
                <a:solidFill>
                  <a:srgbClr val="C00000"/>
                </a:solidFill>
              </a:rPr>
              <a:t>Data Preparation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7022BEF-BF33-4375-903E-71BBDE14950B}"/>
              </a:ext>
            </a:extLst>
          </p:cNvPr>
          <p:cNvCxnSpPr>
            <a:cxnSpLocks/>
          </p:cNvCxnSpPr>
          <p:nvPr/>
        </p:nvCxnSpPr>
        <p:spPr>
          <a:xfrm flipV="1">
            <a:off x="797791" y="5164395"/>
            <a:ext cx="10596418" cy="624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873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Breedbeeld</PresentationFormat>
  <Paragraphs>42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DAC</vt:lpstr>
      <vt:lpstr>CRISP-DM</vt:lpstr>
      <vt:lpstr>Voorbeeld project</vt:lpstr>
      <vt:lpstr>PowerPoint-presentatie</vt:lpstr>
      <vt:lpstr>Tips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</dc:title>
  <dc:creator>robert goedegebuure</dc:creator>
  <cp:lastModifiedBy>robert goedegebuure</cp:lastModifiedBy>
  <cp:revision>7</cp:revision>
  <dcterms:created xsi:type="dcterms:W3CDTF">2021-03-09T16:21:34Z</dcterms:created>
  <dcterms:modified xsi:type="dcterms:W3CDTF">2021-03-09T18:17:54Z</dcterms:modified>
</cp:coreProperties>
</file>