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7EDD-A7AE-4D38-ACD8-C372FD35A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D36199-A487-4ECF-858C-9496D4D95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F79CDE-3DD5-4D08-B5B7-6BF9C6C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11FF3E-44A5-4101-83C1-91E7EC19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C69845-9E18-4867-9658-43C16BF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FE5E2-AA53-49AA-922F-1C79D5FE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694496D-261B-47E2-8266-6B0C1AC0E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0F3A39-5E7A-41C6-BC58-9FDFB09F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B37F02-1796-444B-957B-D2CED99E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6D5A88-D175-4ECB-93D2-8321FC8C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FE9C17A-4E93-4E71-8104-40BD14153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C001A4-18CC-4480-A4ED-0A6EAA9E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B3E81D-DCD2-43BA-9514-C0BA9571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A8E7CB-84B2-4AEB-AC84-290ABCA6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A1CEF9-1FDA-4A96-A75B-39955C3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188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C21AF-3E2C-481F-88D7-169157BB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7284D2-15DC-4AD5-A0AE-986D9ED1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D2B26A-0E63-419C-A91F-D6AC6D75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6A2EA-B05C-4281-BA42-D0BEDE4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BFDD7E-4A6C-4741-8C12-4BB381C9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81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91E8-E1CE-4233-8205-075D0FE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793163-0FD6-4652-A62F-7FB4A8D3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5F6156-DCAC-4309-8A7E-E9E377DE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F2106B-C334-44A9-AD3F-81957DDA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4C342D-E801-4686-9343-97EAFC2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76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CDBBB-D097-4D88-AEB3-8AC65EEB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B73C0B-E113-4456-87BC-D9BDCFD48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9FC4AA-33A3-4F17-B2E1-C3F8FA7CA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DC05DB-9163-4461-BF65-1454E0AF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445896-1E3D-4403-AD5D-1E4D8A7B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43356F-4FA2-42EA-81B2-18E8061D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2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0D94D-216C-474E-8911-2A5F0822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7354A5-153E-4FD3-9365-5274B08A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BD1F43-47B3-4852-ABED-100B835A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E719635-681F-4D87-B140-DFF2D4058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56C6D4-710F-4209-BB50-44B1D3BF9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79A524-0988-49C0-9C72-C927AB76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FDD395D-E1F5-4F5B-8B40-7E4C7751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47E4C1F-AF2C-42CF-99BD-6A37DA9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62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F146-1848-4176-B883-A084A277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1CA204D-D352-48A6-849F-7A8FE9E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829375-4798-4616-968F-C4EEFF5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A4F9F3-D6EB-473A-93C1-DE0A50E0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7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A13581A-C03B-49B3-AA55-70E3BE5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28DC1-1590-4DB7-AC73-417BEE98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77B890-5098-4AA0-85C6-F59982F3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5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F84FA-1E40-4342-AEE3-481B787D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400170-B6DE-4B02-9B86-892DA0D0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4AC2A3-4C0B-42BE-BC3D-D04AC4B1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EBEA373-3793-432B-9AD3-71A4518B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846DDA-D9D4-4E0D-995C-58898BE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78319D-24FD-4789-9C60-E5D9B202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53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C079-3DE8-45A4-AFF1-A677207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AF5AB4-2E85-4E87-BF60-B86F77EA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FB6A4-5FBF-46AE-B88D-32BBD082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3AAFF-ABB3-4520-9F61-CBBD1A00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956DD-1364-433A-8A9E-BED3DE2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5E1724-0689-4471-8185-0A9705A6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1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80E17CE-C470-493F-8F92-BEF6E36E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861D88-924C-49B0-AE8A-0E64D43C6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75E3B-E52A-4CD6-AABB-D5609252C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9F40-9E58-4D02-957E-0D99389D05A7}" type="datetimeFigureOut">
              <a:rPr lang="nl-NL" smtClean="0"/>
              <a:t>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14FBE2-D87A-4CB7-A111-343090B34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0BE3B1-6A84-4708-8648-5A77B4390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D6A8-3375-41D0-91AB-F67535D44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61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006C4-DFE8-4B26-B6B0-3B3EC475A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Mining in 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68FB13-10B4-4020-B86D-C210AB3D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DAC, 7/4/2021</a:t>
            </a:r>
          </a:p>
        </p:txBody>
      </p:sp>
      <p:pic>
        <p:nvPicPr>
          <p:cNvPr id="1026" name="Picture 2" descr="HAN University of Applied Sciences - Wikipedia">
            <a:extLst>
              <a:ext uri="{FF2B5EF4-FFF2-40B4-BE49-F238E27FC236}">
                <a16:creationId xmlns:a16="http://schemas.microsoft.com/office/drawing/2014/main" id="{BEBBDA57-600E-40D8-94FB-F9B20B41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199" y="-55562"/>
            <a:ext cx="1899805" cy="14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7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4D8FD747-A232-476D-A6C9-1FC7E5A7DBCD}"/>
              </a:ext>
            </a:extLst>
          </p:cNvPr>
          <p:cNvSpPr/>
          <p:nvPr/>
        </p:nvSpPr>
        <p:spPr>
          <a:xfrm>
            <a:off x="1420759" y="1690688"/>
            <a:ext cx="2674376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869463-B332-4BE5-B0D8-751E561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Werkwijze (</a:t>
            </a:r>
            <a:r>
              <a:rPr lang="nl-NL" i="1" dirty="0"/>
              <a:t>workflow</a:t>
            </a:r>
            <a:r>
              <a:rPr lang="nl-NL" dirty="0"/>
              <a:t>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81B8136-8881-4CCA-BC61-D4266D44F38A}"/>
              </a:ext>
            </a:extLst>
          </p:cNvPr>
          <p:cNvSpPr/>
          <p:nvPr/>
        </p:nvSpPr>
        <p:spPr>
          <a:xfrm>
            <a:off x="1052050" y="2094271"/>
            <a:ext cx="2674376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 Set(s)</a:t>
            </a:r>
          </a:p>
          <a:p>
            <a:pPr algn="ctr"/>
            <a:r>
              <a:rPr lang="nl-NL" i="1" dirty="0"/>
              <a:t>Ruwe Data</a:t>
            </a:r>
          </a:p>
          <a:p>
            <a:pPr algn="ctr"/>
            <a:r>
              <a:rPr lang="nl-NL" i="1" dirty="0"/>
              <a:t>Opslaan, back-up!!!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D6B1841-6FE3-4812-AF8A-991E7970FCB2}"/>
              </a:ext>
            </a:extLst>
          </p:cNvPr>
          <p:cNvSpPr/>
          <p:nvPr/>
        </p:nvSpPr>
        <p:spPr>
          <a:xfrm>
            <a:off x="5422491" y="2140974"/>
            <a:ext cx="2197509" cy="30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Script(s)</a:t>
            </a:r>
          </a:p>
          <a:p>
            <a:pPr algn="ctr"/>
            <a:r>
              <a:rPr lang="nl-NL" i="1" dirty="0"/>
              <a:t>Opslaan, back-up!!!</a:t>
            </a:r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48F630E-90D3-41C1-B91C-F7DB2885E644}"/>
              </a:ext>
            </a:extLst>
          </p:cNvPr>
          <p:cNvSpPr/>
          <p:nvPr/>
        </p:nvSpPr>
        <p:spPr>
          <a:xfrm>
            <a:off x="7620000" y="2140974"/>
            <a:ext cx="2369574" cy="30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i="1" dirty="0"/>
              <a:t>Importeren, lezen van data</a:t>
            </a:r>
          </a:p>
          <a:p>
            <a:pPr algn="ctr"/>
            <a:endParaRPr lang="nl-NL" i="1" dirty="0"/>
          </a:p>
          <a:p>
            <a:pPr algn="ctr"/>
            <a:r>
              <a:rPr lang="nl-NL" i="1" dirty="0"/>
              <a:t>Data cleaning &amp; </a:t>
            </a:r>
            <a:r>
              <a:rPr lang="nl-NL" i="1" dirty="0" err="1"/>
              <a:t>preparation</a:t>
            </a:r>
            <a:endParaRPr lang="nl-NL" i="1" dirty="0"/>
          </a:p>
          <a:p>
            <a:pPr algn="ctr"/>
            <a:endParaRPr lang="nl-NL" i="1" dirty="0"/>
          </a:p>
          <a:p>
            <a:pPr algn="ctr"/>
            <a:r>
              <a:rPr lang="nl-NL" i="1" dirty="0"/>
              <a:t>Analyses + Output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DCFB14F-800C-468E-B72A-DE22DA6A9169}"/>
              </a:ext>
            </a:extLst>
          </p:cNvPr>
          <p:cNvSpPr txBox="1"/>
          <p:nvPr/>
        </p:nvSpPr>
        <p:spPr>
          <a:xfrm>
            <a:off x="4524470" y="315660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/>
              <a:t>+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7263022-2D6B-4EDD-B3F8-2A7420418019}"/>
              </a:ext>
            </a:extLst>
          </p:cNvPr>
          <p:cNvSpPr txBox="1"/>
          <p:nvPr/>
        </p:nvSpPr>
        <p:spPr>
          <a:xfrm>
            <a:off x="3255789" y="6019940"/>
            <a:ext cx="3926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Alles in één (project)map</a:t>
            </a:r>
          </a:p>
        </p:txBody>
      </p:sp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8A33ED32-7AC9-4E20-97CF-D4688FF06B55}"/>
              </a:ext>
            </a:extLst>
          </p:cNvPr>
          <p:cNvSpPr/>
          <p:nvPr/>
        </p:nvSpPr>
        <p:spPr>
          <a:xfrm rot="5400000">
            <a:off x="5333007" y="1086457"/>
            <a:ext cx="356880" cy="891879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91E39-F049-4958-B1D5-A599D2AB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0E0E36-99AB-41A7-A02A-16F2CF88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Frazen’s</a:t>
            </a:r>
            <a:r>
              <a:rPr lang="nl-NL" dirty="0"/>
              <a:t> data: de uitdaging</a:t>
            </a:r>
          </a:p>
          <a:p>
            <a:r>
              <a:rPr lang="nl-NL" dirty="0"/>
              <a:t>Data mining</a:t>
            </a:r>
          </a:p>
          <a:p>
            <a:pPr lvl="1"/>
            <a:r>
              <a:rPr lang="nl-NL" dirty="0"/>
              <a:t>Een </a:t>
            </a:r>
            <a:r>
              <a:rPr lang="nl-NL" i="1" dirty="0"/>
              <a:t>eenvoudig</a:t>
            </a:r>
            <a:r>
              <a:rPr lang="nl-NL" dirty="0"/>
              <a:t> voorbeeld</a:t>
            </a:r>
          </a:p>
          <a:p>
            <a:r>
              <a:rPr lang="nl-NL" dirty="0"/>
              <a:t>Gebruik van R (voor data mining)</a:t>
            </a:r>
          </a:p>
          <a:p>
            <a:pPr lvl="1"/>
            <a:r>
              <a:rPr lang="nl-NL" dirty="0"/>
              <a:t>Overzicht van R/</a:t>
            </a:r>
            <a:r>
              <a:rPr lang="nl-NL" dirty="0" err="1"/>
              <a:t>RStudio</a:t>
            </a:r>
            <a:endParaRPr lang="nl-NL" dirty="0"/>
          </a:p>
          <a:p>
            <a:pPr lvl="1"/>
            <a:r>
              <a:rPr lang="nl-NL" dirty="0"/>
              <a:t>Ons eenvoudige voorbeeld</a:t>
            </a:r>
          </a:p>
          <a:p>
            <a:pPr lvl="1"/>
            <a:r>
              <a:rPr lang="nl-NL" dirty="0" err="1"/>
              <a:t>Frazen’s</a:t>
            </a:r>
            <a:r>
              <a:rPr lang="nl-NL" dirty="0"/>
              <a:t> data</a:t>
            </a:r>
          </a:p>
          <a:p>
            <a:r>
              <a:rPr lang="nl-NL" dirty="0"/>
              <a:t>Probeer het zelf, voor </a:t>
            </a:r>
            <a:r>
              <a:rPr lang="nl-NL" dirty="0" err="1"/>
              <a:t>Frazen’s</a:t>
            </a:r>
            <a:r>
              <a:rPr lang="nl-NL" dirty="0"/>
              <a:t> iets veranderde data!</a:t>
            </a:r>
          </a:p>
          <a:p>
            <a:r>
              <a:rPr lang="nl-NL" dirty="0"/>
              <a:t>Eigen data (voor volgende keer)??</a:t>
            </a:r>
          </a:p>
        </p:txBody>
      </p:sp>
    </p:spTree>
    <p:extLst>
      <p:ext uri="{BB962C8B-B14F-4D97-AF65-F5344CB8AC3E}">
        <p14:creationId xmlns:p14="http://schemas.microsoft.com/office/powerpoint/2010/main" val="6647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B8AAD-2C9B-479D-B77A-EB5FE632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Frazen’s</a:t>
            </a:r>
            <a:r>
              <a:rPr lang="nl-NL" dirty="0"/>
              <a:t> data 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FDA64-B0E2-4334-9A8C-C9174403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Frazen</a:t>
            </a:r>
            <a:r>
              <a:rPr lang="nl-NL" dirty="0"/>
              <a:t> visualiseerde de data</a:t>
            </a:r>
          </a:p>
          <a:p>
            <a:pPr lvl="1"/>
            <a:r>
              <a:rPr lang="nl-NL" sz="2800" dirty="0"/>
              <a:t>Idealiter komt naar boven wat het probleem is!</a:t>
            </a:r>
          </a:p>
          <a:p>
            <a:pPr lvl="2"/>
            <a:r>
              <a:rPr lang="nl-NL" sz="2800" dirty="0"/>
              <a:t>De vitaminen (C-Power)</a:t>
            </a:r>
          </a:p>
          <a:p>
            <a:r>
              <a:rPr lang="nl-NL" dirty="0"/>
              <a:t>Het zou mooi zijn als we een algoritme hadden om dat automatisch te detecteren!</a:t>
            </a:r>
          </a:p>
        </p:txBody>
      </p:sp>
    </p:spTree>
    <p:extLst>
      <p:ext uri="{BB962C8B-B14F-4D97-AF65-F5344CB8AC3E}">
        <p14:creationId xmlns:p14="http://schemas.microsoft.com/office/powerpoint/2010/main" val="362770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F8317-B6AD-4E0A-8F78-E21E3205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Mining: een eenvoudig voorbeeld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4A8ECA2-3F06-40FD-A6FA-E50DD150E445}"/>
              </a:ext>
            </a:extLst>
          </p:cNvPr>
          <p:cNvSpPr txBox="1"/>
          <p:nvPr/>
        </p:nvSpPr>
        <p:spPr>
          <a:xfrm>
            <a:off x="1595284" y="1761654"/>
            <a:ext cx="4620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Sommige aanvragers </a:t>
            </a:r>
          </a:p>
          <a:p>
            <a:r>
              <a:rPr lang="nl-NL" sz="2000" b="1" dirty="0"/>
              <a:t>zijn </a:t>
            </a:r>
            <a:r>
              <a:rPr lang="nl-NL" sz="2000" b="1" dirty="0">
                <a:solidFill>
                  <a:srgbClr val="00B050"/>
                </a:solidFill>
              </a:rPr>
              <a:t>betrouwbaar</a:t>
            </a:r>
            <a:r>
              <a:rPr lang="nl-NL" sz="2000" b="1" dirty="0"/>
              <a:t> </a:t>
            </a:r>
            <a:r>
              <a:rPr lang="nl-NL" sz="2000" b="1" dirty="0">
                <a:solidFill>
                  <a:srgbClr val="00B050"/>
                </a:solidFill>
              </a:rPr>
              <a:t>(yes)</a:t>
            </a:r>
            <a:r>
              <a:rPr lang="nl-NL" sz="2000" b="1" dirty="0"/>
              <a:t>, anderen </a:t>
            </a:r>
            <a:r>
              <a:rPr lang="nl-NL" sz="2000" b="1" dirty="0">
                <a:solidFill>
                  <a:srgbClr val="FF0000"/>
                </a:solidFill>
              </a:rPr>
              <a:t>niet (no)</a:t>
            </a:r>
            <a:r>
              <a:rPr lang="nl-NL" sz="2000" b="1" dirty="0"/>
              <a:t>.</a:t>
            </a:r>
            <a:endParaRPr lang="nl-NL" sz="2000" b="1" dirty="0">
              <a:solidFill>
                <a:srgbClr val="00B050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9A2896-7C4B-4990-8A2C-2FC58D3F9855}"/>
              </a:ext>
            </a:extLst>
          </p:cNvPr>
          <p:cNvSpPr txBox="1"/>
          <p:nvPr/>
        </p:nvSpPr>
        <p:spPr>
          <a:xfrm>
            <a:off x="7130131" y="4239347"/>
            <a:ext cx="5132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Welke van de karakteristieken is het meest informatief?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b="1" dirty="0"/>
              <a:t>Vorm van het hoofd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b="1" dirty="0"/>
              <a:t>Vorm van het lichaam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b="1" dirty="0"/>
              <a:t>Kleur van het lichaam</a:t>
            </a:r>
          </a:p>
          <a:p>
            <a:endParaRPr lang="nl-NL" sz="2000" b="1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0C3C438-6EEB-44DF-9AF0-3008820694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5" y="2687782"/>
            <a:ext cx="6332668" cy="3805093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3E0641E8-22C4-4CC7-ADD5-CF9526A09C7C}"/>
              </a:ext>
            </a:extLst>
          </p:cNvPr>
          <p:cNvCxnSpPr>
            <a:cxnSpLocks/>
          </p:cNvCxnSpPr>
          <p:nvPr/>
        </p:nvCxnSpPr>
        <p:spPr>
          <a:xfrm flipH="1">
            <a:off x="2821858" y="2469540"/>
            <a:ext cx="795942" cy="166000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DD05504-CB90-4C17-9DB0-1EAE1D1A7AB7}"/>
              </a:ext>
            </a:extLst>
          </p:cNvPr>
          <p:cNvCxnSpPr>
            <a:cxnSpLocks/>
          </p:cNvCxnSpPr>
          <p:nvPr/>
        </p:nvCxnSpPr>
        <p:spPr>
          <a:xfrm>
            <a:off x="5200966" y="2469540"/>
            <a:ext cx="678724" cy="1769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keraccolade 12">
            <a:extLst>
              <a:ext uri="{FF2B5EF4-FFF2-40B4-BE49-F238E27FC236}">
                <a16:creationId xmlns:a16="http://schemas.microsoft.com/office/drawing/2014/main" id="{D90CF3A4-1B2F-4C33-BFE0-860DF89918D2}"/>
              </a:ext>
            </a:extLst>
          </p:cNvPr>
          <p:cNvSpPr/>
          <p:nvPr/>
        </p:nvSpPr>
        <p:spPr>
          <a:xfrm>
            <a:off x="6921910" y="4375355"/>
            <a:ext cx="208221" cy="14256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8D19354-0156-4D89-9C68-C28637BDCB4F}"/>
              </a:ext>
            </a:extLst>
          </p:cNvPr>
          <p:cNvSpPr/>
          <p:nvPr/>
        </p:nvSpPr>
        <p:spPr>
          <a:xfrm>
            <a:off x="9989575" y="4880803"/>
            <a:ext cx="304800" cy="2516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892143B-DFEB-4CF9-A754-278C34D78D54}"/>
              </a:ext>
            </a:extLst>
          </p:cNvPr>
          <p:cNvSpPr/>
          <p:nvPr/>
        </p:nvSpPr>
        <p:spPr>
          <a:xfrm>
            <a:off x="10438811" y="4880803"/>
            <a:ext cx="304801" cy="251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A71A053F-7CC6-497B-BE96-2F3EFEC0D475}"/>
              </a:ext>
            </a:extLst>
          </p:cNvPr>
          <p:cNvSpPr/>
          <p:nvPr/>
        </p:nvSpPr>
        <p:spPr>
          <a:xfrm>
            <a:off x="9989575" y="5258271"/>
            <a:ext cx="304800" cy="2516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7312939D-E46F-4512-8ED4-B94C9AF90A69}"/>
              </a:ext>
            </a:extLst>
          </p:cNvPr>
          <p:cNvSpPr/>
          <p:nvPr/>
        </p:nvSpPr>
        <p:spPr>
          <a:xfrm>
            <a:off x="10438811" y="5258271"/>
            <a:ext cx="304801" cy="251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D115292-FFEF-45D5-97C0-DA26F84DC033}"/>
              </a:ext>
            </a:extLst>
          </p:cNvPr>
          <p:cNvSpPr/>
          <p:nvPr/>
        </p:nvSpPr>
        <p:spPr>
          <a:xfrm>
            <a:off x="9989574" y="5549396"/>
            <a:ext cx="304801" cy="2516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2EF0A71-D61E-48CF-B93D-CAC0BD6777F3}"/>
              </a:ext>
            </a:extLst>
          </p:cNvPr>
          <p:cNvSpPr/>
          <p:nvPr/>
        </p:nvSpPr>
        <p:spPr>
          <a:xfrm>
            <a:off x="10438811" y="5549396"/>
            <a:ext cx="304801" cy="25163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1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19038B54-89E3-40C1-AF5E-FAA860F2FF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58" y="230387"/>
            <a:ext cx="9164483" cy="63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590DA-5253-4F06-9864-9CA439D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Mining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3E1CB-F79C-46BA-911E-A1F19254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4265" cy="4351338"/>
          </a:xfrm>
        </p:spPr>
        <p:txBody>
          <a:bodyPr>
            <a:normAutofit/>
          </a:bodyPr>
          <a:lstStyle/>
          <a:p>
            <a:r>
              <a:rPr lang="nl-NL" dirty="0"/>
              <a:t>Behoefte aan een algoritme!</a:t>
            </a:r>
          </a:p>
          <a:p>
            <a:r>
              <a:rPr lang="nl-NL" dirty="0"/>
              <a:t>Data Mining</a:t>
            </a:r>
          </a:p>
          <a:p>
            <a:pPr lvl="1"/>
            <a:r>
              <a:rPr lang="nl-NL" sz="2800" dirty="0"/>
              <a:t>Classificatie</a:t>
            </a:r>
          </a:p>
          <a:p>
            <a:pPr lvl="1"/>
            <a:r>
              <a:rPr lang="nl-NL" sz="2800" dirty="0"/>
              <a:t>Voorspelling</a:t>
            </a:r>
          </a:p>
          <a:p>
            <a:pPr lvl="1"/>
            <a:r>
              <a:rPr lang="nl-NL" sz="2800" dirty="0"/>
              <a:t>Patroonherkenning</a:t>
            </a:r>
          </a:p>
          <a:p>
            <a:r>
              <a:rPr lang="nl-NL" dirty="0"/>
              <a:t>Wij willen in kaart brengen welke kenmerken het beste voorspellen in welke categorie iemand valt</a:t>
            </a:r>
          </a:p>
        </p:txBody>
      </p:sp>
    </p:spTree>
    <p:extLst>
      <p:ext uri="{BB962C8B-B14F-4D97-AF65-F5344CB8AC3E}">
        <p14:creationId xmlns:p14="http://schemas.microsoft.com/office/powerpoint/2010/main" val="176988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A57BA-3D24-453B-B430-EB0BB243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Begrippen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F5776D-B844-4ECC-9C7E-258D58E3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Training en test set</a:t>
            </a:r>
          </a:p>
          <a:p>
            <a:endParaRPr lang="nl-NL" dirty="0"/>
          </a:p>
          <a:p>
            <a:r>
              <a:rPr lang="nl-NL" dirty="0"/>
              <a:t>Type variabelen</a:t>
            </a:r>
          </a:p>
          <a:p>
            <a:pPr lvl="1"/>
            <a:r>
              <a:rPr lang="nl-NL" sz="2800" dirty="0"/>
              <a:t>Klassen (wel/niet; politieke voorkeur; …)</a:t>
            </a:r>
          </a:p>
          <a:p>
            <a:pPr lvl="2"/>
            <a:r>
              <a:rPr lang="nl-NL" sz="2800" i="1" dirty="0"/>
              <a:t>Factor variables</a:t>
            </a:r>
          </a:p>
          <a:p>
            <a:pPr lvl="1"/>
            <a:r>
              <a:rPr lang="nl-NL" sz="2800" dirty="0"/>
              <a:t>Numerieke variabelen</a:t>
            </a:r>
          </a:p>
          <a:p>
            <a:pPr lvl="2"/>
            <a:r>
              <a:rPr lang="nl-NL" sz="2800" dirty="0"/>
              <a:t>Inkomen, alcohol %, …</a:t>
            </a:r>
          </a:p>
          <a:p>
            <a:pPr lvl="2"/>
            <a:endParaRPr lang="nl-NL" sz="2800" dirty="0"/>
          </a:p>
          <a:p>
            <a:pPr lvl="2"/>
            <a:endParaRPr lang="nl-NL" sz="2800" dirty="0"/>
          </a:p>
          <a:p>
            <a:pPr lvl="1"/>
            <a:endParaRPr lang="nl-NL" sz="2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235020-4A64-44B2-B7B8-8BC46C5E37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25" y="387914"/>
            <a:ext cx="4582241" cy="2605548"/>
          </a:xfrm>
          <a:prstGeom prst="rect">
            <a:avLst/>
          </a:prstGeom>
        </p:spPr>
      </p:pic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7F16196-A325-424F-8BC3-5A78055C5723}"/>
              </a:ext>
            </a:extLst>
          </p:cNvPr>
          <p:cNvCxnSpPr>
            <a:cxnSpLocks/>
          </p:cNvCxnSpPr>
          <p:nvPr/>
        </p:nvCxnSpPr>
        <p:spPr>
          <a:xfrm>
            <a:off x="8042787" y="387914"/>
            <a:ext cx="0" cy="260554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B0CDA631-96AA-4925-8070-8CE471B88F53}"/>
              </a:ext>
            </a:extLst>
          </p:cNvPr>
          <p:cNvSpPr txBox="1"/>
          <p:nvPr/>
        </p:nvSpPr>
        <p:spPr>
          <a:xfrm>
            <a:off x="5632475" y="757083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Training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5938D44-9574-4537-8258-C081F4281004}"/>
              </a:ext>
            </a:extLst>
          </p:cNvPr>
          <p:cNvSpPr txBox="1"/>
          <p:nvPr/>
        </p:nvSpPr>
        <p:spPr>
          <a:xfrm>
            <a:off x="8274273" y="75708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68428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7DFB9-8445-4F45-8293-9BD11076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F82775-5A2C-41A4-AAAD-A2D8E367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R en Python zijn de meest gebruikte tools voor </a:t>
            </a:r>
            <a:r>
              <a:rPr lang="nl-NL" sz="3200" i="1" dirty="0"/>
              <a:t>data mining</a:t>
            </a:r>
          </a:p>
          <a:p>
            <a:pPr lvl="1"/>
            <a:r>
              <a:rPr lang="nl-NL" sz="3200" i="1" dirty="0"/>
              <a:t>Open source</a:t>
            </a:r>
            <a:r>
              <a:rPr lang="nl-NL" sz="3200" dirty="0"/>
              <a:t>; gratis</a:t>
            </a:r>
          </a:p>
          <a:p>
            <a:pPr lvl="1"/>
            <a:r>
              <a:rPr lang="nl-NL" sz="3200" dirty="0"/>
              <a:t>Niet eenvoudig te leren</a:t>
            </a:r>
          </a:p>
          <a:p>
            <a:pPr lvl="2"/>
            <a:r>
              <a:rPr lang="nl-NL" sz="3200" dirty="0"/>
              <a:t>Enorm aantal YouTube video’s; user blogs; websites; voorbeelden; …</a:t>
            </a:r>
          </a:p>
        </p:txBody>
      </p:sp>
    </p:spTree>
    <p:extLst>
      <p:ext uri="{BB962C8B-B14F-4D97-AF65-F5344CB8AC3E}">
        <p14:creationId xmlns:p14="http://schemas.microsoft.com/office/powerpoint/2010/main" val="9409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80C0618A-24AF-433A-B05D-B1D97CE86E3D}"/>
              </a:ext>
            </a:extLst>
          </p:cNvPr>
          <p:cNvSpPr/>
          <p:nvPr/>
        </p:nvSpPr>
        <p:spPr>
          <a:xfrm>
            <a:off x="3020291" y="1874982"/>
            <a:ext cx="5698836" cy="3214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EEEDF3-892B-4AA0-9557-B88991E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R/</a:t>
            </a:r>
            <a:r>
              <a:rPr lang="nl-NL" dirty="0" err="1"/>
              <a:t>RStudio</a:t>
            </a:r>
            <a:endParaRPr lang="nl-NL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1C71C5E-0F72-47BA-8971-CA9DA588A5EF}"/>
              </a:ext>
            </a:extLst>
          </p:cNvPr>
          <p:cNvSpPr/>
          <p:nvPr/>
        </p:nvSpPr>
        <p:spPr>
          <a:xfrm>
            <a:off x="6955430" y="682745"/>
            <a:ext cx="1763697" cy="991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R Packages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3F9253F-131A-4AF9-A931-2B82C0F01115}"/>
              </a:ext>
            </a:extLst>
          </p:cNvPr>
          <p:cNvSpPr/>
          <p:nvPr/>
        </p:nvSpPr>
        <p:spPr>
          <a:xfrm>
            <a:off x="8839200" y="1379048"/>
            <a:ext cx="1763697" cy="991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R Packages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212EBFE2-2363-42A9-BDDE-73C532B0E279}"/>
              </a:ext>
            </a:extLst>
          </p:cNvPr>
          <p:cNvSpPr/>
          <p:nvPr/>
        </p:nvSpPr>
        <p:spPr>
          <a:xfrm>
            <a:off x="9512710" y="2704611"/>
            <a:ext cx="1763697" cy="991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R Packages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7040BB42-8FC8-41E7-93B1-9CDD45B97924}"/>
              </a:ext>
            </a:extLst>
          </p:cNvPr>
          <p:cNvSpPr/>
          <p:nvPr/>
        </p:nvSpPr>
        <p:spPr>
          <a:xfrm>
            <a:off x="9306232" y="4214467"/>
            <a:ext cx="1763697" cy="991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Er zijn 16K packages …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DD1BFB4-09EB-474E-907A-D5E8D587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87" y="2860451"/>
            <a:ext cx="2614064" cy="144607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B743A49-8C48-446F-8726-3C1E4E61D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5" y="1874981"/>
            <a:ext cx="1404340" cy="8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74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Breedbeeld</PresentationFormat>
  <Paragraphs>65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Data Mining in R</vt:lpstr>
      <vt:lpstr>Agenda </vt:lpstr>
      <vt:lpstr>Frazen’s data set</vt:lpstr>
      <vt:lpstr>Data Mining: een eenvoudig voorbeeld</vt:lpstr>
      <vt:lpstr>PowerPoint-presentatie</vt:lpstr>
      <vt:lpstr>Data Mining</vt:lpstr>
      <vt:lpstr>Begrippen</vt:lpstr>
      <vt:lpstr>Gebruik van R</vt:lpstr>
      <vt:lpstr>R/RStudio</vt:lpstr>
      <vt:lpstr>Werkwijze (workflow)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robert goedegebuure</dc:creator>
  <cp:lastModifiedBy>robert goedegebuure</cp:lastModifiedBy>
  <cp:revision>8</cp:revision>
  <dcterms:created xsi:type="dcterms:W3CDTF">2021-04-03T12:13:23Z</dcterms:created>
  <dcterms:modified xsi:type="dcterms:W3CDTF">2021-04-04T15:25:45Z</dcterms:modified>
</cp:coreProperties>
</file>