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Open Sans Light" panose="020B0306030504020204"/>
      <p:regular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145705" y="1189296"/>
            <a:ext cx="13708378" cy="4443799"/>
          </a:xfrm>
          <a:prstGeom prst="rect">
            <a:avLst/>
          </a:prstGeom>
        </p:spPr>
      </p:pic>
      <p:sp>
        <p:nvSpPr>
          <p:cNvPr id="3" name="TextBox 3"/>
          <p:cNvSpPr txBox="1"/>
          <p:nvPr/>
        </p:nvSpPr>
        <p:spPr>
          <a:xfrm>
            <a:off x="2560675" y="6439188"/>
            <a:ext cx="13319050" cy="1927860"/>
          </a:xfrm>
          <a:prstGeom prst="rect">
            <a:avLst/>
          </a:prstGeom>
        </p:spPr>
        <p:txBody>
          <a:bodyPr lIns="0" tIns="0" rIns="0" bIns="0" rtlCol="0" anchor="t">
            <a:spAutoFit/>
          </a:bodyPr>
          <a:lstStyle/>
          <a:p>
            <a:pPr algn="ctr">
              <a:lnSpc>
                <a:spcPts val="14400"/>
              </a:lnSpc>
            </a:pPr>
            <a:r>
              <a:rPr lang="en-US" sz="14400">
                <a:solidFill>
                  <a:srgbClr val="28211B"/>
                </a:solidFill>
                <a:latin typeface="Dream Avenue" panose="02000503000000020004"/>
              </a:rPr>
              <a:t>Minor Project</a:t>
            </a:r>
            <a:endParaRPr lang="en-US" sz="14400">
              <a:solidFill>
                <a:srgbClr val="28211B"/>
              </a:solidFill>
              <a:latin typeface="Dream Avenue" panose="02000503000000020004"/>
            </a:endParaRPr>
          </a:p>
        </p:txBody>
      </p:sp>
      <p:sp>
        <p:nvSpPr>
          <p:cNvPr id="4" name="TextBox 4"/>
          <p:cNvSpPr txBox="1"/>
          <p:nvPr/>
        </p:nvSpPr>
        <p:spPr>
          <a:xfrm>
            <a:off x="2145705" y="8319423"/>
            <a:ext cx="13996589" cy="455295"/>
          </a:xfrm>
          <a:prstGeom prst="rect">
            <a:avLst/>
          </a:prstGeom>
        </p:spPr>
        <p:txBody>
          <a:bodyPr lIns="0" tIns="0" rIns="0" bIns="0" rtlCol="0" anchor="t">
            <a:spAutoFit/>
          </a:bodyPr>
          <a:lstStyle/>
          <a:p>
            <a:pPr algn="ctr">
              <a:lnSpc>
                <a:spcPts val="3780"/>
              </a:lnSpc>
            </a:pPr>
            <a:r>
              <a:rPr lang="en-US" sz="2700">
                <a:solidFill>
                  <a:srgbClr val="28211B"/>
                </a:solidFill>
                <a:latin typeface="Now Bold" panose="00000600000000000000"/>
              </a:rPr>
              <a:t>DETECTING COVID-19 FROM X-RAY USING CONVOLUTIONAL NEURAL NETWORK</a:t>
            </a:r>
            <a:endParaRPr lang="en-US" sz="2700">
              <a:solidFill>
                <a:srgbClr val="28211B"/>
              </a:solidFill>
              <a:latin typeface="Now Bold" panose="000006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36491" y="825321"/>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Why CNN?</a:t>
            </a:r>
            <a:endParaRPr lang="en-US" sz="8000">
              <a:solidFill>
                <a:srgbClr val="28211B"/>
              </a:solidFill>
              <a:latin typeface="Dream Avenue" panose="02000503000000020004"/>
            </a:endParaRPr>
          </a:p>
        </p:txBody>
      </p:sp>
      <p:sp>
        <p:nvSpPr>
          <p:cNvPr id="3" name="TextBox 3"/>
          <p:cNvSpPr txBox="1"/>
          <p:nvPr/>
        </p:nvSpPr>
        <p:spPr>
          <a:xfrm>
            <a:off x="586163" y="2710448"/>
            <a:ext cx="15768771" cy="41713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Three</a:t>
            </a:r>
            <a:r>
              <a:rPr lang="en-US" sz="3400">
                <a:solidFill>
                  <a:srgbClr val="28211B"/>
                </a:solidFill>
                <a:latin typeface="Now" panose="00000500000000000000"/>
              </a:rPr>
              <a:t> important types of neural networks that form the basis for most pre-trained models in deep learning:</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Artificial Neural Networks (ANN)</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Convolution Neural Networks (CNN)</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Recurrent Neural Networks (RNN)</a:t>
            </a:r>
            <a:endParaRPr lang="en-US" sz="3400">
              <a:solidFill>
                <a:srgbClr val="28211B"/>
              </a:solidFill>
              <a:latin typeface="Now" panose="00000500000000000000"/>
            </a:endParaRPr>
          </a:p>
          <a:p>
            <a:pPr>
              <a:lnSpc>
                <a:spcPts val="4760"/>
              </a:lnSpc>
            </a:pPr>
          </a:p>
          <a:p>
            <a:pPr>
              <a:lnSpc>
                <a:spcPts val="4760"/>
              </a:lnSpc>
            </a:pPr>
            <a:r>
              <a:rPr lang="en-US" sz="3400">
                <a:solidFill>
                  <a:srgbClr val="28211B"/>
                </a:solidFill>
                <a:latin typeface="Now" panose="00000500000000000000"/>
              </a:rPr>
              <a:t>Let's discuss about them.</a:t>
            </a:r>
            <a:endParaRPr lang="en-US" sz="3400">
              <a:solidFill>
                <a:srgbClr val="28211B"/>
              </a:solidFill>
              <a:latin typeface="Now"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830"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Artificial Neural Network (ANN)</a:t>
            </a:r>
            <a:endParaRPr lang="en-US" sz="8000">
              <a:solidFill>
                <a:srgbClr val="28211B"/>
              </a:solidFill>
              <a:latin typeface="Dream Avenue" panose="02000503000000020004"/>
            </a:endParaRPr>
          </a:p>
        </p:txBody>
      </p:sp>
      <p:sp>
        <p:nvSpPr>
          <p:cNvPr id="3" name="TextBox 3"/>
          <p:cNvSpPr txBox="1"/>
          <p:nvPr/>
        </p:nvSpPr>
        <p:spPr>
          <a:xfrm>
            <a:off x="333830" y="1824302"/>
            <a:ext cx="17645945" cy="8194040"/>
          </a:xfrm>
          <a:prstGeom prst="rect">
            <a:avLst/>
          </a:prstGeom>
        </p:spPr>
        <p:txBody>
          <a:bodyPr lIns="0" tIns="0" rIns="0" bIns="0" rtlCol="0" anchor="t">
            <a:spAutoFit/>
          </a:bodyPr>
          <a:lstStyle/>
          <a:p>
            <a:pPr>
              <a:lnSpc>
                <a:spcPts val="4060"/>
              </a:lnSpc>
            </a:pPr>
            <a:r>
              <a:rPr lang="en-US" sz="2900">
                <a:solidFill>
                  <a:srgbClr val="28211B"/>
                </a:solidFill>
                <a:latin typeface="Now" panose="00000500000000000000"/>
              </a:rPr>
              <a:t>A single perceptron (or neuron) can be imagined as a Logistic Regression. An artificial Neural Network, or ANN, is a group of multiple perceptrons/ neurons at each layer. ANN is also known as a Feed-Forward Neural network because inputs are processed only in the forward direction.</a:t>
            </a:r>
            <a:endParaRPr lang="en-US" sz="2900">
              <a:solidFill>
                <a:srgbClr val="28211B"/>
              </a:solidFill>
              <a:latin typeface="Now" panose="00000500000000000000"/>
            </a:endParaRPr>
          </a:p>
          <a:p>
            <a:pPr>
              <a:lnSpc>
                <a:spcPts val="4060"/>
              </a:lnSpc>
            </a:pPr>
            <a:r>
              <a:rPr lang="en-US" sz="2900">
                <a:solidFill>
                  <a:srgbClr val="28211B"/>
                </a:solidFill>
                <a:latin typeface="Now" panose="00000500000000000000"/>
              </a:rPr>
              <a:t>ANN can be used to solve problems related to:</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Tabular data</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Image data</a:t>
            </a:r>
            <a:endParaRPr lang="en-US" sz="2900">
              <a:solidFill>
                <a:srgbClr val="28211B"/>
              </a:solidFill>
              <a:latin typeface="Now" panose="00000500000000000000"/>
            </a:endParaRPr>
          </a:p>
          <a:p>
            <a:pPr marL="604520" lvl="1" indent="-302260">
              <a:lnSpc>
                <a:spcPts val="3920"/>
              </a:lnSpc>
              <a:buFont typeface="Arial" panose="020B0604020202020204"/>
              <a:buChar char="•"/>
            </a:pPr>
            <a:r>
              <a:rPr lang="en-US" sz="2800">
                <a:solidFill>
                  <a:srgbClr val="28211B"/>
                </a:solidFill>
                <a:latin typeface="Now" panose="00000500000000000000"/>
              </a:rPr>
              <a:t>Text data</a:t>
            </a:r>
            <a:endParaRPr lang="en-US" sz="2800">
              <a:solidFill>
                <a:srgbClr val="28211B"/>
              </a:solidFill>
              <a:latin typeface="Now" panose="00000500000000000000"/>
            </a:endParaRPr>
          </a:p>
          <a:p>
            <a:pPr>
              <a:lnSpc>
                <a:spcPts val="4060"/>
              </a:lnSpc>
            </a:pPr>
            <a:r>
              <a:rPr lang="en-US" sz="2900">
                <a:solidFill>
                  <a:srgbClr val="28211B"/>
                </a:solidFill>
                <a:latin typeface="Now Bold" panose="00000600000000000000"/>
              </a:rPr>
              <a:t>Challenges with Artificial Neural Network (ANN)</a:t>
            </a:r>
            <a:endParaRPr lang="en-US" sz="2900">
              <a:solidFill>
                <a:srgbClr val="28211B"/>
              </a:solidFill>
              <a:latin typeface="Now Bold" panose="00000600000000000000"/>
            </a:endParaRPr>
          </a:p>
          <a:p>
            <a:pPr>
              <a:lnSpc>
                <a:spcPts val="4060"/>
              </a:lnSpc>
            </a:pPr>
            <a:r>
              <a:rPr lang="en-US" sz="2900">
                <a:solidFill>
                  <a:srgbClr val="28211B"/>
                </a:solidFill>
                <a:latin typeface="Now" panose="00000500000000000000"/>
              </a:rPr>
              <a:t>While solving an image classification problem using ANN, the first step is to convert a 2-dimensional image into a 1-dimensional vector prior to training the model. This has two drawbacks:</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The number of trainable parameters increases drastically with an increase in the size of the image.</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ANN loses the spatial features of an image. Spatial features refer to the arrangement of the pixels in an image.</a:t>
            </a:r>
            <a:endParaRPr lang="en-US" sz="2900">
              <a:solidFill>
                <a:srgbClr val="28211B"/>
              </a:solidFill>
              <a:latin typeface="Now" panose="00000500000000000000"/>
            </a:endParaRPr>
          </a:p>
          <a:p>
            <a:pPr>
              <a:lnSpc>
                <a:spcPts val="406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830"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Medium"/>
              </a:rPr>
              <a:t>Recurrent Neural Network (RNN) </a:t>
            </a:r>
            <a:endParaRPr lang="en-US" sz="8000">
              <a:solidFill>
                <a:srgbClr val="28211B"/>
              </a:solidFill>
              <a:latin typeface="Dream Avenue Medium"/>
            </a:endParaRPr>
          </a:p>
        </p:txBody>
      </p:sp>
      <p:sp>
        <p:nvSpPr>
          <p:cNvPr id="3" name="TextBox 3"/>
          <p:cNvSpPr txBox="1"/>
          <p:nvPr/>
        </p:nvSpPr>
        <p:spPr>
          <a:xfrm>
            <a:off x="333830" y="1923016"/>
            <a:ext cx="17270189" cy="6155690"/>
          </a:xfrm>
          <a:prstGeom prst="rect">
            <a:avLst/>
          </a:prstGeom>
        </p:spPr>
        <p:txBody>
          <a:bodyPr lIns="0" tIns="0" rIns="0" bIns="0" rtlCol="0" anchor="t">
            <a:spAutoFit/>
          </a:bodyPr>
          <a:lstStyle/>
          <a:p>
            <a:pPr>
              <a:lnSpc>
                <a:spcPts val="4060"/>
              </a:lnSpc>
            </a:pPr>
            <a:r>
              <a:rPr lang="en-US" sz="2900">
                <a:solidFill>
                  <a:srgbClr val="28211B"/>
                </a:solidFill>
                <a:latin typeface="Now" panose="00000500000000000000"/>
              </a:rPr>
              <a:t>A recurrent neural network (RNN) is a class of </a:t>
            </a:r>
            <a:r>
              <a:rPr lang="en-US" sz="2900">
                <a:solidFill>
                  <a:srgbClr val="28211B"/>
                </a:solidFill>
                <a:latin typeface="Now" panose="00000500000000000000"/>
              </a:rPr>
              <a:t>artificial neural networks</a:t>
            </a:r>
            <a:r>
              <a:rPr lang="en-US" sz="2900">
                <a:solidFill>
                  <a:srgbClr val="28211B"/>
                </a:solidFill>
                <a:latin typeface="Now" panose="00000500000000000000"/>
              </a:rPr>
              <a:t> where connections between nodes form a </a:t>
            </a:r>
            <a:r>
              <a:rPr lang="en-US" sz="2900">
                <a:solidFill>
                  <a:srgbClr val="28211B"/>
                </a:solidFill>
                <a:latin typeface="Now" panose="00000500000000000000"/>
              </a:rPr>
              <a:t>directed</a:t>
            </a:r>
            <a:r>
              <a:rPr lang="en-US" sz="2900">
                <a:solidFill>
                  <a:srgbClr val="28211B"/>
                </a:solidFill>
                <a:latin typeface="Now" panose="00000500000000000000"/>
              </a:rPr>
              <a:t> or </a:t>
            </a:r>
            <a:r>
              <a:rPr lang="en-US" sz="2900">
                <a:solidFill>
                  <a:srgbClr val="28211B"/>
                </a:solidFill>
                <a:latin typeface="Now" panose="00000500000000000000"/>
              </a:rPr>
              <a:t>undirected graph</a:t>
            </a:r>
            <a:r>
              <a:rPr lang="en-US" sz="2900">
                <a:solidFill>
                  <a:srgbClr val="28211B"/>
                </a:solidFill>
                <a:latin typeface="Now" panose="00000500000000000000"/>
              </a:rPr>
              <a:t> along a temporal sequence. </a:t>
            </a:r>
            <a:endParaRPr lang="en-US" sz="2900">
              <a:solidFill>
                <a:srgbClr val="28211B"/>
              </a:solidFill>
              <a:latin typeface="Now" panose="00000500000000000000"/>
            </a:endParaRPr>
          </a:p>
          <a:p>
            <a:pPr>
              <a:lnSpc>
                <a:spcPts val="4060"/>
              </a:lnSpc>
            </a:pPr>
            <a:r>
              <a:rPr lang="en-US" sz="2900">
                <a:solidFill>
                  <a:srgbClr val="28211B"/>
                </a:solidFill>
                <a:latin typeface="Now" panose="00000500000000000000"/>
              </a:rPr>
              <a:t>We can use recurrent neural networks to solve the problems related to:</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Time Series data</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Text data</a:t>
            </a:r>
            <a:endParaRPr lang="en-US" sz="2900">
              <a:solidFill>
                <a:srgbClr val="28211B"/>
              </a:solidFill>
              <a:latin typeface="Now" panose="00000500000000000000"/>
            </a:endParaRPr>
          </a:p>
          <a:p>
            <a:pPr marL="626110" lvl="1" indent="-313055">
              <a:lnSpc>
                <a:spcPts val="4060"/>
              </a:lnSpc>
              <a:buFont typeface="Arial" panose="020B0604020202020204"/>
              <a:buChar char="•"/>
            </a:pPr>
            <a:r>
              <a:rPr lang="en-US" sz="2900">
                <a:solidFill>
                  <a:srgbClr val="28211B"/>
                </a:solidFill>
                <a:latin typeface="Now" panose="00000500000000000000"/>
              </a:rPr>
              <a:t>Audio data</a:t>
            </a:r>
            <a:endParaRPr lang="en-US" sz="2900">
              <a:solidFill>
                <a:srgbClr val="28211B"/>
              </a:solidFill>
              <a:latin typeface="Now" panose="00000500000000000000"/>
            </a:endParaRPr>
          </a:p>
          <a:p>
            <a:pPr>
              <a:lnSpc>
                <a:spcPts val="4060"/>
              </a:lnSpc>
            </a:pPr>
          </a:p>
          <a:p>
            <a:pPr>
              <a:lnSpc>
                <a:spcPts val="4060"/>
              </a:lnSpc>
            </a:pPr>
            <a:r>
              <a:rPr lang="en-US" sz="2900">
                <a:solidFill>
                  <a:srgbClr val="000000"/>
                </a:solidFill>
                <a:latin typeface="Now Bold" panose="00000600000000000000"/>
              </a:rPr>
              <a:t>Challenges with Recurrent Neural Networks (RNN)</a:t>
            </a:r>
            <a:endParaRPr lang="en-US" sz="2900">
              <a:solidFill>
                <a:srgbClr val="000000"/>
              </a:solidFill>
              <a:latin typeface="Now Bold" panose="00000600000000000000"/>
            </a:endParaRPr>
          </a:p>
          <a:p>
            <a:pPr>
              <a:lnSpc>
                <a:spcPts val="4060"/>
              </a:lnSpc>
            </a:pPr>
            <a:r>
              <a:rPr lang="en-US" sz="2900">
                <a:solidFill>
                  <a:srgbClr val="28211B"/>
                </a:solidFill>
                <a:latin typeface="Now" panose="00000500000000000000"/>
              </a:rPr>
              <a:t>Deep RNNs (RNNs with a large number of time steps) also suffer from the vanishing and exploding gradient problem which is a common problem in all the different types of neural networks.</a:t>
            </a:r>
            <a:endParaRPr lang="en-US" sz="2900">
              <a:solidFill>
                <a:srgbClr val="28211B"/>
              </a:solidFill>
              <a:latin typeface="Now" panose="00000500000000000000"/>
            </a:endParaRPr>
          </a:p>
          <a:p>
            <a:pPr>
              <a:lnSpc>
                <a:spcPts val="4060"/>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72358" y="2367159"/>
            <a:ext cx="14556612" cy="2502515"/>
          </a:xfrm>
          <a:prstGeom prst="rect">
            <a:avLst/>
          </a:prstGeom>
        </p:spPr>
      </p:pic>
      <p:sp>
        <p:nvSpPr>
          <p:cNvPr id="3" name="TextBox 3"/>
          <p:cNvSpPr txBox="1"/>
          <p:nvPr/>
        </p:nvSpPr>
        <p:spPr>
          <a:xfrm>
            <a:off x="372358"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Dataset</a:t>
            </a:r>
            <a:endParaRPr lang="en-US" sz="8000">
              <a:solidFill>
                <a:srgbClr val="28211B"/>
              </a:solidFill>
              <a:latin typeface="Dream Avenue" panose="02000503000000020004"/>
            </a:endParaRPr>
          </a:p>
        </p:txBody>
      </p:sp>
      <p:sp>
        <p:nvSpPr>
          <p:cNvPr id="4" name="TextBox 4"/>
          <p:cNvSpPr txBox="1"/>
          <p:nvPr/>
        </p:nvSpPr>
        <p:spPr>
          <a:xfrm>
            <a:off x="372358" y="5394575"/>
            <a:ext cx="16181878" cy="17710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For our project, we used a dataset of 392 images of chest x-rays. Out of them, we used 7% for our test and validation dataset and 85% for our train dataset.</a:t>
            </a:r>
            <a:endParaRPr lang="en-US" sz="3400">
              <a:solidFill>
                <a:srgbClr val="28211B"/>
              </a:solidFill>
              <a:latin typeface="Now"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35114" y="2489314"/>
            <a:ext cx="10439797" cy="5308371"/>
          </a:xfrm>
          <a:prstGeom prst="rect">
            <a:avLst/>
          </a:prstGeom>
        </p:spPr>
      </p:pic>
      <p:pic>
        <p:nvPicPr>
          <p:cNvPr id="3" name="Picture 3"/>
          <p:cNvPicPr>
            <a:picLocks noChangeAspect="1"/>
          </p:cNvPicPr>
          <p:nvPr/>
        </p:nvPicPr>
        <p:blipFill>
          <a:blip r:embed="rId2"/>
          <a:srcRect/>
          <a:stretch>
            <a:fillRect/>
          </a:stretch>
        </p:blipFill>
        <p:spPr>
          <a:xfrm>
            <a:off x="11120380" y="2500776"/>
            <a:ext cx="6883806" cy="5935012"/>
          </a:xfrm>
          <a:prstGeom prst="rect">
            <a:avLst/>
          </a:prstGeom>
        </p:spPr>
      </p:pic>
      <p:sp>
        <p:nvSpPr>
          <p:cNvPr id="4" name="TextBox 4"/>
          <p:cNvSpPr txBox="1"/>
          <p:nvPr/>
        </p:nvSpPr>
        <p:spPr>
          <a:xfrm>
            <a:off x="449414"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Output</a:t>
            </a:r>
            <a:endParaRPr lang="en-US" sz="8000">
              <a:solidFill>
                <a:srgbClr val="28211B"/>
              </a:solidFill>
              <a:latin typeface="Dream Avenue" panose="02000503000000020004"/>
            </a:endParaRPr>
          </a:p>
        </p:txBody>
      </p:sp>
      <p:sp>
        <p:nvSpPr>
          <p:cNvPr id="5" name="TextBox 5"/>
          <p:cNvSpPr txBox="1"/>
          <p:nvPr/>
        </p:nvSpPr>
        <p:spPr>
          <a:xfrm>
            <a:off x="2139049" y="8004306"/>
            <a:ext cx="1989138" cy="297179"/>
          </a:xfrm>
          <a:prstGeom prst="rect">
            <a:avLst/>
          </a:prstGeom>
        </p:spPr>
        <p:txBody>
          <a:bodyPr lIns="0" tIns="0" rIns="0" bIns="0" rtlCol="0" anchor="t">
            <a:spAutoFit/>
          </a:bodyPr>
          <a:lstStyle/>
          <a:p>
            <a:pPr algn="ctr">
              <a:lnSpc>
                <a:spcPts val="2520"/>
              </a:lnSpc>
            </a:pPr>
            <a:r>
              <a:rPr lang="en-US" sz="1800">
                <a:solidFill>
                  <a:srgbClr val="28211B"/>
                </a:solidFill>
                <a:latin typeface="Open Sans Light" panose="020B0306030504020204"/>
              </a:rPr>
              <a:t>Epochs vs Accuracy</a:t>
            </a:r>
            <a:endParaRPr lang="en-US" sz="1800">
              <a:solidFill>
                <a:srgbClr val="28211B"/>
              </a:solidFill>
              <a:latin typeface="Open Sans Light" panose="020B0306030504020204"/>
            </a:endParaRPr>
          </a:p>
        </p:txBody>
      </p:sp>
      <p:sp>
        <p:nvSpPr>
          <p:cNvPr id="6" name="TextBox 6"/>
          <p:cNvSpPr txBox="1"/>
          <p:nvPr/>
        </p:nvSpPr>
        <p:spPr>
          <a:xfrm>
            <a:off x="7947766" y="8138608"/>
            <a:ext cx="1540570" cy="297179"/>
          </a:xfrm>
          <a:prstGeom prst="rect">
            <a:avLst/>
          </a:prstGeom>
        </p:spPr>
        <p:txBody>
          <a:bodyPr lIns="0" tIns="0" rIns="0" bIns="0" rtlCol="0" anchor="t">
            <a:spAutoFit/>
          </a:bodyPr>
          <a:lstStyle/>
          <a:p>
            <a:pPr algn="ctr">
              <a:lnSpc>
                <a:spcPts val="2520"/>
              </a:lnSpc>
            </a:pPr>
            <a:r>
              <a:rPr lang="en-US" sz="1800">
                <a:solidFill>
                  <a:srgbClr val="28211B"/>
                </a:solidFill>
                <a:latin typeface="Open Sans Light" panose="020B0306030504020204"/>
              </a:rPr>
              <a:t>Epochs vs Loss</a:t>
            </a:r>
            <a:endParaRPr lang="en-US" sz="1800">
              <a:solidFill>
                <a:srgbClr val="28211B"/>
              </a:solidFill>
              <a:latin typeface="Open Sans Light" panose="020B0306030504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719111" y="5660497"/>
            <a:ext cx="9899986" cy="2530201"/>
          </a:xfrm>
          <a:prstGeom prst="rect">
            <a:avLst/>
          </a:prstGeom>
        </p:spPr>
      </p:pic>
      <p:pic>
        <p:nvPicPr>
          <p:cNvPr id="3" name="Picture 3"/>
          <p:cNvPicPr>
            <a:picLocks noChangeAspect="1"/>
          </p:cNvPicPr>
          <p:nvPr/>
        </p:nvPicPr>
        <p:blipFill>
          <a:blip r:embed="rId2"/>
          <a:srcRect r="19386"/>
          <a:stretch>
            <a:fillRect/>
          </a:stretch>
        </p:blipFill>
        <p:spPr>
          <a:xfrm>
            <a:off x="12214130" y="5244083"/>
            <a:ext cx="5700147" cy="5042917"/>
          </a:xfrm>
          <a:prstGeom prst="rect">
            <a:avLst/>
          </a:prstGeom>
        </p:spPr>
      </p:pic>
      <p:sp>
        <p:nvSpPr>
          <p:cNvPr id="4" name="TextBox 4"/>
          <p:cNvSpPr txBox="1"/>
          <p:nvPr/>
        </p:nvSpPr>
        <p:spPr>
          <a:xfrm>
            <a:off x="719111" y="892353"/>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Future Scope</a:t>
            </a:r>
            <a:endParaRPr lang="en-US" sz="8000">
              <a:solidFill>
                <a:srgbClr val="28211B"/>
              </a:solidFill>
              <a:latin typeface="Dream Avenue" panose="02000503000000020004"/>
            </a:endParaRPr>
          </a:p>
        </p:txBody>
      </p:sp>
      <p:sp>
        <p:nvSpPr>
          <p:cNvPr id="5" name="TextBox 5"/>
          <p:cNvSpPr txBox="1"/>
          <p:nvPr/>
        </p:nvSpPr>
        <p:spPr>
          <a:xfrm>
            <a:off x="719111" y="2517807"/>
            <a:ext cx="13101963" cy="2371090"/>
          </a:xfrm>
          <a:prstGeom prst="rect">
            <a:avLst/>
          </a:prstGeom>
        </p:spPr>
        <p:txBody>
          <a:bodyPr lIns="0" tIns="0" rIns="0" bIns="0" rtlCol="0" anchor="t">
            <a:spAutoFit/>
          </a:bodyPr>
          <a:lstStyle/>
          <a:p>
            <a:pPr marL="734060" lvl="1" indent="-367030">
              <a:lnSpc>
                <a:spcPts val="4760"/>
              </a:lnSpc>
              <a:buFont typeface="Arial" panose="020B0604020202020204"/>
              <a:buChar char="•"/>
            </a:pPr>
            <a:r>
              <a:rPr lang="en-US" sz="3400">
                <a:solidFill>
                  <a:srgbClr val="28211B"/>
                </a:solidFill>
                <a:latin typeface="Now" panose="00000500000000000000"/>
              </a:rPr>
              <a:t>Implementing Grad-CAM: on the dataset.</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Adding a user interface to predict the dataset instantly.</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Adding more variety of diseases that can be predicted using X-rays.</a:t>
            </a:r>
            <a:endParaRPr lang="en-US" sz="3400">
              <a:solidFill>
                <a:srgbClr val="28211B"/>
              </a:solidFill>
              <a:latin typeface="Now"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55625"/>
            <a:ext cx="6710229"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Introduction:</a:t>
            </a:r>
            <a:endParaRPr lang="en-US" sz="8000">
              <a:solidFill>
                <a:srgbClr val="28211B"/>
              </a:solidFill>
              <a:latin typeface="Dream Avenue" panose="02000503000000020004"/>
            </a:endParaRPr>
          </a:p>
        </p:txBody>
      </p:sp>
      <p:sp>
        <p:nvSpPr>
          <p:cNvPr id="3" name="TextBox 3"/>
          <p:cNvSpPr txBox="1"/>
          <p:nvPr/>
        </p:nvSpPr>
        <p:spPr>
          <a:xfrm>
            <a:off x="1146211" y="1986279"/>
            <a:ext cx="6968367" cy="7272021"/>
          </a:xfrm>
          <a:prstGeom prst="rect">
            <a:avLst/>
          </a:prstGeom>
        </p:spPr>
        <p:txBody>
          <a:bodyPr lIns="0" tIns="0" rIns="0" bIns="0" rtlCol="0" anchor="t">
            <a:spAutoFit/>
          </a:bodyPr>
          <a:lstStyle/>
          <a:p>
            <a:pPr marL="626110" lvl="1" indent="-313055">
              <a:lnSpc>
                <a:spcPts val="4495"/>
              </a:lnSpc>
              <a:buFont typeface="Arial" panose="020B0604020202020204"/>
              <a:buChar char="•"/>
            </a:pPr>
            <a:r>
              <a:rPr lang="en-US" sz="2900">
                <a:solidFill>
                  <a:srgbClr val="28211B"/>
                </a:solidFill>
                <a:latin typeface="Now" panose="00000500000000000000"/>
              </a:rPr>
              <a:t>A Convolu</a:t>
            </a:r>
            <a:r>
              <a:rPr lang="en-US" sz="2900">
                <a:solidFill>
                  <a:srgbClr val="28211B"/>
                </a:solidFill>
                <a:latin typeface="Now" panose="00000500000000000000"/>
              </a:rPr>
              <a:t>tional Neural Network (ConvNet/CNN) is a Deep Learning algorithm which can take in an input image, assign importance to various aspects/objects in the image and be able to differentiate one from the other.</a:t>
            </a:r>
            <a:endParaRPr lang="en-US" sz="2900">
              <a:solidFill>
                <a:srgbClr val="28211B"/>
              </a:solidFill>
              <a:latin typeface="Now" panose="00000500000000000000"/>
            </a:endParaRPr>
          </a:p>
          <a:p>
            <a:pPr marL="626110" lvl="1" indent="-313055">
              <a:lnSpc>
                <a:spcPts val="4495"/>
              </a:lnSpc>
              <a:buFont typeface="Arial" panose="020B0604020202020204"/>
              <a:buChar char="•"/>
            </a:pPr>
            <a:r>
              <a:rPr lang="en-US" sz="2900">
                <a:solidFill>
                  <a:srgbClr val="28211B"/>
                </a:solidFill>
                <a:latin typeface="Now" panose="00000500000000000000"/>
              </a:rPr>
              <a:t>The pre-processing required in a ConvNet is much lower as compared to other classification algorithms.</a:t>
            </a:r>
            <a:endParaRPr lang="en-US" sz="2900">
              <a:solidFill>
                <a:srgbClr val="28211B"/>
              </a:solidFill>
              <a:latin typeface="Now" panose="00000500000000000000"/>
            </a:endParaRPr>
          </a:p>
          <a:p>
            <a:pPr>
              <a:lnSpc>
                <a:spcPts val="4495"/>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181011" y="5279612"/>
            <a:ext cx="13947410" cy="4712113"/>
          </a:xfrm>
          <a:prstGeom prst="rect">
            <a:avLst/>
          </a:prstGeom>
        </p:spPr>
      </p:pic>
      <p:sp>
        <p:nvSpPr>
          <p:cNvPr id="3" name="TextBox 3"/>
          <p:cNvSpPr txBox="1"/>
          <p:nvPr/>
        </p:nvSpPr>
        <p:spPr>
          <a:xfrm>
            <a:off x="529761" y="427604"/>
            <a:ext cx="15598659" cy="4621721"/>
          </a:xfrm>
          <a:prstGeom prst="rect">
            <a:avLst/>
          </a:prstGeom>
        </p:spPr>
        <p:txBody>
          <a:bodyPr lIns="0" tIns="0" rIns="0" bIns="0" rtlCol="0" anchor="t">
            <a:spAutoFit/>
          </a:bodyPr>
          <a:lstStyle/>
          <a:p>
            <a:pPr>
              <a:lnSpc>
                <a:spcPts val="4495"/>
              </a:lnSpc>
            </a:pPr>
            <a:r>
              <a:rPr lang="en-US" sz="2900">
                <a:solidFill>
                  <a:srgbClr val="28211B"/>
                </a:solidFill>
                <a:latin typeface="Now Bold" panose="00000600000000000000"/>
              </a:rPr>
              <a:t>The architecture of CNN consists of two blocks:</a:t>
            </a:r>
            <a:endParaRPr lang="en-US" sz="2900">
              <a:solidFill>
                <a:srgbClr val="28211B"/>
              </a:solidFill>
              <a:latin typeface="Now Bold" panose="00000600000000000000"/>
            </a:endParaRPr>
          </a:p>
          <a:p>
            <a:pPr>
              <a:lnSpc>
                <a:spcPts val="4495"/>
              </a:lnSpc>
            </a:pPr>
          </a:p>
          <a:p>
            <a:pPr marL="518160" lvl="1" indent="-259080">
              <a:lnSpc>
                <a:spcPts val="4030"/>
              </a:lnSpc>
              <a:buFont typeface="Arial" panose="020B0604020202020204"/>
              <a:buChar char="•"/>
            </a:pPr>
            <a:r>
              <a:rPr lang="en-US" sz="2400">
                <a:solidFill>
                  <a:srgbClr val="28211B"/>
                </a:solidFill>
                <a:latin typeface="Now" panose="00000500000000000000"/>
              </a:rPr>
              <a:t>The initial block establishes the uniqueness of this sort of neural network by acting as a feature extractor. It achieves this by using convolution filtering techniques to perform template matching. The first layer uses many convolution kernels to filter the picture and provide "feature maps,". The output of the first block and the input of the second.</a:t>
            </a:r>
            <a:endParaRPr lang="en-US" sz="2400">
              <a:solidFill>
                <a:srgbClr val="28211B"/>
              </a:solidFill>
              <a:latin typeface="Now" panose="00000500000000000000"/>
            </a:endParaRPr>
          </a:p>
          <a:p>
            <a:pPr marL="518160" lvl="1" indent="-259080">
              <a:lnSpc>
                <a:spcPts val="4030"/>
              </a:lnSpc>
              <a:buFont typeface="Arial" panose="020B0604020202020204"/>
              <a:buChar char="•"/>
            </a:pPr>
            <a:r>
              <a:rPr lang="en-US" sz="2400">
                <a:solidFill>
                  <a:srgbClr val="28211B"/>
                </a:solidFill>
                <a:latin typeface="Now" panose="00000500000000000000"/>
              </a:rPr>
              <a:t>The second block is not unique to CNNs; in fact, it appears at the conclusion of all categorization neural networks. To return a new vector to the output, the input vector values are converted. This last vector has the same number of entries as classes.</a:t>
            </a:r>
            <a:endParaRPr lang="en-US" sz="2400">
              <a:solidFill>
                <a:srgbClr val="28211B"/>
              </a:solidFill>
              <a:latin typeface="Now"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876658" y="5390981"/>
            <a:ext cx="12534683" cy="4282520"/>
          </a:xfrm>
          <a:prstGeom prst="rect">
            <a:avLst/>
          </a:prstGeom>
        </p:spPr>
      </p:pic>
      <p:sp>
        <p:nvSpPr>
          <p:cNvPr id="3" name="TextBox 3"/>
          <p:cNvSpPr txBox="1"/>
          <p:nvPr/>
        </p:nvSpPr>
        <p:spPr>
          <a:xfrm>
            <a:off x="1028700" y="555625"/>
            <a:ext cx="6710229"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Layers:</a:t>
            </a:r>
            <a:endParaRPr lang="en-US" sz="8000">
              <a:solidFill>
                <a:srgbClr val="28211B"/>
              </a:solidFill>
              <a:latin typeface="Dream Avenue" panose="02000503000000020004"/>
            </a:endParaRPr>
          </a:p>
        </p:txBody>
      </p:sp>
      <p:sp>
        <p:nvSpPr>
          <p:cNvPr id="4" name="TextBox 4"/>
          <p:cNvSpPr txBox="1"/>
          <p:nvPr/>
        </p:nvSpPr>
        <p:spPr>
          <a:xfrm>
            <a:off x="915060" y="1902638"/>
            <a:ext cx="13568462" cy="297116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There are four types of layers for a convolutional neural network: </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C</a:t>
            </a:r>
            <a:r>
              <a:rPr lang="en-US" sz="3400">
                <a:solidFill>
                  <a:srgbClr val="28211B"/>
                </a:solidFill>
                <a:latin typeface="Now" panose="00000500000000000000"/>
              </a:rPr>
              <a:t>onvolutional layer, </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P</a:t>
            </a:r>
            <a:r>
              <a:rPr lang="en-US" sz="3400">
                <a:solidFill>
                  <a:srgbClr val="28211B"/>
                </a:solidFill>
                <a:latin typeface="Now" panose="00000500000000000000"/>
              </a:rPr>
              <a:t>ooling layer, </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ReLU correction layer and</a:t>
            </a:r>
            <a:endParaRPr lang="en-US" sz="3400">
              <a:solidFill>
                <a:srgbClr val="28211B"/>
              </a:solidFill>
              <a:latin typeface="Now" panose="00000500000000000000"/>
            </a:endParaRPr>
          </a:p>
          <a:p>
            <a:pPr marL="734060" lvl="1" indent="-367030">
              <a:lnSpc>
                <a:spcPts val="4760"/>
              </a:lnSpc>
              <a:buFont typeface="Arial" panose="020B0604020202020204"/>
              <a:buChar char="•"/>
            </a:pPr>
            <a:r>
              <a:rPr lang="en-US" sz="3400">
                <a:solidFill>
                  <a:srgbClr val="28211B"/>
                </a:solidFill>
                <a:latin typeface="Now" panose="00000500000000000000"/>
              </a:rPr>
              <a:t> Fully-connected layer.</a:t>
            </a:r>
            <a:endParaRPr lang="en-US" sz="3400">
              <a:solidFill>
                <a:srgbClr val="28211B"/>
              </a:solidFill>
              <a:latin typeface="Now"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0184" y="555625"/>
            <a:ext cx="9831004"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Convolutional Layer</a:t>
            </a:r>
            <a:endParaRPr lang="en-US" sz="8000">
              <a:solidFill>
                <a:srgbClr val="28211B"/>
              </a:solidFill>
              <a:latin typeface="Dream Avenue" panose="02000503000000020004"/>
            </a:endParaRPr>
          </a:p>
        </p:txBody>
      </p:sp>
      <p:sp>
        <p:nvSpPr>
          <p:cNvPr id="3" name="TextBox 3"/>
          <p:cNvSpPr txBox="1"/>
          <p:nvPr/>
        </p:nvSpPr>
        <p:spPr>
          <a:xfrm>
            <a:off x="400184" y="2171054"/>
            <a:ext cx="16859116" cy="3571240"/>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This is the initial layer that extracts the different characteristics from the input photos. The convolution mathematical operation is done between the input picture and a filter of a certain size MxM in this layer. The dot product between the filter and the sections of the input picture with regard to the size of the filter is taken by sliding the filter across the input image (MxM).</a:t>
            </a:r>
            <a:endParaRPr lang="en-US" sz="3400">
              <a:solidFill>
                <a:srgbClr val="28211B"/>
              </a:solidFill>
              <a:latin typeface="Now" panose="00000500000000000000"/>
            </a:endParaRPr>
          </a:p>
          <a:p>
            <a:pPr>
              <a:lnSpc>
                <a:spcPts val="476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151132" y="5143500"/>
            <a:ext cx="14672801" cy="4351244"/>
          </a:xfrm>
          <a:prstGeom prst="rect">
            <a:avLst/>
          </a:prstGeom>
        </p:spPr>
      </p:pic>
      <p:sp>
        <p:nvSpPr>
          <p:cNvPr id="3" name="TextBox 3"/>
          <p:cNvSpPr txBox="1"/>
          <p:nvPr/>
        </p:nvSpPr>
        <p:spPr>
          <a:xfrm>
            <a:off x="400184" y="555625"/>
            <a:ext cx="9831004"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Pooling Layer:</a:t>
            </a:r>
            <a:endParaRPr lang="en-US" sz="8000">
              <a:solidFill>
                <a:srgbClr val="28211B"/>
              </a:solidFill>
              <a:latin typeface="Dream Avenue" panose="02000503000000020004"/>
            </a:endParaRPr>
          </a:p>
        </p:txBody>
      </p:sp>
      <p:sp>
        <p:nvSpPr>
          <p:cNvPr id="4" name="TextBox 4"/>
          <p:cNvSpPr txBox="1"/>
          <p:nvPr/>
        </p:nvSpPr>
        <p:spPr>
          <a:xfrm>
            <a:off x="514350" y="2132526"/>
            <a:ext cx="17773650" cy="1771015"/>
          </a:xfrm>
          <a:prstGeom prst="rect">
            <a:avLst/>
          </a:prstGeom>
        </p:spPr>
        <p:txBody>
          <a:bodyPr lIns="0" tIns="0" rIns="0" bIns="0" rtlCol="0" anchor="t">
            <a:spAutoFit/>
          </a:bodyPr>
          <a:lstStyle/>
          <a:p>
            <a:pPr>
              <a:lnSpc>
                <a:spcPts val="4760"/>
              </a:lnSpc>
            </a:pPr>
            <a:r>
              <a:rPr lang="en-US" sz="3400">
                <a:solidFill>
                  <a:srgbClr val="28211B"/>
                </a:solidFill>
                <a:latin typeface="Now" panose="00000500000000000000"/>
              </a:rPr>
              <a:t>This layer's major goal is to lower the size of the convolved feature map in order to reduce computational expenses. This is accomplished by reducing the connections between layers and operating independently on each feature map</a:t>
            </a:r>
            <a:endParaRPr lang="en-US" sz="3400">
              <a:solidFill>
                <a:srgbClr val="28211B"/>
              </a:solidFill>
              <a:latin typeface="Now"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11986148" y="4719691"/>
            <a:ext cx="5273152" cy="5026323"/>
          </a:xfrm>
          <a:prstGeom prst="rect">
            <a:avLst/>
          </a:prstGeom>
        </p:spPr>
      </p:pic>
      <p:pic>
        <p:nvPicPr>
          <p:cNvPr id="3" name="Picture 3"/>
          <p:cNvPicPr>
            <a:picLocks noChangeAspect="1"/>
          </p:cNvPicPr>
          <p:nvPr/>
        </p:nvPicPr>
        <p:blipFill>
          <a:blip r:embed="rId2"/>
          <a:srcRect/>
          <a:stretch>
            <a:fillRect/>
          </a:stretch>
        </p:blipFill>
        <p:spPr>
          <a:xfrm>
            <a:off x="2556477" y="5143500"/>
            <a:ext cx="7101391" cy="4707438"/>
          </a:xfrm>
          <a:prstGeom prst="rect">
            <a:avLst/>
          </a:prstGeom>
        </p:spPr>
      </p:pic>
      <p:sp>
        <p:nvSpPr>
          <p:cNvPr id="4" name="TextBox 4"/>
          <p:cNvSpPr txBox="1"/>
          <p:nvPr/>
        </p:nvSpPr>
        <p:spPr>
          <a:xfrm>
            <a:off x="400184"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Fully Connected Network (FC)</a:t>
            </a:r>
            <a:endParaRPr lang="en-US" sz="8000">
              <a:solidFill>
                <a:srgbClr val="28211B"/>
              </a:solidFill>
              <a:latin typeface="Dream Avenue" panose="02000503000000020004"/>
            </a:endParaRPr>
          </a:p>
        </p:txBody>
      </p:sp>
      <p:sp>
        <p:nvSpPr>
          <p:cNvPr id="5" name="TextBox 5"/>
          <p:cNvSpPr txBox="1"/>
          <p:nvPr/>
        </p:nvSpPr>
        <p:spPr>
          <a:xfrm>
            <a:off x="257175" y="1885950"/>
            <a:ext cx="18030825" cy="3105150"/>
          </a:xfrm>
          <a:prstGeom prst="rect">
            <a:avLst/>
          </a:prstGeom>
        </p:spPr>
        <p:txBody>
          <a:bodyPr lIns="0" tIns="0" rIns="0" bIns="0" rtlCol="0" anchor="t">
            <a:spAutoFit/>
          </a:bodyPr>
          <a:lstStyle/>
          <a:p>
            <a:pPr>
              <a:lnSpc>
                <a:spcPts val="4950"/>
              </a:lnSpc>
            </a:pPr>
            <a:r>
              <a:rPr lang="en-US" sz="3000">
                <a:solidFill>
                  <a:srgbClr val="28211B"/>
                </a:solidFill>
                <a:latin typeface="Now" panose="00000500000000000000"/>
              </a:rPr>
              <a:t>The Fully Connected (FC) layer connects the neurons between two layers by combining the weights and biases with the neurons. These layers are often placed before the output layer and make up the final few levels of a CNN Architecture.</a:t>
            </a:r>
            <a:endParaRPr lang="en-US" sz="3000">
              <a:solidFill>
                <a:srgbClr val="28211B"/>
              </a:solidFill>
              <a:latin typeface="Now" panose="00000500000000000000"/>
            </a:endParaRPr>
          </a:p>
          <a:p>
            <a:pPr>
              <a:lnSpc>
                <a:spcPts val="4950"/>
              </a:lnSpc>
            </a:pPr>
            <a:r>
              <a:rPr lang="en-US" sz="3000">
                <a:solidFill>
                  <a:srgbClr val="28211B"/>
                </a:solidFill>
                <a:latin typeface="Now" panose="00000500000000000000"/>
              </a:rPr>
              <a:t>The output from the final Pooling or Convolutional Layer, which is flattened and then fed into the fully connected layer, is the input to the fully connected layer.</a:t>
            </a:r>
            <a:endParaRPr lang="en-US" sz="3000">
              <a:solidFill>
                <a:srgbClr val="28211B"/>
              </a:solidFill>
              <a:latin typeface="Now"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3942719" y="5525827"/>
            <a:ext cx="9141597" cy="4311787"/>
          </a:xfrm>
          <a:prstGeom prst="rect">
            <a:avLst/>
          </a:prstGeom>
        </p:spPr>
      </p:pic>
      <p:sp>
        <p:nvSpPr>
          <p:cNvPr id="3" name="TextBox 3"/>
          <p:cNvSpPr txBox="1"/>
          <p:nvPr/>
        </p:nvSpPr>
        <p:spPr>
          <a:xfrm>
            <a:off x="554296" y="555625"/>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Objective:</a:t>
            </a:r>
            <a:endParaRPr lang="en-US" sz="8000">
              <a:solidFill>
                <a:srgbClr val="28211B"/>
              </a:solidFill>
              <a:latin typeface="Dream Avenue" panose="02000503000000020004"/>
            </a:endParaRPr>
          </a:p>
        </p:txBody>
      </p:sp>
      <p:sp>
        <p:nvSpPr>
          <p:cNvPr id="4" name="TextBox 4"/>
          <p:cNvSpPr txBox="1"/>
          <p:nvPr/>
        </p:nvSpPr>
        <p:spPr>
          <a:xfrm>
            <a:off x="554296" y="1952625"/>
            <a:ext cx="17120726" cy="3190875"/>
          </a:xfrm>
          <a:prstGeom prst="rect">
            <a:avLst/>
          </a:prstGeom>
        </p:spPr>
        <p:txBody>
          <a:bodyPr lIns="0" tIns="0" rIns="0" bIns="0" rtlCol="0" anchor="t">
            <a:spAutoFit/>
          </a:bodyPr>
          <a:lstStyle/>
          <a:p>
            <a:pPr marL="647700" lvl="1" indent="-323850">
              <a:lnSpc>
                <a:spcPts val="4200"/>
              </a:lnSpc>
              <a:buFont typeface="Arial" panose="020B0604020202020204"/>
              <a:buChar char="•"/>
            </a:pPr>
            <a:r>
              <a:rPr lang="en-US" sz="3000">
                <a:solidFill>
                  <a:srgbClr val="28211B"/>
                </a:solidFill>
                <a:latin typeface="Now" panose="00000500000000000000"/>
              </a:rPr>
              <a:t>The COVID-19 epidemic continues to have a terrible impact on the worldwide population's health and well-being. Successful screening of infected individuals is a critical step in the fight against COVID-19, with radiological imaging employing chest radiography being one of the primary screening modalities.</a:t>
            </a:r>
            <a:endParaRPr lang="en-US" sz="3000">
              <a:solidFill>
                <a:srgbClr val="28211B"/>
              </a:solidFill>
              <a:latin typeface="Now" panose="00000500000000000000"/>
            </a:endParaRPr>
          </a:p>
          <a:p>
            <a:pPr marL="647700" lvl="1" indent="-323850">
              <a:lnSpc>
                <a:spcPts val="4200"/>
              </a:lnSpc>
              <a:buFont typeface="Arial" panose="020B0604020202020204"/>
              <a:buChar char="•"/>
            </a:pPr>
            <a:r>
              <a:rPr lang="en-US" sz="3000">
                <a:solidFill>
                  <a:srgbClr val="28211B"/>
                </a:solidFill>
                <a:latin typeface="Now" panose="00000500000000000000"/>
              </a:rPr>
              <a:t>We will train and test our model to analyze the images as COVID or normal. The accuracy metrics are used to validate the classification of the model.</a:t>
            </a:r>
            <a:endParaRPr lang="en-US" sz="3000">
              <a:solidFill>
                <a:srgbClr val="28211B"/>
              </a:solidFill>
              <a:latin typeface="Now"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4296" y="2558800"/>
            <a:ext cx="15918442" cy="6391275"/>
          </a:xfrm>
          <a:prstGeom prst="rect">
            <a:avLst/>
          </a:prstGeom>
        </p:spPr>
        <p:txBody>
          <a:bodyPr lIns="0" tIns="0" rIns="0" bIns="0" rtlCol="0" anchor="t">
            <a:spAutoFit/>
          </a:bodyPr>
          <a:lstStyle/>
          <a:p>
            <a:pPr>
              <a:lnSpc>
                <a:spcPts val="4200"/>
              </a:lnSpc>
            </a:pPr>
            <a:r>
              <a:rPr lang="en-US" sz="3000">
                <a:solidFill>
                  <a:srgbClr val="000000"/>
                </a:solidFill>
                <a:latin typeface="Now" panose="00000500000000000000"/>
              </a:rPr>
              <a:t>Researchers have used deep learning algorithms to examine chest X-ray pictures in order to detect COVID-19 in recent months. To extract better characteristics, the pictures are first pre-processed with the CNN method.</a:t>
            </a:r>
            <a:endParaRPr lang="en-US" sz="3000">
              <a:solidFill>
                <a:srgbClr val="000000"/>
              </a:solidFill>
              <a:latin typeface="Now" panose="00000500000000000000"/>
            </a:endParaRPr>
          </a:p>
          <a:p>
            <a:pPr>
              <a:lnSpc>
                <a:spcPts val="4200"/>
              </a:lnSpc>
            </a:pPr>
            <a:r>
              <a:rPr lang="en-US" sz="3000">
                <a:solidFill>
                  <a:srgbClr val="000000"/>
                </a:solidFill>
                <a:latin typeface="Now" panose="00000500000000000000"/>
              </a:rPr>
              <a:t>[1] On chest CT scans, a DenseNet201-based deep transfer learning model was presented to identify patients as COVID-19 infected or non-infected. </a:t>
            </a:r>
            <a:endParaRPr lang="en-US" sz="3000">
              <a:solidFill>
                <a:srgbClr val="000000"/>
              </a:solidFill>
              <a:latin typeface="Now" panose="00000500000000000000"/>
            </a:endParaRPr>
          </a:p>
          <a:p>
            <a:pPr>
              <a:lnSpc>
                <a:spcPts val="4200"/>
              </a:lnSpc>
            </a:pPr>
            <a:r>
              <a:rPr lang="en-US" sz="3000">
                <a:solidFill>
                  <a:srgbClr val="000000"/>
                </a:solidFill>
                <a:latin typeface="Now" panose="00000500000000000000"/>
              </a:rPr>
              <a:t>[2] Proposed a Deep model for early identification of COVID-19 patients using X-ray images with 98.08 percent and 87.02 percent accuracy for binary and multi-classes, respectively. </a:t>
            </a:r>
            <a:endParaRPr lang="en-US" sz="3000">
              <a:solidFill>
                <a:srgbClr val="000000"/>
              </a:solidFill>
              <a:latin typeface="Now" panose="00000500000000000000"/>
            </a:endParaRPr>
          </a:p>
          <a:p>
            <a:pPr>
              <a:lnSpc>
                <a:spcPts val="4200"/>
              </a:lnSpc>
            </a:pPr>
            <a:r>
              <a:rPr lang="en-US" sz="3000">
                <a:solidFill>
                  <a:srgbClr val="000000"/>
                </a:solidFill>
                <a:latin typeface="Now" panose="00000500000000000000"/>
              </a:rPr>
              <a:t>[3] used ResNet-34 with an accuracy of 98.33%. They used the effectiveness of eight pre-trained Convolutional Neural Network (CNN) models such as AlexNet, VGG-16, GoogleNet, MobileNet-V2, SqueezeNet, ResNet-34, ResNet-50 and Inception-V3 for classification of COVID-19 from normal cases</a:t>
            </a:r>
            <a:endParaRPr lang="en-US" sz="3000">
              <a:solidFill>
                <a:srgbClr val="000000"/>
              </a:solidFill>
              <a:latin typeface="Now" panose="00000500000000000000"/>
            </a:endParaRPr>
          </a:p>
        </p:txBody>
      </p:sp>
      <p:sp>
        <p:nvSpPr>
          <p:cNvPr id="3" name="TextBox 3"/>
          <p:cNvSpPr txBox="1"/>
          <p:nvPr/>
        </p:nvSpPr>
        <p:spPr>
          <a:xfrm>
            <a:off x="554296" y="1162050"/>
            <a:ext cx="15918442" cy="1079501"/>
          </a:xfrm>
          <a:prstGeom prst="rect">
            <a:avLst/>
          </a:prstGeom>
        </p:spPr>
        <p:txBody>
          <a:bodyPr lIns="0" tIns="0" rIns="0" bIns="0" rtlCol="0" anchor="t">
            <a:spAutoFit/>
          </a:bodyPr>
          <a:lstStyle/>
          <a:p>
            <a:pPr>
              <a:lnSpc>
                <a:spcPts val="8000"/>
              </a:lnSpc>
            </a:pPr>
            <a:r>
              <a:rPr lang="en-US" sz="8000">
                <a:solidFill>
                  <a:srgbClr val="28211B"/>
                </a:solidFill>
                <a:latin typeface="Dream Avenue" panose="02000503000000020004"/>
              </a:rPr>
              <a:t>Literature Review</a:t>
            </a:r>
            <a:endParaRPr lang="en-US" sz="8000">
              <a:solidFill>
                <a:srgbClr val="28211B"/>
              </a:solidFill>
              <a:latin typeface="Dream Avenue" panose="020005030000000200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5584</Words>
  <Application>WPS Presentation</Application>
  <PresentationFormat>On-screen Show (4:3)</PresentationFormat>
  <Paragraphs>99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Dream Avenue</vt:lpstr>
      <vt:lpstr>Now Bold</vt:lpstr>
      <vt:lpstr>Arial</vt:lpstr>
      <vt:lpstr>Now</vt:lpstr>
      <vt:lpstr>Dream Avenue Medium</vt:lpstr>
      <vt:lpstr>Segoe Print</vt:lpstr>
      <vt:lpstr>Open Sans Light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dc:title>
  <dc:creator/>
  <cp:lastModifiedBy>KIIT</cp:lastModifiedBy>
  <cp:revision>2</cp:revision>
  <dcterms:created xsi:type="dcterms:W3CDTF">2006-08-16T00:00:00Z</dcterms:created>
  <dcterms:modified xsi:type="dcterms:W3CDTF">2022-04-21T05:57:25Z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B81B6D0FEDE5408E95D9E6632A17842F</vt:lpwstr>
  </property>
  <property fmtid="{D5CDD505-2E9C-101B-9397-08002B2CF9AE}" pid="3" name="KSOProductBuildVer">
    <vt:lpwstr>1033-11.2.0.11074</vt:lpwstr>
  </property>
</Properties>
</file>