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992" y="32"/>
      </p:cViewPr>
      <p:guideLst>
        <p:guide orient="horz" pos="2156"/>
        <p:guide pos="28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5771C21-3757-4199-83DE-22960358A2A5}" type="datetime1">
              <a:rPr lang="ko-KR" altLang="en-US"/>
              <a:pPr lvl="0">
                <a:defRPr/>
              </a:pPr>
              <a:t>2020-10-26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4A4E647-5A0F-41E6-A0EF-B58D8C1C6CD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1771" y="0"/>
            <a:ext cx="9165772" cy="6943724"/>
            <a:chOff x="-21772" y="0"/>
            <a:chExt cx="9165772" cy="6943724"/>
          </a:xfrm>
        </p:grpSpPr>
        <p:sp>
          <p:nvSpPr>
            <p:cNvPr id="8" name="자유형: 도형 7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ah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: 도형 9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: 도형 10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자유형: 도형 11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3" name="자유형: 도형 12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ah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4" name="자유형: 도형 13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ah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5" name="자유형: 도형 14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799" y="2386585"/>
            <a:ext cx="7772399" cy="957706"/>
          </a:xfrm>
        </p:spPr>
        <p:txBody>
          <a:bodyPr/>
          <a:lstStyle>
            <a:lvl1pPr algn="ctr">
              <a:defRPr sz="4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599" y="3357562"/>
            <a:ext cx="6400799" cy="571504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68296F2-757A-4AD3-AE92-44DBDC3C59EF}" type="datetime1">
              <a:rPr lang="ko-KR" altLang="en-US"/>
              <a:pPr>
                <a:defRPr lang="ko-KR" altLang="en-US"/>
              </a:pPr>
              <a:t>2020-10-26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505199" y="-50800"/>
            <a:ext cx="5651500" cy="6908800"/>
            <a:chOff x="3505200" y="-50800"/>
            <a:chExt cx="5651500" cy="6908800"/>
          </a:xfrm>
        </p:grpSpPr>
        <p:sp>
          <p:nvSpPr>
            <p:cNvPr id="7" name="자유형: 도형 6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자유형: 도형 7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ah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7649" y="2357430"/>
            <a:ext cx="8648699" cy="1470025"/>
          </a:xfrm>
        </p:spPr>
        <p:txBody>
          <a:bodyPr/>
          <a:lstStyle>
            <a:lvl1pPr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C92D56D-4E18-4865-82CF-493E1E9C33CA}" type="datetime1">
              <a:rPr lang="ko-KR" altLang="en-US"/>
              <a:pPr>
                <a:defRPr lang="ko-KR" altLang="en-US"/>
              </a:pPr>
              <a:t>2020-10-26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57289" y="500042"/>
            <a:ext cx="6786610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1368175" y="2214563"/>
            <a:ext cx="4594225" cy="322897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668EBC7F-88B6-4F73-AC78-9F7EEAFB6A58}" type="datetime1">
              <a:rPr lang="ko-KR" altLang="en-US"/>
              <a:pPr>
                <a:defRPr lang="ko-KR" altLang="en-US"/>
              </a:pPr>
              <a:t>2020-10-26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9519" y="571480"/>
            <a:ext cx="1257278" cy="5554683"/>
          </a:xfrm>
        </p:spPr>
        <p:txBody>
          <a:bodyPr vert="eaVert"/>
          <a:lstStyle>
            <a:lvl1pPr algn="ctr"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199" y="571480"/>
            <a:ext cx="6758005" cy="5554683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3AF0ADBF-A3D2-40F4-BB69-08DB2B9EC611}" type="datetime1">
              <a:rPr lang="ko-KR" altLang="en-US"/>
              <a:pPr>
                <a:defRPr lang="ko-KR" altLang="en-US"/>
              </a:pPr>
              <a:t>2020-10-26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199" y="305956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63025B51-A645-4327-94CB-234FE6665743}" type="datetime1">
              <a:rPr lang="ko-KR" altLang="en-US"/>
              <a:pPr>
                <a:defRPr lang="ko-KR" altLang="en-US"/>
              </a:pPr>
              <a:t>2020-10-26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9AE71A8-65A3-45D4-9F37-88A5CF9250D9}" type="datetime1">
              <a:rPr lang="ko-KR" altLang="en-US"/>
              <a:pPr>
                <a:defRPr lang="ko-KR" altLang="en-US"/>
              </a:pPr>
              <a:t>2020-10-26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6926" y="0"/>
            <a:ext cx="5092753" cy="6943724"/>
            <a:chOff x="-16927" y="0"/>
            <a:chExt cx="5092754" cy="6943724"/>
          </a:xfrm>
        </p:grpSpPr>
        <p:sp>
          <p:nvSpPr>
            <p:cNvPr id="8" name="자유형: 도형 7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: 도형 10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2" y="2571733"/>
            <a:ext cx="7772399" cy="1071581"/>
          </a:xfrm>
        </p:spPr>
        <p:txBody>
          <a:bodyPr anchor="t"/>
          <a:lstStyle>
            <a:lvl1pPr algn="r">
              <a:defRPr sz="48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2" y="2035630"/>
            <a:ext cx="7772399" cy="536104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14347" y="3786190"/>
            <a:ext cx="2133599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0BF5E13E-8DFC-4020-804C-12EF0741D308}" type="datetime1">
              <a:rPr lang="ko-KR" altLang="en-US"/>
              <a:pPr>
                <a:defRPr lang="ko-KR" altLang="en-US"/>
              </a:pPr>
              <a:t>2020-10-26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199" y="3786190"/>
            <a:ext cx="2895599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357949" y="3786190"/>
            <a:ext cx="2133599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2659" y="300794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half" idx="13"/>
          </p:nvPr>
        </p:nvSpPr>
        <p:spPr>
          <a:xfrm>
            <a:off x="457199" y="1395664"/>
            <a:ext cx="4038599" cy="4730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395664"/>
            <a:ext cx="4038599" cy="4730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EFA6E08-0808-4B0F-944A-174343B8D1DE}" type="datetime1">
              <a:rPr lang="ko-KR" altLang="en-US"/>
              <a:pPr>
                <a:defRPr lang="ko-KR" altLang="en-US"/>
              </a:pPr>
              <a:t>2020-10-26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52659" y="300794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20C1C99-5C77-47E5-96CD-2D26793726BC}" type="datetime1">
              <a:rPr lang="ko-KR" altLang="en-US"/>
              <a:pPr>
                <a:defRPr lang="ko-KR" altLang="en-US"/>
              </a:pPr>
              <a:t>2020-10-26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57199" y="304800"/>
            <a:ext cx="82295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7" y="1500173"/>
            <a:ext cx="8229599" cy="4668089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3FB996-AE50-40F9-8D33-3D1809AC19F7}" type="datetime1">
              <a:rPr lang="ko-KR" altLang="en-US"/>
              <a:pPr>
                <a:defRPr lang="ko-KR" altLang="en-US"/>
              </a:pPr>
              <a:t>2020-10-26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57199" y="304800"/>
            <a:ext cx="82295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4648199" y="160020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4"/>
          </p:nvPr>
        </p:nvSpPr>
        <p:spPr>
          <a:xfrm>
            <a:off x="457199" y="3915075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sz="quarter" idx="15"/>
          </p:nvPr>
        </p:nvSpPr>
        <p:spPr>
          <a:xfrm>
            <a:off x="4648199" y="3915075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F49605D-2504-4B34-B870-1E9C7514BB7B}" type="datetime1">
              <a:rPr lang="ko-KR" altLang="en-US"/>
              <a:pPr>
                <a:defRPr lang="ko-KR" altLang="en-US"/>
              </a:pPr>
              <a:t>2020-10-26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9524" y="1"/>
            <a:ext cx="3434954" cy="3429000"/>
            <a:chOff x="-9525" y="1"/>
            <a:chExt cx="3434955" cy="3429000"/>
          </a:xfrm>
        </p:grpSpPr>
        <p:sp>
          <p:nvSpPr>
            <p:cNvPr id="21" name="자유형: 도형 20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자유형: 도형 11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3" name="자유형: 도형 12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714344" y="3429000"/>
            <a:ext cx="3429655" cy="3429000"/>
            <a:chOff x="5714344" y="3429000"/>
            <a:chExt cx="3429656" cy="3429000"/>
          </a:xfrm>
        </p:grpSpPr>
        <p:grpSp>
          <p:nvGrpSpPr>
            <p:cNvPr id="10" name="그룹 9"/>
            <p:cNvGrpSpPr/>
            <p:nvPr/>
          </p:nvGrpSpPr>
          <p:grpSpPr>
            <a:xfrm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자유형: 도형 16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8" name="자유형: 도형 17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ah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  <p:sp>
          <p:nvSpPr>
            <p:cNvPr id="22" name="자유형: 도형 21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799" y="760076"/>
            <a:ext cx="5486399" cy="566738"/>
          </a:xfrm>
        </p:spPr>
        <p:txBody>
          <a:bodyPr anchor="b"/>
          <a:lstStyle>
            <a:lvl1pPr algn="l">
              <a:defRPr sz="24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828799" y="1357298"/>
            <a:ext cx="5486399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28799" y="5164150"/>
            <a:ext cx="5486399" cy="8048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67B80FE-8CE5-4512-8667-232A6B8C35F4}" type="datetime1">
              <a:rPr lang="ko-KR" altLang="en-US"/>
              <a:pPr>
                <a:defRPr lang="ko-KR" altLang="en-US"/>
              </a:pPr>
              <a:t>2020-10-26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상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095999" y="2"/>
            <a:ext cx="3047999" cy="3733800"/>
            <a:chOff x="6096000" y="2"/>
            <a:chExt cx="3048000" cy="3733800"/>
          </a:xfrm>
        </p:grpSpPr>
        <p:sp>
          <p:nvSpPr>
            <p:cNvPr id="20" name="자유형: 도형 19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1" name="자유형: 도형 20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3" name="자유형: 도형 22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0" y="4191000"/>
            <a:ext cx="3428999" cy="2667000"/>
            <a:chOff x="0" y="4191000"/>
            <a:chExt cx="3429000" cy="2667000"/>
          </a:xfrm>
        </p:grpSpPr>
        <p:sp>
          <p:nvSpPr>
            <p:cNvPr id="24" name="자유형: 도형 23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5" name="자유형: 도형 24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199" y="304800"/>
            <a:ext cx="82295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99" y="1357298"/>
            <a:ext cx="8229599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B7B2223-AEE7-4A0F-91FA-31D4584AC374}" type="datetime1">
              <a:rPr lang="ko-KR" altLang="en-US"/>
              <a:pPr>
                <a:defRPr lang="ko-KR" altLang="en-US"/>
              </a:pPr>
              <a:t>2020-10-26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b="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318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_Arpqs6xka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708920"/>
            <a:ext cx="6840760" cy="756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 b="1" spc="-150">
                <a:solidFill>
                  <a:schemeClr val="bg1"/>
                </a:solidFill>
              </a:rPr>
              <a:t> </a:t>
            </a:r>
            <a:r>
              <a:rPr lang="en-US" altLang="ko-KR" sz="4400" b="1" spc="-150">
                <a:solidFill>
                  <a:schemeClr val="bg1"/>
                </a:solidFill>
              </a:rPr>
              <a:t>WJ</a:t>
            </a:r>
            <a:r>
              <a:rPr lang="ko-KR" altLang="en-US" sz="4400" b="1" spc="-150">
                <a:solidFill>
                  <a:schemeClr val="bg1"/>
                </a:solidFill>
              </a:rPr>
              <a:t>전자 </a:t>
            </a:r>
            <a:r>
              <a:rPr lang="en-US" altLang="ko-KR" sz="4400" b="1" spc="-150">
                <a:solidFill>
                  <a:schemeClr val="bg1"/>
                </a:solidFill>
              </a:rPr>
              <a:t>-</a:t>
            </a:r>
            <a:r>
              <a:rPr lang="ko-KR" altLang="en-US" sz="4400" b="1" spc="-150">
                <a:solidFill>
                  <a:schemeClr val="bg1"/>
                </a:solidFill>
              </a:rPr>
              <a:t> 회사 웹 서비스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7" y="3954542"/>
            <a:ext cx="27363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ko-KR" altLang="en-US" sz="1600" b="1">
                <a:solidFill>
                  <a:schemeClr val="bg1"/>
                </a:solidFill>
              </a:rPr>
              <a:t>발표자</a:t>
            </a:r>
            <a:r>
              <a:rPr lang="en-US" altLang="ko-KR" sz="1600" b="1">
                <a:solidFill>
                  <a:schemeClr val="bg1"/>
                </a:solidFill>
              </a:rPr>
              <a:t>:</a:t>
            </a:r>
            <a:r>
              <a:rPr lang="ko-KR" altLang="en-US" sz="1600" b="1">
                <a:solidFill>
                  <a:schemeClr val="bg1"/>
                </a:solidFill>
              </a:rPr>
              <a:t>김영인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5856" y="2339747"/>
            <a:ext cx="2592288" cy="2971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1400" b="1">
                <a:solidFill>
                  <a:schemeClr val="tx2">
                    <a:lumMod val="50000"/>
                  </a:schemeClr>
                </a:solidFill>
              </a:rPr>
              <a:t>JSP</a:t>
            </a:r>
            <a:r>
              <a:rPr lang="ko-KR" altLang="en-US" sz="1400" b="1">
                <a:solidFill>
                  <a:schemeClr val="tx2">
                    <a:lumMod val="50000"/>
                  </a:schemeClr>
                </a:solidFill>
              </a:rPr>
              <a:t>를 이용한 회사 웹 서비스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15816" y="5922421"/>
            <a:ext cx="3600400" cy="362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b="1">
              <a:solidFill>
                <a:schemeClr val="bg1"/>
              </a:solidFill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2411760" y="4696167"/>
            <a:ext cx="4320480" cy="3120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500" b="1">
                <a:solidFill>
                  <a:schemeClr val="bg1"/>
                </a:solidFill>
              </a:rPr>
              <a:t>1</a:t>
            </a:r>
            <a:r>
              <a:rPr lang="ko-KR" altLang="en-US" sz="1500" b="1">
                <a:solidFill>
                  <a:schemeClr val="bg1"/>
                </a:solidFill>
              </a:rPr>
              <a:t>조 </a:t>
            </a:r>
            <a:r>
              <a:rPr lang="en-US" altLang="ko-KR" sz="1500" b="1">
                <a:solidFill>
                  <a:schemeClr val="bg1"/>
                </a:solidFill>
              </a:rPr>
              <a:t>:</a:t>
            </a:r>
            <a:r>
              <a:rPr lang="ko-KR" altLang="en-US" sz="1500" b="1">
                <a:solidFill>
                  <a:schemeClr val="bg1"/>
                </a:solidFill>
              </a:rPr>
              <a:t> 김영인 문지홍 유준영 이송현 장우진 한훈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9110" y="271681"/>
            <a:ext cx="7067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에필로그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1940" y="116632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</a:rPr>
              <a:t>07</a:t>
            </a:r>
          </a:p>
        </p:txBody>
      </p:sp>
      <p:sp>
        <p:nvSpPr>
          <p:cNvPr id="15" name="사각형: 둥근 모서리 14"/>
          <p:cNvSpPr/>
          <p:nvPr/>
        </p:nvSpPr>
        <p:spPr>
          <a:xfrm>
            <a:off x="1043608" y="2348880"/>
            <a:ext cx="6912768" cy="273630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68104" y="2492896"/>
            <a:ext cx="6407791" cy="2553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- 관리자 페이지의 기능이 조금 부족하여 더 보충 하고 싶습니다</a:t>
            </a:r>
            <a:r>
              <a:rPr lang="en-US" altLang="ko-KR"/>
              <a:t>.(</a:t>
            </a:r>
            <a:r>
              <a:rPr lang="ko-KR" altLang="en-US"/>
              <a:t> 제품 추가</a:t>
            </a:r>
            <a:r>
              <a:rPr lang="en-US" altLang="ko-KR"/>
              <a:t>,</a:t>
            </a:r>
            <a:r>
              <a:rPr lang="ko-KR" altLang="en-US"/>
              <a:t> 클라이언트 관리</a:t>
            </a:r>
            <a:r>
              <a:rPr lang="en-US" altLang="ko-KR"/>
              <a:t>,</a:t>
            </a:r>
            <a:r>
              <a:rPr lang="ko-KR" altLang="en-US"/>
              <a:t> 등</a:t>
            </a:r>
            <a:r>
              <a:rPr lang="en-US" altLang="ko-KR"/>
              <a:t>)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- 관리자 페이지의 </a:t>
            </a:r>
            <a:r>
              <a:rPr lang="en-US" altLang="ko-KR"/>
              <a:t>UI</a:t>
            </a:r>
            <a:r>
              <a:rPr lang="ko-KR" altLang="en-US"/>
              <a:t>를 조금더 편리성을 강조한 디자인으로 바꾸고 싶습니다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- </a:t>
            </a:r>
            <a:r>
              <a:rPr lang="en-US" altLang="ko-KR"/>
              <a:t>AS</a:t>
            </a:r>
            <a:r>
              <a:rPr lang="ko-KR" altLang="en-US"/>
              <a:t>에서 자신의 글은 자신만 볼수 있도록 비밀글 기능을 추가하고 싶고 게시판에 첨부파일이나 이미지를 추가로 올리고 싶습니다</a:t>
            </a:r>
            <a:r>
              <a:rPr lang="en-US" altLang="ko-KR"/>
              <a:t>.</a:t>
            </a:r>
          </a:p>
        </p:txBody>
      </p:sp>
      <p:sp>
        <p:nvSpPr>
          <p:cNvPr id="16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spc="-150">
                <a:solidFill>
                  <a:schemeClr val="tx2"/>
                </a:solidFill>
              </a:rPr>
              <a:t>[   </a:t>
            </a:r>
            <a:r>
              <a:rPr lang="ko-KR" altLang="en-US" b="1" spc="-150">
                <a:solidFill>
                  <a:schemeClr val="tx2"/>
                </a:solidFill>
              </a:rPr>
              <a:t>에필로그   </a:t>
            </a:r>
            <a:r>
              <a:rPr lang="en-US" altLang="ko-KR" b="1" spc="-150">
                <a:solidFill>
                  <a:schemeClr val="tx2"/>
                </a:solidFill>
              </a:rPr>
              <a:t>]</a:t>
            </a:r>
          </a:p>
        </p:txBody>
      </p:sp>
      <p:sp>
        <p:nvSpPr>
          <p:cNvPr id="17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1200">
                <a:solidFill>
                  <a:schemeClr val="bg1"/>
                </a:solidFill>
              </a:rPr>
              <a:t>WJ</a:t>
            </a:r>
            <a:r>
              <a:rPr lang="ko-KR" altLang="en-US" sz="1200">
                <a:solidFill>
                  <a:schemeClr val="bg1"/>
                </a:solidFill>
              </a:rPr>
              <a:t>전자 </a:t>
            </a:r>
            <a:r>
              <a:rPr lang="en-US" altLang="ko-KR" sz="1200">
                <a:solidFill>
                  <a:schemeClr val="bg1"/>
                </a:solidFill>
              </a:rPr>
              <a:t>-</a:t>
            </a:r>
            <a:r>
              <a:rPr lang="ko-KR" altLang="en-US" sz="1200">
                <a:solidFill>
                  <a:schemeClr val="bg1"/>
                </a:solidFill>
              </a:rPr>
              <a:t> 회사 웹 서비스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6"/>
          <p:cNvSpPr txBox="1"/>
          <p:nvPr/>
        </p:nvSpPr>
        <p:spPr>
          <a:xfrm>
            <a:off x="467543" y="1772816"/>
            <a:ext cx="3960440" cy="1075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6500" b="1">
                <a:solidFill>
                  <a:schemeClr val="bg1"/>
                </a:solidFill>
              </a:rPr>
              <a:t>Q &amp; A</a:t>
            </a:r>
          </a:p>
        </p:txBody>
      </p:sp>
      <p:sp>
        <p:nvSpPr>
          <p:cNvPr id="2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1200">
                <a:solidFill>
                  <a:schemeClr val="bg1"/>
                </a:solidFill>
              </a:rPr>
              <a:t>WJ</a:t>
            </a:r>
            <a:r>
              <a:rPr lang="ko-KR" altLang="en-US" sz="1200">
                <a:solidFill>
                  <a:schemeClr val="bg1"/>
                </a:solidFill>
              </a:rPr>
              <a:t>전자 </a:t>
            </a:r>
            <a:r>
              <a:rPr lang="en-US" altLang="ko-KR" sz="1200">
                <a:solidFill>
                  <a:schemeClr val="bg1"/>
                </a:solidFill>
              </a:rPr>
              <a:t>-</a:t>
            </a:r>
            <a:r>
              <a:rPr lang="ko-KR" altLang="en-US" sz="1200">
                <a:solidFill>
                  <a:schemeClr val="bg1"/>
                </a:solidFill>
              </a:rPr>
              <a:t> 회사 웹 서비스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38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 b="1">
                <a:solidFill>
                  <a:schemeClr val="bg1"/>
                </a:solidFill>
              </a:rPr>
              <a:t>THANK</a:t>
            </a:r>
          </a:p>
          <a:p>
            <a:pPr algn="ctr">
              <a:defRPr/>
            </a:pPr>
            <a:r>
              <a:rPr lang="en-US" altLang="ko-KR" sz="5400" b="1">
                <a:solidFill>
                  <a:schemeClr val="bg1"/>
                </a:solidFill>
              </a:rPr>
              <a:t>YOU</a:t>
            </a:r>
            <a:endParaRPr lang="ko-KR" altLang="en-US" sz="54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ko-KR" altLang="en-US" sz="1600" b="1">
                <a:solidFill>
                  <a:schemeClr val="tx2">
                    <a:lumMod val="50000"/>
                  </a:schemeClr>
                </a:solidFill>
              </a:rPr>
              <a:t>발표자</a:t>
            </a:r>
            <a:r>
              <a:rPr lang="en-US" altLang="ko-KR" sz="1600" b="1">
                <a:solidFill>
                  <a:schemeClr val="tx2">
                    <a:lumMod val="50000"/>
                  </a:schemeClr>
                </a:solidFill>
              </a:rPr>
              <a:t>:</a:t>
            </a:r>
            <a:r>
              <a:rPr lang="ko-KR" altLang="en-US" sz="1600" b="1">
                <a:solidFill>
                  <a:schemeClr val="tx2">
                    <a:lumMod val="50000"/>
                  </a:schemeClr>
                </a:solidFill>
              </a:rPr>
              <a:t>김영인</a:t>
            </a:r>
          </a:p>
        </p:txBody>
      </p:sp>
      <p:sp>
        <p:nvSpPr>
          <p:cNvPr id="14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1200">
                <a:solidFill>
                  <a:schemeClr val="bg1"/>
                </a:solidFill>
              </a:rPr>
              <a:t>WJ</a:t>
            </a:r>
            <a:r>
              <a:rPr lang="ko-KR" altLang="en-US" sz="1200">
                <a:solidFill>
                  <a:schemeClr val="bg1"/>
                </a:solidFill>
              </a:rPr>
              <a:t>전자 </a:t>
            </a:r>
            <a:r>
              <a:rPr lang="en-US" altLang="ko-KR" sz="1200">
                <a:solidFill>
                  <a:schemeClr val="bg1"/>
                </a:solidFill>
              </a:rPr>
              <a:t>-</a:t>
            </a:r>
            <a:r>
              <a:rPr lang="ko-KR" altLang="en-US" sz="1200">
                <a:solidFill>
                  <a:schemeClr val="bg1"/>
                </a:solidFill>
              </a:rPr>
              <a:t> 회사 웹 서비스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4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bg1"/>
                </a:solidFill>
              </a:rPr>
              <a:t>CONTENTS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6563361" cy="90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400">
                <a:solidFill>
                  <a:schemeClr val="bg1"/>
                </a:solidFill>
              </a:rPr>
              <a:t>01    02    03    04  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spc="-150">
                <a:solidFill>
                  <a:schemeClr val="bg1"/>
                </a:solidFill>
              </a:rPr>
              <a:t>개발 환경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35696" y="3861048"/>
            <a:ext cx="1656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spc="-150">
                <a:solidFill>
                  <a:schemeClr val="bg1"/>
                </a:solidFill>
              </a:rPr>
              <a:t>프로그램 화면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63888" y="3851756"/>
            <a:ext cx="1656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spc="-15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48064" y="3861048"/>
            <a:ext cx="1872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spc="-150">
                <a:solidFill>
                  <a:schemeClr val="bg1"/>
                </a:solidFill>
              </a:rPr>
              <a:t>에필로그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32240" y="3861048"/>
            <a:ext cx="2195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R" b="1" i="0" u="none" strike="noStrike" cap="none" spc="-150" normalizeH="0" baseline="0">
                <a:solidFill>
                  <a:schemeClr val="bg1"/>
                </a:solidFill>
                <a:effectLst/>
              </a:rPr>
              <a:t>Q &amp; A</a:t>
            </a:r>
          </a:p>
        </p:txBody>
      </p:sp>
      <p:sp>
        <p:nvSpPr>
          <p:cNvPr id="32" name="TextBox 8"/>
          <p:cNvSpPr txBox="1"/>
          <p:nvPr/>
        </p:nvSpPr>
        <p:spPr>
          <a:xfrm>
            <a:off x="2051720" y="4319745"/>
            <a:ext cx="6563362" cy="909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400">
                <a:solidFill>
                  <a:schemeClr val="bg1"/>
                </a:solidFill>
              </a:rPr>
              <a:t>05    06    07    08  </a:t>
            </a:r>
          </a:p>
        </p:txBody>
      </p:sp>
      <p:cxnSp>
        <p:nvCxnSpPr>
          <p:cNvPr id="33" name="직선 연결선 11"/>
          <p:cNvCxnSpPr/>
          <p:nvPr/>
        </p:nvCxnSpPr>
        <p:spPr>
          <a:xfrm>
            <a:off x="2123727" y="4266447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12"/>
          <p:cNvCxnSpPr/>
          <p:nvPr/>
        </p:nvCxnSpPr>
        <p:spPr>
          <a:xfrm>
            <a:off x="3851919" y="4266447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13"/>
          <p:cNvCxnSpPr/>
          <p:nvPr/>
        </p:nvCxnSpPr>
        <p:spPr>
          <a:xfrm>
            <a:off x="5580111" y="4266447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14"/>
          <p:cNvCxnSpPr/>
          <p:nvPr/>
        </p:nvCxnSpPr>
        <p:spPr>
          <a:xfrm>
            <a:off x="7308303" y="4266447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11"/>
          <p:cNvCxnSpPr/>
          <p:nvPr/>
        </p:nvCxnSpPr>
        <p:spPr>
          <a:xfrm>
            <a:off x="2267743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2"/>
          <p:cNvCxnSpPr/>
          <p:nvPr/>
        </p:nvCxnSpPr>
        <p:spPr>
          <a:xfrm>
            <a:off x="3995935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13"/>
          <p:cNvCxnSpPr/>
          <p:nvPr/>
        </p:nvCxnSpPr>
        <p:spPr>
          <a:xfrm>
            <a:off x="5724127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6"/>
          <p:cNvSpPr txBox="1"/>
          <p:nvPr/>
        </p:nvSpPr>
        <p:spPr>
          <a:xfrm>
            <a:off x="1907704" y="2852936"/>
            <a:ext cx="1944216" cy="364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spc="-150">
                <a:solidFill>
                  <a:schemeClr val="bg1"/>
                </a:solidFill>
              </a:rPr>
              <a:t>개발 동기 및 목적</a:t>
            </a:r>
          </a:p>
        </p:txBody>
      </p:sp>
      <p:sp>
        <p:nvSpPr>
          <p:cNvPr id="42" name="TextBox 27"/>
          <p:cNvSpPr txBox="1"/>
          <p:nvPr/>
        </p:nvSpPr>
        <p:spPr>
          <a:xfrm>
            <a:off x="3743908" y="2839075"/>
            <a:ext cx="1656184" cy="364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spc="-150">
                <a:solidFill>
                  <a:schemeClr val="bg1"/>
                </a:solidFill>
              </a:rPr>
              <a:t>시스템 개요</a:t>
            </a:r>
          </a:p>
        </p:txBody>
      </p:sp>
      <p:sp>
        <p:nvSpPr>
          <p:cNvPr id="43" name="TextBox 28"/>
          <p:cNvSpPr txBox="1"/>
          <p:nvPr/>
        </p:nvSpPr>
        <p:spPr>
          <a:xfrm>
            <a:off x="5328084" y="2848367"/>
            <a:ext cx="1872208" cy="364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spc="-150">
                <a:solidFill>
                  <a:schemeClr val="bg1"/>
                </a:solidFill>
              </a:rPr>
              <a:t>프로그램 구조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31940" y="116632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</a:rPr>
              <a:t>01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899428"/>
            <a:ext cx="4176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spc="-150">
                <a:solidFill>
                  <a:schemeClr val="tx2"/>
                </a:solidFill>
              </a:rPr>
              <a:t>[   </a:t>
            </a:r>
            <a:r>
              <a:rPr lang="ko-KR" altLang="en-US" b="1" spc="-150">
                <a:solidFill>
                  <a:schemeClr val="tx2"/>
                </a:solidFill>
              </a:rPr>
              <a:t>개발 환경   </a:t>
            </a:r>
            <a:r>
              <a:rPr lang="en-US" altLang="ko-KR" b="1" spc="-150">
                <a:solidFill>
                  <a:schemeClr val="tx2"/>
                </a:solidFill>
              </a:rPr>
              <a:t>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89585" y="271681"/>
            <a:ext cx="7258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개발 환경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72000" y="2420888"/>
            <a:ext cx="2520280" cy="36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sp>
        <p:nvSpPr>
          <p:cNvPr id="60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1200">
                <a:solidFill>
                  <a:schemeClr val="bg1"/>
                </a:solidFill>
              </a:rPr>
              <a:t>WJ</a:t>
            </a:r>
            <a:r>
              <a:rPr lang="ko-KR" altLang="en-US" sz="1200">
                <a:solidFill>
                  <a:schemeClr val="bg1"/>
                </a:solidFill>
              </a:rPr>
              <a:t>전자 </a:t>
            </a:r>
            <a:r>
              <a:rPr lang="en-US" altLang="ko-KR" sz="1200">
                <a:solidFill>
                  <a:schemeClr val="bg1"/>
                </a:solidFill>
              </a:rPr>
              <a:t>-</a:t>
            </a:r>
            <a:r>
              <a:rPr lang="ko-KR" altLang="en-US" sz="1200">
                <a:solidFill>
                  <a:schemeClr val="bg1"/>
                </a:solidFill>
              </a:rPr>
              <a:t> 회사 웹 서비스</a:t>
            </a:r>
          </a:p>
        </p:txBody>
      </p:sp>
      <p:grpSp>
        <p:nvGrpSpPr>
          <p:cNvPr id="71" name="그룹 70"/>
          <p:cNvGrpSpPr/>
          <p:nvPr/>
        </p:nvGrpSpPr>
        <p:grpSpPr>
          <a:xfrm>
            <a:off x="1103784" y="1311249"/>
            <a:ext cx="6936432" cy="5070079"/>
            <a:chOff x="1103784" y="1455265"/>
            <a:chExt cx="6936432" cy="5070079"/>
          </a:xfrm>
        </p:grpSpPr>
        <p:grpSp>
          <p:nvGrpSpPr>
            <p:cNvPr id="30" name="그룹 29"/>
            <p:cNvGrpSpPr/>
            <p:nvPr/>
          </p:nvGrpSpPr>
          <p:grpSpPr>
            <a:xfrm>
              <a:off x="1103784" y="1455265"/>
              <a:ext cx="6936431" cy="3341887"/>
              <a:chOff x="1187624" y="2103337"/>
              <a:chExt cx="6936431" cy="4059932"/>
            </a:xfrm>
          </p:grpSpPr>
          <p:sp>
            <p:nvSpPr>
              <p:cNvPr id="31" name="사각형: 둥근 위쪽 모서리 30"/>
              <p:cNvSpPr/>
              <p:nvPr/>
            </p:nvSpPr>
            <p:spPr>
              <a:xfrm rot="5400000">
                <a:off x="5513079" y="372829"/>
                <a:ext cx="782637" cy="4439316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ln w="9525" cap="flat" cmpd="sng" algn="ctr">
                <a:solidFill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1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3" name="사각형: 둥근 모서리 32"/>
              <p:cNvSpPr/>
              <p:nvPr/>
            </p:nvSpPr>
            <p:spPr>
              <a:xfrm>
                <a:off x="1187624" y="2103337"/>
                <a:ext cx="2497115" cy="978296"/>
              </a:xfrm>
              <a:prstGeom prst="roundRect">
                <a:avLst>
                  <a:gd name="adj" fmla="val 16667"/>
                </a:avLst>
              </a:prstGeom>
              <a:solidFill>
                <a:srgbClr val="17375E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187624" y="2103337"/>
                <a:ext cx="2497115" cy="97829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64769" tIns="32384" rIns="64769" bIns="32384" anchor="ctr" anchorCtr="0">
                <a:noAutofit/>
              </a:bodyPr>
              <a:lstStyle/>
              <a:p>
                <a:pPr lvl="0" algn="ctr" defTabSz="7556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ko-KR" altLang="en-US" sz="1700" b="1" kern="1200" spc="0"/>
                  <a:t>운영체제</a:t>
                </a:r>
              </a:p>
            </p:txBody>
          </p:sp>
          <p:sp>
            <p:nvSpPr>
              <p:cNvPr id="35" name="사각형: 둥근 위쪽 모서리 34"/>
              <p:cNvSpPr/>
              <p:nvPr/>
            </p:nvSpPr>
            <p:spPr>
              <a:xfrm rot="5400000">
                <a:off x="5513079" y="1400040"/>
                <a:ext cx="782637" cy="4439316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ln w="9525" cap="flat" cmpd="sng" algn="ctr">
                <a:solidFill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1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7" name="사각형: 둥근 모서리 36"/>
              <p:cNvSpPr/>
              <p:nvPr/>
            </p:nvSpPr>
            <p:spPr>
              <a:xfrm>
                <a:off x="1187624" y="3130549"/>
                <a:ext cx="2497115" cy="978296"/>
              </a:xfrm>
              <a:prstGeom prst="roundRect">
                <a:avLst>
                  <a:gd name="adj" fmla="val 16667"/>
                </a:avLst>
              </a:prstGeom>
              <a:solidFill>
                <a:srgbClr val="17375E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187624" y="3130549"/>
                <a:ext cx="2497115" cy="97829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64769" tIns="32384" rIns="64769" bIns="32384" anchor="ctr" anchorCtr="0">
                <a:noAutofit/>
              </a:bodyPr>
              <a:lstStyle/>
              <a:p>
                <a:pPr lvl="0" algn="ctr" defTabSz="7556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ko-KR" altLang="en-US" sz="1700" b="1" kern="1200" spc="0"/>
                  <a:t>언어</a:t>
                </a:r>
              </a:p>
            </p:txBody>
          </p:sp>
          <p:sp>
            <p:nvSpPr>
              <p:cNvPr id="39" name="사각형: 둥근 위쪽 모서리 38"/>
              <p:cNvSpPr/>
              <p:nvPr/>
            </p:nvSpPr>
            <p:spPr>
              <a:xfrm rot="5400000">
                <a:off x="5513079" y="2427251"/>
                <a:ext cx="782637" cy="4439316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ln w="9525" cap="flat" cmpd="sng" algn="ctr">
                <a:solidFill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1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1" name="사각형: 둥근 모서리 40"/>
              <p:cNvSpPr/>
              <p:nvPr/>
            </p:nvSpPr>
            <p:spPr>
              <a:xfrm>
                <a:off x="1187624" y="4157761"/>
                <a:ext cx="2497115" cy="978296"/>
              </a:xfrm>
              <a:prstGeom prst="roundRect">
                <a:avLst>
                  <a:gd name="adj" fmla="val 16667"/>
                </a:avLst>
              </a:prstGeom>
              <a:solidFill>
                <a:srgbClr val="17375E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187624" y="4157761"/>
                <a:ext cx="2497115" cy="97829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64769" tIns="32384" rIns="64769" bIns="32384" anchor="ctr" anchorCtr="0">
                <a:noAutofit/>
              </a:bodyPr>
              <a:lstStyle/>
              <a:p>
                <a:pPr lvl="0" algn="ctr" defTabSz="7556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ko-KR" altLang="en-US" sz="1700" b="1" kern="1200" spc="0"/>
                  <a:t>도구</a:t>
                </a:r>
                <a:endParaRPr lang="en-US" altLang="ko-KR" sz="1700" b="1" kern="1200" spc="0"/>
              </a:p>
            </p:txBody>
          </p:sp>
          <p:sp>
            <p:nvSpPr>
              <p:cNvPr id="43" name="사각형: 둥근 위쪽 모서리 42"/>
              <p:cNvSpPr/>
              <p:nvPr/>
            </p:nvSpPr>
            <p:spPr>
              <a:xfrm rot="5400000">
                <a:off x="5513079" y="3454463"/>
                <a:ext cx="782637" cy="4439316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ln w="9525" cap="flat" cmpd="sng" algn="ctr">
                <a:solidFill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1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5" name="사각형: 둥근 모서리 44"/>
              <p:cNvSpPr/>
              <p:nvPr/>
            </p:nvSpPr>
            <p:spPr>
              <a:xfrm>
                <a:off x="1187624" y="5184973"/>
                <a:ext cx="2497115" cy="978296"/>
              </a:xfrm>
              <a:prstGeom prst="roundRect">
                <a:avLst>
                  <a:gd name="adj" fmla="val 16667"/>
                </a:avLst>
              </a:prstGeom>
              <a:solidFill>
                <a:srgbClr val="17375E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187624" y="5184973"/>
                <a:ext cx="2497115" cy="97829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64769" tIns="32384" rIns="64769" bIns="32384" anchor="ctr" anchorCtr="0">
                <a:noAutofit/>
              </a:bodyPr>
              <a:lstStyle/>
              <a:p>
                <a:pPr lvl="0" algn="ctr" defTabSz="7556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altLang="ko-KR" sz="1700" b="1" kern="1200" spc="0"/>
                  <a:t>DB</a:t>
                </a: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4860032" y="1700808"/>
              <a:ext cx="1800200" cy="3653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Window 10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995936" y="2563584"/>
              <a:ext cx="3744416" cy="361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Java,</a:t>
              </a:r>
              <a:r>
                <a:rPr lang="ko-KR" altLang="en-US"/>
                <a:t> </a:t>
              </a:r>
              <a:r>
                <a:rPr lang="en-US" altLang="ko-KR"/>
                <a:t>sql,</a:t>
              </a:r>
              <a:r>
                <a:rPr lang="ko-KR" altLang="en-US"/>
                <a:t> </a:t>
              </a:r>
              <a:r>
                <a:rPr lang="en-US" altLang="ko-KR"/>
                <a:t>html, css,</a:t>
              </a:r>
              <a:r>
                <a:rPr lang="ko-KR" altLang="en-US"/>
                <a:t> </a:t>
              </a:r>
              <a:r>
                <a:rPr lang="en-US" altLang="ko-KR"/>
                <a:t>jsp, javascript</a:t>
              </a:r>
              <a:r>
                <a:rPr lang="ko-KR" altLang="en-US"/>
                <a:t> 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572000" y="3429000"/>
              <a:ext cx="2376264" cy="3643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Eclipse, sqldeveloper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860032" y="4215353"/>
              <a:ext cx="1800200" cy="365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Oracle 11g</a:t>
              </a:r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1103784" y="4855975"/>
              <a:ext cx="6936431" cy="805273"/>
              <a:chOff x="1187624" y="5508713"/>
              <a:chExt cx="6936431" cy="805273"/>
            </a:xfrm>
          </p:grpSpPr>
          <p:sp>
            <p:nvSpPr>
              <p:cNvPr id="61" name="사각형: 둥근 위쪽 모서리 60"/>
              <p:cNvSpPr/>
              <p:nvPr/>
            </p:nvSpPr>
            <p:spPr>
              <a:xfrm rot="5400000">
                <a:off x="5582288" y="3691691"/>
                <a:ext cx="644218" cy="4439316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ln w="9525" cap="flat" cmpd="sng" algn="ctr">
                <a:solidFill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1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2" name="사각형: 둥근 모서리 61"/>
              <p:cNvSpPr/>
              <p:nvPr/>
            </p:nvSpPr>
            <p:spPr>
              <a:xfrm>
                <a:off x="1187624" y="5508713"/>
                <a:ext cx="2497115" cy="805273"/>
              </a:xfrm>
              <a:prstGeom prst="roundRect">
                <a:avLst>
                  <a:gd name="adj" fmla="val 16667"/>
                </a:avLst>
              </a:prstGeom>
              <a:solidFill>
                <a:srgbClr val="17375E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defTabSz="7556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altLang="ko-KR" sz="1700" b="1" kern="1200" spc="0"/>
                  <a:t>Library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355975" y="5600590"/>
                <a:ext cx="3240360" cy="6430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    jstl,</a:t>
                </a:r>
                <a:r>
                  <a:rPr lang="ko-KR" altLang="en-US"/>
                  <a:t> </a:t>
                </a:r>
                <a:r>
                  <a:rPr lang="en-US" altLang="ko-KR"/>
                  <a:t>jquery,</a:t>
                </a:r>
                <a:r>
                  <a:rPr lang="ko-KR" altLang="en-US"/>
                  <a:t> </a:t>
                </a:r>
                <a:r>
                  <a:rPr lang="en-US" altLang="ko-KR"/>
                  <a:t>database, connectionpool lib, ojdbc6 </a:t>
                </a:r>
                <a:r>
                  <a:rPr lang="ko-KR" altLang="en-US"/>
                  <a:t> </a:t>
                </a: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1103784" y="5720071"/>
              <a:ext cx="6936431" cy="805273"/>
              <a:chOff x="1187624" y="5508713"/>
              <a:chExt cx="6936431" cy="805273"/>
            </a:xfrm>
          </p:grpSpPr>
          <p:sp>
            <p:nvSpPr>
              <p:cNvPr id="67" name="사각형: 둥근 위쪽 모서리 66"/>
              <p:cNvSpPr/>
              <p:nvPr/>
            </p:nvSpPr>
            <p:spPr>
              <a:xfrm rot="5400000">
                <a:off x="5582288" y="3691691"/>
                <a:ext cx="644218" cy="4439316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ln w="9525" cap="flat" cmpd="sng" algn="ctr">
                <a:solidFill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1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8" name="사각형: 둥근 모서리 67"/>
              <p:cNvSpPr/>
              <p:nvPr/>
            </p:nvSpPr>
            <p:spPr>
              <a:xfrm>
                <a:off x="1187624" y="5508713"/>
                <a:ext cx="2497115" cy="805273"/>
              </a:xfrm>
              <a:prstGeom prst="roundRect">
                <a:avLst>
                  <a:gd name="adj" fmla="val 16667"/>
                </a:avLst>
              </a:prstGeom>
              <a:solidFill>
                <a:srgbClr val="17375E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defTabSz="7556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altLang="ko-KR" sz="1700" b="1" kern="1200" spc="0"/>
                  <a:t>Api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355975" y="5600590"/>
                <a:ext cx="3468217" cy="6357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  kakao map, java mail api</a:t>
                </a:r>
              </a:p>
              <a:p>
                <a:pPr>
                  <a:defRPr/>
                </a:pPr>
                <a:r>
                  <a:rPr lang="ko-KR" altLang="en-US"/>
                  <a:t>       </a:t>
                </a:r>
                <a:r>
                  <a:rPr lang="en-US" altLang="ko-KR"/>
                  <a:t>iam port </a:t>
                </a:r>
                <a:r>
                  <a:rPr lang="ko-KR" altLang="en-US"/>
                  <a:t>결제</a:t>
                </a:r>
                <a:r>
                  <a:rPr lang="en-US" altLang="ko-KR"/>
                  <a:t> api </a:t>
                </a:r>
                <a:r>
                  <a:rPr lang="ko-KR" altLang="en-US"/>
                  <a:t> 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1599" y="2371381"/>
            <a:ext cx="7200800" cy="22097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059230"/>
            <a:ext cx="7200800" cy="1005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600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600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altLang="ko-KR" sz="6000">
                <a:solidFill>
                  <a:schemeClr val="bg1">
                    <a:lumMod val="75000"/>
                  </a:schemeClr>
                </a:solidFill>
              </a:rPr>
              <a:t>        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1940" y="116632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59626" y="2399125"/>
            <a:ext cx="6624735" cy="2218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1400"/>
          </a:p>
          <a:p>
            <a:pPr algn="ctr">
              <a:defRPr/>
            </a:pPr>
            <a:r>
              <a:rPr lang="ko-KR" altLang="en-US" sz="1400"/>
              <a:t>요즘 인터넷의 발달로 인해 다양한 정보들을 쉽고 편리하게 검색할 수 있습니다</a:t>
            </a:r>
            <a:r>
              <a:rPr lang="en-US" altLang="ko-KR" sz="1400"/>
              <a:t>.</a:t>
            </a:r>
            <a:r>
              <a:rPr lang="ko-KR" altLang="en-US" sz="1400"/>
              <a:t> 그에 발맞춰 많은 회사들은 자신의 회사 정보와 서비스를 많은 사람들에게 알리기 위해 회사 홈페이지를 운영하고 제품판매까지 인터넷으로 서비스하고 있습니다</a:t>
            </a:r>
            <a:r>
              <a:rPr lang="en-US" altLang="ko-KR" sz="1400"/>
              <a:t>.</a:t>
            </a:r>
            <a:r>
              <a:rPr lang="ko-KR" altLang="en-US" sz="1400"/>
              <a:t> </a:t>
            </a:r>
          </a:p>
          <a:p>
            <a:pPr algn="ctr">
              <a:defRPr/>
            </a:pPr>
            <a:endParaRPr lang="ko-KR" altLang="en-US" sz="1400"/>
          </a:p>
          <a:p>
            <a:pPr algn="ctr">
              <a:defRPr/>
            </a:pPr>
            <a:endParaRPr lang="ko-KR" altLang="en-US" sz="1400"/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/>
              <a:t>저희는 이번에 컴퓨터 주변기기를 제작하는 전자회사를 요구사항으로 설정하여 웹사용자와 웹 담당자가 편리하게 이용할 수 있는 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Tahoma"/>
                <a:ea typeface="함초롬돋움"/>
                <a:cs typeface="함초롬돋움"/>
              </a:rPr>
              <a:t>서비스를 개발하는 것이 목적입니다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Tahoma"/>
                <a:ea typeface="함초롬돋움"/>
                <a:cs typeface="함초롬돋움"/>
              </a:rPr>
              <a:t>.</a:t>
            </a:r>
          </a:p>
          <a:p>
            <a:pPr algn="ctr">
              <a:defRPr/>
            </a:pPr>
            <a:endParaRPr lang="en-US" altLang="ko-KR" sz="1400"/>
          </a:p>
          <a:p>
            <a:pPr algn="ctr">
              <a:defRPr/>
            </a:pPr>
            <a:endParaRPr kumimoji="0" lang="en-US" altLang="ko-KR" sz="1400" b="0" i="0" u="none" strike="noStrike" kern="1200" cap="none" spc="0" normalizeH="0" baseline="0">
              <a:solidFill>
                <a:srgbClr val="000000"/>
              </a:solidFill>
              <a:latin typeface="Tahoma"/>
              <a:ea typeface="함초롬돋움"/>
              <a:cs typeface="Tahom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925067"/>
            <a:ext cx="7128792" cy="359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spc="-150"/>
              <a:t>회사 정보를 인터넷 사용자들에게 다양하게 제공하기</a:t>
            </a:r>
            <a:r>
              <a:rPr lang="ko-KR" altLang="en-US" sz="1400" b="1" spc="-15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11760" y="1203246"/>
            <a:ext cx="4320480" cy="576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b="1" spc="-150">
                <a:solidFill>
                  <a:schemeClr val="tx2">
                    <a:lumMod val="75000"/>
                  </a:schemeClr>
                </a:solidFill>
                <a:latin typeface="+mj-lt"/>
                <a:ea typeface="HY헤드라인M"/>
              </a:rPr>
              <a:t>회사 웹 서비스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77931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70510" y="271681"/>
            <a:ext cx="11639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개발 동기 및 목적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71600" y="4772818"/>
            <a:ext cx="2252617" cy="1608509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796136" y="4797152"/>
            <a:ext cx="2376264" cy="158417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442438" y="4797152"/>
            <a:ext cx="2259124" cy="157200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51230" y="4797152"/>
            <a:ext cx="2324625" cy="1584176"/>
          </a:xfrm>
          <a:prstGeom prst="rect">
            <a:avLst/>
          </a:prstGeom>
        </p:spPr>
      </p:pic>
      <p:sp>
        <p:nvSpPr>
          <p:cNvPr id="35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1200">
                <a:solidFill>
                  <a:schemeClr val="bg1"/>
                </a:solidFill>
              </a:rPr>
              <a:t>WJ</a:t>
            </a:r>
            <a:r>
              <a:rPr lang="ko-KR" altLang="en-US" sz="1200">
                <a:solidFill>
                  <a:schemeClr val="bg1"/>
                </a:solidFill>
              </a:rPr>
              <a:t>전자 </a:t>
            </a:r>
            <a:r>
              <a:rPr lang="en-US" altLang="ko-KR" sz="1200">
                <a:solidFill>
                  <a:schemeClr val="bg1"/>
                </a:solidFill>
              </a:rPr>
              <a:t>-</a:t>
            </a:r>
            <a:r>
              <a:rPr lang="ko-KR" altLang="en-US" sz="1200">
                <a:solidFill>
                  <a:schemeClr val="bg1"/>
                </a:solidFill>
              </a:rPr>
              <a:t> 회사 웹 서비스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12700" cap="flat" cmpd="sng" algn="ctr">
                <a:solidFill>
                  <a:schemeClr val="accent1">
                    <a:shade val="20000"/>
                  </a:schemeClr>
                </a:solidFill>
                <a:prstDash val="solid"/>
                <a:round/>
              </a:ln>
              <a:gradFill flip="xy" rotWithShape="1">
                <a:gsLst>
                  <a:gs pos="0">
                    <a:schemeClr val="accent1"/>
                  </a:gs>
                  <a:gs pos="100000">
                    <a:schemeClr val="accent1">
                      <a:tint val="10000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2435" y="271681"/>
            <a:ext cx="8591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시스템 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1940" y="102910"/>
            <a:ext cx="1080120" cy="447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</a:rPr>
              <a:t>0</a:t>
            </a:r>
            <a:r>
              <a:rPr lang="ko-KR" altLang="ko-KR" sz="240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42" name="Picture 2" descr="사람 픽토그램에 대한 이미지 검색결과"/>
          <p:cNvPicPr>
            <a:picLocks noChangeAspect="1" noChangeArrowheads="1"/>
          </p:cNvPicPr>
          <p:nvPr/>
        </p:nvPicPr>
        <p:blipFill rotWithShape="1">
          <a:blip r:embed="rId3"/>
          <a:srcRect l="50800" r="25300" b="46820"/>
          <a:stretch>
            <a:fillRect/>
          </a:stretch>
        </p:blipFill>
        <p:spPr>
          <a:xfrm>
            <a:off x="899592" y="3645024"/>
            <a:ext cx="586351" cy="1026114"/>
          </a:xfrm>
          <a:prstGeom prst="rect">
            <a:avLst/>
          </a:prstGeom>
          <a:noFill/>
        </p:spPr>
      </p:pic>
      <p:pic>
        <p:nvPicPr>
          <p:cNvPr id="43" name="Picture 2" descr="사람 픽토그램에 대한 이미지 검색결과"/>
          <p:cNvPicPr>
            <a:picLocks noChangeAspect="1" noChangeArrowheads="1"/>
          </p:cNvPicPr>
          <p:nvPr/>
        </p:nvPicPr>
        <p:blipFill rotWithShape="1">
          <a:blip r:embed="rId3"/>
          <a:srcRect l="50800" r="25300" b="46820"/>
          <a:stretch>
            <a:fillRect/>
          </a:stretch>
        </p:blipFill>
        <p:spPr>
          <a:xfrm>
            <a:off x="899592" y="2402886"/>
            <a:ext cx="586351" cy="1026114"/>
          </a:xfrm>
          <a:prstGeom prst="rect">
            <a:avLst/>
          </a:prstGeom>
          <a:noFill/>
        </p:spPr>
      </p:pic>
      <p:cxnSp>
        <p:nvCxnSpPr>
          <p:cNvPr id="44" name="직선 화살표 연결선 43"/>
          <p:cNvCxnSpPr/>
          <p:nvPr/>
        </p:nvCxnSpPr>
        <p:spPr>
          <a:xfrm>
            <a:off x="1691680" y="2996952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85127" y="2713555"/>
            <a:ext cx="1430889" cy="1430889"/>
          </a:xfrm>
          <a:prstGeom prst="rect">
            <a:avLst/>
          </a:prstGeom>
        </p:spPr>
      </p:pic>
      <p:cxnSp>
        <p:nvCxnSpPr>
          <p:cNvPr id="49" name="직선 화살표 연결선 48"/>
          <p:cNvCxnSpPr/>
          <p:nvPr/>
        </p:nvCxnSpPr>
        <p:spPr>
          <a:xfrm>
            <a:off x="5004048" y="3429000"/>
            <a:ext cx="19442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020272" y="2610178"/>
            <a:ext cx="1637642" cy="1637642"/>
          </a:xfrm>
          <a:prstGeom prst="rect">
            <a:avLst/>
          </a:prstGeom>
        </p:spPr>
      </p:pic>
      <p:sp>
        <p:nvSpPr>
          <p:cNvPr id="51" name="사각형: 둥근 모서리 50"/>
          <p:cNvSpPr/>
          <p:nvPr/>
        </p:nvSpPr>
        <p:spPr>
          <a:xfrm>
            <a:off x="5220072" y="2816932"/>
            <a:ext cx="1440160" cy="1224136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/>
              <a:t>사용자 정보와 회사 게시판 </a:t>
            </a:r>
          </a:p>
          <a:p>
            <a:pPr algn="ctr">
              <a:defRPr/>
            </a:pPr>
            <a:r>
              <a:rPr lang="ko-KR" altLang="en-US" sz="1300"/>
              <a:t>정보 </a:t>
            </a:r>
          </a:p>
        </p:txBody>
      </p:sp>
      <p:sp>
        <p:nvSpPr>
          <p:cNvPr id="52" name="사각형: 둥근 모서리 51"/>
          <p:cNvSpPr/>
          <p:nvPr/>
        </p:nvSpPr>
        <p:spPr>
          <a:xfrm>
            <a:off x="1619672" y="1916832"/>
            <a:ext cx="1224136" cy="864096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/>
              <a:t> 회사 정보</a:t>
            </a:r>
            <a:r>
              <a:rPr lang="en-US" altLang="ko-KR" sz="1300"/>
              <a:t> </a:t>
            </a:r>
            <a:r>
              <a:rPr lang="ko-KR" altLang="en-US" sz="1300"/>
              <a:t>검색 및 제품 구매</a:t>
            </a:r>
            <a:r>
              <a:rPr lang="en-US" altLang="ko-KR" sz="1300"/>
              <a:t>,</a:t>
            </a:r>
            <a:r>
              <a:rPr lang="ko-KR" altLang="en-US" sz="1300"/>
              <a:t> </a:t>
            </a:r>
            <a:r>
              <a:rPr lang="en-US" altLang="ko-KR" sz="1300"/>
              <a:t>AS</a:t>
            </a:r>
            <a:r>
              <a:rPr lang="ko-KR" altLang="en-US" sz="1300"/>
              <a:t>문의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275856" y="2132856"/>
            <a:ext cx="1296144" cy="360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server(was)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08304" y="2127543"/>
            <a:ext cx="1152128" cy="366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database</a:t>
            </a:r>
          </a:p>
        </p:txBody>
      </p:sp>
      <p:sp>
        <p:nvSpPr>
          <p:cNvPr id="61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1200">
                <a:solidFill>
                  <a:schemeClr val="bg1"/>
                </a:solidFill>
              </a:rPr>
              <a:t>WJ</a:t>
            </a:r>
            <a:r>
              <a:rPr lang="ko-KR" altLang="en-US" sz="1200">
                <a:solidFill>
                  <a:schemeClr val="bg1"/>
                </a:solidFill>
              </a:rPr>
              <a:t>전자 </a:t>
            </a:r>
            <a:r>
              <a:rPr lang="en-US" altLang="ko-KR" sz="1200">
                <a:solidFill>
                  <a:schemeClr val="bg1"/>
                </a:solidFill>
              </a:rPr>
              <a:t>-</a:t>
            </a:r>
            <a:r>
              <a:rPr lang="ko-KR" altLang="en-US" sz="1200">
                <a:solidFill>
                  <a:schemeClr val="bg1"/>
                </a:solidFill>
              </a:rPr>
              <a:t> 회사 웹 서비스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1691680" y="4005064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/>
          <p:cNvSpPr/>
          <p:nvPr/>
        </p:nvSpPr>
        <p:spPr>
          <a:xfrm>
            <a:off x="1619672" y="4149080"/>
            <a:ext cx="1224136" cy="864096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/>
              <a:t>사용자 관리 및 게시판</a:t>
            </a:r>
            <a:r>
              <a:rPr lang="en-US" altLang="ko-KR" sz="1300"/>
              <a:t>,</a:t>
            </a:r>
            <a:r>
              <a:rPr lang="ko-KR" altLang="en-US" sz="1300"/>
              <a:t> </a:t>
            </a:r>
            <a:r>
              <a:rPr lang="en-US" altLang="ko-KR" sz="1300"/>
              <a:t>AS</a:t>
            </a:r>
            <a:r>
              <a:rPr lang="ko-KR" altLang="en-US" sz="1300"/>
              <a:t> 및 배송 관리  </a:t>
            </a:r>
          </a:p>
        </p:txBody>
      </p:sp>
      <p:cxnSp>
        <p:nvCxnSpPr>
          <p:cNvPr id="64" name="직선 화살표 연결선 63"/>
          <p:cNvCxnSpPr/>
          <p:nvPr/>
        </p:nvCxnSpPr>
        <p:spPr>
          <a:xfrm rot="10800000" flipV="1">
            <a:off x="1691679" y="3132584"/>
            <a:ext cx="1071736" cy="8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rot="10800000" flipV="1">
            <a:off x="1700064" y="3852663"/>
            <a:ext cx="1071736" cy="8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27584" y="2774107"/>
            <a:ext cx="792088" cy="367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n w="12700" cap="flat" cmpd="sng" algn="ctr">
                  <a:solidFill>
                    <a:schemeClr val="accent1"/>
                  </a:solidFill>
                  <a:prstDash val="solid"/>
                  <a:round/>
                </a:ln>
                <a:gradFill flip="xy" rotWithShape="1">
                  <a:gsLst>
                    <a:gs pos="0">
                      <a:schemeClr val="lt1"/>
                    </a:gs>
                    <a:gs pos="100000">
                      <a:schemeClr val="lt1">
                        <a:tint val="100000"/>
                      </a:schemeClr>
                    </a:gs>
                  </a:gsLst>
                  <a:lin ang="5400000" scaled="0"/>
                  <a:tileRect/>
                </a:gradFill>
                <a:effectLst>
                  <a:reflection blurRad="12700" stA="26000" endPos="28000" dist="38100" dir="5400000" sy="-100000" rotWithShape="0"/>
                </a:effectLst>
              </a:rPr>
              <a:t>client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55576" y="3933056"/>
            <a:ext cx="864096" cy="365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n w="12700" cap="flat" cmpd="sng" algn="ctr">
                  <a:solidFill>
                    <a:schemeClr val="accent1"/>
                  </a:solidFill>
                  <a:prstDash val="solid"/>
                  <a:round/>
                </a:ln>
                <a:gradFill flip="xy" rotWithShape="1">
                  <a:gsLst>
                    <a:gs pos="0">
                      <a:schemeClr val="lt1"/>
                    </a:gs>
                    <a:gs pos="100000">
                      <a:schemeClr val="lt1">
                        <a:tint val="100000"/>
                      </a:schemeClr>
                    </a:gs>
                  </a:gsLst>
                  <a:lin ang="5400000" scaled="0"/>
                  <a:tileRect/>
                </a:gradFill>
                <a:effectLst>
                  <a:reflection blurRad="12700" stA="26000" endPos="28000" dist="38100" dir="5400000" sy="-100000" rotWithShape="0"/>
                </a:effectLst>
              </a:rPr>
              <a:t>admin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32435" y="271681"/>
            <a:ext cx="8591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시스템 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1940" y="116632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</a:rPr>
              <a:t>0</a:t>
            </a:r>
            <a:r>
              <a:rPr lang="ko-KR" altLang="ko-KR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TextBox 20"/>
          <p:cNvSpPr txBox="1"/>
          <p:nvPr/>
        </p:nvSpPr>
        <p:spPr>
          <a:xfrm>
            <a:off x="179512" y="836712"/>
            <a:ext cx="3024336" cy="364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spc="-150">
                <a:solidFill>
                  <a:schemeClr val="tx2"/>
                </a:solidFill>
              </a:rPr>
              <a:t>[   use case diagram</a:t>
            </a:r>
            <a:r>
              <a:rPr lang="ko-KR" altLang="en-US" b="1" spc="-150">
                <a:solidFill>
                  <a:schemeClr val="tx2"/>
                </a:solidFill>
              </a:rPr>
              <a:t>   </a:t>
            </a:r>
            <a:r>
              <a:rPr lang="en-US" altLang="ko-KR" b="1" spc="-150">
                <a:solidFill>
                  <a:schemeClr val="tx2"/>
                </a:solidFill>
              </a:rPr>
              <a:t>]</a:t>
            </a:r>
          </a:p>
        </p:txBody>
      </p:sp>
      <p:sp>
        <p:nvSpPr>
          <p:cNvPr id="40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1200">
                <a:solidFill>
                  <a:schemeClr val="bg1"/>
                </a:solidFill>
              </a:rPr>
              <a:t>WJ</a:t>
            </a:r>
            <a:r>
              <a:rPr lang="ko-KR" altLang="en-US" sz="1200">
                <a:solidFill>
                  <a:schemeClr val="bg1"/>
                </a:solidFill>
              </a:rPr>
              <a:t>전자 </a:t>
            </a:r>
            <a:r>
              <a:rPr lang="en-US" altLang="ko-KR" sz="1200">
                <a:solidFill>
                  <a:schemeClr val="bg1"/>
                </a:solidFill>
              </a:rPr>
              <a:t>-</a:t>
            </a:r>
            <a:r>
              <a:rPr lang="ko-KR" altLang="en-US" sz="1200">
                <a:solidFill>
                  <a:schemeClr val="bg1"/>
                </a:solidFill>
              </a:rPr>
              <a:t> 회사 웹 서비스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55776" y="1268760"/>
            <a:ext cx="6195909" cy="52644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5760" y="271681"/>
            <a:ext cx="9829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프로그램 구조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1940" y="116632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</a:rPr>
              <a:t>04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1735808" y="3278181"/>
            <a:ext cx="460327" cy="0"/>
          </a:xfrm>
          <a:prstGeom prst="line">
            <a:avLst/>
          </a:prstGeom>
          <a:ln w="25452" cap="flat" cmpd="sng" algn="ctr">
            <a:solidFill>
              <a:srgbClr val="4A7EBB"/>
            </a:solidFill>
            <a:prstDash val="solid"/>
            <a:round/>
          </a:ln>
        </p:spPr>
      </p:cxnSp>
      <p:grpSp>
        <p:nvGrpSpPr>
          <p:cNvPr id="32" name="Group 1"/>
          <p:cNvGrpSpPr/>
          <p:nvPr/>
        </p:nvGrpSpPr>
        <p:grpSpPr>
          <a:xfrm>
            <a:off x="3708734" y="2921060"/>
            <a:ext cx="520610" cy="814266"/>
            <a:chOff x="3558534" y="2871253"/>
            <a:chExt cx="520610" cy="814266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3558534" y="3228373"/>
              <a:ext cx="303144" cy="0"/>
            </a:xfrm>
            <a:prstGeom prst="line">
              <a:avLst/>
            </a:prstGeom>
            <a:ln w="25452" cap="flat" cmpd="sng" algn="ctr">
              <a:solidFill>
                <a:srgbClr val="4A7EBB"/>
              </a:solidFill>
              <a:prstDash val="solid"/>
              <a:round/>
            </a:ln>
          </p:spPr>
        </p:cxnSp>
        <p:cxnSp>
          <p:nvCxnSpPr>
            <p:cNvPr id="34" name="연결선: 꺾임 33"/>
            <p:cNvCxnSpPr/>
            <p:nvPr/>
          </p:nvCxnSpPr>
          <p:spPr>
            <a:xfrm rot="10800000" flipV="1">
              <a:off x="4066418" y="2871253"/>
              <a:ext cx="12726" cy="814266"/>
            </a:xfrm>
            <a:prstGeom prst="bentConnector3">
              <a:avLst>
                <a:gd name="adj1" fmla="val 1799997"/>
              </a:avLst>
            </a:prstGeom>
            <a:ln w="25452" cap="flat" cmpd="sng" algn="ctr">
              <a:solidFill>
                <a:srgbClr val="4A7EBB"/>
              </a:solidFill>
              <a:prstDash val="solid"/>
              <a:round/>
            </a:ln>
          </p:spPr>
        </p:cxnSp>
      </p:grpSp>
      <p:cxnSp>
        <p:nvCxnSpPr>
          <p:cNvPr id="35" name="직선 연결선 34"/>
          <p:cNvCxnSpPr/>
          <p:nvPr/>
        </p:nvCxnSpPr>
        <p:spPr>
          <a:xfrm flipV="1">
            <a:off x="3708734" y="4613056"/>
            <a:ext cx="507883" cy="1562"/>
          </a:xfrm>
          <a:prstGeom prst="line">
            <a:avLst/>
          </a:prstGeom>
          <a:ln w="25452" cap="flat" cmpd="sng" algn="ctr">
            <a:solidFill>
              <a:srgbClr val="4A7EBB"/>
            </a:solidFill>
            <a:prstDash val="solid"/>
            <a:round/>
          </a:ln>
        </p:spPr>
      </p:cxnSp>
      <p:sp>
        <p:nvSpPr>
          <p:cNvPr id="41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1200">
                <a:solidFill>
                  <a:schemeClr val="bg1"/>
                </a:solidFill>
              </a:rPr>
              <a:t>WJ</a:t>
            </a:r>
            <a:r>
              <a:rPr lang="ko-KR" altLang="en-US" sz="1200">
                <a:solidFill>
                  <a:schemeClr val="bg1"/>
                </a:solidFill>
              </a:rPr>
              <a:t>전자 </a:t>
            </a:r>
            <a:r>
              <a:rPr lang="en-US" altLang="ko-KR" sz="1200">
                <a:solidFill>
                  <a:schemeClr val="bg1"/>
                </a:solidFill>
              </a:rPr>
              <a:t>-</a:t>
            </a:r>
            <a:r>
              <a:rPr lang="ko-KR" altLang="en-US" sz="1200">
                <a:solidFill>
                  <a:schemeClr val="bg1"/>
                </a:solidFill>
              </a:rPr>
              <a:t> 회사 웹 서비스</a:t>
            </a:r>
          </a:p>
        </p:txBody>
      </p:sp>
      <p:sp>
        <p:nvSpPr>
          <p:cNvPr id="42" name="CustomShape 2"/>
          <p:cNvSpPr/>
          <p:nvPr/>
        </p:nvSpPr>
        <p:spPr>
          <a:xfrm>
            <a:off x="5076552" y="1124744"/>
            <a:ext cx="1223640" cy="647640"/>
          </a:xfrm>
          <a:prstGeom prst="roundRect">
            <a:avLst>
              <a:gd name="adj" fmla="val 16667"/>
            </a:avLst>
          </a:prstGeom>
          <a:solidFill>
            <a:srgbClr val="17375E"/>
          </a:solidFill>
          <a:ln w="9720">
            <a:solidFill>
              <a:srgbClr val="4A7EBB"/>
            </a:solidFill>
            <a:round/>
          </a:ln>
          <a:effectLst>
            <a:outerShdw blurRad="40000" dist="20160" dir="5400000" algn="br">
              <a:srgbClr val="000000">
                <a:alpha val="38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lIns="89999" tIns="44999" rIns="89999" bIns="44999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ko-KR" sz="1800" b="0" strike="noStrike" spc="-1">
                <a:solidFill>
                  <a:srgbClr val="FFFFFF"/>
                </a:solidFill>
                <a:latin typeface="Tahoma"/>
                <a:ea typeface="DejaVu Sans"/>
              </a:rPr>
              <a:t>고객</a:t>
            </a:r>
            <a:endParaRPr lang="en-US" sz="1800" b="0" strike="noStrike" spc="-1">
              <a:latin typeface="나눔고딕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611560" y="1124744"/>
            <a:ext cx="1223640" cy="648360"/>
          </a:xfrm>
          <a:prstGeom prst="roundRect">
            <a:avLst>
              <a:gd name="adj" fmla="val 16667"/>
            </a:avLst>
          </a:prstGeom>
          <a:solidFill>
            <a:srgbClr val="17375E"/>
          </a:solidFill>
          <a:ln w="9720">
            <a:solidFill>
              <a:srgbClr val="4A7EBB"/>
            </a:solidFill>
            <a:round/>
          </a:ln>
          <a:effectLst>
            <a:outerShdw blurRad="40000" dist="20160" dir="5400000" algn="br">
              <a:srgbClr val="000000">
                <a:alpha val="38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lIns="89999" tIns="44999" rIns="89999" bIns="44999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ko-KR" sz="1800" b="0" strike="noStrike" spc="-1">
                <a:solidFill>
                  <a:srgbClr val="FFFFFF"/>
                </a:solidFill>
                <a:latin typeface="Tahoma"/>
                <a:ea typeface="DejaVu Sans"/>
              </a:rPr>
              <a:t>관리자</a:t>
            </a:r>
            <a:endParaRPr lang="en-US" sz="1800" b="0" strike="noStrike" spc="-1">
              <a:latin typeface="나눔고딕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863640" y="2448000"/>
            <a:ext cx="1510920" cy="614160"/>
          </a:xfrm>
          <a:prstGeom prst="roundRect">
            <a:avLst>
              <a:gd name="adj" fmla="val 16667"/>
            </a:avLst>
          </a:prstGeom>
          <a:solidFill>
            <a:srgbClr val="749BCE"/>
          </a:solidFill>
          <a:ln w="9720">
            <a:noFill/>
          </a:ln>
          <a:effectLst>
            <a:outerShdw blurRad="40000" dist="20160" dir="5400000" algn="br">
              <a:srgbClr val="000000">
                <a:alpha val="38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lIns="89999" tIns="44999" rIns="89999" bIns="44999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배달의민족 도현"/>
                <a:ea typeface="DejaVu Sans"/>
              </a:rPr>
              <a:t>AS</a:t>
            </a:r>
            <a:endParaRPr lang="en-US" sz="1800" b="0" strike="noStrike" spc="-1">
              <a:latin typeface="나눔고딕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864000" y="3240000"/>
            <a:ext cx="1510920" cy="614160"/>
          </a:xfrm>
          <a:prstGeom prst="roundRect">
            <a:avLst>
              <a:gd name="adj" fmla="val 16667"/>
            </a:avLst>
          </a:prstGeom>
          <a:solidFill>
            <a:srgbClr val="749BCE"/>
          </a:solidFill>
          <a:ln w="9720">
            <a:noFill/>
          </a:ln>
          <a:effectLst>
            <a:outerShdw blurRad="40000" dist="20160" dir="5400000" algn="br">
              <a:srgbClr val="000000">
                <a:alpha val="38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lIns="89999" tIns="44999" rIns="89999" bIns="44999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ko-KR" sz="1800" b="0" strike="noStrike" spc="-1">
                <a:solidFill>
                  <a:srgbClr val="000000"/>
                </a:solidFill>
                <a:latin typeface="배달의민족 도현"/>
                <a:ea typeface="배달의민족 도현"/>
              </a:rPr>
              <a:t>공지사항</a:t>
            </a:r>
            <a:endParaRPr lang="en-US" sz="1800" b="0" strike="noStrike" spc="-1">
              <a:latin typeface="나눔고딕"/>
            </a:endParaRPr>
          </a:p>
        </p:txBody>
      </p:sp>
      <p:sp>
        <p:nvSpPr>
          <p:cNvPr id="46" name="CustomShape 7"/>
          <p:cNvSpPr/>
          <p:nvPr/>
        </p:nvSpPr>
        <p:spPr>
          <a:xfrm>
            <a:off x="2987824" y="2386440"/>
            <a:ext cx="1194480" cy="614160"/>
          </a:xfrm>
          <a:prstGeom prst="roundRect">
            <a:avLst>
              <a:gd name="adj" fmla="val 16667"/>
            </a:avLst>
          </a:prstGeom>
          <a:solidFill>
            <a:srgbClr val="749BCE"/>
          </a:solidFill>
          <a:ln w="9720">
            <a:noFill/>
          </a:ln>
          <a:effectLst>
            <a:outerShdw blurRad="40000" dist="20160" dir="5400000" algn="br">
              <a:srgbClr val="000000">
                <a:alpha val="38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lIns="89999" tIns="44999" rIns="89999" bIns="44999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ko-KR" sz="1800" b="0" strike="noStrike" spc="-1">
                <a:solidFill>
                  <a:srgbClr val="000000"/>
                </a:solidFill>
                <a:latin typeface="배달의민족 도현"/>
                <a:ea typeface="배달의민족 도현"/>
              </a:rPr>
              <a:t>기업정보</a:t>
            </a:r>
            <a:endParaRPr lang="en-US" sz="1800" b="0" strike="noStrike" spc="-1">
              <a:latin typeface="나눔고딕"/>
            </a:endParaRPr>
          </a:p>
        </p:txBody>
      </p:sp>
      <p:sp>
        <p:nvSpPr>
          <p:cNvPr id="47" name="CustomShape 8"/>
          <p:cNvSpPr/>
          <p:nvPr/>
        </p:nvSpPr>
        <p:spPr>
          <a:xfrm>
            <a:off x="4860000" y="2372400"/>
            <a:ext cx="898560" cy="614160"/>
          </a:xfrm>
          <a:prstGeom prst="roundRect">
            <a:avLst>
              <a:gd name="adj" fmla="val 16667"/>
            </a:avLst>
          </a:prstGeom>
          <a:solidFill>
            <a:srgbClr val="749BCE"/>
          </a:solidFill>
          <a:ln w="9720">
            <a:noFill/>
          </a:ln>
          <a:effectLst>
            <a:outerShdw blurRad="40000" dist="20160" dir="5400000" algn="br">
              <a:srgbClr val="000000">
                <a:alpha val="38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lIns="89999" tIns="44999" rIns="89999" bIns="44999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ko-KR" sz="1800" b="0" strike="noStrike" spc="-1">
                <a:solidFill>
                  <a:srgbClr val="000000"/>
                </a:solidFill>
                <a:latin typeface="배달의민족 도현"/>
                <a:ea typeface="배달의민족 도현"/>
              </a:rPr>
              <a:t>상품</a:t>
            </a:r>
            <a:endParaRPr lang="en-US" sz="1800" b="0" strike="noStrike" spc="-1">
              <a:latin typeface="나눔고딕"/>
            </a:endParaRPr>
          </a:p>
        </p:txBody>
      </p:sp>
      <p:sp>
        <p:nvSpPr>
          <p:cNvPr id="48" name="CustomShape 9"/>
          <p:cNvSpPr/>
          <p:nvPr/>
        </p:nvSpPr>
        <p:spPr>
          <a:xfrm>
            <a:off x="6085720" y="2382792"/>
            <a:ext cx="1006560" cy="614160"/>
          </a:xfrm>
          <a:prstGeom prst="roundRect">
            <a:avLst>
              <a:gd name="adj" fmla="val 16667"/>
            </a:avLst>
          </a:prstGeom>
          <a:solidFill>
            <a:srgbClr val="749BCE"/>
          </a:solidFill>
          <a:ln w="9720">
            <a:noFill/>
          </a:ln>
          <a:effectLst>
            <a:outerShdw blurRad="40000" dist="20160" dir="5400000" algn="br">
              <a:srgbClr val="000000">
                <a:alpha val="38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lIns="89999" tIns="44999" rIns="89999" bIns="44999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배달의민족 도현"/>
                <a:ea typeface="DejaVu Sans"/>
              </a:rPr>
              <a:t>AS</a:t>
            </a:r>
            <a:endParaRPr lang="en-US" sz="1800" b="0" strike="noStrike" spc="-1">
              <a:latin typeface="나눔고딕"/>
            </a:endParaRPr>
          </a:p>
        </p:txBody>
      </p:sp>
      <p:sp>
        <p:nvSpPr>
          <p:cNvPr id="49" name="CustomShape 10"/>
          <p:cNvSpPr/>
          <p:nvPr/>
        </p:nvSpPr>
        <p:spPr>
          <a:xfrm>
            <a:off x="7453888" y="2381400"/>
            <a:ext cx="1006560" cy="614160"/>
          </a:xfrm>
          <a:prstGeom prst="roundRect">
            <a:avLst>
              <a:gd name="adj" fmla="val 16667"/>
            </a:avLst>
          </a:prstGeom>
          <a:solidFill>
            <a:srgbClr val="749BCE"/>
          </a:solidFill>
          <a:ln w="9720">
            <a:noFill/>
          </a:ln>
          <a:effectLst>
            <a:outerShdw blurRad="40000" dist="20160" dir="5400000" algn="br">
              <a:srgbClr val="000000">
                <a:alpha val="38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lIns="89999" tIns="44999" rIns="89999" bIns="44999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ko-KR" sz="1800" b="0" strike="noStrike" spc="-1">
                <a:solidFill>
                  <a:srgbClr val="000000"/>
                </a:solidFill>
                <a:latin typeface="배달의민족 도현"/>
                <a:ea typeface="배달의민족 도현"/>
              </a:rPr>
              <a:t>정보</a:t>
            </a:r>
            <a:endParaRPr lang="en-US" sz="1800" b="0" strike="noStrike" spc="-1">
              <a:latin typeface="나눔고딕"/>
            </a:endParaRPr>
          </a:p>
        </p:txBody>
      </p:sp>
      <p:sp>
        <p:nvSpPr>
          <p:cNvPr id="50" name="CustomShape 11"/>
          <p:cNvSpPr/>
          <p:nvPr/>
        </p:nvSpPr>
        <p:spPr>
          <a:xfrm>
            <a:off x="2664184" y="2876400"/>
            <a:ext cx="1798560" cy="1766160"/>
          </a:xfrm>
          <a:prstGeom prst="roundRect">
            <a:avLst>
              <a:gd name="adj" fmla="val 16667"/>
            </a:avLst>
          </a:prstGeom>
          <a:solidFill>
            <a:srgbClr val="D0DDEF"/>
          </a:solidFill>
          <a:ln w="9720">
            <a:noFill/>
          </a:ln>
          <a:effectLst>
            <a:outerShdw blurRad="40000" dist="20160" dir="5400000" algn="br">
              <a:srgbClr val="000000">
                <a:alpha val="38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lIns="89999" tIns="44999" rIns="89999" bIns="44999" anchor="ctr">
            <a:noAutofit/>
          </a:bodyPr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  <a:tabLst>
                <a:tab pos="0" algn="l"/>
              </a:tabLst>
              <a:defRPr/>
            </a:pPr>
            <a:r>
              <a:rPr lang="ko-KR" sz="1500" b="0" strike="noStrike" spc="-1">
                <a:solidFill>
                  <a:srgbClr val="000000"/>
                </a:solidFill>
                <a:latin typeface="배달의민족 주아"/>
                <a:ea typeface="배달의민족 주아"/>
              </a:rPr>
              <a:t>대표 인사말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  <a:tabLst>
                <a:tab pos="0" algn="l"/>
              </a:tabLst>
              <a:defRPr/>
            </a:pPr>
            <a:r>
              <a:rPr lang="en-US" sz="1500" b="0" strike="noStrike" spc="-1">
                <a:solidFill>
                  <a:srgbClr val="000000"/>
                </a:solidFill>
                <a:latin typeface="배달의민족 주아"/>
                <a:ea typeface="배달의민족 주아"/>
              </a:rPr>
              <a:t>WJ 3</a:t>
            </a:r>
            <a:r>
              <a:rPr lang="ko-KR" sz="1500" b="0" strike="noStrike" spc="-1">
                <a:solidFill>
                  <a:srgbClr val="000000"/>
                </a:solidFill>
                <a:latin typeface="배달의민족 주아"/>
                <a:ea typeface="배달의민족 주아"/>
              </a:rPr>
              <a:t>대 가치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  <a:tabLst>
                <a:tab pos="0" algn="l"/>
              </a:tabLst>
              <a:defRPr/>
            </a:pPr>
            <a:r>
              <a:rPr lang="en-US" sz="1500" b="0" strike="noStrike" spc="-1">
                <a:solidFill>
                  <a:srgbClr val="000000"/>
                </a:solidFill>
                <a:latin typeface="배달의민족 주아"/>
                <a:ea typeface="배달의민족 주아"/>
              </a:rPr>
              <a:t>WJ </a:t>
            </a:r>
            <a:r>
              <a:rPr lang="ko-KR" sz="1500" b="0" strike="noStrike" spc="-1">
                <a:solidFill>
                  <a:srgbClr val="000000"/>
                </a:solidFill>
                <a:latin typeface="배달의민족 주아"/>
                <a:ea typeface="배달의민족 주아"/>
              </a:rPr>
              <a:t>발자취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  <a:tabLst>
                <a:tab pos="0" algn="l"/>
              </a:tabLst>
              <a:defRPr/>
            </a:pPr>
            <a:r>
              <a:rPr lang="ko-KR" sz="1500" b="0" strike="noStrike" spc="-1">
                <a:solidFill>
                  <a:srgbClr val="000000"/>
                </a:solidFill>
                <a:latin typeface="배달의민족 주아"/>
                <a:ea typeface="배달의민족 주아"/>
              </a:rPr>
              <a:t>오시는 길</a:t>
            </a:r>
            <a:endParaRPr lang="en-US" sz="1500" b="0" strike="noStrike" spc="-1">
              <a:latin typeface="나눔고딕"/>
            </a:endParaRPr>
          </a:p>
        </p:txBody>
      </p:sp>
      <p:sp>
        <p:nvSpPr>
          <p:cNvPr id="51" name="CustomShape 12"/>
          <p:cNvSpPr/>
          <p:nvPr/>
        </p:nvSpPr>
        <p:spPr>
          <a:xfrm>
            <a:off x="4572000" y="2886840"/>
            <a:ext cx="1474560" cy="1766160"/>
          </a:xfrm>
          <a:prstGeom prst="roundRect">
            <a:avLst>
              <a:gd name="adj" fmla="val 16667"/>
            </a:avLst>
          </a:prstGeom>
          <a:solidFill>
            <a:srgbClr val="D0DDEF"/>
          </a:solidFill>
          <a:ln w="9720">
            <a:noFill/>
          </a:ln>
          <a:effectLst>
            <a:outerShdw blurRad="40000" dist="20160" dir="5400000" algn="br">
              <a:srgbClr val="000000">
                <a:alpha val="38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lIns="89999" tIns="44999" rIns="89999" bIns="44999" anchor="ctr">
            <a:noAutofit/>
          </a:bodyPr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  <a:tabLst>
                <a:tab pos="0" algn="l"/>
              </a:tabLst>
              <a:defRPr/>
            </a:pPr>
            <a:r>
              <a:rPr lang="ko-KR" sz="1500" b="0" strike="noStrike" spc="-1">
                <a:solidFill>
                  <a:srgbClr val="000000"/>
                </a:solidFill>
                <a:latin typeface="배달의민족 주아"/>
                <a:ea typeface="배달의민족 주아"/>
              </a:rPr>
              <a:t>전체보기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  <a:tabLst>
                <a:tab pos="0" algn="l"/>
              </a:tabLst>
              <a:defRPr/>
            </a:pPr>
            <a:r>
              <a:rPr lang="ko-KR" sz="1500" b="0" strike="noStrike" spc="-1">
                <a:solidFill>
                  <a:srgbClr val="000000"/>
                </a:solidFill>
                <a:latin typeface="배달의민족 주아"/>
                <a:ea typeface="배달의민족 주아"/>
              </a:rPr>
              <a:t>모니터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  <a:tabLst>
                <a:tab pos="0" algn="l"/>
              </a:tabLst>
              <a:defRPr/>
            </a:pPr>
            <a:r>
              <a:rPr lang="ko-KR" sz="1500" b="0" strike="noStrike" spc="-1">
                <a:solidFill>
                  <a:srgbClr val="000000"/>
                </a:solidFill>
                <a:latin typeface="배달의민족 주아"/>
                <a:ea typeface="배달의민족 주아"/>
              </a:rPr>
              <a:t>키보드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  <a:tabLst>
                <a:tab pos="0" algn="l"/>
              </a:tabLst>
              <a:defRPr/>
            </a:pPr>
            <a:r>
              <a:rPr lang="ko-KR" sz="1500" b="0" strike="noStrike" spc="-1">
                <a:solidFill>
                  <a:srgbClr val="000000"/>
                </a:solidFill>
                <a:latin typeface="배달의민족 주아"/>
                <a:ea typeface="배달의민족 주아"/>
              </a:rPr>
              <a:t>마우스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  <a:tabLst>
                <a:tab pos="0" algn="l"/>
              </a:tabLst>
              <a:defRPr/>
            </a:pPr>
            <a:r>
              <a:rPr lang="ko-KR" sz="1500" b="0" strike="noStrike" spc="-1">
                <a:solidFill>
                  <a:srgbClr val="000000"/>
                </a:solidFill>
                <a:latin typeface="배달의민족 주아"/>
                <a:ea typeface="배달의민족 주아"/>
              </a:rPr>
              <a:t>음향기기</a:t>
            </a:r>
            <a:endParaRPr lang="en-US" sz="1500" b="0" strike="noStrike" spc="-1">
              <a:latin typeface="나눔고딕"/>
            </a:endParaRPr>
          </a:p>
        </p:txBody>
      </p:sp>
      <p:sp>
        <p:nvSpPr>
          <p:cNvPr id="52" name="CustomShape 13"/>
          <p:cNvSpPr/>
          <p:nvPr/>
        </p:nvSpPr>
        <p:spPr>
          <a:xfrm>
            <a:off x="7309888" y="2912400"/>
            <a:ext cx="1294560" cy="1118160"/>
          </a:xfrm>
          <a:prstGeom prst="roundRect">
            <a:avLst>
              <a:gd name="adj" fmla="val 16667"/>
            </a:avLst>
          </a:prstGeom>
          <a:solidFill>
            <a:srgbClr val="D0DDEF"/>
          </a:solidFill>
          <a:ln w="9720">
            <a:noFill/>
          </a:ln>
          <a:effectLst>
            <a:outerShdw blurRad="40000" dist="20160" dir="5400000" algn="br">
              <a:srgbClr val="000000">
                <a:alpha val="38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lIns="89999" tIns="44999" rIns="89999" bIns="44999" anchor="ctr">
            <a:noAutofit/>
          </a:bodyPr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  <a:tabLst>
                <a:tab pos="0" algn="l"/>
              </a:tabLst>
              <a:defRPr/>
            </a:pPr>
            <a:r>
              <a:rPr lang="ko-KR" sz="1500" b="0" strike="noStrike" spc="-1">
                <a:solidFill>
                  <a:srgbClr val="000000"/>
                </a:solidFill>
                <a:latin typeface="배달의민족 주아"/>
                <a:ea typeface="배달의민족 주아"/>
              </a:rPr>
              <a:t>공지사항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  <a:tabLst>
                <a:tab pos="0" algn="l"/>
              </a:tabLst>
              <a:defRPr/>
            </a:pPr>
            <a:r>
              <a:rPr lang="ko-KR" sz="1500" b="0" strike="noStrike" spc="-1">
                <a:solidFill>
                  <a:srgbClr val="000000"/>
                </a:solidFill>
                <a:latin typeface="배달의민족 주아"/>
                <a:ea typeface="배달의민족 주아"/>
              </a:rPr>
              <a:t>사내식당</a:t>
            </a:r>
            <a:endParaRPr lang="en-US" sz="1500" b="0" strike="noStrike" spc="-1">
              <a:latin typeface="나눔고딕"/>
            </a:endParaRPr>
          </a:p>
        </p:txBody>
      </p:sp>
      <p:sp>
        <p:nvSpPr>
          <p:cNvPr id="53" name="CustomShape 14"/>
          <p:cNvSpPr/>
          <p:nvPr/>
        </p:nvSpPr>
        <p:spPr>
          <a:xfrm rot="10800000" flipV="1">
            <a:off x="852120" y="2663640"/>
            <a:ext cx="11880" cy="1058040"/>
          </a:xfrm>
          <a:prstGeom prst="bentConnector3">
            <a:avLst>
              <a:gd name="adj1" fmla="val 1862857"/>
            </a:avLst>
          </a:prstGeom>
          <a:noFill/>
          <a:ln w="25560">
            <a:solidFill>
              <a:srgbClr val="4A7EBB"/>
            </a:solidFill>
            <a:round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CustomShape 15"/>
          <p:cNvSpPr/>
          <p:nvPr/>
        </p:nvSpPr>
        <p:spPr>
          <a:xfrm rot="5400000" flipH="1" flipV="1">
            <a:off x="5678300" y="-144292"/>
            <a:ext cx="18720" cy="5111640"/>
          </a:xfrm>
          <a:prstGeom prst="bentConnector3">
            <a:avLst>
              <a:gd name="adj1" fmla="val 1862857"/>
            </a:avLst>
          </a:prstGeom>
          <a:noFill/>
          <a:ln w="25560">
            <a:solidFill>
              <a:srgbClr val="4A7EBB"/>
            </a:solidFill>
            <a:round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5760" y="271681"/>
            <a:ext cx="9829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프로그램 화면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1940" y="116632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56176" y="836712"/>
            <a:ext cx="2016224" cy="363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gradFill flip="xy" rotWithShape="1"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80000">
                      <a:schemeClr val="accent1">
                        <a:shade val="93000"/>
                        <a:satMod val="130000"/>
                      </a:schemeClr>
                    </a:gs>
                    <a:gs pos="100000">
                      <a:schemeClr val="accent1">
                        <a:shade val="94000"/>
                        <a:satMod val="135000"/>
                      </a:schemeClr>
                    </a:gs>
                  </a:gsLst>
                  <a:lin ang="16200000" scaled="0"/>
                  <a:tileRect/>
                </a:gradFill>
              </a:rPr>
              <a:t>공지사항 페이지</a:t>
            </a:r>
          </a:p>
        </p:txBody>
      </p:sp>
      <p:sp>
        <p:nvSpPr>
          <p:cNvPr id="29" name="TextBox 20"/>
          <p:cNvSpPr txBox="1"/>
          <p:nvPr/>
        </p:nvSpPr>
        <p:spPr>
          <a:xfrm>
            <a:off x="0" y="613992"/>
            <a:ext cx="2736303" cy="366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spc="-150">
                <a:solidFill>
                  <a:schemeClr val="tx2"/>
                </a:solidFill>
              </a:rPr>
              <a:t>[   </a:t>
            </a:r>
            <a:r>
              <a:rPr lang="ko-KR" altLang="en-US" b="1" spc="-150">
                <a:solidFill>
                  <a:schemeClr val="tx2"/>
                </a:solidFill>
              </a:rPr>
              <a:t>주요 화면 소개   </a:t>
            </a:r>
            <a:r>
              <a:rPr lang="en-US" altLang="ko-KR" b="1" spc="-150">
                <a:solidFill>
                  <a:schemeClr val="tx2"/>
                </a:solidFill>
              </a:rPr>
              <a:t>]</a:t>
            </a:r>
          </a:p>
        </p:txBody>
      </p:sp>
      <p:sp>
        <p:nvSpPr>
          <p:cNvPr id="39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1200">
                <a:solidFill>
                  <a:schemeClr val="bg1"/>
                </a:solidFill>
              </a:rPr>
              <a:t>WJ</a:t>
            </a:r>
            <a:r>
              <a:rPr lang="ko-KR" altLang="en-US" sz="1200">
                <a:solidFill>
                  <a:schemeClr val="bg1"/>
                </a:solidFill>
              </a:rPr>
              <a:t>전자 </a:t>
            </a:r>
            <a:r>
              <a:rPr lang="en-US" altLang="ko-KR" sz="1200">
                <a:solidFill>
                  <a:schemeClr val="bg1"/>
                </a:solidFill>
              </a:rPr>
              <a:t>-</a:t>
            </a:r>
            <a:r>
              <a:rPr lang="ko-KR" altLang="en-US" sz="1200">
                <a:solidFill>
                  <a:schemeClr val="bg1"/>
                </a:solidFill>
              </a:rPr>
              <a:t> 회사 웹 서비스</a:t>
            </a: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3"/>
          <a:srcRect b="4030"/>
          <a:stretch>
            <a:fillRect/>
          </a:stretch>
        </p:blipFill>
        <p:spPr>
          <a:xfrm>
            <a:off x="1379992" y="1375662"/>
            <a:ext cx="6384015" cy="5149682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3528" y="1268760"/>
            <a:ext cx="3168352" cy="2756496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436096" y="1211127"/>
            <a:ext cx="3312368" cy="288179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39552" y="4077072"/>
            <a:ext cx="2016224" cy="363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gradFill flip="xy" rotWithShape="1"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80000">
                      <a:schemeClr val="accent1">
                        <a:shade val="93000"/>
                        <a:satMod val="130000"/>
                      </a:schemeClr>
                    </a:gs>
                    <a:gs pos="100000">
                      <a:schemeClr val="accent1">
                        <a:shade val="94000"/>
                        <a:satMod val="135000"/>
                      </a:schemeClr>
                    </a:gs>
                  </a:gsLst>
                  <a:lin ang="16200000" scaled="0"/>
                  <a:tileRect/>
                </a:gradFill>
              </a:rPr>
              <a:t>index</a:t>
            </a:r>
            <a:r>
              <a:rPr lang="ko-KR" altLang="en-US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gradFill flip="xy" rotWithShape="1"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80000">
                      <a:schemeClr val="accent1">
                        <a:shade val="93000"/>
                        <a:satMod val="130000"/>
                      </a:schemeClr>
                    </a:gs>
                    <a:gs pos="100000">
                      <a:schemeClr val="accent1">
                        <a:shade val="94000"/>
                        <a:satMod val="135000"/>
                      </a:schemeClr>
                    </a:gs>
                  </a:gsLst>
                  <a:lin ang="16200000" scaled="0"/>
                  <a:tileRect/>
                </a:gradFill>
              </a:rPr>
              <a:t> 페이지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004048" y="5661248"/>
            <a:ext cx="2016224" cy="366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gradFill flip="xy" rotWithShape="1"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80000">
                      <a:schemeClr val="accent1">
                        <a:shade val="93000"/>
                        <a:satMod val="130000"/>
                      </a:schemeClr>
                    </a:gs>
                    <a:gs pos="100000">
                      <a:schemeClr val="accent1">
                        <a:shade val="94000"/>
                        <a:satMod val="135000"/>
                      </a:schemeClr>
                    </a:gs>
                  </a:gsLst>
                  <a:lin ang="16200000" scaled="0"/>
                  <a:tileRect/>
                </a:gradFill>
              </a:rPr>
              <a:t>회원가입 페이지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1010" y="271681"/>
            <a:ext cx="4495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1940" y="116632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19" name="말풍선: 사각형 18"/>
          <p:cNvSpPr/>
          <p:nvPr/>
        </p:nvSpPr>
        <p:spPr>
          <a:xfrm>
            <a:off x="1259632" y="1988840"/>
            <a:ext cx="2304256" cy="1008112"/>
          </a:xfrm>
          <a:prstGeom prst="wedgeRectCallout">
            <a:avLst>
              <a:gd name="adj1" fmla="val -20064"/>
              <a:gd name="adj2" fmla="val 6454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시연 동영상 </a:t>
            </a:r>
          </a:p>
          <a:p>
            <a:pPr algn="ctr">
              <a:defRPr/>
            </a:pPr>
            <a:r>
              <a:rPr lang="ko-KR" altLang="en-US"/>
              <a:t>보러가시죠</a:t>
            </a:r>
            <a:r>
              <a:rPr lang="en-US" altLang="ko-KR"/>
              <a:t>!!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59632" y="3140968"/>
            <a:ext cx="2232248" cy="2232248"/>
          </a:xfrm>
          <a:prstGeom prst="rect">
            <a:avLst/>
          </a:prstGeom>
        </p:spPr>
      </p:pic>
      <p:sp>
        <p:nvSpPr>
          <p:cNvPr id="24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1200">
                <a:solidFill>
                  <a:schemeClr val="bg1"/>
                </a:solidFill>
              </a:rPr>
              <a:t>WJ</a:t>
            </a:r>
            <a:r>
              <a:rPr lang="ko-KR" altLang="en-US" sz="1200">
                <a:solidFill>
                  <a:schemeClr val="bg1"/>
                </a:solidFill>
              </a:rPr>
              <a:t>전자 </a:t>
            </a:r>
            <a:r>
              <a:rPr lang="en-US" altLang="ko-KR" sz="1200">
                <a:solidFill>
                  <a:schemeClr val="bg1"/>
                </a:solidFill>
              </a:rPr>
              <a:t>-</a:t>
            </a:r>
            <a:r>
              <a:rPr lang="ko-KR" altLang="en-US" sz="1200">
                <a:solidFill>
                  <a:schemeClr val="bg1"/>
                </a:solidFill>
              </a:rPr>
              <a:t> 회사 웹 서비스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39F6790-36E7-4697-95D4-549E59681266}"/>
              </a:ext>
            </a:extLst>
          </p:cNvPr>
          <p:cNvGrpSpPr/>
          <p:nvPr/>
        </p:nvGrpSpPr>
        <p:grpSpPr>
          <a:xfrm>
            <a:off x="4355976" y="2852936"/>
            <a:ext cx="3816424" cy="1152128"/>
            <a:chOff x="4211960" y="1104513"/>
            <a:chExt cx="3816424" cy="115212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AE2A950D-2203-423C-A6A1-1723BE59274F}"/>
                </a:ext>
              </a:extLst>
            </p:cNvPr>
            <p:cNvSpPr/>
            <p:nvPr/>
          </p:nvSpPr>
          <p:spPr>
            <a:xfrm>
              <a:off x="4211960" y="1104513"/>
              <a:ext cx="3816424" cy="1152128"/>
            </a:xfrm>
            <a:prstGeom prst="roundRect">
              <a:avLst>
                <a:gd name="adj" fmla="val 34619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8E4F11E-94BB-4328-9D68-BD7BE152C18B}"/>
                </a:ext>
              </a:extLst>
            </p:cNvPr>
            <p:cNvSpPr/>
            <p:nvPr/>
          </p:nvSpPr>
          <p:spPr>
            <a:xfrm>
              <a:off x="4598954" y="1495911"/>
              <a:ext cx="30424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-apple-system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https://youtu.be/_Arpqs6xka0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상승">
  <a:themeElements>
    <a:clrScheme name="상승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상승">
      <a:majorFont>
        <a:latin typeface="Tahoma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상승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539</Words>
  <Application>Microsoft Office PowerPoint</Application>
  <PresentationFormat>화면 슬라이드 쇼(4:3)</PresentationFormat>
  <Paragraphs>132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-apple-system</vt:lpstr>
      <vt:lpstr>Yoon 윤고딕 550_TT</vt:lpstr>
      <vt:lpstr>나눔고딕</vt:lpstr>
      <vt:lpstr>맑은 고딕</vt:lpstr>
      <vt:lpstr>배달의민족 도현</vt:lpstr>
      <vt:lpstr>배달의민족 주아</vt:lpstr>
      <vt:lpstr>Arial</vt:lpstr>
      <vt:lpstr>Tahoma</vt:lpstr>
      <vt:lpstr>Wingdings</vt:lpstr>
      <vt:lpstr>상승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LG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ssn99401@naver.com</cp:lastModifiedBy>
  <cp:revision>153</cp:revision>
  <dcterms:created xsi:type="dcterms:W3CDTF">2016-11-03T20:47:04Z</dcterms:created>
  <dcterms:modified xsi:type="dcterms:W3CDTF">2020-10-26T09:17:22Z</dcterms:modified>
  <cp:version>1000.0000.01</cp:version>
</cp:coreProperties>
</file>