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2C00-BA0D-44AD-9A93-BC57F40C8E6C}" type="datetimeFigureOut">
              <a:rPr lang="ru-RU" smtClean="0"/>
              <a:pPr/>
              <a:t>01.03.2023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8CD-F961-414E-8090-0848DAC5682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Верификация. Основные </a:t>
            </a:r>
            <a:r>
              <a:rPr lang="ru-RU" sz="2400" b="1" dirty="0" smtClean="0">
                <a:solidFill>
                  <a:srgbClr val="FF0000"/>
                </a:solidFill>
              </a:rPr>
              <a:t>понятия</a:t>
            </a:r>
            <a:endParaRPr lang="ru-RU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Согласно закону </a:t>
            </a:r>
            <a:r>
              <a:rPr lang="ru-RU" sz="2400" dirty="0" err="1"/>
              <a:t>Мэрфи</a:t>
            </a:r>
            <a:r>
              <a:rPr lang="ru-RU" sz="2400" dirty="0"/>
              <a:t>:  Если какая-нибудь неприятность может произойти, она случается.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247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Человек может ошибиться, поэтому он обязательно ошибается.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847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Ошибки случаются при проектировании аппаратуры, при написании программ, при изготовлении аппаратуры.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048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Иногда ошибки обходятся очень дорого.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3691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1994 году профессор математики из </a:t>
            </a:r>
            <a:r>
              <a:rPr lang="ru-RU" sz="2400" dirty="0" err="1"/>
              <a:t>Вирджинии</a:t>
            </a:r>
            <a:r>
              <a:rPr lang="ru-RU" sz="2400" dirty="0"/>
              <a:t> при вычислении обратных величин простых чисел обнаружил, что микропроцессор </a:t>
            </a:r>
            <a:r>
              <a:rPr lang="ru-RU" sz="2400" dirty="0" err="1"/>
              <a:t>Pentium</a:t>
            </a:r>
            <a:r>
              <a:rPr lang="ru-RU" sz="2400" dirty="0"/>
              <a:t> в некоторых случаях неправильно делит числа с плавающей точкой.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07707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Через месяц фирма </a:t>
            </a:r>
            <a:r>
              <a:rPr lang="en-US" sz="2400" dirty="0"/>
              <a:t>Intel</a:t>
            </a:r>
            <a:r>
              <a:rPr lang="ru-RU" sz="2400" dirty="0"/>
              <a:t> согласилась заменить микропроцессоры с неправильно спроектированным устройством деления, что обошлось ей в 300 миллионов долларов (итоговые потери корпорации составили 500 миллионов долларов). Этот случай нанес большой ущерб репутации фирмы.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 l="25987" t="63491" r="26173" b="14361"/>
          <a:stretch>
            <a:fillRect/>
          </a:stretch>
        </p:blipFill>
        <p:spPr bwMode="auto">
          <a:xfrm>
            <a:off x="4572000" y="-27384"/>
            <a:ext cx="45720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499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связей вершин </a:t>
            </a:r>
            <a:r>
              <a:rPr lang="ru-RU" sz="2400" dirty="0" err="1" smtClean="0"/>
              <a:t>показы-вает</a:t>
            </a:r>
            <a:r>
              <a:rPr lang="ru-RU" sz="2400" dirty="0" smtClean="0"/>
              <a:t> </a:t>
            </a:r>
            <a:r>
              <a:rPr lang="ru-RU" sz="2400" dirty="0"/>
              <a:t>соответствие вершин 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6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1</a:t>
            </a:r>
            <a:r>
              <a:rPr lang="ru-RU" sz="2400" dirty="0"/>
              <a:t> (единственные имеют одну связь с классом вершин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)=5</a:t>
            </a:r>
            <a:r>
              <a:rPr lang="ru-RU" sz="2400" dirty="0"/>
              <a:t>. С учетом </a:t>
            </a:r>
            <a:r>
              <a:rPr lang="ru-RU" sz="2400" dirty="0" smtClean="0"/>
              <a:t>этого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28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связей вершин показывает, что существует две пары соответствий оставшихся вершин: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5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</a:t>
            </a:r>
            <a:r>
              <a:rPr lang="ru-RU" sz="2400" dirty="0"/>
              <a:t> и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7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6</a:t>
            </a:r>
            <a:r>
              <a:rPr lang="ru-RU" sz="2400" dirty="0"/>
              <a:t>, или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6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</a:t>
            </a:r>
            <a:r>
              <a:rPr lang="ru-RU" sz="2400" dirty="0"/>
              <a:t> и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7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3.</a:t>
            </a:r>
            <a:r>
              <a:rPr lang="ru-RU" sz="2400" dirty="0"/>
              <a:t> Это соответствует </a:t>
            </a:r>
            <a:r>
              <a:rPr lang="ru-RU" sz="2400" dirty="0" err="1" smtClean="0"/>
              <a:t>действитель-ности</a:t>
            </a:r>
            <a:r>
              <a:rPr lang="ru-RU" sz="2400" dirty="0"/>
              <a:t>, т.к. вершины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5</a:t>
            </a:r>
            <a:r>
              <a:rPr lang="ru-RU" sz="2400" dirty="0"/>
              <a:t> и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7</a:t>
            </a:r>
            <a:r>
              <a:rPr lang="ru-RU" sz="2400" dirty="0"/>
              <a:t> в графе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dirty="0"/>
              <a:t> и вершины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3</a:t>
            </a:r>
            <a:r>
              <a:rPr lang="ru-RU" sz="2400" dirty="0"/>
              <a:t> и</a:t>
            </a:r>
            <a:r>
              <a:rPr lang="ru-RU" sz="2400" b="1" i="1" dirty="0"/>
              <a:t>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6</a:t>
            </a:r>
            <a:r>
              <a:rPr lang="ru-RU" sz="2400" dirty="0"/>
              <a:t> в графе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ru-RU" sz="2400" dirty="0" err="1"/>
              <a:t>смежны</a:t>
            </a:r>
            <a:r>
              <a:rPr lang="ru-RU" sz="2400" dirty="0"/>
              <a:t> с одними и теми же вершинами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050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сказанного можно сделать вывод, что графы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dirty="0"/>
              <a:t> и 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изоморфны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531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Нахождение </a:t>
            </a:r>
            <a:r>
              <a:rPr lang="ru-RU" sz="2400" b="1" dirty="0" err="1">
                <a:solidFill>
                  <a:srgbClr val="FF0000"/>
                </a:solidFill>
              </a:rPr>
              <a:t>эйлерова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цикла.  </a:t>
            </a:r>
            <a:r>
              <a:rPr lang="ru-RU" sz="2400" b="1" dirty="0">
                <a:solidFill>
                  <a:srgbClr val="FF0000"/>
                </a:solidFill>
              </a:rPr>
              <a:t>Алгоритм </a:t>
            </a:r>
            <a:r>
              <a:rPr lang="ru-RU" sz="2400" b="1" dirty="0" err="1" smtClean="0">
                <a:solidFill>
                  <a:srgbClr val="FF0000"/>
                </a:solidFill>
              </a:rPr>
              <a:t>Флери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29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Элегантный алгоритм нахождения </a:t>
            </a:r>
            <a:r>
              <a:rPr lang="ru-RU" sz="2400" dirty="0" err="1"/>
              <a:t>эйлерова</a:t>
            </a:r>
            <a:r>
              <a:rPr lang="ru-RU" sz="2400" dirty="0"/>
              <a:t> цикла был предложен М. </a:t>
            </a:r>
            <a:r>
              <a:rPr lang="ru-RU" sz="2400" dirty="0" err="1"/>
              <a:t>Флери</a:t>
            </a:r>
            <a:r>
              <a:rPr lang="ru-RU" sz="2400" dirty="0"/>
              <a:t> (М. </a:t>
            </a:r>
            <a:r>
              <a:rPr lang="ru-RU" sz="2400" i="1" dirty="0" err="1"/>
              <a:t>Fleury</a:t>
            </a:r>
            <a:r>
              <a:rPr lang="ru-RU" sz="2400" dirty="0"/>
              <a:t>) в 1883 году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21288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заключается в следующем</a:t>
            </a:r>
            <a:r>
              <a:rPr lang="ru-RU" sz="2400" dirty="0" smtClean="0"/>
              <a:t>: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Положить текущий граф равным </a:t>
            </a:r>
            <a:r>
              <a:rPr lang="ru-RU" sz="2400" i="1" dirty="0"/>
              <a:t>G</a:t>
            </a:r>
            <a:r>
              <a:rPr lang="ru-RU" sz="2400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, </a:t>
            </a:r>
            <a:r>
              <a:rPr lang="en-US" sz="2400" i="1" dirty="0"/>
              <a:t>U</a:t>
            </a:r>
            <a:r>
              <a:rPr lang="ru-RU" sz="2400" dirty="0"/>
              <a:t>), а текущую вершину равной произвольной вершине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∈ </a:t>
            </a:r>
            <a:r>
              <a:rPr lang="en-US" sz="2400" i="1" dirty="0"/>
              <a:t>X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Выбрать произвольное ребро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ru-RU" sz="2400" dirty="0"/>
              <a:t> текущего графа, инцидентное текущей вершине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 с учетом следующего ограничения: если степень текущей вершины в текущем графе больше 1, нельзя выбирать ребро, удаление которого из текущего графа увеличит число компонент связности в нем (т.е. ребро, являющееся мостом).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928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Назначить текущей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j</a:t>
            </a:r>
            <a:r>
              <a:rPr lang="ru-RU" sz="2400" dirty="0"/>
              <a:t> вершину, инцидентную ребру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529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Удалить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ij</a:t>
            </a:r>
            <a:r>
              <a:rPr lang="ru-RU" sz="2400" dirty="0"/>
              <a:t> из текущего графа и внести в список.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129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5. Если в текущем графе еще остались ребра, то положить </a:t>
            </a:r>
            <a:r>
              <a:rPr lang="en-US" sz="2400" i="1" dirty="0" err="1"/>
              <a:t>i</a:t>
            </a:r>
            <a:r>
              <a:rPr lang="ru-RU" sz="2400" i="1" dirty="0"/>
              <a:t>=</a:t>
            </a:r>
            <a:r>
              <a:rPr lang="en-US" sz="2400" i="1" dirty="0"/>
              <a:t>j </a:t>
            </a:r>
            <a:r>
              <a:rPr lang="ru-RU" sz="2400" dirty="0"/>
              <a:t>и вернуться на шаг 2.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930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Сложность алгоритма </a:t>
            </a:r>
            <a:r>
              <a:rPr lang="ru-RU" sz="2400" i="1" dirty="0"/>
              <a:t>О</a:t>
            </a:r>
            <a:r>
              <a:rPr lang="ru-RU" sz="2400" dirty="0"/>
              <a:t>(</a:t>
            </a:r>
            <a:r>
              <a:rPr lang="en-US" sz="2400" i="1" dirty="0"/>
              <a:t>k</a:t>
            </a:r>
            <a:r>
              <a:rPr lang="ru-RU" sz="2400" dirty="0"/>
              <a:t>), где 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ru-RU" sz="2400" dirty="0"/>
              <a:t>= |</a:t>
            </a:r>
            <a:r>
              <a:rPr lang="en-US" sz="2400" i="1" dirty="0"/>
              <a:t>U</a:t>
            </a:r>
            <a:r>
              <a:rPr lang="ru-RU" sz="2400" dirty="0"/>
              <a:t>| </a:t>
            </a:r>
            <a:r>
              <a:rPr lang="ru-RU" sz="2400" i="1" dirty="0"/>
              <a:t>− </a:t>
            </a:r>
            <a:r>
              <a:rPr lang="ru-RU" sz="2400" dirty="0"/>
              <a:t>число ребер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0" y="22768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Пусть на шаге 1 выбрана вершина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. При выборе на шаге 2 ограничение никак не сказывается; пусть выбрано 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r>
              <a:rPr lang="ru-RU" sz="2400" dirty="0" smtClean="0"/>
              <a:t>Удаляем его. </a:t>
            </a:r>
            <a:endParaRPr lang="ru-RU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335699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</a:t>
            </a:r>
            <a:r>
              <a:rPr lang="ru-RU" sz="2400" dirty="0" smtClean="0"/>
              <a:t>следующей </a:t>
            </a:r>
            <a:r>
              <a:rPr lang="ru-RU" sz="2400" dirty="0" smtClean="0"/>
              <a:t>итерации </a:t>
            </a:r>
            <a:r>
              <a:rPr lang="ru-RU" sz="2400" dirty="0"/>
              <a:t>ограничений на выбор по-прежнему не возникает; пусть </a:t>
            </a:r>
            <a:r>
              <a:rPr lang="ru-RU" sz="2400" dirty="0" smtClean="0"/>
              <a:t>выбрано ребро </a:t>
            </a:r>
            <a:r>
              <a:rPr lang="ru-RU" sz="2400" dirty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). </a:t>
            </a:r>
            <a:r>
              <a:rPr lang="ru-RU" sz="2400" dirty="0" smtClean="0"/>
              <a:t>Удаляем его. </a:t>
            </a:r>
            <a:r>
              <a:rPr lang="ru-RU" sz="2400" dirty="0" smtClean="0"/>
              <a:t>На </a:t>
            </a:r>
            <a:r>
              <a:rPr lang="ru-RU" sz="2400" dirty="0" smtClean="0"/>
              <a:t>следующей итерации выбираем ребро </a:t>
            </a:r>
            <a:r>
              <a:rPr lang="ru-RU" sz="2400" dirty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,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). </a:t>
            </a:r>
            <a:r>
              <a:rPr lang="ru-RU" sz="2400" dirty="0" smtClean="0"/>
              <a:t>Удаляем его. </a:t>
            </a:r>
            <a:r>
              <a:rPr lang="ru-RU" sz="2400" dirty="0" smtClean="0"/>
              <a:t>Тогда </a:t>
            </a:r>
            <a:r>
              <a:rPr lang="ru-RU" sz="2400" dirty="0"/>
              <a:t>текущим графом становится граф, изображенный на рис. </a:t>
            </a:r>
            <a:r>
              <a:rPr lang="ru-RU" sz="2400" dirty="0" smtClean="0"/>
              <a:t>(</a:t>
            </a:r>
            <a:r>
              <a:rPr lang="ru-RU" sz="2400" i="1" dirty="0"/>
              <a:t>б</a:t>
            </a:r>
            <a:r>
              <a:rPr lang="ru-RU" sz="2400" dirty="0"/>
              <a:t>) (текущая вершина </a:t>
            </a:r>
            <a:r>
              <a:rPr lang="ru-RU" sz="2400" i="1" dirty="0"/>
              <a:t>−</a:t>
            </a:r>
            <a:r>
              <a:rPr lang="ru-RU" sz="2400" dirty="0"/>
              <a:t>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).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0" y="51275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следующей итерации </a:t>
            </a:r>
            <a:r>
              <a:rPr lang="ru-RU" sz="2400" dirty="0" smtClean="0"/>
              <a:t>выбираем </a:t>
            </a:r>
            <a:r>
              <a:rPr lang="ru-RU" sz="2400" dirty="0"/>
              <a:t>ребро (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). Удаляем его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0" y="554103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Дальнейший выбор ребер </a:t>
            </a:r>
            <a:r>
              <a:rPr lang="ru-RU" sz="2400" dirty="0" smtClean="0"/>
              <a:t>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), (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В итоге </a:t>
            </a:r>
            <a:r>
              <a:rPr lang="ru-RU" sz="2400" dirty="0"/>
              <a:t>будет построен следующий </a:t>
            </a:r>
            <a:r>
              <a:rPr lang="ru-RU" sz="2400" dirty="0" err="1"/>
              <a:t>эйлеров</a:t>
            </a:r>
            <a:r>
              <a:rPr lang="ru-RU" sz="2400" dirty="0"/>
              <a:t> цикл (рис. </a:t>
            </a:r>
            <a:r>
              <a:rPr lang="ru-RU" sz="2400" dirty="0" smtClean="0"/>
              <a:t>(</a:t>
            </a:r>
            <a:r>
              <a:rPr lang="ru-RU" sz="2400" i="1" dirty="0"/>
              <a:t>в</a:t>
            </a:r>
            <a:r>
              <a:rPr lang="ru-RU" sz="2400" dirty="0"/>
              <a:t>)): </a:t>
            </a:r>
            <a:endParaRPr lang="ru-RU" sz="2400" dirty="0" smtClean="0"/>
          </a:p>
          <a:p>
            <a:r>
              <a:rPr lang="en-US" sz="2400" i="1" dirty="0" smtClean="0"/>
              <a:t>x</a:t>
            </a:r>
            <a:r>
              <a:rPr lang="ru-RU" sz="2400" i="1" baseline="-25000" dirty="0"/>
              <a:t>1</a:t>
            </a:r>
            <a:r>
              <a:rPr lang="ru-RU" sz="2400" dirty="0"/>
              <a:t> 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/>
              <a:t>x</a:t>
            </a:r>
            <a:r>
              <a:rPr lang="ru-RU" sz="2400" i="1" baseline="-25000" dirty="0"/>
              <a:t>6</a:t>
            </a:r>
            <a:r>
              <a:rPr lang="ru-RU" sz="2400" dirty="0"/>
              <a:t> 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4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6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5</a:t>
            </a:r>
            <a:r>
              <a:rPr lang="ru-RU" sz="2400" dirty="0" smtClean="0"/>
              <a:t> </a:t>
            </a:r>
            <a:r>
              <a:rPr lang="ru-RU" sz="2400" dirty="0"/>
              <a:t>→ </a:t>
            </a:r>
            <a:r>
              <a:rPr lang="en-US" sz="2400" i="1" dirty="0"/>
              <a:t>x</a:t>
            </a:r>
            <a:r>
              <a:rPr lang="ru-RU" sz="2400" i="1" baseline="-25000" dirty="0"/>
              <a:t>1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051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62880"/>
            <a:ext cx="2933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6632"/>
            <a:ext cx="2876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163" grpId="0"/>
      <p:bldP spid="1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Сравнение </a:t>
            </a:r>
            <a:r>
              <a:rPr lang="ru-RU" sz="2400" b="1" dirty="0" err="1">
                <a:solidFill>
                  <a:srgbClr val="FF0000"/>
                </a:solidFill>
              </a:rPr>
              <a:t>эйлеровых</a:t>
            </a:r>
            <a:r>
              <a:rPr lang="ru-RU" sz="2400" b="1" dirty="0">
                <a:solidFill>
                  <a:srgbClr val="FF0000"/>
                </a:solidFill>
              </a:rPr>
              <a:t> и гамильтоновых циклов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dirty="0"/>
              <a:t>Несмотря на внешнюю схожесть определений </a:t>
            </a:r>
            <a:r>
              <a:rPr lang="ru-RU" sz="2400" dirty="0" err="1"/>
              <a:t>эйлерова</a:t>
            </a:r>
            <a:r>
              <a:rPr lang="ru-RU" sz="2400" dirty="0"/>
              <a:t> и гамильтонова циклов, задачи нахождения циклов этих двух типов в данном графе разительно отличаются по сложности.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 о нахождении </a:t>
            </a:r>
            <a:r>
              <a:rPr lang="ru-RU" sz="2400" dirty="0" err="1" smtClean="0"/>
              <a:t>эйлерова</a:t>
            </a:r>
            <a:r>
              <a:rPr lang="ru-RU" sz="2400" dirty="0" smtClean="0"/>
              <a:t> цикла </a:t>
            </a:r>
            <a:r>
              <a:rPr lang="ru-RU" sz="2400" i="1" dirty="0" smtClean="0"/>
              <a:t>−</a:t>
            </a:r>
            <a:r>
              <a:rPr lang="ru-RU" sz="2400" dirty="0" smtClean="0"/>
              <a:t> это простая с математической точки зрения задача: существует эффективный критерий существования </a:t>
            </a:r>
            <a:r>
              <a:rPr lang="ru-RU" sz="2400" dirty="0" err="1" smtClean="0"/>
              <a:t>эйлерова</a:t>
            </a:r>
            <a:r>
              <a:rPr lang="ru-RU" sz="2400" dirty="0" smtClean="0"/>
              <a:t> цикла (теорема Эйлера); если критерий выполнен, имеется эффективный алгоритм для нахождения цикла (например, алгоритм </a:t>
            </a:r>
            <a:r>
              <a:rPr lang="ru-RU" sz="2400" dirty="0" err="1" smtClean="0"/>
              <a:t>Флери</a:t>
            </a:r>
            <a:r>
              <a:rPr lang="ru-RU" sz="2400" dirty="0" smtClean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Ни критерия </a:t>
            </a:r>
            <a:r>
              <a:rPr lang="ru-RU" sz="2400" dirty="0" err="1" smtClean="0"/>
              <a:t>гамильтоновости</a:t>
            </a:r>
            <a:r>
              <a:rPr lang="ru-RU" sz="2400" dirty="0" smtClean="0"/>
              <a:t> графа, ни эффективного алгоритма нахождения гамильтонова цикла в произвольном гамильтоновом графе, неизвестно (и скорее всего, не существует). Задача о нахождении гамильтонова цикла </a:t>
            </a:r>
            <a:r>
              <a:rPr lang="ru-RU" sz="2400" i="1" dirty="0" smtClean="0"/>
              <a:t>−</a:t>
            </a:r>
            <a:r>
              <a:rPr lang="ru-RU" sz="2400" dirty="0" smtClean="0"/>
              <a:t> это </a:t>
            </a:r>
            <a:r>
              <a:rPr lang="en-US" sz="2400" dirty="0" smtClean="0"/>
              <a:t>NP</a:t>
            </a:r>
            <a:r>
              <a:rPr lang="ru-RU" sz="2400" dirty="0" smtClean="0"/>
              <a:t>-трудная задача.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Следующие четыре графа демонстрируют отсутствие тесной взаимосвязи между существованием </a:t>
            </a:r>
            <a:r>
              <a:rPr lang="ru-RU" sz="2400" dirty="0" err="1"/>
              <a:t>эйлеровых</a:t>
            </a:r>
            <a:r>
              <a:rPr lang="ru-RU" sz="2400" dirty="0"/>
              <a:t> и гамильтоновых циклов 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1"/>
          <p:cNvGrpSpPr>
            <a:grpSpLocks/>
          </p:cNvGrpSpPr>
          <p:nvPr/>
        </p:nvGrpSpPr>
        <p:grpSpPr bwMode="auto">
          <a:xfrm>
            <a:off x="179513" y="44624"/>
            <a:ext cx="8712968" cy="2952328"/>
            <a:chOff x="1784" y="6690"/>
            <a:chExt cx="9056" cy="2731"/>
          </a:xfrm>
        </p:grpSpPr>
        <p:grpSp>
          <p:nvGrpSpPr>
            <p:cNvPr id="17410" name="Group 2"/>
            <p:cNvGrpSpPr>
              <a:grpSpLocks noChangeAspect="1"/>
            </p:cNvGrpSpPr>
            <p:nvPr/>
          </p:nvGrpSpPr>
          <p:grpSpPr bwMode="auto">
            <a:xfrm>
              <a:off x="3658" y="6690"/>
              <a:ext cx="2276" cy="2543"/>
              <a:chOff x="4431" y="6859"/>
              <a:chExt cx="2276" cy="2543"/>
            </a:xfrm>
          </p:grpSpPr>
          <p:sp>
            <p:nvSpPr>
              <p:cNvPr id="17411" name="AutoShape 3"/>
              <p:cNvSpPr>
                <a:spLocks noChangeAspect="1" noChangeArrowheads="1"/>
              </p:cNvSpPr>
              <p:nvPr/>
            </p:nvSpPr>
            <p:spPr bwMode="auto">
              <a:xfrm>
                <a:off x="4431" y="6859"/>
                <a:ext cx="2276" cy="25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12" name="Group 4"/>
              <p:cNvGrpSpPr>
                <a:grpSpLocks/>
              </p:cNvGrpSpPr>
              <p:nvPr/>
            </p:nvGrpSpPr>
            <p:grpSpPr bwMode="auto">
              <a:xfrm>
                <a:off x="5319" y="6994"/>
                <a:ext cx="609" cy="547"/>
                <a:chOff x="3272" y="3441"/>
                <a:chExt cx="607" cy="551"/>
              </a:xfrm>
            </p:grpSpPr>
            <p:sp>
              <p:nvSpPr>
                <p:cNvPr id="17413" name="Oval 5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1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15" name="Group 7"/>
              <p:cNvGrpSpPr>
                <a:grpSpLocks/>
              </p:cNvGrpSpPr>
              <p:nvPr/>
            </p:nvGrpSpPr>
            <p:grpSpPr bwMode="auto">
              <a:xfrm>
                <a:off x="5915" y="8563"/>
                <a:ext cx="607" cy="547"/>
                <a:chOff x="3272" y="3441"/>
                <a:chExt cx="607" cy="551"/>
              </a:xfrm>
            </p:grpSpPr>
            <p:sp>
              <p:nvSpPr>
                <p:cNvPr id="17416" name="Oval 8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3</a:t>
                  </a:r>
                  <a:endPara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18" name="Group 10"/>
              <p:cNvGrpSpPr>
                <a:grpSpLocks/>
              </p:cNvGrpSpPr>
              <p:nvPr/>
            </p:nvGrpSpPr>
            <p:grpSpPr bwMode="auto">
              <a:xfrm>
                <a:off x="4914" y="8563"/>
                <a:ext cx="607" cy="547"/>
                <a:chOff x="3272" y="3441"/>
                <a:chExt cx="607" cy="551"/>
              </a:xfrm>
            </p:grpSpPr>
            <p:sp>
              <p:nvSpPr>
                <p:cNvPr id="17419" name="Oval 11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21" name="Group 13"/>
              <p:cNvGrpSpPr>
                <a:grpSpLocks/>
              </p:cNvGrpSpPr>
              <p:nvPr/>
            </p:nvGrpSpPr>
            <p:grpSpPr bwMode="auto">
              <a:xfrm>
                <a:off x="6100" y="7632"/>
                <a:ext cx="607" cy="547"/>
                <a:chOff x="3272" y="3441"/>
                <a:chExt cx="607" cy="551"/>
              </a:xfrm>
            </p:grpSpPr>
            <p:sp>
              <p:nvSpPr>
                <p:cNvPr id="17422" name="Oval 14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24" name="AutoShape 16"/>
              <p:cNvCxnSpPr>
                <a:cxnSpLocks noChangeShapeType="1"/>
                <a:stCxn id="17416" idx="0"/>
                <a:endCxn id="17422" idx="4"/>
              </p:cNvCxnSpPr>
              <p:nvPr/>
            </p:nvCxnSpPr>
            <p:spPr bwMode="auto">
              <a:xfrm flipV="1">
                <a:off x="6201" y="8179"/>
                <a:ext cx="185" cy="3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5" name="AutoShape 17"/>
              <p:cNvCxnSpPr>
                <a:cxnSpLocks noChangeShapeType="1"/>
                <a:stCxn id="17419" idx="1"/>
                <a:endCxn id="17430" idx="4"/>
              </p:cNvCxnSpPr>
              <p:nvPr/>
            </p:nvCxnSpPr>
            <p:spPr bwMode="auto">
              <a:xfrm flipH="1" flipV="1">
                <a:off x="4806" y="8209"/>
                <a:ext cx="192" cy="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6" name="AutoShape 18"/>
              <p:cNvCxnSpPr>
                <a:cxnSpLocks noChangeShapeType="1"/>
              </p:cNvCxnSpPr>
              <p:nvPr/>
            </p:nvCxnSpPr>
            <p:spPr bwMode="auto">
              <a:xfrm flipH="1" flipV="1">
                <a:off x="5895" y="7253"/>
                <a:ext cx="458" cy="3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7" name="AutoShape 19"/>
              <p:cNvCxnSpPr>
                <a:cxnSpLocks noChangeShapeType="1"/>
                <a:endCxn id="17430" idx="0"/>
              </p:cNvCxnSpPr>
              <p:nvPr/>
            </p:nvCxnSpPr>
            <p:spPr bwMode="auto">
              <a:xfrm flipH="1">
                <a:off x="4806" y="7264"/>
                <a:ext cx="503" cy="3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28" name="AutoShape 20"/>
              <p:cNvCxnSpPr>
                <a:cxnSpLocks noChangeShapeType="1"/>
                <a:endCxn id="17419" idx="0"/>
              </p:cNvCxnSpPr>
              <p:nvPr/>
            </p:nvCxnSpPr>
            <p:spPr bwMode="auto">
              <a:xfrm flipH="1">
                <a:off x="5200" y="7891"/>
                <a:ext cx="891" cy="6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29" name="Group 21"/>
              <p:cNvGrpSpPr>
                <a:grpSpLocks/>
              </p:cNvGrpSpPr>
              <p:nvPr/>
            </p:nvGrpSpPr>
            <p:grpSpPr bwMode="auto">
              <a:xfrm>
                <a:off x="4521" y="7662"/>
                <a:ext cx="607" cy="547"/>
                <a:chOff x="3272" y="3441"/>
                <a:chExt cx="607" cy="551"/>
              </a:xfrm>
            </p:grpSpPr>
            <p:sp>
              <p:nvSpPr>
                <p:cNvPr id="17430" name="Oval 22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32" name="AutoShape 24"/>
              <p:cNvCxnSpPr>
                <a:cxnSpLocks noChangeShapeType="1"/>
              </p:cNvCxnSpPr>
              <p:nvPr/>
            </p:nvCxnSpPr>
            <p:spPr bwMode="auto">
              <a:xfrm>
                <a:off x="5477" y="8822"/>
                <a:ext cx="4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7433" name="Group 25"/>
            <p:cNvGrpSpPr>
              <a:grpSpLocks noChangeAspect="1"/>
            </p:cNvGrpSpPr>
            <p:nvPr/>
          </p:nvGrpSpPr>
          <p:grpSpPr bwMode="auto">
            <a:xfrm>
              <a:off x="5941" y="6780"/>
              <a:ext cx="2689" cy="2641"/>
              <a:chOff x="6543" y="6693"/>
              <a:chExt cx="2689" cy="2641"/>
            </a:xfrm>
          </p:grpSpPr>
          <p:sp>
            <p:nvSpPr>
              <p:cNvPr id="1743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6543" y="6693"/>
                <a:ext cx="2689" cy="264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35" name="Group 27"/>
              <p:cNvGrpSpPr>
                <a:grpSpLocks/>
              </p:cNvGrpSpPr>
              <p:nvPr/>
            </p:nvGrpSpPr>
            <p:grpSpPr bwMode="auto">
              <a:xfrm>
                <a:off x="7575" y="6757"/>
                <a:ext cx="647" cy="547"/>
                <a:chOff x="3272" y="3441"/>
                <a:chExt cx="607" cy="551"/>
              </a:xfrm>
            </p:grpSpPr>
            <p:sp>
              <p:nvSpPr>
                <p:cNvPr id="17436" name="Oval 28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38" name="AutoShape 30"/>
              <p:cNvCxnSpPr>
                <a:cxnSpLocks noChangeShapeType="1"/>
                <a:endCxn id="17441" idx="2"/>
              </p:cNvCxnSpPr>
              <p:nvPr/>
            </p:nvCxnSpPr>
            <p:spPr bwMode="auto">
              <a:xfrm>
                <a:off x="8080" y="7225"/>
                <a:ext cx="435" cy="2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39" name="AutoShape 31"/>
              <p:cNvCxnSpPr>
                <a:cxnSpLocks noChangeShapeType="1"/>
                <a:stCxn id="17450" idx="3"/>
                <a:endCxn id="17447" idx="7"/>
              </p:cNvCxnSpPr>
              <p:nvPr/>
            </p:nvCxnSpPr>
            <p:spPr bwMode="auto">
              <a:xfrm flipH="1">
                <a:off x="8144" y="8619"/>
                <a:ext cx="531" cy="1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40" name="Group 32"/>
              <p:cNvGrpSpPr>
                <a:grpSpLocks/>
              </p:cNvGrpSpPr>
              <p:nvPr/>
            </p:nvGrpSpPr>
            <p:grpSpPr bwMode="auto">
              <a:xfrm>
                <a:off x="8515" y="7226"/>
                <a:ext cx="647" cy="547"/>
                <a:chOff x="3272" y="3441"/>
                <a:chExt cx="607" cy="551"/>
              </a:xfrm>
            </p:grpSpPr>
            <p:sp>
              <p:nvSpPr>
                <p:cNvPr id="17441" name="Oval 33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43" name="Group 35"/>
              <p:cNvGrpSpPr>
                <a:grpSpLocks/>
              </p:cNvGrpSpPr>
              <p:nvPr/>
            </p:nvGrpSpPr>
            <p:grpSpPr bwMode="auto">
              <a:xfrm>
                <a:off x="6616" y="7206"/>
                <a:ext cx="647" cy="547"/>
                <a:chOff x="3272" y="3441"/>
                <a:chExt cx="607" cy="551"/>
              </a:xfrm>
            </p:grpSpPr>
            <p:sp>
              <p:nvSpPr>
                <p:cNvPr id="17444" name="Oval 36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6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46" name="Group 38"/>
              <p:cNvGrpSpPr>
                <a:grpSpLocks/>
              </p:cNvGrpSpPr>
              <p:nvPr/>
            </p:nvGrpSpPr>
            <p:grpSpPr bwMode="auto">
              <a:xfrm>
                <a:off x="7624" y="8713"/>
                <a:ext cx="647" cy="547"/>
                <a:chOff x="3272" y="3441"/>
                <a:chExt cx="607" cy="551"/>
              </a:xfrm>
            </p:grpSpPr>
            <p:sp>
              <p:nvSpPr>
                <p:cNvPr id="17447" name="Oval 39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8585" y="8152"/>
                <a:ext cx="647" cy="547"/>
                <a:chOff x="3272" y="3441"/>
                <a:chExt cx="607" cy="551"/>
              </a:xfrm>
            </p:grpSpPr>
            <p:sp>
              <p:nvSpPr>
                <p:cNvPr id="17450" name="Oval 42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5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3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52" name="Group 44"/>
              <p:cNvGrpSpPr>
                <a:grpSpLocks/>
              </p:cNvGrpSpPr>
              <p:nvPr/>
            </p:nvGrpSpPr>
            <p:grpSpPr bwMode="auto">
              <a:xfrm>
                <a:off x="6621" y="8166"/>
                <a:ext cx="647" cy="547"/>
                <a:chOff x="3272" y="3441"/>
                <a:chExt cx="607" cy="551"/>
              </a:xfrm>
            </p:grpSpPr>
            <p:sp>
              <p:nvSpPr>
                <p:cNvPr id="17453" name="Oval 45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х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55" name="AutoShape 47"/>
              <p:cNvCxnSpPr>
                <a:cxnSpLocks noChangeShapeType="1"/>
                <a:endCxn id="17450" idx="0"/>
              </p:cNvCxnSpPr>
              <p:nvPr/>
            </p:nvCxnSpPr>
            <p:spPr bwMode="auto">
              <a:xfrm flipH="1">
                <a:off x="8891" y="7759"/>
                <a:ext cx="1" cy="3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6" name="AutoShape 48"/>
              <p:cNvCxnSpPr>
                <a:cxnSpLocks noChangeShapeType="1"/>
                <a:stCxn id="17441" idx="3"/>
              </p:cNvCxnSpPr>
              <p:nvPr/>
            </p:nvCxnSpPr>
            <p:spPr bwMode="auto">
              <a:xfrm flipH="1">
                <a:off x="7146" y="7693"/>
                <a:ext cx="1459" cy="5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7" name="AutoShape 49"/>
              <p:cNvCxnSpPr>
                <a:cxnSpLocks noChangeShapeType="1"/>
              </p:cNvCxnSpPr>
              <p:nvPr/>
            </p:nvCxnSpPr>
            <p:spPr bwMode="auto">
              <a:xfrm>
                <a:off x="7031" y="7709"/>
                <a:ext cx="770" cy="10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8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7217" y="7558"/>
                <a:ext cx="134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59" name="AutoShape 51"/>
              <p:cNvCxnSpPr>
                <a:cxnSpLocks noChangeShapeType="1"/>
                <a:stCxn id="17436" idx="4"/>
              </p:cNvCxnSpPr>
              <p:nvPr/>
            </p:nvCxnSpPr>
            <p:spPr bwMode="auto">
              <a:xfrm>
                <a:off x="7880" y="7304"/>
                <a:ext cx="25" cy="13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60" name="AutoShape 52"/>
              <p:cNvCxnSpPr>
                <a:cxnSpLocks noChangeShapeType="1"/>
              </p:cNvCxnSpPr>
              <p:nvPr/>
            </p:nvCxnSpPr>
            <p:spPr bwMode="auto">
              <a:xfrm flipH="1" flipV="1">
                <a:off x="7224" y="8447"/>
                <a:ext cx="500" cy="3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7461" name="Group 53"/>
            <p:cNvGrpSpPr>
              <a:grpSpLocks noChangeAspect="1"/>
            </p:cNvGrpSpPr>
            <p:nvPr/>
          </p:nvGrpSpPr>
          <p:grpSpPr bwMode="auto">
            <a:xfrm>
              <a:off x="1784" y="6873"/>
              <a:ext cx="1880" cy="2548"/>
              <a:chOff x="2268" y="4796"/>
              <a:chExt cx="1880" cy="2548"/>
            </a:xfrm>
          </p:grpSpPr>
          <p:sp>
            <p:nvSpPr>
              <p:cNvPr id="17462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268" y="4796"/>
                <a:ext cx="1880" cy="254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63" name="Group 55"/>
              <p:cNvGrpSpPr>
                <a:grpSpLocks/>
              </p:cNvGrpSpPr>
              <p:nvPr/>
            </p:nvGrpSpPr>
            <p:grpSpPr bwMode="auto">
              <a:xfrm>
                <a:off x="2500" y="4961"/>
                <a:ext cx="1648" cy="2113"/>
                <a:chOff x="4974" y="7739"/>
                <a:chExt cx="1648" cy="2113"/>
              </a:xfrm>
            </p:grpSpPr>
            <p:sp>
              <p:nvSpPr>
                <p:cNvPr id="1746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563" y="9311"/>
                  <a:ext cx="541" cy="541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3175" cap="rnd">
                  <a:solidFill>
                    <a:srgbClr val="FFFF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7465" name="Group 57"/>
                <p:cNvGrpSpPr>
                  <a:grpSpLocks/>
                </p:cNvGrpSpPr>
                <p:nvPr/>
              </p:nvGrpSpPr>
              <p:grpSpPr bwMode="auto">
                <a:xfrm>
                  <a:off x="4974" y="7739"/>
                  <a:ext cx="1648" cy="1590"/>
                  <a:chOff x="4974" y="7739"/>
                  <a:chExt cx="1648" cy="1590"/>
                </a:xfrm>
              </p:grpSpPr>
              <p:sp>
                <p:nvSpPr>
                  <p:cNvPr id="1746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524" y="7983"/>
                    <a:ext cx="51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1746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361" y="8278"/>
                    <a:ext cx="1" cy="5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1746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974" y="7740"/>
                    <a:ext cx="541" cy="541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grpSp>
                <p:nvGrpSpPr>
                  <p:cNvPr id="1746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5024" y="8787"/>
                    <a:ext cx="1598" cy="542"/>
                    <a:chOff x="4478" y="5300"/>
                    <a:chExt cx="1230" cy="417"/>
                  </a:xfrm>
                </p:grpSpPr>
                <p:sp>
                  <p:nvSpPr>
                    <p:cNvPr id="17470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9" y="5480"/>
                      <a:ext cx="39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17471" name="Oval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78" y="5301"/>
                      <a:ext cx="416" cy="416"/>
                    </a:xfrm>
                    <a:prstGeom prst="ellipse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  <p:sp>
                  <p:nvSpPr>
                    <p:cNvPr id="17472" name="Oval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93" y="5300"/>
                      <a:ext cx="415" cy="416"/>
                    </a:xfrm>
                    <a:prstGeom prst="ellipse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 sz="2400"/>
                    </a:p>
                  </p:txBody>
                </p:sp>
              </p:grpSp>
              <p:sp>
                <p:nvSpPr>
                  <p:cNvPr id="1747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6033" y="7739"/>
                    <a:ext cx="540" cy="540"/>
                  </a:xfrm>
                  <a:prstGeom prst="ellipse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1747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278"/>
                    <a:ext cx="1" cy="5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  <p:sp>
            <p:nvSpPr>
              <p:cNvPr id="17475" name="Text Box 67"/>
              <p:cNvSpPr txBox="1">
                <a:spLocks noChangeArrowheads="1"/>
              </p:cNvSpPr>
              <p:nvPr/>
            </p:nvSpPr>
            <p:spPr bwMode="auto">
              <a:xfrm>
                <a:off x="2500" y="4962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>
                <a:off x="3553" y="4959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77" name="Text Box 69"/>
              <p:cNvSpPr txBox="1">
                <a:spLocks noChangeArrowheads="1"/>
              </p:cNvSpPr>
              <p:nvPr/>
            </p:nvSpPr>
            <p:spPr bwMode="auto">
              <a:xfrm>
                <a:off x="3607" y="6012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78" name="Text Box 70"/>
              <p:cNvSpPr txBox="1">
                <a:spLocks noChangeArrowheads="1"/>
              </p:cNvSpPr>
              <p:nvPr/>
            </p:nvSpPr>
            <p:spPr bwMode="auto">
              <a:xfrm>
                <a:off x="2548" y="6009"/>
                <a:ext cx="541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79" name="Group 71"/>
            <p:cNvGrpSpPr>
              <a:grpSpLocks noChangeAspect="1"/>
            </p:cNvGrpSpPr>
            <p:nvPr/>
          </p:nvGrpSpPr>
          <p:grpSpPr bwMode="auto">
            <a:xfrm>
              <a:off x="8564" y="6690"/>
              <a:ext cx="2276" cy="2543"/>
              <a:chOff x="4431" y="6859"/>
              <a:chExt cx="2276" cy="2543"/>
            </a:xfrm>
          </p:grpSpPr>
          <p:sp>
            <p:nvSpPr>
              <p:cNvPr id="17480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31" y="6859"/>
                <a:ext cx="2276" cy="25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17481" name="Group 73"/>
              <p:cNvGrpSpPr>
                <a:grpSpLocks/>
              </p:cNvGrpSpPr>
              <p:nvPr/>
            </p:nvGrpSpPr>
            <p:grpSpPr bwMode="auto">
              <a:xfrm>
                <a:off x="5319" y="6994"/>
                <a:ext cx="609" cy="547"/>
                <a:chOff x="3272" y="3441"/>
                <a:chExt cx="607" cy="551"/>
              </a:xfrm>
            </p:grpSpPr>
            <p:sp>
              <p:nvSpPr>
                <p:cNvPr id="17482" name="Oval 74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8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84" name="Group 76"/>
              <p:cNvGrpSpPr>
                <a:grpSpLocks/>
              </p:cNvGrpSpPr>
              <p:nvPr/>
            </p:nvGrpSpPr>
            <p:grpSpPr bwMode="auto">
              <a:xfrm>
                <a:off x="5915" y="8563"/>
                <a:ext cx="607" cy="547"/>
                <a:chOff x="3272" y="3441"/>
                <a:chExt cx="607" cy="551"/>
              </a:xfrm>
            </p:grpSpPr>
            <p:sp>
              <p:nvSpPr>
                <p:cNvPr id="17485" name="Oval 77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8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3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87" name="Group 79"/>
              <p:cNvGrpSpPr>
                <a:grpSpLocks/>
              </p:cNvGrpSpPr>
              <p:nvPr/>
            </p:nvGrpSpPr>
            <p:grpSpPr bwMode="auto">
              <a:xfrm>
                <a:off x="4914" y="8563"/>
                <a:ext cx="607" cy="547"/>
                <a:chOff x="3272" y="3441"/>
                <a:chExt cx="607" cy="551"/>
              </a:xfrm>
            </p:grpSpPr>
            <p:sp>
              <p:nvSpPr>
                <p:cNvPr id="17488" name="Oval 80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490" name="Group 82"/>
              <p:cNvGrpSpPr>
                <a:grpSpLocks/>
              </p:cNvGrpSpPr>
              <p:nvPr/>
            </p:nvGrpSpPr>
            <p:grpSpPr bwMode="auto">
              <a:xfrm>
                <a:off x="6100" y="7632"/>
                <a:ext cx="607" cy="547"/>
                <a:chOff x="3272" y="3441"/>
                <a:chExt cx="607" cy="551"/>
              </a:xfrm>
            </p:grpSpPr>
            <p:sp>
              <p:nvSpPr>
                <p:cNvPr id="17491" name="Oval 83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49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ru-RU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493" name="AutoShape 85"/>
              <p:cNvCxnSpPr>
                <a:cxnSpLocks noChangeShapeType="1"/>
                <a:stCxn id="17485" idx="0"/>
                <a:endCxn id="17491" idx="4"/>
              </p:cNvCxnSpPr>
              <p:nvPr/>
            </p:nvCxnSpPr>
            <p:spPr bwMode="auto">
              <a:xfrm flipV="1">
                <a:off x="6201" y="8179"/>
                <a:ext cx="185" cy="3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4" name="AutoShape 86"/>
              <p:cNvCxnSpPr>
                <a:cxnSpLocks noChangeShapeType="1"/>
                <a:stCxn id="17488" idx="1"/>
                <a:endCxn id="17499" idx="4"/>
              </p:cNvCxnSpPr>
              <p:nvPr/>
            </p:nvCxnSpPr>
            <p:spPr bwMode="auto">
              <a:xfrm flipH="1" flipV="1">
                <a:off x="4807" y="8209"/>
                <a:ext cx="191" cy="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5" name="AutoShape 87"/>
              <p:cNvCxnSpPr>
                <a:cxnSpLocks noChangeShapeType="1"/>
              </p:cNvCxnSpPr>
              <p:nvPr/>
            </p:nvCxnSpPr>
            <p:spPr bwMode="auto">
              <a:xfrm flipH="1" flipV="1">
                <a:off x="5895" y="7253"/>
                <a:ext cx="458" cy="37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6" name="AutoShape 88"/>
              <p:cNvCxnSpPr>
                <a:cxnSpLocks noChangeShapeType="1"/>
                <a:stCxn id="17491" idx="2"/>
              </p:cNvCxnSpPr>
              <p:nvPr/>
            </p:nvCxnSpPr>
            <p:spPr bwMode="auto">
              <a:xfrm flipH="1">
                <a:off x="5093" y="7906"/>
                <a:ext cx="1007" cy="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97" name="AutoShape 89"/>
              <p:cNvCxnSpPr>
                <a:cxnSpLocks noChangeShapeType="1"/>
                <a:stCxn id="17482" idx="4"/>
                <a:endCxn id="17488" idx="0"/>
              </p:cNvCxnSpPr>
              <p:nvPr/>
            </p:nvCxnSpPr>
            <p:spPr bwMode="auto">
              <a:xfrm flipH="1">
                <a:off x="5200" y="7541"/>
                <a:ext cx="406" cy="10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17498" name="Group 90"/>
              <p:cNvGrpSpPr>
                <a:grpSpLocks/>
              </p:cNvGrpSpPr>
              <p:nvPr/>
            </p:nvGrpSpPr>
            <p:grpSpPr bwMode="auto">
              <a:xfrm>
                <a:off x="4521" y="7662"/>
                <a:ext cx="607" cy="547"/>
                <a:chOff x="3272" y="3441"/>
                <a:chExt cx="607" cy="551"/>
              </a:xfrm>
            </p:grpSpPr>
            <p:sp>
              <p:nvSpPr>
                <p:cNvPr id="17499" name="Oval 91"/>
                <p:cNvSpPr>
                  <a:spLocks noChangeArrowheads="1"/>
                </p:cNvSpPr>
                <p:nvPr/>
              </p:nvSpPr>
              <p:spPr bwMode="auto">
                <a:xfrm>
                  <a:off x="3272" y="3441"/>
                  <a:ext cx="572" cy="5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1750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318" y="3489"/>
                  <a:ext cx="561" cy="42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x</a:t>
                  </a:r>
                  <a:r>
                    <a:rPr kumimoji="0" lang="ru-RU" sz="2400" b="0" i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501" name="AutoShape 93"/>
              <p:cNvCxnSpPr>
                <a:cxnSpLocks noChangeShapeType="1"/>
              </p:cNvCxnSpPr>
              <p:nvPr/>
            </p:nvCxnSpPr>
            <p:spPr bwMode="auto">
              <a:xfrm>
                <a:off x="5477" y="8822"/>
                <a:ext cx="45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95" name="TextBox 94"/>
          <p:cNvSpPr txBox="1"/>
          <p:nvPr/>
        </p:nvSpPr>
        <p:spPr>
          <a:xfrm>
            <a:off x="0" y="310205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Графы</a:t>
            </a:r>
            <a:r>
              <a:rPr lang="ru-RU" sz="2400" dirty="0"/>
              <a:t>: </a:t>
            </a:r>
            <a:r>
              <a:rPr lang="ru-RU" sz="2400" dirty="0" err="1"/>
              <a:t>эйлеров</a:t>
            </a:r>
            <a:r>
              <a:rPr lang="ru-RU" sz="2400" dirty="0"/>
              <a:t> и гамильтонов (</a:t>
            </a:r>
            <a:r>
              <a:rPr lang="ru-RU" sz="2400" i="1" dirty="0"/>
              <a:t>а</a:t>
            </a:r>
            <a:r>
              <a:rPr lang="ru-RU" sz="2400" dirty="0"/>
              <a:t>); </a:t>
            </a:r>
            <a:r>
              <a:rPr lang="ru-RU" sz="2400" dirty="0" err="1"/>
              <a:t>неэйлеров</a:t>
            </a:r>
            <a:r>
              <a:rPr lang="ru-RU" sz="2400" dirty="0"/>
              <a:t> и гамильтонов (</a:t>
            </a:r>
            <a:r>
              <a:rPr lang="ru-RU" sz="2400" i="1" dirty="0"/>
              <a:t>б</a:t>
            </a:r>
            <a:r>
              <a:rPr lang="ru-RU" sz="2400" dirty="0"/>
              <a:t>); </a:t>
            </a:r>
            <a:r>
              <a:rPr lang="ru-RU" sz="2400" dirty="0" err="1"/>
              <a:t>эйлеров</a:t>
            </a:r>
            <a:r>
              <a:rPr lang="ru-RU" sz="2400" dirty="0"/>
              <a:t> и </a:t>
            </a:r>
            <a:r>
              <a:rPr lang="ru-RU" sz="2400" dirty="0" err="1"/>
              <a:t>негамильтонов</a:t>
            </a:r>
            <a:r>
              <a:rPr lang="ru-RU" sz="2400" dirty="0"/>
              <a:t> (</a:t>
            </a:r>
            <a:r>
              <a:rPr lang="ru-RU" sz="2400" i="1" dirty="0"/>
              <a:t>в</a:t>
            </a:r>
            <a:r>
              <a:rPr lang="ru-RU" sz="2400" dirty="0"/>
              <a:t>); </a:t>
            </a:r>
            <a:r>
              <a:rPr lang="ru-RU" sz="2400" dirty="0" err="1"/>
              <a:t>неэйлеров</a:t>
            </a:r>
            <a:r>
              <a:rPr lang="ru-RU" sz="2400" dirty="0"/>
              <a:t> и </a:t>
            </a:r>
            <a:r>
              <a:rPr lang="ru-RU" sz="2400" dirty="0" err="1"/>
              <a:t>негамильтонов</a:t>
            </a:r>
            <a:r>
              <a:rPr lang="ru-RU" sz="2400" dirty="0"/>
              <a:t> (</a:t>
            </a:r>
            <a:r>
              <a:rPr lang="ru-RU" sz="2400" i="1" dirty="0"/>
              <a:t>г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0" y="380355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Однако, двойственность между </a:t>
            </a:r>
            <a:r>
              <a:rPr lang="ru-RU" sz="2400" dirty="0" err="1"/>
              <a:t>эйлеровыми</a:t>
            </a:r>
            <a:r>
              <a:rPr lang="ru-RU" sz="2400" dirty="0"/>
              <a:t> и гамильтоновыми циклами (замена вершины на ребро и наоборот) приводит к тесной связи между этими двумя понятиями в применении к графу </a:t>
            </a:r>
            <a:r>
              <a:rPr lang="ru-RU" sz="2400" i="1" dirty="0"/>
              <a:t>G</a:t>
            </a:r>
            <a:r>
              <a:rPr lang="ru-RU" sz="2400" dirty="0"/>
              <a:t> и соответствующему ему реберному графу, определяемому ниже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0" y="531572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Реберный граф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dirty="0"/>
              <a:t> графа </a:t>
            </a:r>
            <a:r>
              <a:rPr lang="ru-RU" sz="2400" i="1" dirty="0"/>
              <a:t>G</a:t>
            </a:r>
            <a:r>
              <a:rPr lang="ru-RU" sz="2400" dirty="0"/>
              <a:t> имеет столько же вершин, сколько ребер у графа </a:t>
            </a:r>
            <a:r>
              <a:rPr lang="ru-RU" sz="2400" i="1" dirty="0"/>
              <a:t>G</a:t>
            </a:r>
            <a:r>
              <a:rPr lang="ru-RU" sz="2400" dirty="0"/>
              <a:t>. Ребро между двумя вершинами графа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dirty="0"/>
              <a:t> существует тогда и только тогда, когда ребра графа </a:t>
            </a:r>
            <a:r>
              <a:rPr lang="ru-RU" sz="2400" i="1" dirty="0"/>
              <a:t>G</a:t>
            </a:r>
            <a:r>
              <a:rPr lang="ru-RU" sz="2400" dirty="0"/>
              <a:t>, соответствующие этим двум </a:t>
            </a:r>
            <a:r>
              <a:rPr lang="ru-RU" sz="2400" dirty="0" smtClean="0"/>
              <a:t>вершинам</a:t>
            </a:r>
            <a:r>
              <a:rPr lang="ru-RU" sz="2400" dirty="0"/>
              <a:t>, </a:t>
            </a:r>
            <a:r>
              <a:rPr lang="ru-RU" sz="2400" dirty="0" err="1" smtClean="0"/>
              <a:t>смежны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2932956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б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03" name="Text Box 95"/>
          <p:cNvSpPr txBox="1">
            <a:spLocks noChangeArrowheads="1"/>
          </p:cNvSpPr>
          <p:nvPr/>
        </p:nvSpPr>
        <p:spPr bwMode="auto">
          <a:xfrm>
            <a:off x="4716016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в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7829500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г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1043608" y="2636912"/>
            <a:ext cx="342900" cy="342900"/>
          </a:xfrm>
          <a:prstGeom prst="rect">
            <a:avLst/>
          </a:prstGeom>
          <a:solidFill>
            <a:srgbClr val="FFFFFF">
              <a:alpha val="0"/>
            </a:srgbClr>
          </a:solidFill>
          <a:ln w="3175" cap="rnd">
            <a:solidFill>
              <a:srgbClr val="FFFFFF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а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Верны два следующих утверждения о взаимоотношении между </a:t>
            </a:r>
            <a:r>
              <a:rPr lang="ru-RU" sz="2400" dirty="0" err="1"/>
              <a:t>эйлеровыми</a:t>
            </a:r>
            <a:r>
              <a:rPr lang="ru-RU" sz="2400" dirty="0"/>
              <a:t> и гамильтоновыми циклами, принадлежащие Ф. </a:t>
            </a:r>
            <a:r>
              <a:rPr lang="ru-RU" sz="2400" dirty="0" err="1"/>
              <a:t>Харари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1. Если граф </a:t>
            </a:r>
            <a:r>
              <a:rPr lang="ru-RU" sz="2400" i="1" dirty="0"/>
              <a:t>G</a:t>
            </a:r>
            <a:r>
              <a:rPr lang="ru-RU" sz="2400" dirty="0"/>
              <a:t> имеет </a:t>
            </a:r>
            <a:r>
              <a:rPr lang="ru-RU" sz="2400" dirty="0" err="1"/>
              <a:t>эйлеров</a:t>
            </a:r>
            <a:r>
              <a:rPr lang="ru-RU" sz="2400" dirty="0"/>
              <a:t> цикл, то граф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i="1" dirty="0"/>
              <a:t> </a:t>
            </a:r>
            <a:r>
              <a:rPr lang="ru-RU" sz="2400" dirty="0"/>
              <a:t>имеет как </a:t>
            </a:r>
            <a:r>
              <a:rPr lang="ru-RU" sz="2400" dirty="0" err="1"/>
              <a:t>эйлеров</a:t>
            </a:r>
            <a:r>
              <a:rPr lang="ru-RU" sz="2400" dirty="0"/>
              <a:t>, так и гамильтонов циклы.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888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Если граф </a:t>
            </a:r>
            <a:r>
              <a:rPr lang="ru-RU" sz="2400" i="1" dirty="0"/>
              <a:t>G</a:t>
            </a:r>
            <a:r>
              <a:rPr lang="ru-RU" sz="2400" dirty="0"/>
              <a:t> имеет гамильтонов цикл, то граф </a:t>
            </a:r>
            <a:r>
              <a:rPr lang="ru-RU" sz="2400" i="1" dirty="0" err="1"/>
              <a:t>G</a:t>
            </a:r>
            <a:r>
              <a:rPr lang="ru-RU" sz="2400" i="1" baseline="-25000" dirty="0" err="1"/>
              <a:t>l</a:t>
            </a:r>
            <a:r>
              <a:rPr lang="ru-RU" sz="2400" dirty="0"/>
              <a:t> также имеет гамильтонов цикл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Обращение этих утверждений неверно!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1991 году во время Войны в заливе </a:t>
            </a:r>
            <a:r>
              <a:rPr lang="ru-RU" sz="2400" dirty="0" smtClean="0"/>
              <a:t>батарея американских </a:t>
            </a:r>
            <a:r>
              <a:rPr lang="ru-RU" sz="2400" dirty="0"/>
              <a:t>зенитных ракет «</a:t>
            </a:r>
            <a:r>
              <a:rPr lang="en-US" sz="2400" dirty="0"/>
              <a:t>Patriot</a:t>
            </a:r>
            <a:r>
              <a:rPr lang="ru-RU" sz="2400" dirty="0"/>
              <a:t>» не смогла перехватить </a:t>
            </a:r>
            <a:r>
              <a:rPr lang="ru-RU" sz="2400" dirty="0" smtClean="0"/>
              <a:t>запущенную </a:t>
            </a:r>
            <a:r>
              <a:rPr lang="ru-RU" sz="2400" dirty="0"/>
              <a:t>иракцами ракету «</a:t>
            </a:r>
            <a:r>
              <a:rPr lang="ru-RU" sz="2400" dirty="0" err="1"/>
              <a:t>Scud</a:t>
            </a:r>
            <a:r>
              <a:rPr lang="ru-RU" sz="2400" dirty="0"/>
              <a:t>» советского производства. Ракета попала в казарму американских солдат, при этом погибло 28 человек.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Причиной этого была погрешность вычисления времени.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7281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вычислении нужно было умножать время, задаваемое </a:t>
            </a:r>
            <a:r>
              <a:rPr lang="ru-RU" sz="2400" dirty="0" err="1" smtClean="0"/>
              <a:t>такто-вым</a:t>
            </a:r>
            <a:r>
              <a:rPr lang="ru-RU" sz="2400" dirty="0" smtClean="0"/>
              <a:t> </a:t>
            </a:r>
            <a:r>
              <a:rPr lang="ru-RU" sz="2400" dirty="0"/>
              <a:t>генератором компьютера (оно измерялось в десятых долях секунды) на 1/10, но это десятичное число невозможно точно представить в двоичном виде.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хранения этой константы использовался 24-разрядный регистр. Разница между точным значением 1/10 и ее неточным </a:t>
            </a:r>
            <a:r>
              <a:rPr lang="ru-RU" sz="2400" dirty="0" err="1" smtClean="0"/>
              <a:t>представле-нием</a:t>
            </a:r>
            <a:r>
              <a:rPr lang="ru-RU" sz="2400" dirty="0" smtClean="0"/>
              <a:t> </a:t>
            </a:r>
            <a:r>
              <a:rPr lang="ru-RU" sz="2400" dirty="0"/>
              <a:t>составляет около 0,000000095 в  десятичном виде.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Компьютер был включен около 100 часов, за это время накопилась ошибка в измерении времени в 0,34 секунды.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01317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Скорость ракеты «</a:t>
            </a:r>
            <a:r>
              <a:rPr lang="ru-RU" sz="2400" dirty="0" err="1"/>
              <a:t>Scud</a:t>
            </a:r>
            <a:r>
              <a:rPr lang="ru-RU" sz="2400" dirty="0"/>
              <a:t>» составляла примерно 1700 м/сек, то есть за это время она прошла более 500 метров. Этого хватило для того, чтобы зенитные ракеты не смогли ее перехватить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Слово </a:t>
            </a:r>
            <a:r>
              <a:rPr lang="ru-RU" sz="2400" i="1" dirty="0"/>
              <a:t>верификация</a:t>
            </a:r>
            <a:r>
              <a:rPr lang="ru-RU" sz="2400" dirty="0"/>
              <a:t> произошло от латинского </a:t>
            </a:r>
            <a:r>
              <a:rPr lang="ru-RU" sz="2400" i="1" dirty="0" err="1"/>
              <a:t>verus</a:t>
            </a:r>
            <a:r>
              <a:rPr lang="ru-RU" sz="2400" dirty="0"/>
              <a:t> - истинный и </a:t>
            </a:r>
            <a:r>
              <a:rPr lang="ru-RU" sz="2400" i="1" dirty="0" err="1"/>
              <a:t>facere</a:t>
            </a:r>
            <a:r>
              <a:rPr lang="ru-RU" sz="2400" dirty="0"/>
              <a:t> - делать. Вообще, верификация означает подтверждение того, что описание проекта полностью соответствует спецификации (техническому заданию) проектируемой системы. Спецификация — документ, подробно перечисляющий условия, которым должна соответствовать изготовляемая или проектируемая система.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7687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Верификация определяется как разновидность анализа, имеющая целью установление соответствия двух описаний одного и того же объекта. Различают верификацию структурную и функциональную. При структурной верификации устанавливается соответствие </a:t>
            </a:r>
            <a:r>
              <a:rPr lang="ru-RU" sz="2400" dirty="0" err="1" smtClean="0"/>
              <a:t>струк-тур</a:t>
            </a:r>
            <a:r>
              <a:rPr lang="ru-RU" sz="2400" dirty="0"/>
              <a:t>, отображаемых двумя описаниями, при функциональной (</a:t>
            </a:r>
            <a:r>
              <a:rPr lang="ru-RU" sz="2400" dirty="0" err="1" smtClean="0"/>
              <a:t>пара-метрической</a:t>
            </a:r>
            <a:r>
              <a:rPr lang="ru-RU" sz="2400" dirty="0"/>
              <a:t>) - проверяется соответствие процессов </a:t>
            </a:r>
            <a:r>
              <a:rPr lang="ru-RU" sz="2400" dirty="0" err="1" smtClean="0"/>
              <a:t>функциониро-вания</a:t>
            </a:r>
            <a:r>
              <a:rPr lang="ru-RU" sz="2400" dirty="0" smtClean="0"/>
              <a:t> </a:t>
            </a:r>
            <a:r>
              <a:rPr lang="ru-RU" sz="2400" dirty="0"/>
              <a:t>и выходных параметров, отображаемых сравниваемыми описаниями.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Структурная верификация связана с меньшими затратами </a:t>
            </a:r>
            <a:r>
              <a:rPr lang="ru-RU" sz="2400" dirty="0" err="1" smtClean="0"/>
              <a:t>вычисли-тельных</a:t>
            </a:r>
            <a:r>
              <a:rPr lang="ru-RU" sz="2400" dirty="0" smtClean="0"/>
              <a:t> </a:t>
            </a:r>
            <a:r>
              <a:rPr lang="ru-RU" sz="2400" dirty="0"/>
              <a:t>ресурсов, чем функциональная. Поэтому последняя часто выполняется не в полном объеме и после того, как проверено соответствие структурных свойств.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Примером структурной верификации служит установление соответствия системы электрических </a:t>
            </a:r>
            <a:r>
              <a:rPr lang="ru-RU" sz="2400" dirty="0" err="1"/>
              <a:t>межсоединений</a:t>
            </a:r>
            <a:r>
              <a:rPr lang="ru-RU" sz="2400" dirty="0"/>
              <a:t> на печатной плате и в принципиальной электрической схеме, заданных своими топологическими моделями в виде графов. Верификация в этом случае сводится к установлению </a:t>
            </a:r>
            <a:r>
              <a:rPr lang="ru-RU" sz="2400" i="1" dirty="0">
                <a:solidFill>
                  <a:srgbClr val="FF0000"/>
                </a:solidFill>
              </a:rPr>
              <a:t>изоморфизма графов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Изоморфизм графов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608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Вопрос о том, изоморфны ли два данных графа, в общем случае оказывается сложным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092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изоморфизма двух </a:t>
            </a:r>
            <a:r>
              <a:rPr lang="en-US" sz="2400" i="1" dirty="0"/>
              <a:t>n</a:t>
            </a:r>
            <a:r>
              <a:rPr lang="ru-RU" sz="2400" dirty="0"/>
              <a:t>-вершинных графов теоретически </a:t>
            </a:r>
            <a:r>
              <a:rPr lang="ru-RU" sz="2400" dirty="0" err="1" smtClean="0"/>
              <a:t>безуко-ризненный</a:t>
            </a:r>
            <a:r>
              <a:rPr lang="ru-RU" sz="2400" dirty="0" smtClean="0"/>
              <a:t> </a:t>
            </a:r>
            <a:r>
              <a:rPr lang="ru-RU" sz="2400" dirty="0"/>
              <a:t>способ проверки состоит в проверке всех </a:t>
            </a:r>
            <a:r>
              <a:rPr lang="en-US" sz="2400" i="1" dirty="0"/>
              <a:t>n</a:t>
            </a:r>
            <a:r>
              <a:rPr lang="ru-RU" sz="2400" dirty="0"/>
              <a:t>! взаимно однозначных соответствий между множествами вершин и </a:t>
            </a:r>
            <a:r>
              <a:rPr lang="ru-RU" sz="2400" dirty="0" err="1" smtClean="0"/>
              <a:t>установ-лении</a:t>
            </a:r>
            <a:r>
              <a:rPr lang="ru-RU" sz="2400" dirty="0"/>
              <a:t>, совмещаются ли полностью ребра графа хотя бы при одном соответствии. Однако даже весьма грубая оценка показывает, что такое решение «в лоб» практически непригодно: уже при </a:t>
            </a:r>
            <a:r>
              <a:rPr lang="en-US" sz="2400" i="1" dirty="0"/>
              <a:t>n</a:t>
            </a:r>
            <a:r>
              <a:rPr lang="ru-RU" sz="2400" dirty="0"/>
              <a:t>=20 перебор всех </a:t>
            </a:r>
            <a:r>
              <a:rPr lang="en-US" sz="2400" i="1" dirty="0"/>
              <a:t>n</a:t>
            </a:r>
            <a:r>
              <a:rPr lang="ru-RU" sz="2400" dirty="0"/>
              <a:t>! вариантов потребовал бы десятки лет машинного времени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              Подобная ситуация </a:t>
            </a:r>
            <a:r>
              <a:rPr lang="ru-RU" sz="2400" dirty="0"/>
              <a:t>толкнула многих математиков на попытки найти </a:t>
            </a:r>
            <a:r>
              <a:rPr lang="ru-RU" sz="2400" dirty="0" smtClean="0"/>
              <a:t>такое число, которое </a:t>
            </a:r>
            <a:r>
              <a:rPr lang="ru-RU" sz="2400" dirty="0"/>
              <a:t>бы, с одной стороны, легко вычислялся по </a:t>
            </a:r>
            <a:r>
              <a:rPr lang="ru-RU" sz="2400" dirty="0" smtClean="0"/>
              <a:t>заданному </a:t>
            </a:r>
            <a:r>
              <a:rPr lang="ru-RU" sz="2400" dirty="0"/>
              <a:t>графу, а с другой </a:t>
            </a:r>
            <a:r>
              <a:rPr lang="ru-RU" sz="2400" dirty="0" smtClean="0"/>
              <a:t>– определяло </a:t>
            </a:r>
            <a:r>
              <a:rPr lang="ru-RU" sz="2400" dirty="0"/>
              <a:t>граф </a:t>
            </a:r>
            <a:r>
              <a:rPr lang="ru-RU" sz="2400" dirty="0" smtClean="0"/>
              <a:t>с </a:t>
            </a:r>
            <a:r>
              <a:rPr lang="ru-RU" sz="2400" dirty="0"/>
              <a:t>точностью до изоморфизма.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-99392"/>
            <a:ext cx="91440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Инвариантом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графа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) называется параметр, имеющий одно и то же значение для всех графов, изоморфных графу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204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Среди самых очевидных инвариантов отметим следующие:</a:t>
            </a:r>
          </a:p>
          <a:p>
            <a:r>
              <a:rPr lang="ru-RU" sz="2400" dirty="0"/>
              <a:t>1. Число вершин |</a:t>
            </a:r>
            <a:r>
              <a:rPr lang="en-US" sz="2400" i="1" dirty="0"/>
              <a:t>X</a:t>
            </a:r>
            <a:r>
              <a:rPr lang="ru-RU" sz="2400" dirty="0"/>
              <a:t>| = </a:t>
            </a:r>
            <a:r>
              <a:rPr lang="en-US" sz="2400" i="1" dirty="0"/>
              <a:t>m</a:t>
            </a:r>
            <a:r>
              <a:rPr lang="ru-RU" sz="2400" dirty="0"/>
              <a:t>.</a:t>
            </a:r>
          </a:p>
          <a:p>
            <a:r>
              <a:rPr lang="ru-RU" sz="2400" dirty="0"/>
              <a:t>2. Число ребер |</a:t>
            </a:r>
            <a:r>
              <a:rPr lang="en-US" sz="2400" i="1" dirty="0"/>
              <a:t>U</a:t>
            </a:r>
            <a:r>
              <a:rPr lang="ru-RU" sz="2400" dirty="0"/>
              <a:t>| = </a:t>
            </a:r>
            <a:r>
              <a:rPr lang="en-US" sz="2400" i="1" dirty="0"/>
              <a:t>k</a:t>
            </a:r>
            <a:r>
              <a:rPr lang="ru-RU" sz="2400" dirty="0"/>
              <a:t>.</a:t>
            </a:r>
          </a:p>
          <a:p>
            <a:r>
              <a:rPr lang="ru-RU" sz="2400" dirty="0"/>
              <a:t>3. Число компонент связности </a:t>
            </a:r>
            <a:r>
              <a:rPr lang="ru-RU" sz="2400" i="1" dirty="0" err="1"/>
              <a:t>р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).</a:t>
            </a:r>
          </a:p>
          <a:p>
            <a:r>
              <a:rPr lang="ru-RU" sz="2400" dirty="0"/>
              <a:t>4. Последовательность степеней вершин</a:t>
            </a:r>
            <a:r>
              <a:rPr lang="ru-RU" sz="2400" i="1" dirty="0"/>
              <a:t>, </a:t>
            </a:r>
            <a:r>
              <a:rPr lang="ru-RU" sz="2400" dirty="0"/>
              <a:t>т.е. список степеней всех вершин в невозрастающем порядке значений </a:t>
            </a:r>
            <a:r>
              <a:rPr lang="ru-RU" sz="2400" dirty="0">
                <a:sym typeface="Symbol"/>
              </a:rPr>
              <a:t>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ru-RU" sz="2400" dirty="0"/>
              <a:t>.</a:t>
            </a:r>
          </a:p>
          <a:p>
            <a:r>
              <a:rPr lang="ru-RU" sz="2400" dirty="0"/>
              <a:t>5. Плотность </a:t>
            </a:r>
            <a:r>
              <a:rPr lang="en-US" sz="2400" i="1" dirty="0"/>
              <a:t>f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 – число вершин клики графа </a:t>
            </a:r>
            <a:r>
              <a:rPr lang="en-US" sz="2400" i="1" dirty="0"/>
              <a:t>G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6. Число внутренней устойчивости </a:t>
            </a:r>
            <a:r>
              <a:rPr lang="en-US" sz="2400" i="1" dirty="0">
                <a:sym typeface="Symbol"/>
              </a:rPr>
              <a:t></a:t>
            </a:r>
            <a:r>
              <a:rPr lang="ru-RU" sz="2400" dirty="0"/>
              <a:t> (</a:t>
            </a:r>
            <a:r>
              <a:rPr lang="en-US" sz="2400" i="1" dirty="0"/>
              <a:t>G</a:t>
            </a:r>
            <a:r>
              <a:rPr lang="ru-RU" sz="2400" dirty="0"/>
              <a:t>).</a:t>
            </a:r>
          </a:p>
          <a:p>
            <a:r>
              <a:rPr lang="ru-RU" sz="2400" dirty="0"/>
              <a:t>7. Хроматическое число </a:t>
            </a:r>
            <a:r>
              <a:rPr lang="ru-RU" sz="2400" dirty="0">
                <a:sym typeface="Symbol"/>
              </a:rPr>
              <a:t>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/>
              <a:t>).</a:t>
            </a:r>
          </a:p>
          <a:p>
            <a:r>
              <a:rPr lang="ru-RU" sz="2400" dirty="0"/>
              <a:t>8. Число </a:t>
            </a:r>
            <a:r>
              <a:rPr lang="ru-RU" sz="2400" dirty="0" err="1"/>
              <a:t>Хадвигера</a:t>
            </a:r>
            <a:r>
              <a:rPr lang="ru-RU" sz="2400" i="1" dirty="0"/>
              <a:t> </a:t>
            </a:r>
            <a:r>
              <a:rPr lang="ru-RU" sz="2400" i="1" dirty="0">
                <a:sym typeface="Symbol"/>
              </a:rPr>
              <a:t></a:t>
            </a:r>
            <a:r>
              <a:rPr lang="ru-RU" sz="2400" dirty="0"/>
              <a:t>(</a:t>
            </a:r>
            <a:r>
              <a:rPr lang="en-US" sz="2400" i="1" dirty="0"/>
              <a:t>G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8036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Решение задачи </a:t>
            </a:r>
            <a:r>
              <a:rPr lang="ru-RU" sz="2400" dirty="0"/>
              <a:t>изоморфизма обычно </a:t>
            </a:r>
            <a:r>
              <a:rPr lang="ru-RU" sz="2400" dirty="0" smtClean="0"/>
              <a:t>состоит </a:t>
            </a:r>
            <a:r>
              <a:rPr lang="ru-RU" sz="2400" dirty="0"/>
              <a:t>в попытках показать, что два рассматриваемые графа не изоморфны. Для этого </a:t>
            </a:r>
            <a:r>
              <a:rPr lang="ru-RU" sz="2400" dirty="0" err="1" smtClean="0"/>
              <a:t>состав-ляется</a:t>
            </a:r>
            <a:r>
              <a:rPr lang="ru-RU" sz="2400" dirty="0" smtClean="0"/>
              <a:t> </a:t>
            </a:r>
            <a:r>
              <a:rPr lang="ru-RU" sz="2400" dirty="0"/>
              <a:t>список </a:t>
            </a:r>
            <a:r>
              <a:rPr lang="ru-RU" sz="2400" dirty="0" smtClean="0"/>
              <a:t>инвариантов </a:t>
            </a:r>
            <a:r>
              <a:rPr lang="ru-RU" sz="2400" dirty="0"/>
              <a:t>в порядке, определяемом сложностью </a:t>
            </a:r>
            <a:r>
              <a:rPr lang="ru-RU" sz="2400" dirty="0" smtClean="0"/>
              <a:t>их вычисления. </a:t>
            </a:r>
            <a:r>
              <a:rPr lang="ru-RU" sz="2400" dirty="0"/>
              <a:t>Затем последовательно сравниваются значения </a:t>
            </a:r>
            <a:r>
              <a:rPr lang="ru-RU" sz="2400" dirty="0" smtClean="0"/>
              <a:t>инвариантов. </a:t>
            </a:r>
            <a:r>
              <a:rPr lang="ru-RU" sz="2400" dirty="0"/>
              <a:t>Как только обнаруживаются два различных значения одного и того же параметра, приходят к заключению, что данные графы не изоморфны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Множество инвариантов, которое позволило бы этой процедуре установить </a:t>
            </a:r>
            <a:r>
              <a:rPr lang="ru-RU" sz="2400" dirty="0" err="1"/>
              <a:t>изоморфность</a:t>
            </a:r>
            <a:r>
              <a:rPr lang="ru-RU" sz="2400" dirty="0"/>
              <a:t> графов за полиномиальное время, называется </a:t>
            </a:r>
            <a:r>
              <a:rPr lang="ru-RU" sz="2400" i="1" dirty="0">
                <a:solidFill>
                  <a:srgbClr val="FF0000"/>
                </a:solidFill>
              </a:rPr>
              <a:t>кодом</a:t>
            </a:r>
            <a:r>
              <a:rPr lang="ru-RU" sz="2400" dirty="0"/>
              <a:t> графа. К сожалению, на сегодняшний день такое множество не найдено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72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Рассмотрение </a:t>
            </a:r>
            <a:r>
              <a:rPr lang="ru-RU" sz="2400" dirty="0"/>
              <a:t>большого числа инвариантов увеличивает </a:t>
            </a:r>
            <a:r>
              <a:rPr lang="ru-RU" sz="2400" dirty="0" err="1" smtClean="0"/>
              <a:t>вероят-ность</a:t>
            </a:r>
            <a:r>
              <a:rPr lang="ru-RU" sz="2400" dirty="0" smtClean="0"/>
              <a:t> </a:t>
            </a:r>
            <a:r>
              <a:rPr lang="ru-RU" sz="2400" dirty="0"/>
              <a:t>правильного заключения об изоморфизме при совпадении всех значений параметров, но в общем случае ничего не гарантирует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8953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графов </a:t>
            </a:r>
            <a:r>
              <a:rPr lang="en-US" sz="2400" i="1" dirty="0" smtClean="0"/>
              <a:t>G</a:t>
            </a:r>
            <a:r>
              <a:rPr lang="en-US" sz="2400" i="1" baseline="-25000" dirty="0" smtClean="0"/>
              <a:t>1 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и </a:t>
            </a:r>
            <a:r>
              <a:rPr lang="en-US" sz="2400" i="1" dirty="0" smtClean="0"/>
              <a:t>G</a:t>
            </a:r>
            <a:r>
              <a:rPr lang="en-US" sz="2400" i="1" baseline="-25000" dirty="0" smtClean="0"/>
              <a:t>2</a:t>
            </a:r>
            <a:r>
              <a:rPr lang="ru-RU" sz="2400" i="1" baseline="-25000" dirty="0" smtClean="0"/>
              <a:t> </a:t>
            </a:r>
            <a:r>
              <a:rPr lang="ru-RU" sz="2400" dirty="0" smtClean="0"/>
              <a:t>определим </a:t>
            </a:r>
            <a:r>
              <a:rPr lang="ru-RU" sz="2400" dirty="0"/>
              <a:t>значения инвариантов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-900608" y="3429000"/>
            <a:ext cx="6840760" cy="1944216"/>
            <a:chOff x="2268" y="1134"/>
            <a:chExt cx="9355" cy="1706"/>
          </a:xfrm>
        </p:grpSpPr>
        <p:sp>
          <p:nvSpPr>
            <p:cNvPr id="25620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68" y="1134"/>
              <a:ext cx="9355" cy="17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9" name="AutoShape 19"/>
            <p:cNvSpPr>
              <a:spLocks noChangeArrowheads="1"/>
            </p:cNvSpPr>
            <p:nvPr/>
          </p:nvSpPr>
          <p:spPr bwMode="auto">
            <a:xfrm>
              <a:off x="7362" y="2053"/>
              <a:ext cx="1552" cy="6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482" y="1497"/>
              <a:ext cx="791" cy="43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7029" y="1497"/>
              <a:ext cx="835" cy="5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</a:t>
              </a:r>
              <a:r>
                <a:rPr kumimoji="0" lang="en-US" sz="24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984" y="2089"/>
              <a:ext cx="1543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4674" y="157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4685" y="2003"/>
              <a:ext cx="142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3905" y="258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3905" y="202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5453" y="2023"/>
              <a:ext cx="145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5455" y="258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8071" y="1235"/>
              <a:ext cx="142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8071" y="1592"/>
              <a:ext cx="142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8823" y="258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8083" y="2585"/>
              <a:ext cx="145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8072" y="2003"/>
              <a:ext cx="146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7322" y="2582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3" name="AutoShape 3"/>
            <p:cNvSpPr>
              <a:spLocks noChangeShapeType="1"/>
            </p:cNvSpPr>
            <p:nvPr/>
          </p:nvSpPr>
          <p:spPr bwMode="auto">
            <a:xfrm>
              <a:off x="4745" y="1684"/>
              <a:ext cx="1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5602" name="AutoShape 2"/>
            <p:cNvSpPr>
              <a:spLocks noChangeShapeType="1"/>
            </p:cNvSpPr>
            <p:nvPr/>
          </p:nvSpPr>
          <p:spPr bwMode="auto">
            <a:xfrm>
              <a:off x="8145" y="1342"/>
              <a:ext cx="1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</p:grp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0" y="153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935104"/>
              </p:ext>
            </p:extLst>
          </p:nvPr>
        </p:nvGraphicFramePr>
        <p:xfrm>
          <a:off x="4139953" y="3429000"/>
          <a:ext cx="4896544" cy="3291840"/>
        </p:xfrm>
        <a:graphic>
          <a:graphicData uri="http://schemas.openxmlformats.org/drawingml/2006/table">
            <a:tbl>
              <a:tblPr/>
              <a:tblGrid>
                <a:gridCol w="936104"/>
                <a:gridCol w="1440160"/>
                <a:gridCol w="1440160"/>
                <a:gridCol w="1080120"/>
              </a:tblGrid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Инвариант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i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i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Совпадение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Список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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3, 2, 2, 2, 2, 1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3, 2, 2, 2, 2, 1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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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i="1" dirty="0">
                          <a:latin typeface="Times New Roman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i="1" dirty="0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  <a:tab pos="449580" algn="l"/>
                        </a:tabLs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5301208"/>
            <a:ext cx="4067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Хроматические числа </a:t>
            </a:r>
            <a:r>
              <a:rPr lang="ru-RU" sz="2400" dirty="0" smtClean="0"/>
              <a:t>графов </a:t>
            </a:r>
            <a:r>
              <a:rPr lang="ru-RU" sz="2400" dirty="0"/>
              <a:t>разные. Это позволяет сделать вывод, что графы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не изоморфны.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изоморфизма графов </a:t>
            </a:r>
            <a:r>
              <a:rPr lang="ru-RU" sz="2400" b="1" i="1" dirty="0"/>
              <a:t>необходимо </a:t>
            </a:r>
            <a:r>
              <a:rPr lang="ru-RU" sz="2400" dirty="0"/>
              <a:t>совпадение</a:t>
            </a:r>
            <a:r>
              <a:rPr lang="ru-RU" sz="2400" b="1" i="1" dirty="0"/>
              <a:t> </a:t>
            </a:r>
            <a:r>
              <a:rPr lang="ru-RU" sz="2400" dirty="0"/>
              <a:t>инвариантов, однако </a:t>
            </a:r>
            <a:r>
              <a:rPr lang="ru-RU" sz="2400" b="1" i="1" dirty="0"/>
              <a:t>достаточным</a:t>
            </a:r>
            <a:r>
              <a:rPr lang="ru-RU" sz="2400" dirty="0"/>
              <a:t> это условие не является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Первые четыре инварианта относятся к группе «легко вычислимых». Наиболее «богатый» из них – упорядоченный список степеней вершин. Не будучи идеальным средством распознавания изоморфизма, список может, тем не менее, во многих случаях оказать существенную помощь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Во-первых</a:t>
            </a:r>
            <a:r>
              <a:rPr lang="ru-RU" sz="2400" dirty="0"/>
              <a:t>, если списки не совпадают, то отсюда сразу следует не изоморфизм графов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699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Во-вторых</a:t>
            </a:r>
            <a:r>
              <a:rPr lang="ru-RU" sz="2400" dirty="0"/>
              <a:t>, если списки совпали, то для проверки графов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на изоморфизм требуется перебор не всех </a:t>
            </a:r>
            <a:r>
              <a:rPr lang="en-US" sz="2400" i="1" dirty="0"/>
              <a:t>n</a:t>
            </a:r>
            <a:r>
              <a:rPr lang="ru-RU" sz="2400" dirty="0"/>
              <a:t>! соответствий между </a:t>
            </a:r>
            <a:r>
              <a:rPr lang="ru-RU" sz="2400" dirty="0" err="1" smtClean="0"/>
              <a:t>вер-шинами</a:t>
            </a:r>
            <a:r>
              <a:rPr lang="ru-RU" sz="2400" dirty="0"/>
              <a:t>, а лишь тех, при которых сопоставляются вершины с </a:t>
            </a:r>
            <a:r>
              <a:rPr lang="ru-RU" sz="2400" dirty="0" err="1" smtClean="0"/>
              <a:t>одина-ковой</a:t>
            </a:r>
            <a:r>
              <a:rPr lang="ru-RU" sz="2400" dirty="0" smtClean="0"/>
              <a:t> </a:t>
            </a:r>
            <a:r>
              <a:rPr lang="ru-RU" sz="2400" dirty="0"/>
              <a:t>степенью. Так, в рассмотренном примере надо перебрать лишь 4! = 24 соответствия вместо 6! = 720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45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Проверить на изоморфизм графы </a:t>
            </a:r>
            <a:r>
              <a:rPr lang="en-US" sz="2400" i="1" dirty="0"/>
              <a:t>G</a:t>
            </a:r>
            <a:r>
              <a:rPr lang="ru-RU" sz="2400" i="1" baseline="-25000" dirty="0"/>
              <a:t>1</a:t>
            </a:r>
            <a:r>
              <a:rPr lang="ru-RU" sz="2400" i="1" dirty="0"/>
              <a:t> </a:t>
            </a:r>
            <a:r>
              <a:rPr lang="ru-RU" sz="2400" dirty="0"/>
              <a:t>и </a:t>
            </a:r>
            <a:r>
              <a:rPr lang="en-US" sz="2400" i="1" dirty="0"/>
              <a:t>G</a:t>
            </a:r>
            <a:r>
              <a:rPr lang="ru-RU" sz="2400" i="1" baseline="-25000" dirty="0"/>
              <a:t>2</a:t>
            </a:r>
            <a:r>
              <a:rPr lang="ru-RU" sz="2400" dirty="0"/>
              <a:t> 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/>
          <p:cNvGrpSpPr>
            <a:grpSpLocks/>
          </p:cNvGrpSpPr>
          <p:nvPr/>
        </p:nvGrpSpPr>
        <p:grpSpPr bwMode="auto">
          <a:xfrm>
            <a:off x="0" y="116632"/>
            <a:ext cx="3563888" cy="5616624"/>
            <a:chOff x="1175" y="6010"/>
            <a:chExt cx="3273" cy="5510"/>
          </a:xfrm>
        </p:grpSpPr>
        <p:grpSp>
          <p:nvGrpSpPr>
            <p:cNvPr id="23554" name="Group 2"/>
            <p:cNvGrpSpPr>
              <a:grpSpLocks noChangeAspect="1"/>
            </p:cNvGrpSpPr>
            <p:nvPr/>
          </p:nvGrpSpPr>
          <p:grpSpPr bwMode="auto">
            <a:xfrm>
              <a:off x="1208" y="6010"/>
              <a:ext cx="3240" cy="2880"/>
              <a:chOff x="1832" y="6409"/>
              <a:chExt cx="3240" cy="2880"/>
            </a:xfrm>
          </p:grpSpPr>
          <p:sp>
            <p:nvSpPr>
              <p:cNvPr id="23555" name="AutoShape 3"/>
              <p:cNvSpPr>
                <a:spLocks noChangeAspect="1" noChangeArrowheads="1"/>
              </p:cNvSpPr>
              <p:nvPr/>
            </p:nvSpPr>
            <p:spPr bwMode="auto">
              <a:xfrm>
                <a:off x="1832" y="6409"/>
                <a:ext cx="3240" cy="288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56" name="Oval 4"/>
              <p:cNvSpPr>
                <a:spLocks noChangeArrowheads="1"/>
              </p:cNvSpPr>
              <p:nvPr/>
            </p:nvSpPr>
            <p:spPr bwMode="auto">
              <a:xfrm>
                <a:off x="3092" y="6589"/>
                <a:ext cx="539" cy="5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57" name="Text Box 5"/>
              <p:cNvSpPr txBox="1">
                <a:spLocks noChangeArrowheads="1"/>
              </p:cNvSpPr>
              <p:nvPr/>
            </p:nvSpPr>
            <p:spPr bwMode="auto">
              <a:xfrm>
                <a:off x="3092" y="6589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3992" y="6949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3992" y="6949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2192" y="6949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192" y="694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7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4352" y="7849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3" name="Text Box 11"/>
              <p:cNvSpPr txBox="1">
                <a:spLocks noChangeArrowheads="1"/>
              </p:cNvSpPr>
              <p:nvPr/>
            </p:nvSpPr>
            <p:spPr bwMode="auto">
              <a:xfrm>
                <a:off x="4352" y="7849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3631" y="8568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3631" y="85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6" name="Oval 14"/>
              <p:cNvSpPr>
                <a:spLocks noChangeArrowheads="1"/>
              </p:cNvSpPr>
              <p:nvPr/>
            </p:nvSpPr>
            <p:spPr bwMode="auto">
              <a:xfrm>
                <a:off x="2551" y="8568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551" y="8568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012" y="7849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2012" y="7849"/>
                <a:ext cx="539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х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auto">
              <a:xfrm>
                <a:off x="3631" y="6949"/>
                <a:ext cx="36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4352" y="7489"/>
                <a:ext cx="17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 flipH="1">
                <a:off x="4172" y="8389"/>
                <a:ext cx="35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 flipH="1">
                <a:off x="3092" y="8929"/>
                <a:ext cx="5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 flipH="1" flipV="1">
                <a:off x="2371" y="8389"/>
                <a:ext cx="1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 flipV="1">
                <a:off x="2192" y="7489"/>
                <a:ext cx="17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3451" y="7130"/>
                <a:ext cx="901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>
                <a:off x="3451" y="7130"/>
                <a:ext cx="361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>
                <a:off x="2732" y="7309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 flipV="1">
                <a:off x="2912" y="7309"/>
                <a:ext cx="108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 flipH="1">
                <a:off x="2912" y="8029"/>
                <a:ext cx="144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1" name="Line 29"/>
              <p:cNvSpPr>
                <a:spLocks noChangeShapeType="1"/>
              </p:cNvSpPr>
              <p:nvPr/>
            </p:nvSpPr>
            <p:spPr bwMode="auto">
              <a:xfrm flipH="1">
                <a:off x="2551" y="8029"/>
                <a:ext cx="180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2" name="Line 30"/>
              <p:cNvSpPr>
                <a:spLocks noChangeShapeType="1"/>
              </p:cNvSpPr>
              <p:nvPr/>
            </p:nvSpPr>
            <p:spPr bwMode="auto">
              <a:xfrm>
                <a:off x="2732" y="7309"/>
                <a:ext cx="16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3" name="Line 31"/>
              <p:cNvSpPr>
                <a:spLocks noChangeShapeType="1"/>
              </p:cNvSpPr>
              <p:nvPr/>
            </p:nvSpPr>
            <p:spPr bwMode="auto">
              <a:xfrm flipH="1" flipV="1">
                <a:off x="2551" y="8029"/>
                <a:ext cx="1261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 flipH="1" flipV="1">
                <a:off x="2732" y="7309"/>
                <a:ext cx="1080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5" name="Text Box 33"/>
              <p:cNvSpPr txBox="1">
                <a:spLocks noChangeArrowheads="1"/>
              </p:cNvSpPr>
              <p:nvPr/>
            </p:nvSpPr>
            <p:spPr bwMode="auto">
              <a:xfrm>
                <a:off x="2006" y="6435"/>
                <a:ext cx="791" cy="51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r>
                  <a:rPr kumimoji="0" lang="en-US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86" name="Group 34"/>
            <p:cNvGrpSpPr>
              <a:grpSpLocks noChangeAspect="1"/>
            </p:cNvGrpSpPr>
            <p:nvPr/>
          </p:nvGrpSpPr>
          <p:grpSpPr bwMode="auto">
            <a:xfrm>
              <a:off x="1175" y="8737"/>
              <a:ext cx="3240" cy="2783"/>
              <a:chOff x="1832" y="9370"/>
              <a:chExt cx="3240" cy="2783"/>
            </a:xfrm>
          </p:grpSpPr>
          <p:sp>
            <p:nvSpPr>
              <p:cNvPr id="23587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1832" y="9370"/>
                <a:ext cx="3240" cy="278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8" name="Oval 36"/>
              <p:cNvSpPr>
                <a:spLocks noChangeArrowheads="1"/>
              </p:cNvSpPr>
              <p:nvPr/>
            </p:nvSpPr>
            <p:spPr bwMode="auto">
              <a:xfrm>
                <a:off x="3092" y="9550"/>
                <a:ext cx="539" cy="5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89" name="Text Box 37"/>
              <p:cNvSpPr txBox="1">
                <a:spLocks noChangeArrowheads="1"/>
              </p:cNvSpPr>
              <p:nvPr/>
            </p:nvSpPr>
            <p:spPr bwMode="auto">
              <a:xfrm>
                <a:off x="3092" y="9550"/>
                <a:ext cx="539" cy="5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0" name="Oval 38"/>
              <p:cNvSpPr>
                <a:spLocks noChangeArrowheads="1"/>
              </p:cNvSpPr>
              <p:nvPr/>
            </p:nvSpPr>
            <p:spPr bwMode="auto">
              <a:xfrm>
                <a:off x="3992" y="9910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1" name="Text Box 39"/>
              <p:cNvSpPr txBox="1">
                <a:spLocks noChangeArrowheads="1"/>
              </p:cNvSpPr>
              <p:nvPr/>
            </p:nvSpPr>
            <p:spPr bwMode="auto">
              <a:xfrm>
                <a:off x="4032" y="9810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2" name="Oval 40"/>
              <p:cNvSpPr>
                <a:spLocks noChangeArrowheads="1"/>
              </p:cNvSpPr>
              <p:nvPr/>
            </p:nvSpPr>
            <p:spPr bwMode="auto">
              <a:xfrm>
                <a:off x="2192" y="991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3" name="Text Box 41"/>
              <p:cNvSpPr txBox="1">
                <a:spLocks noChangeArrowheads="1"/>
              </p:cNvSpPr>
              <p:nvPr/>
            </p:nvSpPr>
            <p:spPr bwMode="auto">
              <a:xfrm>
                <a:off x="2192" y="991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7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4" name="Oval 42"/>
              <p:cNvSpPr>
                <a:spLocks noChangeArrowheads="1"/>
              </p:cNvSpPr>
              <p:nvPr/>
            </p:nvSpPr>
            <p:spPr bwMode="auto">
              <a:xfrm>
                <a:off x="4352" y="1081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5" name="Text Box 43"/>
              <p:cNvSpPr txBox="1">
                <a:spLocks noChangeArrowheads="1"/>
              </p:cNvSpPr>
              <p:nvPr/>
            </p:nvSpPr>
            <p:spPr bwMode="auto">
              <a:xfrm>
                <a:off x="4352" y="10810"/>
                <a:ext cx="540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6" name="Oval 44"/>
              <p:cNvSpPr>
                <a:spLocks noChangeArrowheads="1"/>
              </p:cNvSpPr>
              <p:nvPr/>
            </p:nvSpPr>
            <p:spPr bwMode="auto">
              <a:xfrm>
                <a:off x="3631" y="11529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7" name="Text Box 45"/>
              <p:cNvSpPr txBox="1">
                <a:spLocks noChangeArrowheads="1"/>
              </p:cNvSpPr>
              <p:nvPr/>
            </p:nvSpPr>
            <p:spPr bwMode="auto">
              <a:xfrm>
                <a:off x="3631" y="11529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98" name="Oval 46"/>
              <p:cNvSpPr>
                <a:spLocks noChangeArrowheads="1"/>
              </p:cNvSpPr>
              <p:nvPr/>
            </p:nvSpPr>
            <p:spPr bwMode="auto">
              <a:xfrm>
                <a:off x="2551" y="11529"/>
                <a:ext cx="541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599" name="Text Box 47"/>
              <p:cNvSpPr txBox="1">
                <a:spLocks noChangeArrowheads="1"/>
              </p:cNvSpPr>
              <p:nvPr/>
            </p:nvSpPr>
            <p:spPr bwMode="auto">
              <a:xfrm>
                <a:off x="2551" y="11529"/>
                <a:ext cx="541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00" name="Oval 48"/>
              <p:cNvSpPr>
                <a:spLocks noChangeArrowheads="1"/>
              </p:cNvSpPr>
              <p:nvPr/>
            </p:nvSpPr>
            <p:spPr bwMode="auto">
              <a:xfrm>
                <a:off x="2012" y="10810"/>
                <a:ext cx="539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1" name="Text Box 49"/>
              <p:cNvSpPr txBox="1">
                <a:spLocks noChangeArrowheads="1"/>
              </p:cNvSpPr>
              <p:nvPr/>
            </p:nvSpPr>
            <p:spPr bwMode="auto">
              <a:xfrm>
                <a:off x="2012" y="10810"/>
                <a:ext cx="539" cy="54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3175" cap="rnd">
                <a:solidFill>
                  <a:srgbClr val="FFFFFF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y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02" name="Line 50"/>
              <p:cNvSpPr>
                <a:spLocks noChangeShapeType="1"/>
              </p:cNvSpPr>
              <p:nvPr/>
            </p:nvSpPr>
            <p:spPr bwMode="auto">
              <a:xfrm>
                <a:off x="3631" y="9910"/>
                <a:ext cx="361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3" name="Line 51"/>
              <p:cNvSpPr>
                <a:spLocks noChangeShapeType="1"/>
              </p:cNvSpPr>
              <p:nvPr/>
            </p:nvSpPr>
            <p:spPr bwMode="auto">
              <a:xfrm>
                <a:off x="4352" y="10450"/>
                <a:ext cx="17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auto">
              <a:xfrm flipH="1">
                <a:off x="4172" y="11350"/>
                <a:ext cx="35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5" name="Line 53"/>
              <p:cNvSpPr>
                <a:spLocks noChangeShapeType="1"/>
              </p:cNvSpPr>
              <p:nvPr/>
            </p:nvSpPr>
            <p:spPr bwMode="auto">
              <a:xfrm flipH="1" flipV="1">
                <a:off x="2371" y="11350"/>
                <a:ext cx="1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6" name="Line 54"/>
              <p:cNvSpPr>
                <a:spLocks noChangeShapeType="1"/>
              </p:cNvSpPr>
              <p:nvPr/>
            </p:nvSpPr>
            <p:spPr bwMode="auto">
              <a:xfrm flipH="1" flipV="1">
                <a:off x="2767" y="10270"/>
                <a:ext cx="187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7" name="Line 55"/>
              <p:cNvSpPr>
                <a:spLocks noChangeShapeType="1"/>
              </p:cNvSpPr>
              <p:nvPr/>
            </p:nvSpPr>
            <p:spPr bwMode="auto">
              <a:xfrm>
                <a:off x="3451" y="10091"/>
                <a:ext cx="901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8" name="Line 56"/>
              <p:cNvSpPr>
                <a:spLocks noChangeShapeType="1"/>
              </p:cNvSpPr>
              <p:nvPr/>
            </p:nvSpPr>
            <p:spPr bwMode="auto">
              <a:xfrm>
                <a:off x="3451" y="10091"/>
                <a:ext cx="438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09" name="Line 57"/>
              <p:cNvSpPr>
                <a:spLocks noChangeShapeType="1"/>
              </p:cNvSpPr>
              <p:nvPr/>
            </p:nvSpPr>
            <p:spPr bwMode="auto">
              <a:xfrm>
                <a:off x="2732" y="1027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0" name="Line 58"/>
              <p:cNvSpPr>
                <a:spLocks noChangeShapeType="1"/>
              </p:cNvSpPr>
              <p:nvPr/>
            </p:nvSpPr>
            <p:spPr bwMode="auto">
              <a:xfrm flipV="1">
                <a:off x="2912" y="10350"/>
                <a:ext cx="1120" cy="1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1" name="Line 59"/>
              <p:cNvSpPr>
                <a:spLocks noChangeShapeType="1"/>
              </p:cNvSpPr>
              <p:nvPr/>
            </p:nvSpPr>
            <p:spPr bwMode="auto">
              <a:xfrm flipH="1">
                <a:off x="2912" y="10990"/>
                <a:ext cx="144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 flipH="1" flipV="1">
                <a:off x="2551" y="10990"/>
                <a:ext cx="1338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3" name="Line 61"/>
              <p:cNvSpPr>
                <a:spLocks noChangeShapeType="1"/>
              </p:cNvSpPr>
              <p:nvPr/>
            </p:nvSpPr>
            <p:spPr bwMode="auto">
              <a:xfrm flipH="1" flipV="1">
                <a:off x="2732" y="10270"/>
                <a:ext cx="1157" cy="12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 flipV="1">
                <a:off x="2580" y="10091"/>
                <a:ext cx="748" cy="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5" name="Line 63"/>
              <p:cNvSpPr>
                <a:spLocks noChangeShapeType="1"/>
              </p:cNvSpPr>
              <p:nvPr/>
            </p:nvSpPr>
            <p:spPr bwMode="auto">
              <a:xfrm flipV="1">
                <a:off x="2550" y="10270"/>
                <a:ext cx="148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 flipH="1">
                <a:off x="3889" y="10350"/>
                <a:ext cx="157" cy="1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3617" name="Text Box 65"/>
              <p:cNvSpPr txBox="1">
                <a:spLocks noChangeArrowheads="1"/>
              </p:cNvSpPr>
              <p:nvPr/>
            </p:nvSpPr>
            <p:spPr bwMode="auto">
              <a:xfrm>
                <a:off x="2012" y="9372"/>
                <a:ext cx="791" cy="53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</a:t>
                </a:r>
                <a:r>
                  <a:rPr kumimoji="0" lang="ru-RU" sz="2400" b="0" i="1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ru-RU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67" name="Таблица 66"/>
          <p:cNvGraphicFramePr>
            <a:graphicFrameLocks noGrp="1"/>
          </p:cNvGraphicFramePr>
          <p:nvPr/>
        </p:nvGraphicFramePr>
        <p:xfrm>
          <a:off x="3440103" y="0"/>
          <a:ext cx="5703897" cy="2804160"/>
        </p:xfrm>
        <a:graphic>
          <a:graphicData uri="http://schemas.openxmlformats.org/drawingml/2006/table">
            <a:tbl>
              <a:tblPr/>
              <a:tblGrid>
                <a:gridCol w="935687"/>
                <a:gridCol w="401009"/>
                <a:gridCol w="538668"/>
                <a:gridCol w="538668"/>
                <a:gridCol w="538668"/>
                <a:gridCol w="538668"/>
                <a:gridCol w="538668"/>
                <a:gridCol w="538668"/>
                <a:gridCol w="538668"/>
                <a:gridCol w="596525"/>
              </a:tblGrid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ρ(x)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R(G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>
                          <a:latin typeface="Times New Roman"/>
                          <a:ea typeface="Calibri"/>
                          <a:cs typeface="Times New Roman"/>
                        </a:rPr>
                        <a:t>х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Таблица 67"/>
          <p:cNvGraphicFramePr>
            <a:graphicFrameLocks noGrp="1"/>
          </p:cNvGraphicFramePr>
          <p:nvPr/>
        </p:nvGraphicFramePr>
        <p:xfrm>
          <a:off x="3419873" y="2996952"/>
          <a:ext cx="5724127" cy="2804160"/>
        </p:xfrm>
        <a:graphic>
          <a:graphicData uri="http://schemas.openxmlformats.org/drawingml/2006/table">
            <a:tbl>
              <a:tblPr/>
              <a:tblGrid>
                <a:gridCol w="938171"/>
                <a:gridCol w="432925"/>
                <a:gridCol w="500292"/>
                <a:gridCol w="534965"/>
                <a:gridCol w="534965"/>
                <a:gridCol w="534965"/>
                <a:gridCol w="534965"/>
                <a:gridCol w="534965"/>
                <a:gridCol w="534965"/>
                <a:gridCol w="642949"/>
              </a:tblGrid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ρ(y)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096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R(G</a:t>
                      </a:r>
                      <a:r>
                        <a:rPr lang="ru-RU" sz="20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0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0" y="58772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Д</a:t>
            </a:r>
            <a:r>
              <a:rPr lang="ru-RU" sz="2400" dirty="0"/>
              <a:t>ля графа </a:t>
            </a:r>
            <a:r>
              <a:rPr lang="en-US" sz="2400" i="1" dirty="0"/>
              <a:t>G</a:t>
            </a:r>
            <a:r>
              <a:rPr lang="ru-RU" sz="2400" i="1" baseline="-25000" dirty="0"/>
              <a:t>1     </a:t>
            </a:r>
            <a:r>
              <a:rPr lang="ru-RU" sz="2400" i="1" dirty="0"/>
              <a:t>Σ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)=30.  </a:t>
            </a:r>
            <a:r>
              <a:rPr lang="ru-RU" sz="2400" dirty="0"/>
              <a:t>Список</a:t>
            </a:r>
            <a:r>
              <a:rPr lang="ru-RU" sz="2400" i="1" dirty="0"/>
              <a:t> Ρ(</a:t>
            </a:r>
            <a:r>
              <a:rPr lang="en-US" sz="2400" i="1" dirty="0"/>
              <a:t>x</a:t>
            </a:r>
            <a:r>
              <a:rPr lang="ru-RU" sz="2400" i="1" dirty="0"/>
              <a:t>) = </a:t>
            </a:r>
            <a:r>
              <a:rPr lang="ru-RU" sz="2400" dirty="0"/>
              <a:t>{</a:t>
            </a:r>
            <a:r>
              <a:rPr lang="ru-RU" sz="2400" i="1" dirty="0"/>
              <a:t>6, 5, 4, 4, 4, 4, 3</a:t>
            </a:r>
            <a:r>
              <a:rPr lang="ru-RU" sz="2400" dirty="0"/>
              <a:t>}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Для графа</a:t>
            </a:r>
            <a:r>
              <a:rPr lang="ru-RU" sz="2400" i="1" dirty="0"/>
              <a:t> </a:t>
            </a:r>
            <a:r>
              <a:rPr lang="en-US" sz="2400" i="1" dirty="0"/>
              <a:t>G</a:t>
            </a:r>
            <a:r>
              <a:rPr lang="ru-RU" sz="2400" i="1" baseline="-25000" dirty="0"/>
              <a:t>2     </a:t>
            </a:r>
            <a:r>
              <a:rPr lang="ru-RU" sz="2400" i="1" dirty="0"/>
              <a:t>Σ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)=30. </a:t>
            </a:r>
            <a:r>
              <a:rPr lang="ru-RU" sz="2400" dirty="0"/>
              <a:t> </a:t>
            </a:r>
            <a:r>
              <a:rPr lang="ru-RU" sz="2400" dirty="0" smtClean="0"/>
              <a:t>Список</a:t>
            </a:r>
            <a:r>
              <a:rPr lang="ru-RU" sz="2400" i="1" dirty="0" smtClean="0"/>
              <a:t> </a:t>
            </a:r>
            <a:r>
              <a:rPr lang="ru-RU" sz="2400" i="1" dirty="0"/>
              <a:t>Ρ(</a:t>
            </a:r>
            <a:r>
              <a:rPr lang="en-US" sz="2400" i="1" dirty="0"/>
              <a:t>y</a:t>
            </a:r>
            <a:r>
              <a:rPr lang="ru-RU" sz="2400" i="1" dirty="0"/>
              <a:t>) = </a:t>
            </a:r>
            <a:r>
              <a:rPr lang="ru-RU" sz="2400" dirty="0"/>
              <a:t>{</a:t>
            </a:r>
            <a:r>
              <a:rPr lang="ru-RU" sz="2400" i="1" dirty="0"/>
              <a:t>6, 5, 4, 4, 4, 4, 3</a:t>
            </a:r>
            <a:r>
              <a:rPr lang="ru-RU" sz="2400" dirty="0" smtClean="0"/>
              <a:t>}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Разобьем вершины обоих графов на классы по их степеням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2" y="404664"/>
          <a:ext cx="8280919" cy="1261872"/>
        </p:xfrm>
        <a:graphic>
          <a:graphicData uri="http://schemas.openxmlformats.org/drawingml/2006/table">
            <a:tbl>
              <a:tblPr/>
              <a:tblGrid>
                <a:gridCol w="458255"/>
                <a:gridCol w="1955666"/>
                <a:gridCol w="1955666"/>
                <a:gridCol w="1955666"/>
                <a:gridCol w="1955666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 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ru-RU" sz="2400" i="1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, y</a:t>
                      </a:r>
                      <a:r>
                        <a:rPr lang="en-US" sz="2400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i="1" baseline="-250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700808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таблицы сразу видно </a:t>
            </a:r>
            <a:r>
              <a:rPr lang="ru-RU" sz="2400" dirty="0" smtClean="0"/>
              <a:t>соответствие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вершин графов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96136" y="1772816"/>
          <a:ext cx="1899920" cy="1682496"/>
        </p:xfrm>
        <a:graphic>
          <a:graphicData uri="http://schemas.openxmlformats.org/drawingml/2006/table">
            <a:tbl>
              <a:tblPr/>
              <a:tblGrid>
                <a:gridCol w="926465"/>
                <a:gridCol w="9734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endParaRPr lang="ru-RU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b="0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n-US" sz="2400" b="0" i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2400" b="0" i="1" baseline="-250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564904"/>
            <a:ext cx="5292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определения соответствия вершин с 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)=4</a:t>
            </a:r>
            <a:r>
              <a:rPr lang="ru-RU" sz="2400" dirty="0"/>
              <a:t>  попробуем связать вершины из классов </a:t>
            </a:r>
            <a:endParaRPr lang="ru-RU" sz="2400" dirty="0" smtClean="0"/>
          </a:p>
          <a:p>
            <a:r>
              <a:rPr lang="ru-RU" sz="2400" dirty="0" smtClean="0"/>
              <a:t>с 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)=5  </a:t>
            </a:r>
            <a:r>
              <a:rPr lang="ru-RU" sz="2400" dirty="0"/>
              <a:t>и 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x</a:t>
            </a:r>
            <a:r>
              <a:rPr lang="ru-RU" sz="2400" i="1" dirty="0"/>
              <a:t>)=</a:t>
            </a:r>
            <a:r>
              <a:rPr lang="ru-RU" sz="2400" b="1" i="1" dirty="0"/>
              <a:t> </a:t>
            </a:r>
            <a:r>
              <a:rPr lang="en-US" sz="2400" i="1" dirty="0"/>
              <a:t>ρ</a:t>
            </a:r>
            <a:r>
              <a:rPr lang="ru-RU" sz="2400" i="1" dirty="0"/>
              <a:t>(</a:t>
            </a:r>
            <a:r>
              <a:rPr lang="en-US" sz="2400" i="1" dirty="0"/>
              <a:t>y</a:t>
            </a:r>
            <a:r>
              <a:rPr lang="ru-RU" sz="2400" i="1" dirty="0"/>
              <a:t>)=3</a:t>
            </a:r>
            <a:r>
              <a:rPr lang="ru-RU" sz="2400" dirty="0"/>
              <a:t>  с неустановленными вершинами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2" cstate="print"/>
          <a:srcRect l="20672" t="61734" r="31488" b="21286"/>
          <a:stretch>
            <a:fillRect/>
          </a:stretch>
        </p:blipFill>
        <p:spPr bwMode="auto">
          <a:xfrm>
            <a:off x="4283968" y="3429000"/>
            <a:ext cx="486003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4365104"/>
            <a:ext cx="3995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связей вершин показывает соответствие вершин  </a:t>
            </a:r>
            <a:r>
              <a:rPr lang="en-US" sz="2400" b="1" i="1" dirty="0"/>
              <a:t>x</a:t>
            </a:r>
            <a:r>
              <a:rPr lang="ru-RU" sz="2400" b="1" i="1" baseline="-25000" dirty="0"/>
              <a:t>2</a:t>
            </a:r>
            <a:r>
              <a:rPr lang="ru-RU" sz="2400" dirty="0"/>
              <a:t> и </a:t>
            </a:r>
            <a:r>
              <a:rPr lang="en-US" sz="2400" b="1" i="1" dirty="0"/>
              <a:t>y</a:t>
            </a:r>
            <a:r>
              <a:rPr lang="ru-RU" sz="2400" b="1" i="1" baseline="-25000" dirty="0"/>
              <a:t>5</a:t>
            </a:r>
            <a:r>
              <a:rPr lang="ru-RU" sz="2400" dirty="0"/>
              <a:t> (соединены с установленными вершинами </a:t>
            </a:r>
            <a:r>
              <a:rPr lang="ru-RU" sz="2400" i="1" dirty="0"/>
              <a:t>х</a:t>
            </a:r>
            <a:r>
              <a:rPr lang="ru-RU" sz="2400" i="1" baseline="-25000" dirty="0"/>
              <a:t>3</a:t>
            </a:r>
            <a:r>
              <a:rPr lang="ru-RU" sz="2400" dirty="0">
                <a:sym typeface="Symbol"/>
              </a:rPr>
              <a:t></a:t>
            </a:r>
            <a:r>
              <a:rPr lang="en-US" sz="2400" i="1" dirty="0"/>
              <a:t>y</a:t>
            </a:r>
            <a:r>
              <a:rPr lang="ru-RU" sz="2400" i="1" baseline="-25000" dirty="0"/>
              <a:t>2</a:t>
            </a:r>
            <a:r>
              <a:rPr lang="ru-RU" sz="2400" dirty="0"/>
              <a:t> и </a:t>
            </a:r>
            <a:r>
              <a:rPr lang="ru-RU" sz="2400" i="1" dirty="0"/>
              <a:t>х</a:t>
            </a:r>
            <a:r>
              <a:rPr lang="ru-RU" sz="2400" i="1" baseline="-25000" dirty="0"/>
              <a:t>1</a:t>
            </a:r>
            <a:r>
              <a:rPr lang="ru-RU" sz="2400" dirty="0">
                <a:sym typeface="Symbol"/>
              </a:rPr>
              <a:t></a:t>
            </a:r>
            <a:r>
              <a:rPr lang="en-US" sz="2400" i="1" dirty="0"/>
              <a:t>y</a:t>
            </a:r>
            <a:r>
              <a:rPr lang="ru-RU" sz="2400" i="1" baseline="-25000" dirty="0"/>
              <a:t>7</a:t>
            </a:r>
            <a:r>
              <a:rPr lang="ru-RU" sz="2400" dirty="0"/>
              <a:t>.  С учетом этого</a:t>
            </a:r>
            <a:r>
              <a:rPr lang="ru-RU" sz="2400" baseline="-25000" dirty="0"/>
              <a:t> </a:t>
            </a:r>
            <a:endParaRPr lang="ru-RU" sz="2400" dirty="0"/>
          </a:p>
        </p:txBody>
      </p:sp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3" cstate="print"/>
          <a:srcRect l="26578" t="36914" r="26173" b="45368"/>
          <a:stretch>
            <a:fillRect/>
          </a:stretch>
        </p:blipFill>
        <p:spPr bwMode="auto">
          <a:xfrm>
            <a:off x="4283968" y="5129808"/>
            <a:ext cx="486003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2104</Words>
  <Application>Microsoft Office PowerPoint</Application>
  <PresentationFormat>Экран (4:3)</PresentationFormat>
  <Paragraphs>302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Polyakov</cp:lastModifiedBy>
  <cp:revision>15</cp:revision>
  <dcterms:created xsi:type="dcterms:W3CDTF">2015-03-21T12:48:27Z</dcterms:created>
  <dcterms:modified xsi:type="dcterms:W3CDTF">2023-03-01T09:54:38Z</dcterms:modified>
</cp:coreProperties>
</file>