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58" r:id="rId10"/>
    <p:sldId id="259" r:id="rId11"/>
    <p:sldId id="267" r:id="rId12"/>
    <p:sldId id="292" r:id="rId13"/>
    <p:sldId id="268" r:id="rId14"/>
    <p:sldId id="269" r:id="rId15"/>
    <p:sldId id="270" r:id="rId16"/>
    <p:sldId id="271" r:id="rId17"/>
    <p:sldId id="272" r:id="rId18"/>
    <p:sldId id="260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91" r:id="rId35"/>
    <p:sldId id="288" r:id="rId36"/>
    <p:sldId id="289" r:id="rId37"/>
    <p:sldId id="290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6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219A-B998-4448-9D77-65F0348FD20B}" type="datetimeFigureOut">
              <a:rPr lang="ru-RU" smtClean="0"/>
              <a:pPr/>
              <a:t>26.02.2015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9B979-03E7-4FCC-BCBD-E6C5871FB8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219A-B998-4448-9D77-65F0348FD20B}" type="datetimeFigureOut">
              <a:rPr lang="ru-RU" smtClean="0"/>
              <a:pPr/>
              <a:t>26.02.2015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9B979-03E7-4FCC-BCBD-E6C5871FB8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219A-B998-4448-9D77-65F0348FD20B}" type="datetimeFigureOut">
              <a:rPr lang="ru-RU" smtClean="0"/>
              <a:pPr/>
              <a:t>26.02.2015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9B979-03E7-4FCC-BCBD-E6C5871FB8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219A-B998-4448-9D77-65F0348FD20B}" type="datetimeFigureOut">
              <a:rPr lang="ru-RU" smtClean="0"/>
              <a:pPr/>
              <a:t>26.02.2015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9B979-03E7-4FCC-BCBD-E6C5871FB8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219A-B998-4448-9D77-65F0348FD20B}" type="datetimeFigureOut">
              <a:rPr lang="ru-RU" smtClean="0"/>
              <a:pPr/>
              <a:t>26.02.2015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9B979-03E7-4FCC-BCBD-E6C5871FB8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219A-B998-4448-9D77-65F0348FD20B}" type="datetimeFigureOut">
              <a:rPr lang="ru-RU" smtClean="0"/>
              <a:pPr/>
              <a:t>26.02.2015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9B979-03E7-4FCC-BCBD-E6C5871FB8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219A-B998-4448-9D77-65F0348FD20B}" type="datetimeFigureOut">
              <a:rPr lang="ru-RU" smtClean="0"/>
              <a:pPr/>
              <a:t>26.02.2015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9B979-03E7-4FCC-BCBD-E6C5871FB8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219A-B998-4448-9D77-65F0348FD20B}" type="datetimeFigureOut">
              <a:rPr lang="ru-RU" smtClean="0"/>
              <a:pPr/>
              <a:t>26.02.2015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9B979-03E7-4FCC-BCBD-E6C5871FB8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219A-B998-4448-9D77-65F0348FD20B}" type="datetimeFigureOut">
              <a:rPr lang="ru-RU" smtClean="0"/>
              <a:pPr/>
              <a:t>26.02.2015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9B979-03E7-4FCC-BCBD-E6C5871FB8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219A-B998-4448-9D77-65F0348FD20B}" type="datetimeFigureOut">
              <a:rPr lang="ru-RU" smtClean="0"/>
              <a:pPr/>
              <a:t>26.02.2015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9B979-03E7-4FCC-BCBD-E6C5871FB8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219A-B998-4448-9D77-65F0348FD20B}" type="datetimeFigureOut">
              <a:rPr lang="ru-RU" smtClean="0"/>
              <a:pPr/>
              <a:t>26.02.2015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9B979-03E7-4FCC-BCBD-E6C5871FB8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D219A-B998-4448-9D77-65F0348FD20B}" type="datetimeFigureOut">
              <a:rPr lang="ru-RU" smtClean="0"/>
              <a:pPr/>
              <a:t>26.02.2015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9B979-03E7-4FCC-BCBD-E6C5871FB89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6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8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4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6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0"/>
            <a:ext cx="7772400" cy="576064"/>
          </a:xfrm>
        </p:spPr>
        <p:txBody>
          <a:bodyPr>
            <a:normAutofit/>
          </a:bodyPr>
          <a:lstStyle/>
          <a:p>
            <a:r>
              <a:rPr lang="ru-RU" sz="2800" b="1" dirty="0"/>
              <a:t>Математические модели электрических схем</a:t>
            </a:r>
            <a:endParaRPr lang="ru-RU" sz="2800" dirty="0"/>
          </a:p>
        </p:txBody>
      </p:sp>
      <p:grpSp>
        <p:nvGrpSpPr>
          <p:cNvPr id="1026" name="Group 2"/>
          <p:cNvGrpSpPr>
            <a:grpSpLocks noChangeAspect="1"/>
          </p:cNvGrpSpPr>
          <p:nvPr/>
        </p:nvGrpSpPr>
        <p:grpSpPr bwMode="auto">
          <a:xfrm>
            <a:off x="698520" y="620688"/>
            <a:ext cx="7377758" cy="3744416"/>
            <a:chOff x="2268" y="1478"/>
            <a:chExt cx="6312" cy="3201"/>
          </a:xfrm>
        </p:grpSpPr>
        <p:sp>
          <p:nvSpPr>
            <p:cNvPr id="1027" name="AutoShape 3"/>
            <p:cNvSpPr>
              <a:spLocks noChangeAspect="1" noChangeArrowheads="1"/>
            </p:cNvSpPr>
            <p:nvPr/>
          </p:nvSpPr>
          <p:spPr bwMode="auto">
            <a:xfrm>
              <a:off x="2268" y="1478"/>
              <a:ext cx="6312" cy="320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028" name="Text Box 4"/>
            <p:cNvSpPr txBox="1">
              <a:spLocks noChangeArrowheads="1"/>
            </p:cNvSpPr>
            <p:nvPr/>
          </p:nvSpPr>
          <p:spPr bwMode="auto">
            <a:xfrm>
              <a:off x="7931" y="2653"/>
              <a:ext cx="649" cy="57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y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Text Box 5"/>
            <p:cNvSpPr txBox="1">
              <a:spLocks noChangeArrowheads="1"/>
            </p:cNvSpPr>
            <p:nvPr/>
          </p:nvSpPr>
          <p:spPr bwMode="auto">
            <a:xfrm>
              <a:off x="2349" y="3726"/>
              <a:ext cx="649" cy="57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x</a:t>
              </a:r>
              <a:r>
                <a:rPr kumimoji="0" lang="en-US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3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Text Box 6"/>
            <p:cNvSpPr txBox="1">
              <a:spLocks noChangeArrowheads="1"/>
            </p:cNvSpPr>
            <p:nvPr/>
          </p:nvSpPr>
          <p:spPr bwMode="auto">
            <a:xfrm>
              <a:off x="7894" y="3343"/>
              <a:ext cx="649" cy="57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e</a:t>
              </a:r>
              <a:r>
                <a:rPr kumimoji="0" lang="en-US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0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1" name="Text Box 7"/>
            <p:cNvSpPr txBox="1">
              <a:spLocks noChangeArrowheads="1"/>
            </p:cNvSpPr>
            <p:nvPr/>
          </p:nvSpPr>
          <p:spPr bwMode="auto">
            <a:xfrm>
              <a:off x="2372" y="4106"/>
              <a:ext cx="649" cy="57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e</a:t>
              </a:r>
              <a:r>
                <a:rPr kumimoji="0" lang="en-US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0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2" name="Text Box 8"/>
            <p:cNvSpPr txBox="1">
              <a:spLocks noChangeArrowheads="1"/>
            </p:cNvSpPr>
            <p:nvPr/>
          </p:nvSpPr>
          <p:spPr bwMode="auto">
            <a:xfrm>
              <a:off x="2312" y="2606"/>
              <a:ext cx="649" cy="57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x</a:t>
              </a:r>
              <a:r>
                <a:rPr kumimoji="0" lang="en-US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2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3" name="Text Box 9"/>
            <p:cNvSpPr txBox="1">
              <a:spLocks noChangeArrowheads="1"/>
            </p:cNvSpPr>
            <p:nvPr/>
          </p:nvSpPr>
          <p:spPr bwMode="auto">
            <a:xfrm>
              <a:off x="2323" y="1621"/>
              <a:ext cx="649" cy="57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x</a:t>
              </a:r>
              <a:r>
                <a:rPr kumimoji="0" lang="en-US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34" name="AutoShape 10"/>
            <p:cNvCxnSpPr>
              <a:cxnSpLocks noChangeShapeType="1"/>
            </p:cNvCxnSpPr>
            <p:nvPr/>
          </p:nvCxnSpPr>
          <p:spPr bwMode="auto">
            <a:xfrm>
              <a:off x="4288" y="1716"/>
              <a:ext cx="0" cy="2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1035" name="Group 11"/>
            <p:cNvGrpSpPr>
              <a:grpSpLocks/>
            </p:cNvGrpSpPr>
            <p:nvPr/>
          </p:nvGrpSpPr>
          <p:grpSpPr bwMode="auto">
            <a:xfrm>
              <a:off x="5241" y="3678"/>
              <a:ext cx="1058" cy="857"/>
              <a:chOff x="5241" y="3678"/>
              <a:chExt cx="1058" cy="857"/>
            </a:xfrm>
          </p:grpSpPr>
          <p:sp>
            <p:nvSpPr>
              <p:cNvPr id="1036" name="Text Box 12"/>
              <p:cNvSpPr txBox="1">
                <a:spLocks noChangeArrowheads="1"/>
              </p:cNvSpPr>
              <p:nvPr/>
            </p:nvSpPr>
            <p:spPr bwMode="auto">
              <a:xfrm>
                <a:off x="5241" y="3678"/>
                <a:ext cx="647" cy="85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&amp;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е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6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037" name="AutoShape 13"/>
              <p:cNvCxnSpPr>
                <a:cxnSpLocks noChangeShapeType="1"/>
              </p:cNvCxnSpPr>
              <p:nvPr/>
            </p:nvCxnSpPr>
            <p:spPr bwMode="auto">
              <a:xfrm>
                <a:off x="5901" y="4111"/>
                <a:ext cx="39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cxnSp>
          <p:nvCxnSpPr>
            <p:cNvPr id="1038" name="AutoShape 14"/>
            <p:cNvCxnSpPr>
              <a:cxnSpLocks noChangeShapeType="1"/>
            </p:cNvCxnSpPr>
            <p:nvPr/>
          </p:nvCxnSpPr>
          <p:spPr bwMode="auto">
            <a:xfrm>
              <a:off x="4485" y="1975"/>
              <a:ext cx="197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39" name="AutoShape 15"/>
            <p:cNvCxnSpPr>
              <a:cxnSpLocks noChangeShapeType="1"/>
            </p:cNvCxnSpPr>
            <p:nvPr/>
          </p:nvCxnSpPr>
          <p:spPr bwMode="auto">
            <a:xfrm>
              <a:off x="2954" y="1980"/>
              <a:ext cx="0" cy="52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40" name="AutoShape 16"/>
            <p:cNvCxnSpPr>
              <a:cxnSpLocks noChangeShapeType="1"/>
            </p:cNvCxnSpPr>
            <p:nvPr/>
          </p:nvCxnSpPr>
          <p:spPr bwMode="auto">
            <a:xfrm>
              <a:off x="4987" y="2509"/>
              <a:ext cx="0" cy="3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8118" y="2991"/>
              <a:ext cx="85" cy="9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cxnSp>
          <p:nvCxnSpPr>
            <p:cNvPr id="1042" name="AutoShape 18"/>
            <p:cNvCxnSpPr>
              <a:cxnSpLocks noChangeShapeType="1"/>
            </p:cNvCxnSpPr>
            <p:nvPr/>
          </p:nvCxnSpPr>
          <p:spPr bwMode="auto">
            <a:xfrm>
              <a:off x="2956" y="3026"/>
              <a:ext cx="1" cy="52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2902" y="1932"/>
              <a:ext cx="85" cy="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4759" y="3167"/>
              <a:ext cx="85" cy="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2913" y="2980"/>
              <a:ext cx="85" cy="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4935" y="2801"/>
              <a:ext cx="85" cy="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2626" y="1933"/>
              <a:ext cx="85" cy="9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2658" y="2980"/>
              <a:ext cx="85" cy="9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2658" y="4064"/>
              <a:ext cx="85" cy="9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grpSp>
          <p:nvGrpSpPr>
            <p:cNvPr id="1050" name="Group 26"/>
            <p:cNvGrpSpPr>
              <a:grpSpLocks/>
            </p:cNvGrpSpPr>
            <p:nvPr/>
          </p:nvGrpSpPr>
          <p:grpSpPr bwMode="auto">
            <a:xfrm>
              <a:off x="2658" y="1546"/>
              <a:ext cx="1630" cy="857"/>
              <a:chOff x="2658" y="1546"/>
              <a:chExt cx="1630" cy="857"/>
            </a:xfrm>
          </p:grpSpPr>
          <p:sp>
            <p:nvSpPr>
              <p:cNvPr id="1051" name="Text Box 27"/>
              <p:cNvSpPr txBox="1">
                <a:spLocks noChangeArrowheads="1"/>
              </p:cNvSpPr>
              <p:nvPr/>
            </p:nvSpPr>
            <p:spPr bwMode="auto">
              <a:xfrm>
                <a:off x="3208" y="1546"/>
                <a:ext cx="647" cy="85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1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е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1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052" name="AutoShape 28"/>
              <p:cNvCxnSpPr>
                <a:cxnSpLocks noChangeShapeType="1"/>
                <a:endCxn id="1051" idx="1"/>
              </p:cNvCxnSpPr>
              <p:nvPr/>
            </p:nvCxnSpPr>
            <p:spPr bwMode="auto">
              <a:xfrm flipV="1">
                <a:off x="2658" y="1975"/>
                <a:ext cx="550" cy="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053" name="Oval 29"/>
              <p:cNvSpPr>
                <a:spLocks noChangeArrowheads="1"/>
              </p:cNvSpPr>
              <p:nvPr/>
            </p:nvSpPr>
            <p:spPr bwMode="auto">
              <a:xfrm>
                <a:off x="3805" y="1933"/>
                <a:ext cx="85" cy="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cxnSp>
            <p:nvCxnSpPr>
              <p:cNvPr id="1054" name="AutoShape 30"/>
              <p:cNvCxnSpPr>
                <a:cxnSpLocks noChangeShapeType="1"/>
              </p:cNvCxnSpPr>
              <p:nvPr/>
            </p:nvCxnSpPr>
            <p:spPr bwMode="auto">
              <a:xfrm>
                <a:off x="3890" y="1979"/>
                <a:ext cx="39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grpSp>
          <p:nvGrpSpPr>
            <p:cNvPr id="1055" name="Group 31"/>
            <p:cNvGrpSpPr>
              <a:grpSpLocks/>
            </p:cNvGrpSpPr>
            <p:nvPr/>
          </p:nvGrpSpPr>
          <p:grpSpPr bwMode="auto">
            <a:xfrm>
              <a:off x="2656" y="2600"/>
              <a:ext cx="1630" cy="857"/>
              <a:chOff x="2658" y="1546"/>
              <a:chExt cx="1630" cy="857"/>
            </a:xfrm>
          </p:grpSpPr>
          <p:sp>
            <p:nvSpPr>
              <p:cNvPr id="1056" name="Text Box 32"/>
              <p:cNvSpPr txBox="1">
                <a:spLocks noChangeArrowheads="1"/>
              </p:cNvSpPr>
              <p:nvPr/>
            </p:nvSpPr>
            <p:spPr bwMode="auto">
              <a:xfrm>
                <a:off x="3208" y="1546"/>
                <a:ext cx="647" cy="85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1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е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2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057" name="AutoShape 33"/>
              <p:cNvCxnSpPr>
                <a:cxnSpLocks noChangeShapeType="1"/>
                <a:endCxn id="1056" idx="1"/>
              </p:cNvCxnSpPr>
              <p:nvPr/>
            </p:nvCxnSpPr>
            <p:spPr bwMode="auto">
              <a:xfrm flipV="1">
                <a:off x="2658" y="1975"/>
                <a:ext cx="550" cy="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058" name="Oval 34"/>
              <p:cNvSpPr>
                <a:spLocks noChangeArrowheads="1"/>
              </p:cNvSpPr>
              <p:nvPr/>
            </p:nvSpPr>
            <p:spPr bwMode="auto">
              <a:xfrm>
                <a:off x="3805" y="1933"/>
                <a:ext cx="85" cy="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cxnSp>
            <p:nvCxnSpPr>
              <p:cNvPr id="1059" name="AutoShape 35"/>
              <p:cNvCxnSpPr>
                <a:cxnSpLocks noChangeShapeType="1"/>
              </p:cNvCxnSpPr>
              <p:nvPr/>
            </p:nvCxnSpPr>
            <p:spPr bwMode="auto">
              <a:xfrm>
                <a:off x="3890" y="1979"/>
                <a:ext cx="39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grpSp>
          <p:nvGrpSpPr>
            <p:cNvPr id="1060" name="Group 36"/>
            <p:cNvGrpSpPr>
              <a:grpSpLocks/>
            </p:cNvGrpSpPr>
            <p:nvPr/>
          </p:nvGrpSpPr>
          <p:grpSpPr bwMode="auto">
            <a:xfrm>
              <a:off x="2658" y="3677"/>
              <a:ext cx="1630" cy="857"/>
              <a:chOff x="2658" y="1546"/>
              <a:chExt cx="1630" cy="857"/>
            </a:xfrm>
          </p:grpSpPr>
          <p:sp>
            <p:nvSpPr>
              <p:cNvPr id="1061" name="Text Box 37"/>
              <p:cNvSpPr txBox="1">
                <a:spLocks noChangeArrowheads="1"/>
              </p:cNvSpPr>
              <p:nvPr/>
            </p:nvSpPr>
            <p:spPr bwMode="auto">
              <a:xfrm>
                <a:off x="3208" y="1546"/>
                <a:ext cx="647" cy="85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1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е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3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062" name="AutoShape 38"/>
              <p:cNvCxnSpPr>
                <a:cxnSpLocks noChangeShapeType="1"/>
                <a:endCxn id="1061" idx="1"/>
              </p:cNvCxnSpPr>
              <p:nvPr/>
            </p:nvCxnSpPr>
            <p:spPr bwMode="auto">
              <a:xfrm flipV="1">
                <a:off x="2658" y="1975"/>
                <a:ext cx="550" cy="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063" name="Oval 39"/>
              <p:cNvSpPr>
                <a:spLocks noChangeArrowheads="1"/>
              </p:cNvSpPr>
              <p:nvPr/>
            </p:nvSpPr>
            <p:spPr bwMode="auto">
              <a:xfrm>
                <a:off x="3805" y="1933"/>
                <a:ext cx="85" cy="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cxnSp>
            <p:nvCxnSpPr>
              <p:cNvPr id="1064" name="AutoShape 40"/>
              <p:cNvCxnSpPr>
                <a:cxnSpLocks noChangeShapeType="1"/>
              </p:cNvCxnSpPr>
              <p:nvPr/>
            </p:nvCxnSpPr>
            <p:spPr bwMode="auto">
              <a:xfrm>
                <a:off x="3890" y="1979"/>
                <a:ext cx="39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1065" name="Text Box 41"/>
            <p:cNvSpPr txBox="1">
              <a:spLocks noChangeArrowheads="1"/>
            </p:cNvSpPr>
            <p:nvPr/>
          </p:nvSpPr>
          <p:spPr bwMode="auto">
            <a:xfrm>
              <a:off x="5232" y="1546"/>
              <a:ext cx="647" cy="8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&amp;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е</a:t>
              </a:r>
              <a:r>
                <a:rPr kumimoji="0" lang="ru-RU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4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66" name="AutoShape 42"/>
            <p:cNvCxnSpPr>
              <a:cxnSpLocks noChangeShapeType="1"/>
              <a:endCxn id="1065" idx="1"/>
            </p:cNvCxnSpPr>
            <p:nvPr/>
          </p:nvCxnSpPr>
          <p:spPr bwMode="auto">
            <a:xfrm flipV="1">
              <a:off x="4682" y="1975"/>
              <a:ext cx="550" cy="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67" name="AutoShape 43"/>
            <p:cNvCxnSpPr>
              <a:cxnSpLocks noChangeShapeType="1"/>
            </p:cNvCxnSpPr>
            <p:nvPr/>
          </p:nvCxnSpPr>
          <p:spPr bwMode="auto">
            <a:xfrm>
              <a:off x="5881" y="1979"/>
              <a:ext cx="39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68" name="AutoShape 44"/>
            <p:cNvCxnSpPr>
              <a:cxnSpLocks noChangeShapeType="1"/>
            </p:cNvCxnSpPr>
            <p:nvPr/>
          </p:nvCxnSpPr>
          <p:spPr bwMode="auto">
            <a:xfrm>
              <a:off x="4288" y="1715"/>
              <a:ext cx="94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69" name="AutoShape 45"/>
            <p:cNvCxnSpPr>
              <a:cxnSpLocks noChangeShapeType="1"/>
            </p:cNvCxnSpPr>
            <p:nvPr/>
          </p:nvCxnSpPr>
          <p:spPr bwMode="auto">
            <a:xfrm flipH="1">
              <a:off x="4800" y="2204"/>
              <a:ext cx="43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70" name="AutoShape 46"/>
            <p:cNvCxnSpPr>
              <a:cxnSpLocks noChangeShapeType="1"/>
            </p:cNvCxnSpPr>
            <p:nvPr/>
          </p:nvCxnSpPr>
          <p:spPr bwMode="auto">
            <a:xfrm>
              <a:off x="4799" y="2204"/>
              <a:ext cx="1" cy="190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71" name="AutoShape 47"/>
            <p:cNvCxnSpPr>
              <a:cxnSpLocks noChangeShapeType="1"/>
            </p:cNvCxnSpPr>
            <p:nvPr/>
          </p:nvCxnSpPr>
          <p:spPr bwMode="auto">
            <a:xfrm flipV="1">
              <a:off x="4286" y="4106"/>
              <a:ext cx="514" cy="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72" name="AutoShape 48"/>
            <p:cNvCxnSpPr>
              <a:cxnSpLocks noChangeShapeType="1"/>
            </p:cNvCxnSpPr>
            <p:nvPr/>
          </p:nvCxnSpPr>
          <p:spPr bwMode="auto">
            <a:xfrm>
              <a:off x="4484" y="1980"/>
              <a:ext cx="1" cy="104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73" name="AutoShape 49"/>
            <p:cNvCxnSpPr>
              <a:cxnSpLocks noChangeShapeType="1"/>
            </p:cNvCxnSpPr>
            <p:nvPr/>
          </p:nvCxnSpPr>
          <p:spPr bwMode="auto">
            <a:xfrm>
              <a:off x="4225" y="3034"/>
              <a:ext cx="25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074" name="Text Box 50"/>
            <p:cNvSpPr txBox="1">
              <a:spLocks noChangeArrowheads="1"/>
            </p:cNvSpPr>
            <p:nvPr/>
          </p:nvSpPr>
          <p:spPr bwMode="auto">
            <a:xfrm>
              <a:off x="5232" y="2595"/>
              <a:ext cx="647" cy="8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&amp;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е</a:t>
              </a:r>
              <a:r>
                <a:rPr kumimoji="0" lang="ru-RU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5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75" name="AutoShape 51"/>
            <p:cNvCxnSpPr>
              <a:cxnSpLocks noChangeShapeType="1"/>
            </p:cNvCxnSpPr>
            <p:nvPr/>
          </p:nvCxnSpPr>
          <p:spPr bwMode="auto">
            <a:xfrm>
              <a:off x="4800" y="3211"/>
              <a:ext cx="43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76" name="AutoShape 52"/>
            <p:cNvCxnSpPr>
              <a:cxnSpLocks noChangeShapeType="1"/>
            </p:cNvCxnSpPr>
            <p:nvPr/>
          </p:nvCxnSpPr>
          <p:spPr bwMode="auto">
            <a:xfrm>
              <a:off x="5881" y="3028"/>
              <a:ext cx="39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77" name="AutoShape 53"/>
            <p:cNvCxnSpPr>
              <a:cxnSpLocks noChangeShapeType="1"/>
            </p:cNvCxnSpPr>
            <p:nvPr/>
          </p:nvCxnSpPr>
          <p:spPr bwMode="auto">
            <a:xfrm>
              <a:off x="4987" y="3886"/>
              <a:ext cx="25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78" name="AutoShape 54"/>
            <p:cNvCxnSpPr>
              <a:cxnSpLocks noChangeShapeType="1"/>
            </p:cNvCxnSpPr>
            <p:nvPr/>
          </p:nvCxnSpPr>
          <p:spPr bwMode="auto">
            <a:xfrm>
              <a:off x="2954" y="2509"/>
              <a:ext cx="203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79" name="AutoShape 55"/>
            <p:cNvCxnSpPr>
              <a:cxnSpLocks noChangeShapeType="1"/>
            </p:cNvCxnSpPr>
            <p:nvPr/>
          </p:nvCxnSpPr>
          <p:spPr bwMode="auto">
            <a:xfrm>
              <a:off x="4987" y="2848"/>
              <a:ext cx="23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80" name="AutoShape 56"/>
            <p:cNvCxnSpPr>
              <a:cxnSpLocks noChangeShapeType="1"/>
            </p:cNvCxnSpPr>
            <p:nvPr/>
          </p:nvCxnSpPr>
          <p:spPr bwMode="auto">
            <a:xfrm>
              <a:off x="4987" y="2848"/>
              <a:ext cx="0" cy="10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081" name="Text Box 57"/>
            <p:cNvSpPr txBox="1">
              <a:spLocks noChangeArrowheads="1"/>
            </p:cNvSpPr>
            <p:nvPr/>
          </p:nvSpPr>
          <p:spPr bwMode="auto">
            <a:xfrm>
              <a:off x="6829" y="2595"/>
              <a:ext cx="647" cy="8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е</a:t>
              </a:r>
              <a:r>
                <a:rPr kumimoji="0" lang="en-US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7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82" name="AutoShape 58"/>
            <p:cNvCxnSpPr>
              <a:cxnSpLocks noChangeShapeType="1"/>
              <a:endCxn id="1081" idx="1"/>
            </p:cNvCxnSpPr>
            <p:nvPr/>
          </p:nvCxnSpPr>
          <p:spPr bwMode="auto">
            <a:xfrm flipV="1">
              <a:off x="6279" y="3024"/>
              <a:ext cx="550" cy="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83" name="AutoShape 59"/>
            <p:cNvCxnSpPr>
              <a:cxnSpLocks noChangeShapeType="1"/>
            </p:cNvCxnSpPr>
            <p:nvPr/>
          </p:nvCxnSpPr>
          <p:spPr bwMode="auto">
            <a:xfrm>
              <a:off x="7478" y="3028"/>
              <a:ext cx="39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84" name="AutoShape 60"/>
            <p:cNvCxnSpPr>
              <a:cxnSpLocks noChangeShapeType="1"/>
            </p:cNvCxnSpPr>
            <p:nvPr/>
          </p:nvCxnSpPr>
          <p:spPr bwMode="auto">
            <a:xfrm>
              <a:off x="2956" y="3555"/>
              <a:ext cx="162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85" name="AutoShape 61"/>
            <p:cNvCxnSpPr>
              <a:cxnSpLocks noChangeShapeType="1"/>
            </p:cNvCxnSpPr>
            <p:nvPr/>
          </p:nvCxnSpPr>
          <p:spPr bwMode="auto">
            <a:xfrm>
              <a:off x="4576" y="3556"/>
              <a:ext cx="1" cy="7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86" name="AutoShape 62"/>
            <p:cNvCxnSpPr>
              <a:cxnSpLocks noChangeShapeType="1"/>
            </p:cNvCxnSpPr>
            <p:nvPr/>
          </p:nvCxnSpPr>
          <p:spPr bwMode="auto">
            <a:xfrm>
              <a:off x="4573" y="4320"/>
              <a:ext cx="66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87" name="AutoShape 63"/>
            <p:cNvCxnSpPr>
              <a:cxnSpLocks noChangeShapeType="1"/>
            </p:cNvCxnSpPr>
            <p:nvPr/>
          </p:nvCxnSpPr>
          <p:spPr bwMode="auto">
            <a:xfrm>
              <a:off x="6299" y="1980"/>
              <a:ext cx="1" cy="7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88" name="AutoShape 64"/>
            <p:cNvCxnSpPr>
              <a:cxnSpLocks noChangeShapeType="1"/>
            </p:cNvCxnSpPr>
            <p:nvPr/>
          </p:nvCxnSpPr>
          <p:spPr bwMode="auto">
            <a:xfrm>
              <a:off x="6300" y="3260"/>
              <a:ext cx="1" cy="85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89" name="AutoShape 65"/>
            <p:cNvCxnSpPr>
              <a:cxnSpLocks noChangeShapeType="1"/>
            </p:cNvCxnSpPr>
            <p:nvPr/>
          </p:nvCxnSpPr>
          <p:spPr bwMode="auto">
            <a:xfrm>
              <a:off x="6289" y="2766"/>
              <a:ext cx="52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90" name="AutoShape 66"/>
            <p:cNvCxnSpPr>
              <a:cxnSpLocks noChangeShapeType="1"/>
            </p:cNvCxnSpPr>
            <p:nvPr/>
          </p:nvCxnSpPr>
          <p:spPr bwMode="auto">
            <a:xfrm>
              <a:off x="6287" y="3259"/>
              <a:ext cx="52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091" name="Rectangle 67"/>
            <p:cNvSpPr>
              <a:spLocks noChangeArrowheads="1"/>
            </p:cNvSpPr>
            <p:nvPr/>
          </p:nvSpPr>
          <p:spPr bwMode="auto">
            <a:xfrm>
              <a:off x="2403" y="1715"/>
              <a:ext cx="413" cy="274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092" name="Rectangle 68"/>
            <p:cNvSpPr>
              <a:spLocks noChangeArrowheads="1"/>
            </p:cNvSpPr>
            <p:nvPr/>
          </p:nvSpPr>
          <p:spPr bwMode="auto">
            <a:xfrm>
              <a:off x="7974" y="2767"/>
              <a:ext cx="415" cy="91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093" name="Text Box 69"/>
            <p:cNvSpPr txBox="1">
              <a:spLocks noChangeArrowheads="1"/>
            </p:cNvSpPr>
            <p:nvPr/>
          </p:nvSpPr>
          <p:spPr bwMode="auto">
            <a:xfrm>
              <a:off x="2755" y="1579"/>
              <a:ext cx="649" cy="57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u</a:t>
              </a:r>
              <a:r>
                <a:rPr kumimoji="0" lang="en-US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4" name="Text Box 70"/>
            <p:cNvSpPr txBox="1">
              <a:spLocks noChangeArrowheads="1"/>
            </p:cNvSpPr>
            <p:nvPr/>
          </p:nvSpPr>
          <p:spPr bwMode="auto">
            <a:xfrm>
              <a:off x="2754" y="2616"/>
              <a:ext cx="649" cy="57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u</a:t>
              </a:r>
              <a:r>
                <a:rPr kumimoji="0" lang="en-US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2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5" name="Text Box 71"/>
            <p:cNvSpPr txBox="1">
              <a:spLocks noChangeArrowheads="1"/>
            </p:cNvSpPr>
            <p:nvPr/>
          </p:nvSpPr>
          <p:spPr bwMode="auto">
            <a:xfrm>
              <a:off x="2730" y="3747"/>
              <a:ext cx="649" cy="57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u</a:t>
              </a:r>
              <a:r>
                <a:rPr kumimoji="0" lang="en-US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3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6" name="Text Box 72"/>
            <p:cNvSpPr txBox="1">
              <a:spLocks noChangeArrowheads="1"/>
            </p:cNvSpPr>
            <p:nvPr/>
          </p:nvSpPr>
          <p:spPr bwMode="auto">
            <a:xfrm>
              <a:off x="3784" y="1617"/>
              <a:ext cx="649" cy="57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u</a:t>
              </a:r>
              <a:r>
                <a:rPr kumimoji="0" lang="en-US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4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7" name="Text Box 73"/>
            <p:cNvSpPr txBox="1">
              <a:spLocks noChangeArrowheads="1"/>
            </p:cNvSpPr>
            <p:nvPr/>
          </p:nvSpPr>
          <p:spPr bwMode="auto">
            <a:xfrm>
              <a:off x="3816" y="2661"/>
              <a:ext cx="649" cy="57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u</a:t>
              </a:r>
              <a:r>
                <a:rPr kumimoji="0" lang="en-US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5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8" name="Text Box 74"/>
            <p:cNvSpPr txBox="1">
              <a:spLocks noChangeArrowheads="1"/>
            </p:cNvSpPr>
            <p:nvPr/>
          </p:nvSpPr>
          <p:spPr bwMode="auto">
            <a:xfrm>
              <a:off x="3811" y="3759"/>
              <a:ext cx="649" cy="57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u</a:t>
              </a:r>
              <a:r>
                <a:rPr kumimoji="0" lang="en-US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6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9" name="Text Box 75"/>
            <p:cNvSpPr txBox="1">
              <a:spLocks noChangeArrowheads="1"/>
            </p:cNvSpPr>
            <p:nvPr/>
          </p:nvSpPr>
          <p:spPr bwMode="auto">
            <a:xfrm>
              <a:off x="5835" y="1650"/>
              <a:ext cx="649" cy="57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u</a:t>
              </a:r>
              <a:r>
                <a:rPr kumimoji="0" lang="en-US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7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0" name="Text Box 76"/>
            <p:cNvSpPr txBox="1">
              <a:spLocks noChangeArrowheads="1"/>
            </p:cNvSpPr>
            <p:nvPr/>
          </p:nvSpPr>
          <p:spPr bwMode="auto">
            <a:xfrm>
              <a:off x="5795" y="2683"/>
              <a:ext cx="562" cy="48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u</a:t>
              </a:r>
              <a:r>
                <a:rPr kumimoji="0" lang="en-US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8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1" name="Text Box 77"/>
            <p:cNvSpPr txBox="1">
              <a:spLocks noChangeArrowheads="1"/>
            </p:cNvSpPr>
            <p:nvPr/>
          </p:nvSpPr>
          <p:spPr bwMode="auto">
            <a:xfrm>
              <a:off x="5832" y="3781"/>
              <a:ext cx="649" cy="57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u</a:t>
              </a:r>
              <a:r>
                <a:rPr kumimoji="0" lang="en-US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9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2" name="Text Box 78"/>
            <p:cNvSpPr txBox="1">
              <a:spLocks noChangeArrowheads="1"/>
            </p:cNvSpPr>
            <p:nvPr/>
          </p:nvSpPr>
          <p:spPr bwMode="auto">
            <a:xfrm>
              <a:off x="7425" y="2683"/>
              <a:ext cx="649" cy="57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u</a:t>
              </a:r>
              <a:r>
                <a:rPr kumimoji="0" lang="en-US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10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03" name="AutoShape 79"/>
            <p:cNvCxnSpPr>
              <a:cxnSpLocks noChangeShapeType="1"/>
            </p:cNvCxnSpPr>
            <p:nvPr/>
          </p:nvCxnSpPr>
          <p:spPr bwMode="auto">
            <a:xfrm>
              <a:off x="7795" y="3024"/>
              <a:ext cx="34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82" name="TextBox 81"/>
          <p:cNvSpPr txBox="1"/>
          <p:nvPr/>
        </p:nvSpPr>
        <p:spPr>
          <a:xfrm>
            <a:off x="179512" y="4653136"/>
            <a:ext cx="8964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2400" b="1" dirty="0" smtClean="0"/>
              <a:t>1. Модель </a:t>
            </a:r>
            <a:r>
              <a:rPr lang="ru-RU" sz="2400" b="1" dirty="0"/>
              <a:t>схемы в виде двудольного графа </a:t>
            </a:r>
            <a:r>
              <a:rPr lang="en-US" sz="2400" b="1" i="1" dirty="0"/>
              <a:t>G</a:t>
            </a:r>
            <a:r>
              <a:rPr lang="ru-RU" sz="2400" b="1" dirty="0"/>
              <a:t>(</a:t>
            </a:r>
            <a:r>
              <a:rPr lang="en-US" sz="2400" b="1" i="1" dirty="0"/>
              <a:t>E</a:t>
            </a:r>
            <a:r>
              <a:rPr lang="ru-RU" sz="2400" b="1" i="1" dirty="0"/>
              <a:t>, </a:t>
            </a:r>
            <a:r>
              <a:rPr lang="en-US" sz="2400" b="1" i="1" dirty="0"/>
              <a:t>U</a:t>
            </a:r>
            <a:r>
              <a:rPr lang="ru-RU" sz="2400" b="1" i="1" dirty="0"/>
              <a:t>, </a:t>
            </a:r>
            <a:r>
              <a:rPr lang="en-US" sz="2400" b="1" i="1" dirty="0"/>
              <a:t>P</a:t>
            </a:r>
            <a:r>
              <a:rPr lang="ru-RU" sz="2400" b="1" dirty="0"/>
              <a:t>)</a:t>
            </a:r>
            <a:endParaRPr lang="ru-RU" sz="2400" dirty="0"/>
          </a:p>
          <a:p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217" name="Object 1"/>
          <p:cNvGraphicFramePr>
            <a:graphicFrameLocks noChangeAspect="1"/>
          </p:cNvGraphicFramePr>
          <p:nvPr/>
        </p:nvGraphicFramePr>
        <p:xfrm>
          <a:off x="0" y="0"/>
          <a:ext cx="3518056" cy="2204864"/>
        </p:xfrm>
        <a:graphic>
          <a:graphicData uri="http://schemas.openxmlformats.org/presentationml/2006/ole">
            <p:oleObj spid="_x0000_s9217" name="Формула" r:id="rId3" imgW="2070100" imgH="129540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355976" y="0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5. </a:t>
            </a:r>
            <a:r>
              <a:rPr lang="en-US" sz="2400" i="1" dirty="0"/>
              <a:t>R </a:t>
            </a:r>
            <a:r>
              <a:rPr lang="ru-RU" sz="2400" dirty="0">
                <a:sym typeface="Symbol"/>
              </a:rPr>
              <a:t></a:t>
            </a:r>
            <a:r>
              <a:rPr lang="ru-RU" sz="2400" i="1" dirty="0"/>
              <a:t> </a:t>
            </a:r>
            <a:r>
              <a:rPr lang="ru-RU" sz="2400" dirty="0">
                <a:sym typeface="Symbol"/>
              </a:rPr>
              <a:t></a:t>
            </a:r>
            <a:r>
              <a:rPr lang="ru-RU" sz="2400" dirty="0"/>
              <a:t>, </a:t>
            </a:r>
            <a:r>
              <a:rPr lang="en-US" sz="2400" dirty="0"/>
              <a:t>max 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i</a:t>
            </a:r>
            <a:r>
              <a:rPr lang="ru-RU" sz="2400" dirty="0"/>
              <a:t>  = </a:t>
            </a:r>
            <a:r>
              <a:rPr lang="en-US" sz="2400" i="1" dirty="0"/>
              <a:t>r</a:t>
            </a:r>
            <a:r>
              <a:rPr lang="ru-RU" sz="2400" i="1" baseline="-25000" dirty="0"/>
              <a:t>4 </a:t>
            </a:r>
            <a:r>
              <a:rPr lang="ru-RU" sz="2400" i="1" dirty="0"/>
              <a:t>= </a:t>
            </a:r>
            <a:r>
              <a:rPr lang="ru-RU" sz="2400" dirty="0"/>
              <a:t>4</a:t>
            </a:r>
            <a:r>
              <a:rPr lang="ru-RU" sz="2400" dirty="0" smtClean="0"/>
              <a:t>;</a:t>
            </a:r>
          </a:p>
          <a:p>
            <a:r>
              <a:rPr lang="ru-RU" sz="2400" i="1" dirty="0"/>
              <a:t>Г</a:t>
            </a:r>
            <a:r>
              <a:rPr lang="en-US" sz="2400" i="1" dirty="0"/>
              <a:t>x</a:t>
            </a:r>
            <a:r>
              <a:rPr lang="en-US" sz="2400" i="1" baseline="-25000" dirty="0"/>
              <a:t>4</a:t>
            </a:r>
            <a:r>
              <a:rPr lang="en-US" sz="2400" dirty="0"/>
              <a:t> = {</a:t>
            </a:r>
            <a:r>
              <a:rPr lang="en-US" sz="2400" i="1" dirty="0"/>
              <a:t>x</a:t>
            </a:r>
            <a:r>
              <a:rPr lang="en-US" sz="2400" i="1" baseline="-25000" dirty="0"/>
              <a:t>2</a:t>
            </a:r>
            <a:r>
              <a:rPr lang="en-US" sz="2400" i="1" dirty="0"/>
              <a:t>, x</a:t>
            </a:r>
            <a:r>
              <a:rPr lang="en-US" sz="2400" i="1" baseline="-25000" dirty="0"/>
              <a:t>3</a:t>
            </a:r>
            <a:r>
              <a:rPr lang="en-US" sz="2400" i="1" dirty="0"/>
              <a:t>, x</a:t>
            </a:r>
            <a:r>
              <a:rPr lang="en-US" sz="2400" i="1" baseline="-25000" dirty="0"/>
              <a:t>5</a:t>
            </a:r>
            <a:r>
              <a:rPr lang="en-US" sz="2400" i="1" dirty="0"/>
              <a:t>, x</a:t>
            </a:r>
            <a:r>
              <a:rPr lang="en-US" sz="2400" i="1" baseline="-25000" dirty="0"/>
              <a:t>6</a:t>
            </a:r>
            <a:r>
              <a:rPr lang="en-US" sz="2400" dirty="0" smtClean="0"/>
              <a:t>},</a:t>
            </a:r>
            <a:endParaRPr lang="ru-RU" sz="2400" dirty="0" smtClean="0"/>
          </a:p>
          <a:p>
            <a:r>
              <a:rPr lang="en-US" sz="2400" dirty="0" smtClean="0"/>
              <a:t> </a:t>
            </a:r>
            <a:r>
              <a:rPr lang="en-US" sz="2400" i="1" dirty="0"/>
              <a:t>C</a:t>
            </a:r>
            <a:r>
              <a:rPr lang="en-US" sz="2400" i="1" baseline="-25000" dirty="0"/>
              <a:t>4</a:t>
            </a:r>
            <a:r>
              <a:rPr lang="en-US" sz="2400" i="1" dirty="0"/>
              <a:t> = 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i="1" baseline="-25000" dirty="0"/>
              <a:t>4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i="1" baseline="-25000" dirty="0"/>
              <a:t>2</a:t>
            </a:r>
            <a:r>
              <a:rPr lang="en-US" sz="2400" i="1" dirty="0"/>
              <a:t> x</a:t>
            </a:r>
            <a:r>
              <a:rPr lang="en-US" sz="2400" i="1" baseline="-25000" dirty="0"/>
              <a:t>3</a:t>
            </a:r>
            <a:r>
              <a:rPr lang="en-US" sz="2400" i="1" dirty="0"/>
              <a:t> x</a:t>
            </a:r>
            <a:r>
              <a:rPr lang="en-US" sz="2400" i="1" baseline="-25000" dirty="0"/>
              <a:t>5</a:t>
            </a:r>
            <a:r>
              <a:rPr lang="en-US" sz="2400" i="1" dirty="0"/>
              <a:t> x</a:t>
            </a:r>
            <a:r>
              <a:rPr lang="en-US" sz="2400" i="1" baseline="-25000" dirty="0"/>
              <a:t>6</a:t>
            </a:r>
            <a:r>
              <a:rPr lang="en-US" sz="2400" dirty="0" smtClean="0"/>
              <a:t>);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355976" y="1124744"/>
            <a:ext cx="4788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6. </a:t>
            </a:r>
            <a:r>
              <a:rPr lang="ru-RU" sz="2400" dirty="0"/>
              <a:t>Из матрицы </a:t>
            </a:r>
            <a:r>
              <a:rPr lang="en-US" sz="2400" i="1" dirty="0"/>
              <a:t>R</a:t>
            </a:r>
            <a:r>
              <a:rPr lang="ru-RU" sz="2400" dirty="0"/>
              <a:t> удаляем строку и столбец, соответствующие вершине </a:t>
            </a:r>
            <a:r>
              <a:rPr lang="en-US" sz="2400" i="1" dirty="0"/>
              <a:t>x</a:t>
            </a:r>
            <a:r>
              <a:rPr lang="ru-RU" sz="2400" i="1" baseline="-25000" dirty="0"/>
              <a:t>4</a:t>
            </a:r>
            <a:r>
              <a:rPr lang="ru-RU" sz="2400" dirty="0" smtClean="0"/>
              <a:t>;</a:t>
            </a:r>
            <a:endParaRPr lang="ru-RU" sz="2400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63048" y="2139751"/>
          <a:ext cx="3284816" cy="2009329"/>
        </p:xfrm>
        <a:graphic>
          <a:graphicData uri="http://schemas.openxmlformats.org/presentationml/2006/ole">
            <p:oleObj spid="_x0000_s9219" name="Формула" r:id="rId4" imgW="1790700" imgH="109220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83968" y="2348880"/>
            <a:ext cx="4860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7</a:t>
            </a:r>
            <a:r>
              <a:rPr lang="ru-RU" sz="2400" i="1" dirty="0" smtClean="0"/>
              <a:t>. </a:t>
            </a:r>
            <a:r>
              <a:rPr lang="en-US" sz="2400" i="1" dirty="0" smtClean="0"/>
              <a:t>R </a:t>
            </a:r>
            <a:r>
              <a:rPr lang="ru-RU" sz="2400" dirty="0">
                <a:sym typeface="Symbol"/>
              </a:rPr>
              <a:t></a:t>
            </a:r>
            <a:r>
              <a:rPr lang="ru-RU" sz="2400" i="1" dirty="0"/>
              <a:t> </a:t>
            </a:r>
            <a:r>
              <a:rPr lang="ru-RU" sz="2400" dirty="0">
                <a:sym typeface="Symbol"/>
              </a:rPr>
              <a:t></a:t>
            </a:r>
            <a:r>
              <a:rPr lang="ru-RU" sz="2400" dirty="0"/>
              <a:t>, </a:t>
            </a:r>
            <a:r>
              <a:rPr lang="en-US" sz="2400" dirty="0"/>
              <a:t>max 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i</a:t>
            </a:r>
            <a:r>
              <a:rPr lang="ru-RU" sz="2400" dirty="0"/>
              <a:t>  = </a:t>
            </a:r>
            <a:r>
              <a:rPr lang="en-US" sz="2400" i="1" dirty="0"/>
              <a:t>r</a:t>
            </a:r>
            <a:r>
              <a:rPr lang="ru-RU" sz="2400" i="1" baseline="-25000" dirty="0"/>
              <a:t>2 </a:t>
            </a:r>
            <a:r>
              <a:rPr lang="ru-RU" sz="2400" i="1" dirty="0"/>
              <a:t>= </a:t>
            </a:r>
            <a:r>
              <a:rPr lang="en-US" sz="2400" i="1" dirty="0"/>
              <a:t>r</a:t>
            </a:r>
            <a:r>
              <a:rPr lang="ru-RU" sz="2400" i="1" baseline="-25000" dirty="0"/>
              <a:t>3 </a:t>
            </a:r>
            <a:r>
              <a:rPr lang="ru-RU" sz="2400" i="1" dirty="0"/>
              <a:t>= </a:t>
            </a:r>
            <a:r>
              <a:rPr lang="en-US" sz="2400" i="1" dirty="0"/>
              <a:t>r</a:t>
            </a:r>
            <a:r>
              <a:rPr lang="ru-RU" sz="2400" i="1" baseline="-25000" dirty="0"/>
              <a:t>5 </a:t>
            </a:r>
            <a:r>
              <a:rPr lang="ru-RU" sz="2400" i="1" dirty="0"/>
              <a:t>= </a:t>
            </a:r>
            <a:r>
              <a:rPr lang="en-US" sz="2400" i="1" dirty="0"/>
              <a:t>r</a:t>
            </a:r>
            <a:r>
              <a:rPr lang="ru-RU" sz="2400" i="1" baseline="-25000" dirty="0"/>
              <a:t>6 </a:t>
            </a:r>
            <a:r>
              <a:rPr lang="ru-RU" sz="2400" i="1" dirty="0"/>
              <a:t>=</a:t>
            </a:r>
            <a:r>
              <a:rPr lang="ru-RU" sz="2400" dirty="0"/>
              <a:t> 1, выбираем </a:t>
            </a:r>
            <a:r>
              <a:rPr lang="en-US" sz="2400" i="1" dirty="0"/>
              <a:t>x</a:t>
            </a:r>
            <a:r>
              <a:rPr lang="ru-RU" sz="2400" i="1" baseline="-25000" dirty="0"/>
              <a:t>2</a:t>
            </a:r>
            <a:r>
              <a:rPr lang="ru-RU" sz="2400" dirty="0"/>
              <a:t>;</a:t>
            </a:r>
          </a:p>
          <a:p>
            <a:r>
              <a:rPr lang="ru-RU" sz="2400" i="1" dirty="0"/>
              <a:t>Г</a:t>
            </a:r>
            <a:r>
              <a:rPr lang="en-US" sz="2400" i="1" dirty="0"/>
              <a:t>x</a:t>
            </a:r>
            <a:r>
              <a:rPr lang="ru-RU" sz="2400" i="1" baseline="-25000" dirty="0"/>
              <a:t>2</a:t>
            </a:r>
            <a:r>
              <a:rPr lang="ru-RU" sz="2400" dirty="0"/>
              <a:t> = {</a:t>
            </a:r>
            <a:r>
              <a:rPr lang="en-US" sz="2400" i="1" dirty="0"/>
              <a:t>x</a:t>
            </a:r>
            <a:r>
              <a:rPr lang="ru-RU" sz="2400" i="1" baseline="-25000" dirty="0"/>
              <a:t>3</a:t>
            </a:r>
            <a:r>
              <a:rPr lang="ru-RU" sz="2400" dirty="0"/>
              <a:t>}, </a:t>
            </a:r>
            <a:r>
              <a:rPr lang="ru-RU" sz="2400" dirty="0" smtClean="0"/>
              <a:t>  </a:t>
            </a:r>
            <a:r>
              <a:rPr lang="en-US" sz="2400" i="1" dirty="0" smtClean="0"/>
              <a:t>C</a:t>
            </a:r>
            <a:r>
              <a:rPr lang="ru-RU" sz="2400" i="1" baseline="-25000" dirty="0"/>
              <a:t>2</a:t>
            </a:r>
            <a:r>
              <a:rPr lang="ru-RU" sz="2400" i="1" dirty="0"/>
              <a:t> = </a:t>
            </a:r>
            <a:r>
              <a:rPr lang="ru-RU" sz="2400" dirty="0"/>
              <a:t>(</a:t>
            </a:r>
            <a:r>
              <a:rPr lang="en-US" sz="2400" i="1" dirty="0"/>
              <a:t>x</a:t>
            </a:r>
            <a:r>
              <a:rPr lang="ru-RU" sz="2400" i="1" baseline="-25000" dirty="0"/>
              <a:t>2</a:t>
            </a:r>
            <a:r>
              <a:rPr lang="ru-RU" sz="2400" dirty="0"/>
              <a:t> </a:t>
            </a:r>
            <a:r>
              <a:rPr lang="en-US" sz="2400" dirty="0">
                <a:sym typeface="Symbol"/>
              </a:rPr>
              <a:t></a:t>
            </a:r>
            <a:r>
              <a:rPr lang="en-US" sz="2400" i="1" dirty="0"/>
              <a:t> x</a:t>
            </a:r>
            <a:r>
              <a:rPr lang="ru-RU" sz="2400" i="1" baseline="-25000" dirty="0"/>
              <a:t>3</a:t>
            </a:r>
            <a:r>
              <a:rPr lang="ru-RU" sz="2400" dirty="0" smtClean="0"/>
              <a:t>);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392488" y="3573016"/>
            <a:ext cx="4751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8. </a:t>
            </a:r>
            <a:r>
              <a:rPr lang="ru-RU" sz="2400" dirty="0"/>
              <a:t>Из матрицы </a:t>
            </a:r>
            <a:r>
              <a:rPr lang="en-US" sz="2400" i="1" dirty="0"/>
              <a:t>R</a:t>
            </a:r>
            <a:r>
              <a:rPr lang="ru-RU" sz="2400" dirty="0"/>
              <a:t> удаляем строку и столбец, соответствующие вершине </a:t>
            </a:r>
            <a:r>
              <a:rPr lang="en-US" sz="2400" i="1" dirty="0"/>
              <a:t>x</a:t>
            </a:r>
            <a:r>
              <a:rPr lang="ru-RU" sz="2400" i="1" baseline="-25000" dirty="0"/>
              <a:t>2</a:t>
            </a:r>
            <a:r>
              <a:rPr lang="ru-RU" sz="2400" dirty="0" smtClean="0"/>
              <a:t>;</a:t>
            </a:r>
            <a:endParaRPr lang="ru-RU" sz="2400" dirty="0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102808" y="4149080"/>
          <a:ext cx="2596984" cy="1512168"/>
        </p:xfrm>
        <a:graphic>
          <a:graphicData uri="http://schemas.openxmlformats.org/presentationml/2006/ole">
            <p:oleObj spid="_x0000_s9221" name="Формула" r:id="rId5" imgW="1511300" imgH="87630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347864" y="4725144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9. </a:t>
            </a:r>
            <a:r>
              <a:rPr lang="en-US" sz="2400" i="1" dirty="0"/>
              <a:t>R </a:t>
            </a:r>
            <a:r>
              <a:rPr lang="ru-RU" sz="2400" dirty="0">
                <a:sym typeface="Symbol"/>
              </a:rPr>
              <a:t></a:t>
            </a:r>
            <a:r>
              <a:rPr lang="ru-RU" sz="2400" i="1" dirty="0"/>
              <a:t> </a:t>
            </a:r>
            <a:r>
              <a:rPr lang="ru-RU" sz="2400" dirty="0">
                <a:sym typeface="Symbol"/>
              </a:rPr>
              <a:t></a:t>
            </a:r>
            <a:r>
              <a:rPr lang="ru-RU" sz="2400" dirty="0"/>
              <a:t>, </a:t>
            </a:r>
            <a:r>
              <a:rPr lang="en-US" sz="2400" dirty="0"/>
              <a:t>max 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i</a:t>
            </a:r>
            <a:r>
              <a:rPr lang="ru-RU" sz="2400" dirty="0"/>
              <a:t>  = </a:t>
            </a:r>
            <a:r>
              <a:rPr lang="en-US" sz="2400" i="1" dirty="0"/>
              <a:t>r</a:t>
            </a:r>
            <a:r>
              <a:rPr lang="ru-RU" sz="2400" i="1" baseline="-25000" dirty="0"/>
              <a:t>5 </a:t>
            </a:r>
            <a:r>
              <a:rPr lang="ru-RU" sz="2400" i="1" dirty="0"/>
              <a:t>= </a:t>
            </a:r>
            <a:r>
              <a:rPr lang="en-US" sz="2400" i="1" dirty="0"/>
              <a:t>r</a:t>
            </a:r>
            <a:r>
              <a:rPr lang="ru-RU" sz="2400" i="1" baseline="-25000" dirty="0"/>
              <a:t>6 </a:t>
            </a:r>
            <a:r>
              <a:rPr lang="ru-RU" sz="2400" i="1" dirty="0"/>
              <a:t>=</a:t>
            </a:r>
            <a:r>
              <a:rPr lang="ru-RU" sz="2400" dirty="0"/>
              <a:t> 1, выбираем </a:t>
            </a:r>
            <a:r>
              <a:rPr lang="en-US" sz="2400" i="1" dirty="0"/>
              <a:t>x</a:t>
            </a:r>
            <a:r>
              <a:rPr lang="ru-RU" sz="2400" i="1" baseline="-25000" dirty="0"/>
              <a:t>5</a:t>
            </a:r>
            <a:r>
              <a:rPr lang="ru-RU" sz="2400" dirty="0"/>
              <a:t>;</a:t>
            </a:r>
          </a:p>
          <a:p>
            <a:r>
              <a:rPr lang="ru-RU" sz="2400" i="1" dirty="0"/>
              <a:t>Г</a:t>
            </a:r>
            <a:r>
              <a:rPr lang="en-US" sz="2400" i="1" dirty="0"/>
              <a:t>x</a:t>
            </a:r>
            <a:r>
              <a:rPr lang="ru-RU" sz="2400" i="1" baseline="-25000" dirty="0"/>
              <a:t>5</a:t>
            </a:r>
            <a:r>
              <a:rPr lang="ru-RU" sz="2400" dirty="0"/>
              <a:t> = {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dirty="0" smtClean="0"/>
              <a:t>},  </a:t>
            </a:r>
            <a:r>
              <a:rPr lang="en-US" sz="2400" i="1" dirty="0" smtClean="0"/>
              <a:t>C</a:t>
            </a:r>
            <a:r>
              <a:rPr lang="ru-RU" sz="2400" i="1" baseline="-25000" dirty="0"/>
              <a:t>5</a:t>
            </a:r>
            <a:r>
              <a:rPr lang="ru-RU" sz="2400" i="1" dirty="0"/>
              <a:t> = </a:t>
            </a:r>
            <a:r>
              <a:rPr lang="ru-RU" sz="2400" dirty="0"/>
              <a:t>(</a:t>
            </a:r>
            <a:r>
              <a:rPr lang="en-US" sz="2400" i="1" dirty="0"/>
              <a:t>x</a:t>
            </a:r>
            <a:r>
              <a:rPr lang="ru-RU" sz="2400" i="1" baseline="-25000" dirty="0"/>
              <a:t>5</a:t>
            </a:r>
            <a:r>
              <a:rPr lang="ru-RU" sz="2400" dirty="0"/>
              <a:t> </a:t>
            </a:r>
            <a:r>
              <a:rPr lang="en-US" sz="2400" dirty="0">
                <a:sym typeface="Symbol"/>
              </a:rPr>
              <a:t></a:t>
            </a:r>
            <a:r>
              <a:rPr lang="en-US" sz="2400" i="1" dirty="0"/>
              <a:t> x</a:t>
            </a:r>
            <a:r>
              <a:rPr lang="ru-RU" sz="2400" i="1" baseline="-25000" dirty="0"/>
              <a:t>6</a:t>
            </a:r>
            <a:r>
              <a:rPr lang="ru-RU" sz="2400" dirty="0" smtClean="0"/>
              <a:t>);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915816" y="5589240"/>
            <a:ext cx="6228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10 .</a:t>
            </a:r>
            <a:r>
              <a:rPr lang="ru-RU" sz="2400" dirty="0"/>
              <a:t> Из матрицы </a:t>
            </a:r>
            <a:r>
              <a:rPr lang="en-US" sz="2400" i="1" dirty="0"/>
              <a:t>R</a:t>
            </a:r>
            <a:r>
              <a:rPr lang="ru-RU" sz="2400" dirty="0"/>
              <a:t> удаляем строку и столбец, соответствующие вершине </a:t>
            </a:r>
            <a:r>
              <a:rPr lang="en-US" sz="2400" i="1" dirty="0"/>
              <a:t>x</a:t>
            </a:r>
            <a:r>
              <a:rPr lang="ru-RU" sz="2400" i="1" baseline="-25000" dirty="0"/>
              <a:t>5</a:t>
            </a:r>
            <a:r>
              <a:rPr lang="ru-RU" sz="2400" dirty="0" smtClean="0"/>
              <a:t>;</a:t>
            </a:r>
            <a:endParaRPr lang="ru-RU" sz="2400" dirty="0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35496" y="5589240"/>
          <a:ext cx="2320018" cy="1268760"/>
        </p:xfrm>
        <a:graphic>
          <a:graphicData uri="http://schemas.openxmlformats.org/presentationml/2006/ole">
            <p:oleObj spid="_x0000_s9223" name="Формула" r:id="rId6" imgW="1231366" imgH="660113" progId="Equation.3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951312" y="6396335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11. </a:t>
            </a:r>
            <a:r>
              <a:rPr lang="en-US" sz="2400" i="1" dirty="0"/>
              <a:t>R </a:t>
            </a:r>
            <a:r>
              <a:rPr lang="ru-RU" sz="2400" dirty="0"/>
              <a:t>=</a:t>
            </a:r>
            <a:r>
              <a:rPr lang="ru-RU" sz="2400" i="1" dirty="0"/>
              <a:t> </a:t>
            </a:r>
            <a:r>
              <a:rPr lang="ru-RU" sz="2400" dirty="0">
                <a:sym typeface="Symbol"/>
              </a:rPr>
              <a:t></a:t>
            </a:r>
            <a:r>
              <a:rPr lang="ru-RU" sz="2400" dirty="0" smtClean="0"/>
              <a:t>;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subSp spid="_x0000_s922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221">
                                            <p:subSp spid="_x0000_s9221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8" grpId="0" autoUpdateAnimBg="0"/>
      <p:bldP spid="9" grpId="0" autoUpdateAnimBg="0"/>
      <p:bldP spid="12" grpId="0" autoUpdateAnimBg="0"/>
      <p:bldP spid="13" grpId="0" autoUpdateAnimBg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12. </a:t>
            </a:r>
            <a:r>
              <a:rPr lang="ru-RU" sz="2400" dirty="0"/>
              <a:t>Составляем конъюнкцию </a:t>
            </a:r>
            <a:r>
              <a:rPr lang="en-US" sz="2400" i="1" dirty="0" err="1"/>
              <a:t>C</a:t>
            </a:r>
            <a:r>
              <a:rPr lang="en-US" sz="2400" i="1" baseline="-25000" dirty="0" err="1"/>
              <a:t>i</a:t>
            </a:r>
            <a:r>
              <a:rPr lang="ru-RU" sz="2400" dirty="0"/>
              <a:t> и выполняем минимизацию </a:t>
            </a:r>
          </a:p>
          <a:p>
            <a:r>
              <a:rPr lang="ru-RU" sz="2400" dirty="0"/>
              <a:t> </a:t>
            </a:r>
            <a:r>
              <a:rPr lang="ru-RU" sz="2400" i="1" dirty="0"/>
              <a:t>П = </a:t>
            </a:r>
            <a:r>
              <a:rPr lang="ru-RU" sz="2400" dirty="0">
                <a:sym typeface="Symbol"/>
              </a:rPr>
              <a:t></a:t>
            </a:r>
            <a:r>
              <a:rPr lang="en-US" sz="2400" i="1" dirty="0" err="1"/>
              <a:t>C</a:t>
            </a:r>
            <a:r>
              <a:rPr lang="en-US" sz="2400" i="1" baseline="-25000" dirty="0" err="1"/>
              <a:t>i</a:t>
            </a:r>
            <a:r>
              <a:rPr lang="ru-RU" sz="2400" dirty="0"/>
              <a:t> = </a:t>
            </a:r>
            <a:r>
              <a:rPr lang="en-US" sz="2400" i="1" dirty="0"/>
              <a:t>C</a:t>
            </a:r>
            <a:r>
              <a:rPr lang="ru-RU" sz="2400" i="1" baseline="-25000" dirty="0"/>
              <a:t>1</a:t>
            </a:r>
            <a:r>
              <a:rPr lang="ru-RU" sz="2400" i="1" dirty="0"/>
              <a:t> </a:t>
            </a:r>
            <a:r>
              <a:rPr lang="en-US" sz="2400" i="1" dirty="0"/>
              <a:t>C</a:t>
            </a:r>
            <a:r>
              <a:rPr lang="ru-RU" sz="2400" i="1" baseline="-25000" dirty="0"/>
              <a:t>2</a:t>
            </a:r>
            <a:r>
              <a:rPr lang="ru-RU" sz="2400" i="1" dirty="0"/>
              <a:t> </a:t>
            </a:r>
            <a:r>
              <a:rPr lang="en-US" sz="2400" i="1" dirty="0"/>
              <a:t>C</a:t>
            </a:r>
            <a:r>
              <a:rPr lang="ru-RU" sz="2400" i="1" baseline="-25000" dirty="0"/>
              <a:t>4</a:t>
            </a:r>
            <a:r>
              <a:rPr lang="ru-RU" sz="2400" i="1" dirty="0"/>
              <a:t> </a:t>
            </a:r>
            <a:r>
              <a:rPr lang="en-US" sz="2400" i="1" dirty="0"/>
              <a:t>C</a:t>
            </a:r>
            <a:r>
              <a:rPr lang="ru-RU" sz="2400" i="1" baseline="-25000" dirty="0"/>
              <a:t>5</a:t>
            </a:r>
            <a:r>
              <a:rPr lang="ru-RU" sz="2400" dirty="0"/>
              <a:t> = (</a:t>
            </a:r>
            <a:r>
              <a:rPr lang="en-US" sz="2400" i="1" dirty="0"/>
              <a:t>x</a:t>
            </a:r>
            <a:r>
              <a:rPr lang="ru-RU" sz="2400" i="1" baseline="-25000" dirty="0"/>
              <a:t>1</a:t>
            </a:r>
            <a:r>
              <a:rPr lang="ru-RU" sz="2400" dirty="0"/>
              <a:t> </a:t>
            </a:r>
            <a:r>
              <a:rPr lang="en-US" sz="2400" dirty="0">
                <a:sym typeface="Symbol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ru-RU" sz="2400" i="1" baseline="-25000" dirty="0"/>
              <a:t>2</a:t>
            </a:r>
            <a:r>
              <a:rPr lang="ru-RU" sz="2400" i="1" dirty="0"/>
              <a:t> </a:t>
            </a:r>
            <a:r>
              <a:rPr lang="en-US" sz="2400" i="1" dirty="0"/>
              <a:t>x</a:t>
            </a:r>
            <a:r>
              <a:rPr lang="ru-RU" sz="2400" i="1" baseline="-25000" dirty="0"/>
              <a:t>3</a:t>
            </a:r>
            <a:r>
              <a:rPr lang="ru-RU" sz="2400" i="1" dirty="0"/>
              <a:t> </a:t>
            </a:r>
            <a:r>
              <a:rPr lang="en-US" sz="2400" i="1" dirty="0"/>
              <a:t>x</a:t>
            </a:r>
            <a:r>
              <a:rPr lang="ru-RU" sz="2400" i="1" baseline="-25000" dirty="0"/>
              <a:t>5</a:t>
            </a:r>
            <a:r>
              <a:rPr lang="ru-RU" sz="2400" i="1" dirty="0"/>
              <a:t> </a:t>
            </a:r>
            <a:r>
              <a:rPr lang="en-US" sz="2400" i="1" dirty="0"/>
              <a:t>x</a:t>
            </a:r>
            <a:r>
              <a:rPr lang="ru-RU" sz="2400" i="1" baseline="-25000" dirty="0"/>
              <a:t>6</a:t>
            </a:r>
            <a:r>
              <a:rPr lang="ru-RU" sz="2400" dirty="0"/>
              <a:t>)(</a:t>
            </a:r>
            <a:r>
              <a:rPr lang="en-US" sz="2400" i="1" dirty="0"/>
              <a:t>x</a:t>
            </a:r>
            <a:r>
              <a:rPr lang="ru-RU" sz="2400" i="1" baseline="-25000" dirty="0"/>
              <a:t>2</a:t>
            </a:r>
            <a:r>
              <a:rPr lang="ru-RU" sz="2400" dirty="0"/>
              <a:t> </a:t>
            </a:r>
            <a:r>
              <a:rPr lang="en-US" sz="2400" dirty="0">
                <a:sym typeface="Symbol"/>
              </a:rPr>
              <a:t></a:t>
            </a:r>
            <a:r>
              <a:rPr lang="en-US" sz="2400" i="1" dirty="0"/>
              <a:t> x</a:t>
            </a:r>
            <a:r>
              <a:rPr lang="ru-RU" sz="2400" i="1" baseline="-25000" dirty="0"/>
              <a:t>3</a:t>
            </a:r>
            <a:r>
              <a:rPr lang="ru-RU" sz="2400" dirty="0"/>
              <a:t>)(</a:t>
            </a:r>
            <a:r>
              <a:rPr lang="en-US" sz="2400" i="1" dirty="0"/>
              <a:t>x</a:t>
            </a:r>
            <a:r>
              <a:rPr lang="ru-RU" sz="2400" i="1" baseline="-25000" dirty="0"/>
              <a:t>4</a:t>
            </a:r>
            <a:r>
              <a:rPr lang="ru-RU" sz="2400" dirty="0"/>
              <a:t> </a:t>
            </a:r>
            <a:r>
              <a:rPr lang="en-US" sz="2400" dirty="0">
                <a:sym typeface="Symbol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ru-RU" sz="2400" i="1" baseline="-25000" dirty="0"/>
              <a:t>2</a:t>
            </a:r>
            <a:r>
              <a:rPr lang="ru-RU" sz="2400" i="1" dirty="0"/>
              <a:t> </a:t>
            </a:r>
            <a:r>
              <a:rPr lang="en-US" sz="2400" i="1" dirty="0"/>
              <a:t>x</a:t>
            </a:r>
            <a:r>
              <a:rPr lang="ru-RU" sz="2400" i="1" baseline="-25000" dirty="0"/>
              <a:t>3</a:t>
            </a:r>
            <a:r>
              <a:rPr lang="ru-RU" sz="2400" i="1" dirty="0"/>
              <a:t> </a:t>
            </a:r>
            <a:r>
              <a:rPr lang="en-US" sz="2400" i="1" dirty="0"/>
              <a:t>x</a:t>
            </a:r>
            <a:r>
              <a:rPr lang="ru-RU" sz="2400" i="1" baseline="-25000" dirty="0"/>
              <a:t>5</a:t>
            </a:r>
            <a:r>
              <a:rPr lang="ru-RU" sz="2400" i="1" dirty="0"/>
              <a:t> </a:t>
            </a:r>
            <a:r>
              <a:rPr lang="en-US" sz="2400" i="1" dirty="0"/>
              <a:t>x</a:t>
            </a:r>
            <a:r>
              <a:rPr lang="ru-RU" sz="2400" i="1" baseline="-25000" dirty="0"/>
              <a:t>6</a:t>
            </a:r>
            <a:r>
              <a:rPr lang="ru-RU" sz="2400" dirty="0"/>
              <a:t>)(</a:t>
            </a:r>
            <a:r>
              <a:rPr lang="en-US" sz="2400" i="1" dirty="0"/>
              <a:t>x</a:t>
            </a:r>
            <a:r>
              <a:rPr lang="ru-RU" sz="2400" i="1" baseline="-25000" dirty="0"/>
              <a:t>5</a:t>
            </a:r>
            <a:r>
              <a:rPr lang="ru-RU" sz="2400" dirty="0"/>
              <a:t> </a:t>
            </a:r>
            <a:r>
              <a:rPr lang="en-US" sz="2400" dirty="0">
                <a:sym typeface="Symbol"/>
              </a:rPr>
              <a:t></a:t>
            </a:r>
            <a:r>
              <a:rPr lang="en-US" sz="2400" i="1" dirty="0"/>
              <a:t> x</a:t>
            </a:r>
            <a:r>
              <a:rPr lang="ru-RU" sz="2400" i="1" baseline="-25000" dirty="0"/>
              <a:t>6</a:t>
            </a:r>
            <a:r>
              <a:rPr lang="ru-RU" sz="2400" dirty="0"/>
              <a:t>) =</a:t>
            </a:r>
          </a:p>
          <a:p>
            <a:r>
              <a:rPr lang="en-US" sz="2400" i="1" dirty="0"/>
              <a:t>= x</a:t>
            </a:r>
            <a:r>
              <a:rPr lang="en-US" sz="2400" i="1" baseline="-25000" dirty="0"/>
              <a:t>1</a:t>
            </a:r>
            <a:r>
              <a:rPr lang="en-US" sz="2400" i="1" dirty="0"/>
              <a:t> x</a:t>
            </a:r>
            <a:r>
              <a:rPr lang="en-US" sz="2400" i="1" baseline="-25000" dirty="0"/>
              <a:t>2</a:t>
            </a:r>
            <a:r>
              <a:rPr lang="en-US" sz="2400" i="1" dirty="0"/>
              <a:t> x</a:t>
            </a:r>
            <a:r>
              <a:rPr lang="en-US" sz="2400" i="1" baseline="-25000" dirty="0"/>
              <a:t>4</a:t>
            </a:r>
            <a:r>
              <a:rPr lang="en-US" sz="2400" i="1" dirty="0"/>
              <a:t> x</a:t>
            </a:r>
            <a:r>
              <a:rPr lang="en-US" sz="2400" i="1" baseline="-25000" dirty="0"/>
              <a:t>5 </a:t>
            </a:r>
            <a:r>
              <a:rPr lang="en-US" sz="2400" dirty="0">
                <a:sym typeface="Symbol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i="1" baseline="-25000" dirty="0"/>
              <a:t>1</a:t>
            </a:r>
            <a:r>
              <a:rPr lang="en-US" sz="2400" i="1" dirty="0"/>
              <a:t> x</a:t>
            </a:r>
            <a:r>
              <a:rPr lang="en-US" sz="2400" i="1" baseline="-25000" dirty="0"/>
              <a:t>2</a:t>
            </a:r>
            <a:r>
              <a:rPr lang="en-US" sz="2400" i="1" dirty="0"/>
              <a:t> x</a:t>
            </a:r>
            <a:r>
              <a:rPr lang="en-US" sz="2400" i="1" baseline="-25000" dirty="0"/>
              <a:t>4</a:t>
            </a:r>
            <a:r>
              <a:rPr lang="en-US" sz="2400" i="1" dirty="0"/>
              <a:t> x</a:t>
            </a:r>
            <a:r>
              <a:rPr lang="en-US" sz="2400" i="1" baseline="-25000" dirty="0"/>
              <a:t>6 </a:t>
            </a:r>
            <a:r>
              <a:rPr lang="en-US" sz="2400" dirty="0">
                <a:sym typeface="Symbol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i="1" baseline="-25000" dirty="0"/>
              <a:t>1</a:t>
            </a:r>
            <a:r>
              <a:rPr lang="en-US" sz="2400" i="1" dirty="0"/>
              <a:t> x</a:t>
            </a:r>
            <a:r>
              <a:rPr lang="en-US" sz="2400" i="1" baseline="-25000" dirty="0"/>
              <a:t>3</a:t>
            </a:r>
            <a:r>
              <a:rPr lang="en-US" sz="2400" i="1" dirty="0"/>
              <a:t> x</a:t>
            </a:r>
            <a:r>
              <a:rPr lang="en-US" sz="2400" i="1" baseline="-25000" dirty="0"/>
              <a:t>4</a:t>
            </a:r>
            <a:r>
              <a:rPr lang="en-US" sz="2400" i="1" dirty="0"/>
              <a:t> x</a:t>
            </a:r>
            <a:r>
              <a:rPr lang="en-US" sz="2400" i="1" baseline="-25000" dirty="0"/>
              <a:t>5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i="1" baseline="-25000" dirty="0"/>
              <a:t>1</a:t>
            </a:r>
            <a:r>
              <a:rPr lang="en-US" sz="2400" i="1" dirty="0"/>
              <a:t> x</a:t>
            </a:r>
            <a:r>
              <a:rPr lang="en-US" sz="2400" i="1" baseline="-25000" dirty="0"/>
              <a:t>3</a:t>
            </a:r>
            <a:r>
              <a:rPr lang="en-US" sz="2400" i="1" dirty="0"/>
              <a:t> x</a:t>
            </a:r>
            <a:r>
              <a:rPr lang="en-US" sz="2400" i="1" baseline="-25000" dirty="0"/>
              <a:t>4</a:t>
            </a:r>
            <a:r>
              <a:rPr lang="en-US" sz="2400" i="1" dirty="0"/>
              <a:t> x</a:t>
            </a:r>
            <a:r>
              <a:rPr lang="en-US" sz="2400" i="1" baseline="-25000" dirty="0"/>
              <a:t>6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i="1" baseline="-25000" dirty="0"/>
              <a:t>2</a:t>
            </a:r>
            <a:r>
              <a:rPr lang="en-US" sz="2400" i="1" dirty="0"/>
              <a:t> x</a:t>
            </a:r>
            <a:r>
              <a:rPr lang="en-US" sz="2400" i="1" baseline="-25000" dirty="0"/>
              <a:t>3</a:t>
            </a:r>
            <a:r>
              <a:rPr lang="en-US" sz="2400" i="1" dirty="0"/>
              <a:t> x</a:t>
            </a:r>
            <a:r>
              <a:rPr lang="en-US" sz="2400" i="1" baseline="-25000" dirty="0"/>
              <a:t>5</a:t>
            </a:r>
            <a:r>
              <a:rPr lang="en-US" sz="2400" i="1" dirty="0"/>
              <a:t> x</a:t>
            </a:r>
            <a:r>
              <a:rPr lang="en-US" sz="2400" i="1" baseline="-25000" dirty="0"/>
              <a:t>6</a:t>
            </a:r>
            <a:r>
              <a:rPr lang="en-US" sz="2400" dirty="0"/>
              <a:t> = </a:t>
            </a:r>
            <a:r>
              <a:rPr lang="en-US" sz="2400" dirty="0">
                <a:sym typeface="Symbol"/>
              </a:rPr>
              <a:t></a:t>
            </a:r>
            <a:r>
              <a:rPr lang="en-US" sz="2400" i="1" dirty="0" err="1"/>
              <a:t>K</a:t>
            </a:r>
            <a:r>
              <a:rPr lang="en-US" sz="2400" i="1" baseline="-25000" dirty="0" err="1"/>
              <a:t>j</a:t>
            </a:r>
            <a:r>
              <a:rPr lang="en-US" sz="2400" dirty="0"/>
              <a:t> =</a:t>
            </a:r>
            <a:endParaRPr lang="ru-RU" sz="2400" dirty="0"/>
          </a:p>
          <a:p>
            <a:r>
              <a:rPr lang="en-US" sz="2400" i="1" dirty="0"/>
              <a:t>      </a:t>
            </a:r>
            <a:r>
              <a:rPr lang="ru-RU" sz="2400" i="1" dirty="0"/>
              <a:t>=</a:t>
            </a:r>
            <a:r>
              <a:rPr lang="en-US" sz="2400" i="1" dirty="0"/>
              <a:t>  K</a:t>
            </a:r>
            <a:r>
              <a:rPr lang="ru-RU" sz="2400" i="1" baseline="-25000" dirty="0"/>
              <a:t>1      </a:t>
            </a:r>
            <a:r>
              <a:rPr lang="ru-RU" sz="2400" i="1" baseline="-25000" dirty="0" smtClean="0"/>
              <a:t>   </a:t>
            </a:r>
            <a:r>
              <a:rPr lang="en-US" sz="2400" dirty="0">
                <a:sym typeface="Symbol"/>
              </a:rPr>
              <a:t></a:t>
            </a:r>
            <a:r>
              <a:rPr lang="ru-RU" sz="2400" dirty="0"/>
              <a:t>      </a:t>
            </a:r>
            <a:r>
              <a:rPr lang="ru-RU" sz="2400" i="1" baseline="-25000" dirty="0"/>
              <a:t>  </a:t>
            </a:r>
            <a:r>
              <a:rPr lang="en-US" sz="2400" i="1" dirty="0"/>
              <a:t>K</a:t>
            </a:r>
            <a:r>
              <a:rPr lang="en-US" sz="2400" i="1" baseline="-25000" dirty="0"/>
              <a:t>2</a:t>
            </a:r>
            <a:r>
              <a:rPr lang="ru-RU" sz="2400" i="1" baseline="-25000" dirty="0"/>
              <a:t>      </a:t>
            </a:r>
            <a:r>
              <a:rPr lang="ru-RU" sz="2400" i="1" baseline="-25000" dirty="0" smtClean="0"/>
              <a:t>     </a:t>
            </a:r>
            <a:r>
              <a:rPr lang="en-US" sz="2400" dirty="0">
                <a:sym typeface="Symbol"/>
              </a:rPr>
              <a:t></a:t>
            </a:r>
            <a:r>
              <a:rPr lang="en-US" sz="2400" dirty="0"/>
              <a:t> </a:t>
            </a:r>
            <a:r>
              <a:rPr lang="ru-RU" sz="2400" i="1" baseline="-25000" dirty="0"/>
              <a:t>    </a:t>
            </a:r>
            <a:r>
              <a:rPr lang="ru-RU" sz="2400" i="1" baseline="-25000" dirty="0" smtClean="0"/>
              <a:t>     </a:t>
            </a:r>
            <a:r>
              <a:rPr lang="en-US" sz="2400" i="1" dirty="0"/>
              <a:t>K</a:t>
            </a:r>
            <a:r>
              <a:rPr lang="en-US" sz="2400" i="1" baseline="-25000" dirty="0"/>
              <a:t>3</a:t>
            </a:r>
            <a:r>
              <a:rPr lang="ru-RU" sz="2400" i="1" baseline="-25000" dirty="0"/>
              <a:t>            </a:t>
            </a:r>
            <a:r>
              <a:rPr lang="en-US" sz="2400" dirty="0">
                <a:sym typeface="Symbol"/>
              </a:rPr>
              <a:t></a:t>
            </a:r>
            <a:r>
              <a:rPr lang="ru-RU" sz="2400" i="1" baseline="-25000" dirty="0"/>
              <a:t>        </a:t>
            </a:r>
            <a:r>
              <a:rPr lang="ru-RU" sz="2400" i="1" baseline="-25000" dirty="0" smtClean="0"/>
              <a:t>     </a:t>
            </a:r>
            <a:r>
              <a:rPr lang="en-US" sz="2400" i="1" dirty="0"/>
              <a:t>K</a:t>
            </a:r>
            <a:r>
              <a:rPr lang="en-US" sz="2400" i="1" baseline="-25000" dirty="0"/>
              <a:t>4</a:t>
            </a:r>
            <a:r>
              <a:rPr lang="ru-RU" sz="2400" i="1" baseline="-25000" dirty="0"/>
              <a:t>        </a:t>
            </a:r>
            <a:r>
              <a:rPr lang="ru-RU" sz="2400" i="1" baseline="-25000" dirty="0" smtClean="0"/>
              <a:t>  </a:t>
            </a:r>
            <a:r>
              <a:rPr lang="en-US" sz="2400" dirty="0">
                <a:sym typeface="Symbol"/>
              </a:rPr>
              <a:t></a:t>
            </a:r>
            <a:r>
              <a:rPr lang="ru-RU" sz="2400" i="1" baseline="-25000" dirty="0"/>
              <a:t>   </a:t>
            </a:r>
            <a:r>
              <a:rPr lang="ru-RU" sz="2400" i="1" baseline="-25000" dirty="0" smtClean="0"/>
              <a:t>      </a:t>
            </a:r>
            <a:r>
              <a:rPr lang="en-US" sz="2400" i="1" dirty="0"/>
              <a:t>K</a:t>
            </a:r>
            <a:r>
              <a:rPr lang="en-US" sz="2400" i="1" baseline="-25000" dirty="0"/>
              <a:t>5</a:t>
            </a:r>
            <a:r>
              <a:rPr lang="ru-RU" sz="2400" dirty="0" smtClean="0"/>
              <a:t>;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6288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13. </a:t>
            </a:r>
            <a:r>
              <a:rPr lang="ru-RU" sz="2400" dirty="0"/>
              <a:t>Для каждого </a:t>
            </a:r>
            <a:r>
              <a:rPr lang="en-US" sz="2400" i="1" dirty="0" err="1"/>
              <a:t>K</a:t>
            </a:r>
            <a:r>
              <a:rPr lang="en-US" sz="2400" i="1" baseline="-25000" dirty="0" err="1"/>
              <a:t>j</a:t>
            </a:r>
            <a:r>
              <a:rPr lang="ru-RU" sz="2400" dirty="0"/>
              <a:t> ищем  </a:t>
            </a:r>
            <a:r>
              <a:rPr lang="ru-RU" sz="2400" i="1" dirty="0">
                <a:sym typeface="Symbol"/>
              </a:rPr>
              <a:t></a:t>
            </a:r>
            <a:r>
              <a:rPr lang="en-US" sz="2400" i="1" baseline="-25000" dirty="0"/>
              <a:t>j</a:t>
            </a:r>
            <a:r>
              <a:rPr lang="ru-RU" sz="2400" dirty="0"/>
              <a:t>:  </a:t>
            </a:r>
          </a:p>
          <a:p>
            <a:r>
              <a:rPr lang="ru-RU" sz="2400" i="1" dirty="0">
                <a:sym typeface="Symbol"/>
              </a:rPr>
              <a:t></a:t>
            </a:r>
            <a:r>
              <a:rPr lang="ru-RU" sz="2400" i="1" baseline="-25000" dirty="0"/>
              <a:t>1</a:t>
            </a:r>
            <a:r>
              <a:rPr lang="ru-RU" sz="2400" dirty="0"/>
              <a:t> = {</a:t>
            </a:r>
            <a:r>
              <a:rPr lang="en-US" sz="2400" i="1" dirty="0"/>
              <a:t>x</a:t>
            </a:r>
            <a:r>
              <a:rPr lang="ru-RU" sz="2400" i="1" baseline="-25000" dirty="0"/>
              <a:t>3</a:t>
            </a:r>
            <a:r>
              <a:rPr lang="ru-RU" sz="2400" i="1" dirty="0"/>
              <a:t>, </a:t>
            </a:r>
            <a:r>
              <a:rPr lang="en-US" sz="2400" i="1" dirty="0"/>
              <a:t>x</a:t>
            </a:r>
            <a:r>
              <a:rPr lang="ru-RU" sz="2400" i="1" baseline="-25000" dirty="0"/>
              <a:t>6</a:t>
            </a:r>
            <a:r>
              <a:rPr lang="ru-RU" sz="2400" dirty="0"/>
              <a:t>}, </a:t>
            </a:r>
            <a:r>
              <a:rPr lang="ru-RU" sz="2400" i="1" dirty="0">
                <a:sym typeface="Symbol"/>
              </a:rPr>
              <a:t></a:t>
            </a:r>
            <a:r>
              <a:rPr lang="ru-RU" sz="2400" i="1" baseline="-25000" dirty="0"/>
              <a:t>2</a:t>
            </a:r>
            <a:r>
              <a:rPr lang="ru-RU" sz="2400" dirty="0"/>
              <a:t> = {</a:t>
            </a:r>
            <a:r>
              <a:rPr lang="en-US" sz="2400" i="1" dirty="0"/>
              <a:t>x</a:t>
            </a:r>
            <a:r>
              <a:rPr lang="ru-RU" sz="2400" i="1" baseline="-25000" dirty="0"/>
              <a:t>3</a:t>
            </a:r>
            <a:r>
              <a:rPr lang="ru-RU" sz="2400" i="1" dirty="0"/>
              <a:t>, </a:t>
            </a:r>
            <a:r>
              <a:rPr lang="en-US" sz="2400" i="1" dirty="0"/>
              <a:t>x</a:t>
            </a:r>
            <a:r>
              <a:rPr lang="ru-RU" sz="2400" i="1" baseline="-25000" dirty="0"/>
              <a:t>5</a:t>
            </a:r>
            <a:r>
              <a:rPr lang="ru-RU" sz="2400" dirty="0"/>
              <a:t>}, </a:t>
            </a:r>
            <a:r>
              <a:rPr lang="ru-RU" sz="2400" i="1" dirty="0">
                <a:sym typeface="Symbol"/>
              </a:rPr>
              <a:t></a:t>
            </a:r>
            <a:r>
              <a:rPr lang="ru-RU" sz="2400" i="1" baseline="-25000" dirty="0"/>
              <a:t>3</a:t>
            </a:r>
            <a:r>
              <a:rPr lang="ru-RU" sz="2400" dirty="0"/>
              <a:t> = {</a:t>
            </a:r>
            <a:r>
              <a:rPr lang="en-US" sz="2400" i="1" dirty="0"/>
              <a:t>x</a:t>
            </a:r>
            <a:r>
              <a:rPr lang="ru-RU" sz="2400" i="1" baseline="-25000" dirty="0"/>
              <a:t>2</a:t>
            </a:r>
            <a:r>
              <a:rPr lang="ru-RU" sz="2400" i="1" dirty="0"/>
              <a:t>, </a:t>
            </a:r>
            <a:r>
              <a:rPr lang="en-US" sz="2400" i="1" dirty="0"/>
              <a:t>x</a:t>
            </a:r>
            <a:r>
              <a:rPr lang="ru-RU" sz="2400" i="1" baseline="-25000" dirty="0"/>
              <a:t>6</a:t>
            </a:r>
            <a:r>
              <a:rPr lang="ru-RU" sz="2400" dirty="0"/>
              <a:t>}, </a:t>
            </a:r>
            <a:r>
              <a:rPr lang="ru-RU" sz="2400" i="1" dirty="0">
                <a:sym typeface="Symbol"/>
              </a:rPr>
              <a:t></a:t>
            </a:r>
            <a:r>
              <a:rPr lang="ru-RU" sz="2400" i="1" baseline="-25000" dirty="0"/>
              <a:t>4</a:t>
            </a:r>
            <a:r>
              <a:rPr lang="ru-RU" sz="2400" dirty="0"/>
              <a:t> = {</a:t>
            </a:r>
            <a:r>
              <a:rPr lang="en-US" sz="2400" i="1" dirty="0"/>
              <a:t>x</a:t>
            </a:r>
            <a:r>
              <a:rPr lang="ru-RU" sz="2400" i="1" baseline="-25000" dirty="0"/>
              <a:t>2</a:t>
            </a:r>
            <a:r>
              <a:rPr lang="ru-RU" sz="2400" i="1" dirty="0"/>
              <a:t>, </a:t>
            </a:r>
            <a:r>
              <a:rPr lang="en-US" sz="2400" i="1" dirty="0"/>
              <a:t>x</a:t>
            </a:r>
            <a:r>
              <a:rPr lang="ru-RU" sz="2400" i="1" baseline="-25000" dirty="0"/>
              <a:t>5</a:t>
            </a:r>
            <a:r>
              <a:rPr lang="ru-RU" sz="2400" dirty="0"/>
              <a:t>}, </a:t>
            </a:r>
            <a:r>
              <a:rPr lang="ru-RU" sz="2400" i="1" dirty="0">
                <a:sym typeface="Symbol"/>
              </a:rPr>
              <a:t></a:t>
            </a:r>
            <a:r>
              <a:rPr lang="ru-RU" sz="2400" i="1" baseline="-25000" dirty="0"/>
              <a:t>5</a:t>
            </a:r>
            <a:r>
              <a:rPr lang="ru-RU" sz="2400" dirty="0"/>
              <a:t> = {</a:t>
            </a:r>
            <a:r>
              <a:rPr lang="en-US" sz="2400" i="1" dirty="0"/>
              <a:t>x</a:t>
            </a:r>
            <a:r>
              <a:rPr lang="ru-RU" sz="2400" i="1" baseline="-25000" dirty="0"/>
              <a:t>1</a:t>
            </a:r>
            <a:r>
              <a:rPr lang="ru-RU" sz="2400" i="1" dirty="0"/>
              <a:t>, </a:t>
            </a:r>
            <a:r>
              <a:rPr lang="en-US" sz="2400" i="1" dirty="0"/>
              <a:t>x</a:t>
            </a:r>
            <a:r>
              <a:rPr lang="ru-RU" sz="2400" i="1" baseline="-25000" dirty="0"/>
              <a:t>4</a:t>
            </a:r>
            <a:r>
              <a:rPr lang="ru-RU" sz="2400" dirty="0"/>
              <a:t>}. Получено семейство  МВУМ </a:t>
            </a:r>
            <a:r>
              <a:rPr lang="ru-RU" sz="2400" i="1" dirty="0">
                <a:sym typeface="Symbol"/>
              </a:rPr>
              <a:t></a:t>
            </a:r>
            <a:r>
              <a:rPr lang="ru-RU" sz="2400" i="1" dirty="0"/>
              <a:t> </a:t>
            </a:r>
            <a:r>
              <a:rPr lang="ru-RU" sz="2400" dirty="0" smtClean="0"/>
              <a:t>;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92494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14. </a:t>
            </a:r>
            <a:r>
              <a:rPr lang="ru-RU" sz="2400" dirty="0"/>
              <a:t>Для каждой вершины определим подмножества </a:t>
            </a:r>
            <a:r>
              <a:rPr lang="ru-RU" sz="2400" i="1" dirty="0">
                <a:sym typeface="Symbol"/>
              </a:rPr>
              <a:t></a:t>
            </a:r>
            <a:r>
              <a:rPr lang="en-US" sz="2400" i="1" baseline="-25000" dirty="0"/>
              <a:t>j</a:t>
            </a:r>
            <a:r>
              <a:rPr lang="ru-RU" sz="2400" dirty="0"/>
              <a:t>, в которые она входит. Строим дизъюнкцию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i</a:t>
            </a:r>
            <a:r>
              <a:rPr lang="ru-RU" sz="2400" i="1" dirty="0"/>
              <a:t> = </a:t>
            </a:r>
            <a:r>
              <a:rPr lang="ru-RU" sz="2400" dirty="0">
                <a:sym typeface="Symbol"/>
              </a:rPr>
              <a:t></a:t>
            </a:r>
            <a:r>
              <a:rPr lang="ru-RU" sz="2400" i="1" dirty="0">
                <a:sym typeface="Symbol"/>
              </a:rPr>
              <a:t></a:t>
            </a:r>
            <a:r>
              <a:rPr lang="en-US" sz="2400" i="1" baseline="-25000" dirty="0"/>
              <a:t>j</a:t>
            </a:r>
            <a:r>
              <a:rPr lang="ru-RU" sz="2400" dirty="0"/>
              <a:t>;</a:t>
            </a:r>
          </a:p>
          <a:p>
            <a:r>
              <a:rPr lang="en-US" sz="2400" i="1" dirty="0"/>
              <a:t>t</a:t>
            </a:r>
            <a:r>
              <a:rPr lang="ru-RU" sz="2400" i="1" baseline="-25000" dirty="0"/>
              <a:t>1 </a:t>
            </a:r>
            <a:r>
              <a:rPr lang="ru-RU" sz="2400" dirty="0"/>
              <a:t>=</a:t>
            </a:r>
            <a:r>
              <a:rPr lang="ru-RU" sz="2400" i="1" dirty="0"/>
              <a:t> </a:t>
            </a:r>
            <a:r>
              <a:rPr lang="ru-RU" sz="2400" i="1" dirty="0">
                <a:sym typeface="Symbol"/>
              </a:rPr>
              <a:t></a:t>
            </a:r>
            <a:r>
              <a:rPr lang="ru-RU" sz="2400" i="1" baseline="-25000" dirty="0"/>
              <a:t>5</a:t>
            </a:r>
            <a:r>
              <a:rPr lang="ru-RU" sz="2400" dirty="0"/>
              <a:t>; </a:t>
            </a:r>
            <a:r>
              <a:rPr lang="en-US" sz="2400" i="1" dirty="0"/>
              <a:t>t</a:t>
            </a:r>
            <a:r>
              <a:rPr lang="ru-RU" sz="2400" i="1" baseline="-25000" dirty="0"/>
              <a:t>2</a:t>
            </a:r>
            <a:r>
              <a:rPr lang="ru-RU" sz="2400" dirty="0"/>
              <a:t> =</a:t>
            </a:r>
            <a:r>
              <a:rPr lang="ru-RU" sz="2400" i="1" baseline="-25000" dirty="0"/>
              <a:t> </a:t>
            </a:r>
            <a:r>
              <a:rPr lang="ru-RU" sz="2400" i="1" dirty="0">
                <a:sym typeface="Symbol"/>
              </a:rPr>
              <a:t></a:t>
            </a:r>
            <a:r>
              <a:rPr lang="ru-RU" sz="2400" i="1" baseline="-25000" dirty="0"/>
              <a:t>3  </a:t>
            </a:r>
            <a:r>
              <a:rPr lang="en-US" sz="2400" dirty="0">
                <a:sym typeface="Symbol"/>
              </a:rPr>
              <a:t></a:t>
            </a:r>
            <a:r>
              <a:rPr lang="en-US" sz="2400" i="1" baseline="-25000" dirty="0"/>
              <a:t> </a:t>
            </a:r>
            <a:r>
              <a:rPr lang="ru-RU" sz="2400" i="1" dirty="0">
                <a:sym typeface="Symbol"/>
              </a:rPr>
              <a:t></a:t>
            </a:r>
            <a:r>
              <a:rPr lang="ru-RU" sz="2400" i="1" baseline="-25000" dirty="0"/>
              <a:t>4</a:t>
            </a:r>
            <a:r>
              <a:rPr lang="ru-RU" sz="2400" dirty="0"/>
              <a:t>; </a:t>
            </a:r>
            <a:r>
              <a:rPr lang="ru-RU" sz="2400" i="1" baseline="-25000" dirty="0"/>
              <a:t>  </a:t>
            </a:r>
            <a:r>
              <a:rPr lang="en-US" sz="2400" i="1" dirty="0"/>
              <a:t>t</a:t>
            </a:r>
            <a:r>
              <a:rPr lang="ru-RU" sz="2400" i="1" baseline="-25000" dirty="0"/>
              <a:t>3</a:t>
            </a:r>
            <a:r>
              <a:rPr lang="ru-RU" sz="2400" dirty="0"/>
              <a:t> =</a:t>
            </a:r>
            <a:r>
              <a:rPr lang="ru-RU" sz="2400" i="1" baseline="-25000" dirty="0"/>
              <a:t> </a:t>
            </a:r>
            <a:r>
              <a:rPr lang="ru-RU" sz="2400" i="1" dirty="0">
                <a:sym typeface="Symbol"/>
              </a:rPr>
              <a:t></a:t>
            </a:r>
            <a:r>
              <a:rPr lang="ru-RU" sz="2400" i="1" baseline="-25000" dirty="0"/>
              <a:t>1  </a:t>
            </a:r>
            <a:r>
              <a:rPr lang="en-US" sz="2400" dirty="0">
                <a:sym typeface="Symbol"/>
              </a:rPr>
              <a:t></a:t>
            </a:r>
            <a:r>
              <a:rPr lang="en-US" sz="2400" i="1" baseline="-25000" dirty="0"/>
              <a:t> </a:t>
            </a:r>
            <a:r>
              <a:rPr lang="ru-RU" sz="2400" i="1" dirty="0">
                <a:sym typeface="Symbol"/>
              </a:rPr>
              <a:t></a:t>
            </a:r>
            <a:r>
              <a:rPr lang="ru-RU" sz="2400" i="1" baseline="-25000" dirty="0"/>
              <a:t>2</a:t>
            </a:r>
            <a:r>
              <a:rPr lang="ru-RU" sz="2400" dirty="0"/>
              <a:t>; </a:t>
            </a:r>
            <a:r>
              <a:rPr lang="en-US" sz="2400" i="1" dirty="0"/>
              <a:t>t</a:t>
            </a:r>
            <a:r>
              <a:rPr lang="ru-RU" sz="2400" i="1" baseline="-25000" dirty="0"/>
              <a:t>4</a:t>
            </a:r>
            <a:r>
              <a:rPr lang="ru-RU" sz="2400" dirty="0"/>
              <a:t> =</a:t>
            </a:r>
            <a:r>
              <a:rPr lang="ru-RU" sz="2400" i="1" baseline="-25000" dirty="0"/>
              <a:t> </a:t>
            </a:r>
            <a:r>
              <a:rPr lang="ru-RU" sz="2400" i="1" dirty="0">
                <a:sym typeface="Symbol"/>
              </a:rPr>
              <a:t></a:t>
            </a:r>
            <a:r>
              <a:rPr lang="ru-RU" sz="2400" i="1" baseline="-25000" dirty="0"/>
              <a:t>5</a:t>
            </a:r>
            <a:r>
              <a:rPr lang="ru-RU" sz="2400" dirty="0"/>
              <a:t>;</a:t>
            </a:r>
            <a:r>
              <a:rPr lang="ru-RU" sz="2400" i="1" baseline="-25000" dirty="0"/>
              <a:t>  </a:t>
            </a:r>
            <a:r>
              <a:rPr lang="ru-RU" sz="2400" dirty="0"/>
              <a:t> </a:t>
            </a:r>
            <a:r>
              <a:rPr lang="en-US" sz="2400" i="1" dirty="0"/>
              <a:t>t</a:t>
            </a:r>
            <a:r>
              <a:rPr lang="ru-RU" sz="2400" i="1" baseline="-25000" dirty="0"/>
              <a:t>5</a:t>
            </a:r>
            <a:r>
              <a:rPr lang="ru-RU" sz="2400" dirty="0"/>
              <a:t> =</a:t>
            </a:r>
            <a:r>
              <a:rPr lang="ru-RU" sz="2400" i="1" baseline="-25000" dirty="0"/>
              <a:t> </a:t>
            </a:r>
            <a:r>
              <a:rPr lang="ru-RU" sz="2400" i="1" dirty="0">
                <a:sym typeface="Symbol"/>
              </a:rPr>
              <a:t></a:t>
            </a:r>
            <a:r>
              <a:rPr lang="ru-RU" sz="2400" i="1" baseline="-25000" dirty="0"/>
              <a:t>2  </a:t>
            </a:r>
            <a:r>
              <a:rPr lang="en-US" sz="2400" dirty="0">
                <a:sym typeface="Symbol"/>
              </a:rPr>
              <a:t></a:t>
            </a:r>
            <a:r>
              <a:rPr lang="en-US" sz="2400" i="1" baseline="-25000" dirty="0"/>
              <a:t> </a:t>
            </a:r>
            <a:r>
              <a:rPr lang="ru-RU" sz="2400" i="1" dirty="0">
                <a:sym typeface="Symbol"/>
              </a:rPr>
              <a:t></a:t>
            </a:r>
            <a:r>
              <a:rPr lang="ru-RU" sz="2400" i="1" baseline="-25000" dirty="0"/>
              <a:t>4</a:t>
            </a:r>
            <a:r>
              <a:rPr lang="ru-RU" sz="2400" dirty="0"/>
              <a:t>;</a:t>
            </a:r>
            <a:r>
              <a:rPr lang="ru-RU" sz="2400" i="1" dirty="0"/>
              <a:t>  </a:t>
            </a:r>
            <a:r>
              <a:rPr lang="en-US" sz="2400" i="1" dirty="0"/>
              <a:t>t</a:t>
            </a:r>
            <a:r>
              <a:rPr lang="ru-RU" sz="2400" i="1" baseline="-25000" dirty="0"/>
              <a:t>6</a:t>
            </a:r>
            <a:r>
              <a:rPr lang="ru-RU" sz="2400" dirty="0"/>
              <a:t> =</a:t>
            </a:r>
            <a:r>
              <a:rPr lang="ru-RU" sz="2400" i="1" baseline="-25000" dirty="0"/>
              <a:t> </a:t>
            </a:r>
            <a:r>
              <a:rPr lang="ru-RU" sz="2400" i="1" dirty="0">
                <a:sym typeface="Symbol"/>
              </a:rPr>
              <a:t></a:t>
            </a:r>
            <a:r>
              <a:rPr lang="ru-RU" sz="2400" i="1" baseline="-25000" dirty="0"/>
              <a:t>1  </a:t>
            </a:r>
            <a:r>
              <a:rPr lang="en-US" sz="2400" dirty="0">
                <a:sym typeface="Symbol"/>
              </a:rPr>
              <a:t></a:t>
            </a:r>
            <a:r>
              <a:rPr lang="en-US" sz="2400" i="1" baseline="-25000" dirty="0"/>
              <a:t> </a:t>
            </a:r>
            <a:r>
              <a:rPr lang="ru-RU" sz="2400" i="1" dirty="0">
                <a:sym typeface="Symbol"/>
              </a:rPr>
              <a:t></a:t>
            </a:r>
            <a:r>
              <a:rPr lang="ru-RU" sz="2400" i="1" baseline="-25000" dirty="0"/>
              <a:t>3</a:t>
            </a:r>
            <a:r>
              <a:rPr lang="ru-RU" sz="2400" dirty="0" smtClean="0"/>
              <a:t>;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221088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15. </a:t>
            </a:r>
            <a:r>
              <a:rPr lang="ru-RU" sz="2400" dirty="0"/>
              <a:t>Составляем конъюнкцию и выполняем минимизацию булевой функции</a:t>
            </a:r>
          </a:p>
          <a:p>
            <a:r>
              <a:rPr lang="ru-RU" sz="2400" i="1" dirty="0"/>
              <a:t>П</a:t>
            </a:r>
            <a:r>
              <a:rPr lang="en-US" sz="2400" i="1" dirty="0"/>
              <a:t>’ = </a:t>
            </a:r>
            <a:r>
              <a:rPr lang="ru-RU" sz="2400" dirty="0">
                <a:sym typeface="Symbol"/>
              </a:rPr>
              <a:t>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i</a:t>
            </a:r>
            <a:r>
              <a:rPr lang="en-US" sz="2400" dirty="0"/>
              <a:t> = </a:t>
            </a:r>
            <a:r>
              <a:rPr lang="en-US" sz="2400" i="1" dirty="0"/>
              <a:t>t</a:t>
            </a:r>
            <a:r>
              <a:rPr lang="en-US" sz="2400" i="1" baseline="-25000" dirty="0"/>
              <a:t>1</a:t>
            </a:r>
            <a:r>
              <a:rPr lang="en-US" sz="2400" i="1" dirty="0"/>
              <a:t> t</a:t>
            </a:r>
            <a:r>
              <a:rPr lang="en-US" sz="2400" i="1" baseline="-25000" dirty="0"/>
              <a:t>2</a:t>
            </a:r>
            <a:r>
              <a:rPr lang="en-US" sz="2400" i="1" dirty="0"/>
              <a:t> t</a:t>
            </a:r>
            <a:r>
              <a:rPr lang="en-US" sz="2400" i="1" baseline="-25000" dirty="0"/>
              <a:t>3</a:t>
            </a:r>
            <a:r>
              <a:rPr lang="en-US" sz="2400" i="1" dirty="0"/>
              <a:t> t</a:t>
            </a:r>
            <a:r>
              <a:rPr lang="en-US" sz="2400" i="1" baseline="-25000" dirty="0"/>
              <a:t>4</a:t>
            </a:r>
            <a:r>
              <a:rPr lang="en-US" sz="2400" i="1" dirty="0"/>
              <a:t> t</a:t>
            </a:r>
            <a:r>
              <a:rPr lang="en-US" sz="2400" i="1" baseline="-25000" dirty="0"/>
              <a:t>5</a:t>
            </a:r>
            <a:r>
              <a:rPr lang="en-US" sz="2400" i="1" dirty="0"/>
              <a:t> t</a:t>
            </a:r>
            <a:r>
              <a:rPr lang="en-US" sz="2400" i="1" baseline="-25000" dirty="0"/>
              <a:t>6</a:t>
            </a:r>
            <a:r>
              <a:rPr lang="en-US" sz="2400" dirty="0"/>
              <a:t> = </a:t>
            </a:r>
            <a:r>
              <a:rPr lang="ru-RU" sz="2400" i="1" dirty="0">
                <a:sym typeface="Symbol"/>
              </a:rPr>
              <a:t></a:t>
            </a:r>
            <a:r>
              <a:rPr lang="en-US" sz="2400" i="1" baseline="-25000" dirty="0"/>
              <a:t>5</a:t>
            </a:r>
            <a:r>
              <a:rPr lang="en-US" sz="2400" dirty="0"/>
              <a:t>(</a:t>
            </a:r>
            <a:r>
              <a:rPr lang="ru-RU" sz="2400" i="1" dirty="0">
                <a:sym typeface="Symbol"/>
              </a:rPr>
              <a:t></a:t>
            </a:r>
            <a:r>
              <a:rPr lang="en-US" sz="2400" i="1" baseline="-25000" dirty="0"/>
              <a:t>3  </a:t>
            </a:r>
            <a:r>
              <a:rPr lang="en-US" sz="2400" dirty="0">
                <a:sym typeface="Symbol"/>
              </a:rPr>
              <a:t></a:t>
            </a:r>
            <a:r>
              <a:rPr lang="en-US" sz="2400" i="1" baseline="-25000" dirty="0"/>
              <a:t> </a:t>
            </a:r>
            <a:r>
              <a:rPr lang="ru-RU" sz="2400" i="1" dirty="0">
                <a:sym typeface="Symbol"/>
              </a:rPr>
              <a:t></a:t>
            </a:r>
            <a:r>
              <a:rPr lang="en-US" sz="2400" i="1" baseline="-25000" dirty="0"/>
              <a:t>4</a:t>
            </a:r>
            <a:r>
              <a:rPr lang="en-US" sz="2400" dirty="0"/>
              <a:t>)(</a:t>
            </a:r>
            <a:r>
              <a:rPr lang="ru-RU" sz="2400" i="1" dirty="0">
                <a:sym typeface="Symbol"/>
              </a:rPr>
              <a:t></a:t>
            </a:r>
            <a:r>
              <a:rPr lang="en-US" sz="2400" i="1" baseline="-25000" dirty="0"/>
              <a:t>1  </a:t>
            </a:r>
            <a:r>
              <a:rPr lang="en-US" sz="2400" dirty="0">
                <a:sym typeface="Symbol"/>
              </a:rPr>
              <a:t></a:t>
            </a:r>
            <a:r>
              <a:rPr lang="en-US" sz="2400" i="1" baseline="-25000" dirty="0"/>
              <a:t> </a:t>
            </a:r>
            <a:r>
              <a:rPr lang="ru-RU" sz="2400" i="1" dirty="0">
                <a:sym typeface="Symbol"/>
              </a:rPr>
              <a:t></a:t>
            </a:r>
            <a:r>
              <a:rPr lang="en-US" sz="2400" i="1" baseline="-25000" dirty="0"/>
              <a:t>2</a:t>
            </a:r>
            <a:r>
              <a:rPr lang="en-US" sz="2400" dirty="0"/>
              <a:t>)</a:t>
            </a:r>
            <a:r>
              <a:rPr lang="en-US" sz="2400" i="1" baseline="-25000" dirty="0"/>
              <a:t> </a:t>
            </a:r>
            <a:r>
              <a:rPr lang="ru-RU" sz="2400" i="1" dirty="0">
                <a:sym typeface="Symbol"/>
              </a:rPr>
              <a:t></a:t>
            </a:r>
            <a:r>
              <a:rPr lang="en-US" sz="2400" i="1" baseline="-25000" dirty="0"/>
              <a:t>5</a:t>
            </a:r>
            <a:r>
              <a:rPr lang="en-US" sz="2400" dirty="0"/>
              <a:t>(</a:t>
            </a:r>
            <a:r>
              <a:rPr lang="ru-RU" sz="2400" i="1" dirty="0">
                <a:sym typeface="Symbol"/>
              </a:rPr>
              <a:t></a:t>
            </a:r>
            <a:r>
              <a:rPr lang="en-US" sz="2400" i="1" baseline="-25000" dirty="0"/>
              <a:t>2  </a:t>
            </a:r>
            <a:r>
              <a:rPr lang="en-US" sz="2400" dirty="0">
                <a:sym typeface="Symbol"/>
              </a:rPr>
              <a:t></a:t>
            </a:r>
            <a:r>
              <a:rPr lang="en-US" sz="2400" i="1" baseline="-25000" dirty="0"/>
              <a:t> </a:t>
            </a:r>
            <a:r>
              <a:rPr lang="ru-RU" sz="2400" i="1" dirty="0">
                <a:sym typeface="Symbol"/>
              </a:rPr>
              <a:t></a:t>
            </a:r>
            <a:r>
              <a:rPr lang="en-US" sz="2400" i="1" baseline="-25000" dirty="0"/>
              <a:t>4</a:t>
            </a:r>
            <a:r>
              <a:rPr lang="en-US" sz="2400" dirty="0"/>
              <a:t>)(</a:t>
            </a:r>
            <a:r>
              <a:rPr lang="ru-RU" sz="2400" i="1" dirty="0">
                <a:sym typeface="Symbol"/>
              </a:rPr>
              <a:t></a:t>
            </a:r>
            <a:r>
              <a:rPr lang="en-US" sz="2400" i="1" baseline="-25000" dirty="0"/>
              <a:t>1  </a:t>
            </a:r>
            <a:r>
              <a:rPr lang="en-US" sz="2400" dirty="0">
                <a:sym typeface="Symbol"/>
              </a:rPr>
              <a:t></a:t>
            </a:r>
            <a:r>
              <a:rPr lang="en-US" sz="2400" i="1" baseline="-25000" dirty="0"/>
              <a:t> </a:t>
            </a:r>
            <a:r>
              <a:rPr lang="ru-RU" sz="2400" i="1" dirty="0">
                <a:sym typeface="Symbol"/>
              </a:rPr>
              <a:t></a:t>
            </a:r>
            <a:r>
              <a:rPr lang="en-US" sz="2400" i="1" baseline="-25000" dirty="0"/>
              <a:t>3</a:t>
            </a:r>
            <a:r>
              <a:rPr lang="en-US" sz="2400" dirty="0"/>
              <a:t>) = </a:t>
            </a:r>
            <a:r>
              <a:rPr lang="ru-RU" sz="2400" dirty="0" smtClean="0"/>
              <a:t>=</a:t>
            </a:r>
            <a:r>
              <a:rPr lang="ru-RU" sz="2400" i="1" dirty="0" smtClean="0">
                <a:sym typeface="Symbol"/>
              </a:rPr>
              <a:t></a:t>
            </a:r>
            <a:r>
              <a:rPr lang="en-US" sz="2400" i="1" baseline="-25000" dirty="0"/>
              <a:t>1</a:t>
            </a:r>
            <a:r>
              <a:rPr lang="ru-RU" sz="2400" i="1" dirty="0">
                <a:sym typeface="Symbol"/>
              </a:rPr>
              <a:t></a:t>
            </a:r>
            <a:r>
              <a:rPr lang="en-US" sz="2400" i="1" baseline="-25000" dirty="0"/>
              <a:t>4</a:t>
            </a:r>
            <a:r>
              <a:rPr lang="ru-RU" sz="2400" i="1" dirty="0">
                <a:sym typeface="Symbol"/>
              </a:rPr>
              <a:t></a:t>
            </a:r>
            <a:r>
              <a:rPr lang="en-US" sz="2400" i="1" baseline="-25000" dirty="0"/>
              <a:t>5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</a:t>
            </a:r>
            <a:r>
              <a:rPr lang="en-US" sz="2400" dirty="0"/>
              <a:t> </a:t>
            </a:r>
            <a:r>
              <a:rPr lang="ru-RU" sz="2400" i="1" dirty="0">
                <a:sym typeface="Symbol"/>
              </a:rPr>
              <a:t></a:t>
            </a:r>
            <a:r>
              <a:rPr lang="en-US" sz="2400" i="1" baseline="-25000" dirty="0"/>
              <a:t>2</a:t>
            </a:r>
            <a:r>
              <a:rPr lang="ru-RU" sz="2400" i="1" dirty="0">
                <a:sym typeface="Symbol"/>
              </a:rPr>
              <a:t></a:t>
            </a:r>
            <a:r>
              <a:rPr lang="en-US" sz="2400" i="1" baseline="-25000" dirty="0"/>
              <a:t>3</a:t>
            </a:r>
            <a:r>
              <a:rPr lang="ru-RU" sz="2400" i="1" dirty="0">
                <a:sym typeface="Symbol"/>
              </a:rPr>
              <a:t></a:t>
            </a:r>
            <a:r>
              <a:rPr lang="en-US" sz="2400" i="1" baseline="-25000" dirty="0"/>
              <a:t>5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87727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Хроматическое число графа </a:t>
            </a:r>
            <a:r>
              <a:rPr lang="ru-RU" sz="2400" dirty="0">
                <a:sym typeface="Symbol"/>
              </a:rPr>
              <a:t></a:t>
            </a:r>
            <a:r>
              <a:rPr lang="ru-RU" sz="2400" dirty="0"/>
              <a:t>(</a:t>
            </a:r>
            <a:r>
              <a:rPr lang="en-US" sz="2400" i="1" dirty="0"/>
              <a:t>G</a:t>
            </a:r>
            <a:r>
              <a:rPr lang="ru-RU" sz="2400" dirty="0"/>
              <a:t>) = 3. Существует два варианта раскраски графа.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>
            <a:grpSpLocks noChangeAspect="1"/>
          </p:cNvGrpSpPr>
          <p:nvPr/>
        </p:nvGrpSpPr>
        <p:grpSpPr bwMode="auto">
          <a:xfrm>
            <a:off x="755576" y="548679"/>
            <a:ext cx="3169255" cy="2882444"/>
            <a:chOff x="3357" y="6859"/>
            <a:chExt cx="2973" cy="2704"/>
          </a:xfrm>
        </p:grpSpPr>
        <p:sp>
          <p:nvSpPr>
            <p:cNvPr id="5" name="AutoShape 30"/>
            <p:cNvSpPr>
              <a:spLocks noChangeAspect="1" noChangeArrowheads="1" noTextEdit="1"/>
            </p:cNvSpPr>
            <p:nvPr/>
          </p:nvSpPr>
          <p:spPr bwMode="auto">
            <a:xfrm>
              <a:off x="3357" y="6859"/>
              <a:ext cx="2162" cy="19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 dirty="0"/>
            </a:p>
          </p:txBody>
        </p:sp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3569" y="8582"/>
              <a:ext cx="607" cy="547"/>
              <a:chOff x="3272" y="3441"/>
              <a:chExt cx="607" cy="551"/>
            </a:xfrm>
          </p:grpSpPr>
          <p:sp>
            <p:nvSpPr>
              <p:cNvPr id="32" name="Oval 29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33" name="Text Box 28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5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" name="Group 24"/>
            <p:cNvGrpSpPr>
              <a:grpSpLocks/>
            </p:cNvGrpSpPr>
            <p:nvPr/>
          </p:nvGrpSpPr>
          <p:grpSpPr bwMode="auto">
            <a:xfrm>
              <a:off x="4578" y="6915"/>
              <a:ext cx="609" cy="547"/>
              <a:chOff x="3272" y="3441"/>
              <a:chExt cx="607" cy="551"/>
            </a:xfrm>
          </p:grpSpPr>
          <p:sp>
            <p:nvSpPr>
              <p:cNvPr id="30" name="Oval 26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1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3549" y="7412"/>
              <a:ext cx="607" cy="547"/>
              <a:chOff x="3272" y="3441"/>
              <a:chExt cx="607" cy="551"/>
            </a:xfrm>
          </p:grpSpPr>
          <p:sp>
            <p:nvSpPr>
              <p:cNvPr id="28" name="Oval 23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9" name="Text Box 22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6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" name="Group 18"/>
            <p:cNvGrpSpPr>
              <a:grpSpLocks/>
            </p:cNvGrpSpPr>
            <p:nvPr/>
          </p:nvGrpSpPr>
          <p:grpSpPr bwMode="auto">
            <a:xfrm>
              <a:off x="5723" y="8540"/>
              <a:ext cx="607" cy="547"/>
              <a:chOff x="3272" y="3441"/>
              <a:chExt cx="607" cy="551"/>
            </a:xfrm>
          </p:grpSpPr>
          <p:sp>
            <p:nvSpPr>
              <p:cNvPr id="26" name="Oval 20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7" name="Text Box 19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" name="Group 15"/>
            <p:cNvGrpSpPr>
              <a:grpSpLocks/>
            </p:cNvGrpSpPr>
            <p:nvPr/>
          </p:nvGrpSpPr>
          <p:grpSpPr bwMode="auto">
            <a:xfrm>
              <a:off x="4684" y="9016"/>
              <a:ext cx="607" cy="547"/>
              <a:chOff x="3272" y="3441"/>
              <a:chExt cx="607" cy="551"/>
            </a:xfrm>
          </p:grpSpPr>
          <p:sp>
            <p:nvSpPr>
              <p:cNvPr id="24" name="Oval 17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5" name="Text Box 16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4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1" name="Group 12"/>
            <p:cNvGrpSpPr>
              <a:grpSpLocks/>
            </p:cNvGrpSpPr>
            <p:nvPr/>
          </p:nvGrpSpPr>
          <p:grpSpPr bwMode="auto">
            <a:xfrm>
              <a:off x="5679" y="7364"/>
              <a:ext cx="607" cy="547"/>
              <a:chOff x="3272" y="3441"/>
              <a:chExt cx="607" cy="551"/>
            </a:xfrm>
          </p:grpSpPr>
          <p:sp>
            <p:nvSpPr>
              <p:cNvPr id="22" name="Oval 14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" name="Text Box 13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2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2" name="AutoShape 11"/>
            <p:cNvSpPr>
              <a:spLocks noChangeShapeType="1"/>
            </p:cNvSpPr>
            <p:nvPr/>
          </p:nvSpPr>
          <p:spPr bwMode="auto">
            <a:xfrm flipV="1">
              <a:off x="5216" y="8899"/>
              <a:ext cx="512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3" name="AutoShape 10"/>
            <p:cNvSpPr>
              <a:spLocks noChangeShapeType="1"/>
            </p:cNvSpPr>
            <p:nvPr/>
          </p:nvSpPr>
          <p:spPr bwMode="auto">
            <a:xfrm flipH="1" flipV="1">
              <a:off x="5965" y="7911"/>
              <a:ext cx="36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4" name="AutoShape 9"/>
            <p:cNvSpPr>
              <a:spLocks noChangeShapeType="1"/>
            </p:cNvSpPr>
            <p:nvPr/>
          </p:nvSpPr>
          <p:spPr bwMode="auto">
            <a:xfrm flipH="1" flipV="1">
              <a:off x="5068" y="7382"/>
              <a:ext cx="739" cy="12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5" name="AutoShape 8"/>
            <p:cNvSpPr>
              <a:spLocks noChangeShapeType="1"/>
            </p:cNvSpPr>
            <p:nvPr/>
          </p:nvSpPr>
          <p:spPr bwMode="auto">
            <a:xfrm flipV="1">
              <a:off x="4096" y="7282"/>
              <a:ext cx="506" cy="2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6" name="AutoShape 7"/>
            <p:cNvSpPr>
              <a:spLocks noChangeShapeType="1"/>
            </p:cNvSpPr>
            <p:nvPr/>
          </p:nvSpPr>
          <p:spPr bwMode="auto">
            <a:xfrm>
              <a:off x="5148" y="7203"/>
              <a:ext cx="573" cy="30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7" name="AutoShape 6"/>
            <p:cNvSpPr>
              <a:spLocks noChangeShapeType="1"/>
            </p:cNvSpPr>
            <p:nvPr/>
          </p:nvSpPr>
          <p:spPr bwMode="auto">
            <a:xfrm flipH="1" flipV="1">
              <a:off x="4051" y="7863"/>
              <a:ext cx="717" cy="12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8" name="AutoShape 5"/>
            <p:cNvSpPr>
              <a:spLocks noChangeShapeType="1"/>
            </p:cNvSpPr>
            <p:nvPr/>
          </p:nvSpPr>
          <p:spPr bwMode="auto">
            <a:xfrm>
              <a:off x="4146" y="8861"/>
              <a:ext cx="564" cy="3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9" name="AutoShape 4"/>
            <p:cNvSpPr>
              <a:spLocks noChangeShapeType="1"/>
            </p:cNvSpPr>
            <p:nvPr/>
          </p:nvSpPr>
          <p:spPr bwMode="auto">
            <a:xfrm flipH="1" flipV="1">
              <a:off x="3835" y="7959"/>
              <a:ext cx="20" cy="6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0" name="AutoShape 3"/>
            <p:cNvSpPr>
              <a:spLocks noChangeShapeType="1"/>
            </p:cNvSpPr>
            <p:nvPr/>
          </p:nvSpPr>
          <p:spPr bwMode="auto">
            <a:xfrm flipV="1">
              <a:off x="5172" y="7833"/>
              <a:ext cx="597" cy="12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1" name="AutoShape 2"/>
            <p:cNvSpPr>
              <a:spLocks noChangeShapeType="1"/>
            </p:cNvSpPr>
            <p:nvPr/>
          </p:nvSpPr>
          <p:spPr bwMode="auto">
            <a:xfrm flipV="1">
              <a:off x="4016" y="7382"/>
              <a:ext cx="646" cy="124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4211960" y="620688"/>
            <a:ext cx="4932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 smtClean="0">
                <a:sym typeface="Symbol"/>
              </a:rPr>
              <a:t></a:t>
            </a:r>
            <a:r>
              <a:rPr lang="ru-RU" sz="2400" i="1" baseline="-25000" dirty="0" smtClean="0"/>
              <a:t>1</a:t>
            </a:r>
            <a:r>
              <a:rPr lang="ru-RU" sz="2400" dirty="0" smtClean="0"/>
              <a:t> = {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dirty="0" smtClean="0"/>
              <a:t>}, </a:t>
            </a:r>
            <a:r>
              <a:rPr lang="ru-RU" sz="2400" i="1" dirty="0" smtClean="0">
                <a:sym typeface="Symbol"/>
              </a:rPr>
              <a:t></a:t>
            </a:r>
            <a:r>
              <a:rPr lang="ru-RU" sz="2400" i="1" baseline="-25000" dirty="0" smtClean="0"/>
              <a:t>2</a:t>
            </a:r>
            <a:r>
              <a:rPr lang="ru-RU" sz="2400" dirty="0" smtClean="0"/>
              <a:t> = {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</a:t>
            </a:r>
            <a:r>
              <a:rPr lang="ru-RU" sz="2400" dirty="0" smtClean="0"/>
              <a:t>}, </a:t>
            </a:r>
            <a:r>
              <a:rPr lang="ru-RU" sz="2400" i="1" dirty="0" smtClean="0">
                <a:sym typeface="Symbol"/>
              </a:rPr>
              <a:t></a:t>
            </a:r>
            <a:r>
              <a:rPr lang="ru-RU" sz="2400" i="1" baseline="-25000" dirty="0" smtClean="0"/>
              <a:t>3</a:t>
            </a:r>
            <a:r>
              <a:rPr lang="ru-RU" sz="2400" dirty="0" smtClean="0"/>
              <a:t> = {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2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dirty="0" smtClean="0"/>
              <a:t>}, </a:t>
            </a:r>
            <a:r>
              <a:rPr lang="ru-RU" sz="2400" i="1" dirty="0" smtClean="0">
                <a:sym typeface="Symbol"/>
              </a:rPr>
              <a:t></a:t>
            </a:r>
            <a:r>
              <a:rPr lang="ru-RU" sz="2400" i="1" baseline="-25000" dirty="0" smtClean="0"/>
              <a:t>4</a:t>
            </a:r>
            <a:r>
              <a:rPr lang="ru-RU" sz="2400" dirty="0" smtClean="0"/>
              <a:t> = {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2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</a:t>
            </a:r>
            <a:r>
              <a:rPr lang="ru-RU" sz="2400" dirty="0" smtClean="0"/>
              <a:t>}, </a:t>
            </a:r>
            <a:r>
              <a:rPr lang="ru-RU" sz="2400" i="1" dirty="0" smtClean="0">
                <a:sym typeface="Symbol"/>
              </a:rPr>
              <a:t></a:t>
            </a:r>
            <a:r>
              <a:rPr lang="ru-RU" sz="2400" i="1" baseline="-25000" dirty="0" smtClean="0"/>
              <a:t>5</a:t>
            </a:r>
            <a:r>
              <a:rPr lang="ru-RU" sz="2400" dirty="0" smtClean="0"/>
              <a:t> = {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1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4</a:t>
            </a:r>
            <a:r>
              <a:rPr lang="ru-RU" sz="2400" dirty="0" smtClean="0"/>
              <a:t>}.</a:t>
            </a:r>
          </a:p>
          <a:p>
            <a:r>
              <a:rPr lang="ru-RU" sz="2400" i="1" dirty="0" smtClean="0">
                <a:sym typeface="Symbol"/>
              </a:rPr>
              <a:t></a:t>
            </a:r>
            <a:r>
              <a:rPr lang="en-US" sz="2400" i="1" baseline="-25000" dirty="0" smtClean="0"/>
              <a:t>1</a:t>
            </a:r>
            <a:r>
              <a:rPr lang="ru-RU" sz="2400" i="1" dirty="0" smtClean="0">
                <a:sym typeface="Symbol"/>
              </a:rPr>
              <a:t></a:t>
            </a:r>
            <a:r>
              <a:rPr lang="en-US" sz="2400" i="1" baseline="-25000" dirty="0" smtClean="0"/>
              <a:t>4</a:t>
            </a:r>
            <a:r>
              <a:rPr lang="ru-RU" sz="2400" i="1" dirty="0" smtClean="0">
                <a:sym typeface="Symbol"/>
              </a:rPr>
              <a:t></a:t>
            </a:r>
            <a:r>
              <a:rPr lang="en-US" sz="2400" i="1" baseline="-25000" dirty="0" smtClean="0"/>
              <a:t>5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</a:t>
            </a:r>
            <a:r>
              <a:rPr lang="en-US" sz="2400" dirty="0" smtClean="0"/>
              <a:t> </a:t>
            </a:r>
            <a:r>
              <a:rPr lang="ru-RU" sz="2400" i="1" dirty="0" smtClean="0">
                <a:sym typeface="Symbol"/>
              </a:rPr>
              <a:t></a:t>
            </a:r>
            <a:r>
              <a:rPr lang="en-US" sz="2400" i="1" baseline="-25000" dirty="0" smtClean="0"/>
              <a:t>2</a:t>
            </a:r>
            <a:r>
              <a:rPr lang="ru-RU" sz="2400" i="1" dirty="0" smtClean="0">
                <a:sym typeface="Symbol"/>
              </a:rPr>
              <a:t></a:t>
            </a:r>
            <a:r>
              <a:rPr lang="en-US" sz="2400" i="1" baseline="-25000" dirty="0" smtClean="0"/>
              <a:t>3</a:t>
            </a:r>
            <a:r>
              <a:rPr lang="ru-RU" sz="2400" i="1" dirty="0" smtClean="0">
                <a:sym typeface="Symbol"/>
              </a:rPr>
              <a:t></a:t>
            </a:r>
            <a:r>
              <a:rPr lang="en-US" sz="2400" i="1" baseline="-25000" dirty="0" smtClean="0"/>
              <a:t>5</a:t>
            </a:r>
            <a:endParaRPr lang="ru-RU" sz="2400" dirty="0"/>
          </a:p>
        </p:txBody>
      </p:sp>
      <p:sp>
        <p:nvSpPr>
          <p:cNvPr id="96" name="TextBox 95"/>
          <p:cNvSpPr txBox="1"/>
          <p:nvPr/>
        </p:nvSpPr>
        <p:spPr>
          <a:xfrm>
            <a:off x="2627784" y="404664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 smtClean="0"/>
              <a:t>с,с</a:t>
            </a:r>
            <a:endParaRPr lang="ru-RU" sz="2400" dirty="0"/>
          </a:p>
        </p:txBody>
      </p:sp>
      <p:sp>
        <p:nvSpPr>
          <p:cNvPr id="97" name="TextBox 96"/>
          <p:cNvSpPr txBox="1"/>
          <p:nvPr/>
        </p:nvSpPr>
        <p:spPr>
          <a:xfrm>
            <a:off x="2771800" y="306896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 smtClean="0"/>
              <a:t>с,с</a:t>
            </a:r>
            <a:endParaRPr lang="ru-RU" sz="2400" dirty="0"/>
          </a:p>
        </p:txBody>
      </p:sp>
      <p:sp>
        <p:nvSpPr>
          <p:cNvPr id="98" name="TextBox 97"/>
          <p:cNvSpPr txBox="1"/>
          <p:nvPr/>
        </p:nvSpPr>
        <p:spPr>
          <a:xfrm>
            <a:off x="3491880" y="69269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 smtClean="0"/>
              <a:t>к,к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755576" y="289532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 smtClean="0"/>
              <a:t>к,з</a:t>
            </a:r>
            <a:endParaRPr lang="ru-RU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3923928" y="2492896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 smtClean="0"/>
              <a:t>з,з</a:t>
            </a:r>
            <a:endParaRPr lang="ru-RU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683568" y="83671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 smtClean="0"/>
              <a:t>з,к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Недостатком </a:t>
            </a:r>
            <a:r>
              <a:rPr lang="ru-RU" sz="2400" dirty="0"/>
              <a:t>точных алгоритмов является низкое быстродействие. Поэтому на практике используют приближенные алгоритмы, примером которых может служить </a:t>
            </a:r>
            <a:endParaRPr lang="ru-RU" sz="2400" dirty="0" smtClean="0"/>
          </a:p>
          <a:p>
            <a:pPr algn="ctr"/>
            <a:r>
              <a:rPr lang="ru-RU" sz="2400" b="1" dirty="0"/>
              <a:t>Алгоритм, использующий упорядочивание вершин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14096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4. Просматривая </a:t>
            </a:r>
            <a:r>
              <a:rPr lang="ru-RU" sz="2400" dirty="0"/>
              <a:t>последовательность слева направо, красить в цвет </a:t>
            </a:r>
            <a:r>
              <a:rPr lang="en-US" sz="2400" i="1" dirty="0"/>
              <a:t>j</a:t>
            </a:r>
            <a:r>
              <a:rPr lang="ru-RU" sz="2400" dirty="0"/>
              <a:t> каждую неокрашенную вершину, не смежную с уже окрашенными в этот цвет</a:t>
            </a:r>
            <a:r>
              <a:rPr lang="ru-RU" sz="2400" dirty="0" smtClean="0"/>
              <a:t>;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288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1. Положить </a:t>
            </a:r>
            <a:r>
              <a:rPr lang="en-US" sz="2400" i="1" dirty="0" smtClean="0"/>
              <a:t>j </a:t>
            </a:r>
            <a:r>
              <a:rPr lang="en-US" sz="2400" dirty="0" smtClean="0"/>
              <a:t>= 1</a:t>
            </a:r>
            <a:r>
              <a:rPr lang="ru-RU" sz="2400" dirty="0" smtClean="0"/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06084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2. В матрице </a:t>
            </a:r>
            <a:r>
              <a:rPr lang="en-US" sz="2400" i="1" dirty="0" smtClean="0"/>
              <a:t>R </a:t>
            </a:r>
            <a:r>
              <a:rPr lang="ru-RU" sz="2400" dirty="0" smtClean="0"/>
              <a:t>подсчитываем число ненулевых элементов </a:t>
            </a:r>
            <a:r>
              <a:rPr lang="en-US" sz="2400" i="1" dirty="0" err="1" smtClean="0"/>
              <a:t>r</a:t>
            </a:r>
            <a:r>
              <a:rPr lang="en-US" sz="2400" i="1" baseline="-25000" dirty="0" err="1" smtClean="0"/>
              <a:t>i</a:t>
            </a:r>
            <a:r>
              <a:rPr lang="ru-RU" sz="2400" dirty="0" smtClean="0"/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6072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3. Упорядочим вершины графа в порядке </a:t>
            </a:r>
            <a:r>
              <a:rPr lang="ru-RU" sz="2400" dirty="0" smtClean="0"/>
              <a:t>не возрастания </a:t>
            </a:r>
            <a:r>
              <a:rPr lang="en-US" sz="2400" i="1" dirty="0" err="1" smtClean="0"/>
              <a:t>r</a:t>
            </a:r>
            <a:r>
              <a:rPr lang="en-US" sz="2400" i="1" baseline="-25000" dirty="0" err="1" smtClean="0"/>
              <a:t>i</a:t>
            </a:r>
            <a:r>
              <a:rPr lang="ru-RU" sz="2400" dirty="0" smtClean="0"/>
              <a:t>.;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460919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5. </a:t>
            </a:r>
            <a:r>
              <a:rPr lang="ru-RU" sz="2400" dirty="0"/>
              <a:t>Если остались неокрашенные вершины, то удалить из матрицы </a:t>
            </a:r>
            <a:r>
              <a:rPr lang="en-US" sz="2400" i="1" dirty="0"/>
              <a:t>R</a:t>
            </a:r>
            <a:r>
              <a:rPr lang="ru-RU" sz="2400" dirty="0"/>
              <a:t> строки и столбцы, соответствующие окрашенным вершинам. Положить  </a:t>
            </a:r>
            <a:r>
              <a:rPr lang="en-US" sz="2400" i="1" dirty="0"/>
              <a:t>j </a:t>
            </a:r>
            <a:r>
              <a:rPr lang="ru-RU" sz="2400" dirty="0"/>
              <a:t>=</a:t>
            </a:r>
            <a:r>
              <a:rPr lang="ru-RU" sz="2400" i="1" dirty="0"/>
              <a:t> </a:t>
            </a:r>
            <a:r>
              <a:rPr lang="en-US" sz="2400" i="1" dirty="0"/>
              <a:t>j</a:t>
            </a:r>
            <a:r>
              <a:rPr lang="ru-RU" sz="2400" dirty="0"/>
              <a:t> + 1 и перейти к п. 2, иначе, задача решена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87" name="Rectangle 3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7649" name="Group 1"/>
          <p:cNvGrpSpPr>
            <a:grpSpLocks noChangeAspect="1"/>
          </p:cNvGrpSpPr>
          <p:nvPr/>
        </p:nvGrpSpPr>
        <p:grpSpPr bwMode="auto">
          <a:xfrm>
            <a:off x="-1" y="116632"/>
            <a:ext cx="4107393" cy="3024336"/>
            <a:chOff x="3357" y="6859"/>
            <a:chExt cx="3746" cy="2758"/>
          </a:xfrm>
        </p:grpSpPr>
        <p:sp>
          <p:nvSpPr>
            <p:cNvPr id="27686" name="AutoShape 38"/>
            <p:cNvSpPr>
              <a:spLocks noChangeAspect="1" noChangeArrowheads="1" noTextEdit="1"/>
            </p:cNvSpPr>
            <p:nvPr/>
          </p:nvSpPr>
          <p:spPr bwMode="auto">
            <a:xfrm>
              <a:off x="3357" y="6859"/>
              <a:ext cx="3746" cy="2758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grpSp>
          <p:nvGrpSpPr>
            <p:cNvPr id="27683" name="Group 35"/>
            <p:cNvGrpSpPr>
              <a:grpSpLocks/>
            </p:cNvGrpSpPr>
            <p:nvPr/>
          </p:nvGrpSpPr>
          <p:grpSpPr bwMode="auto">
            <a:xfrm>
              <a:off x="3741" y="7771"/>
              <a:ext cx="607" cy="547"/>
              <a:chOff x="3272" y="3441"/>
              <a:chExt cx="607" cy="551"/>
            </a:xfrm>
          </p:grpSpPr>
          <p:sp>
            <p:nvSpPr>
              <p:cNvPr id="27685" name="Oval 37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7684" name="Text Box 36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3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7680" name="Group 32"/>
            <p:cNvGrpSpPr>
              <a:grpSpLocks/>
            </p:cNvGrpSpPr>
            <p:nvPr/>
          </p:nvGrpSpPr>
          <p:grpSpPr bwMode="auto">
            <a:xfrm>
              <a:off x="5319" y="6994"/>
              <a:ext cx="609" cy="547"/>
              <a:chOff x="3272" y="3441"/>
              <a:chExt cx="607" cy="551"/>
            </a:xfrm>
          </p:grpSpPr>
          <p:sp>
            <p:nvSpPr>
              <p:cNvPr id="27682" name="Oval 34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7681" name="Text Box 33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4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7677" name="Group 29"/>
            <p:cNvGrpSpPr>
              <a:grpSpLocks/>
            </p:cNvGrpSpPr>
            <p:nvPr/>
          </p:nvGrpSpPr>
          <p:grpSpPr bwMode="auto">
            <a:xfrm>
              <a:off x="3707" y="6994"/>
              <a:ext cx="607" cy="547"/>
              <a:chOff x="3272" y="3441"/>
              <a:chExt cx="607" cy="551"/>
            </a:xfrm>
          </p:grpSpPr>
          <p:sp>
            <p:nvSpPr>
              <p:cNvPr id="27679" name="Oval 31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7678" name="Text Box 30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8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7674" name="Group 26"/>
            <p:cNvGrpSpPr>
              <a:grpSpLocks/>
            </p:cNvGrpSpPr>
            <p:nvPr/>
          </p:nvGrpSpPr>
          <p:grpSpPr bwMode="auto">
            <a:xfrm>
              <a:off x="6067" y="8768"/>
              <a:ext cx="607" cy="547"/>
              <a:chOff x="3272" y="3441"/>
              <a:chExt cx="607" cy="551"/>
            </a:xfrm>
          </p:grpSpPr>
          <p:sp>
            <p:nvSpPr>
              <p:cNvPr id="27676" name="Oval 28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7675" name="Text Box 27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6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7671" name="Group 23"/>
            <p:cNvGrpSpPr>
              <a:grpSpLocks/>
            </p:cNvGrpSpPr>
            <p:nvPr/>
          </p:nvGrpSpPr>
          <p:grpSpPr bwMode="auto">
            <a:xfrm>
              <a:off x="4561" y="8776"/>
              <a:ext cx="607" cy="547"/>
              <a:chOff x="3272" y="3441"/>
              <a:chExt cx="607" cy="551"/>
            </a:xfrm>
          </p:grpSpPr>
          <p:sp>
            <p:nvSpPr>
              <p:cNvPr id="27673" name="Oval 25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7672" name="Text Box 24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2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7668" name="Group 20"/>
            <p:cNvGrpSpPr>
              <a:grpSpLocks/>
            </p:cNvGrpSpPr>
            <p:nvPr/>
          </p:nvGrpSpPr>
          <p:grpSpPr bwMode="auto">
            <a:xfrm>
              <a:off x="6300" y="7772"/>
              <a:ext cx="607" cy="547"/>
              <a:chOff x="3272" y="3441"/>
              <a:chExt cx="607" cy="551"/>
            </a:xfrm>
          </p:grpSpPr>
          <p:sp>
            <p:nvSpPr>
              <p:cNvPr id="27670" name="Oval 22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7669" name="Text Box 21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5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7667" name="AutoShape 19"/>
            <p:cNvSpPr>
              <a:spLocks noChangeShapeType="1"/>
            </p:cNvSpPr>
            <p:nvPr/>
          </p:nvSpPr>
          <p:spPr bwMode="auto">
            <a:xfrm flipV="1">
              <a:off x="5049" y="8410"/>
              <a:ext cx="430" cy="4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7666" name="AutoShape 18"/>
            <p:cNvSpPr>
              <a:spLocks noChangeShapeType="1"/>
            </p:cNvSpPr>
            <p:nvPr/>
          </p:nvSpPr>
          <p:spPr bwMode="auto">
            <a:xfrm flipV="1">
              <a:off x="5958" y="8021"/>
              <a:ext cx="347" cy="1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7665" name="AutoShape 17"/>
            <p:cNvSpPr>
              <a:spLocks noChangeShapeType="1"/>
            </p:cNvSpPr>
            <p:nvPr/>
          </p:nvSpPr>
          <p:spPr bwMode="auto">
            <a:xfrm flipH="1" flipV="1">
              <a:off x="4807" y="8328"/>
              <a:ext cx="40" cy="44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7664" name="AutoShape 16"/>
            <p:cNvSpPr>
              <a:spLocks noChangeShapeType="1"/>
            </p:cNvSpPr>
            <p:nvPr/>
          </p:nvSpPr>
          <p:spPr bwMode="auto">
            <a:xfrm>
              <a:off x="5108" y="8070"/>
              <a:ext cx="302" cy="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7663" name="AutoShape 15"/>
            <p:cNvSpPr>
              <a:spLocks noChangeShapeType="1"/>
            </p:cNvSpPr>
            <p:nvPr/>
          </p:nvSpPr>
          <p:spPr bwMode="auto">
            <a:xfrm flipV="1">
              <a:off x="6366" y="8318"/>
              <a:ext cx="192" cy="4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7662" name="AutoShape 14"/>
            <p:cNvSpPr>
              <a:spLocks noChangeShapeType="1"/>
            </p:cNvSpPr>
            <p:nvPr/>
          </p:nvSpPr>
          <p:spPr bwMode="auto">
            <a:xfrm flipH="1" flipV="1">
              <a:off x="5878" y="7313"/>
              <a:ext cx="506" cy="5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7661" name="AutoShape 13"/>
            <p:cNvSpPr>
              <a:spLocks noChangeShapeType="1"/>
            </p:cNvSpPr>
            <p:nvPr/>
          </p:nvSpPr>
          <p:spPr bwMode="auto">
            <a:xfrm flipH="1">
              <a:off x="4848" y="7402"/>
              <a:ext cx="517" cy="4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7660" name="AutoShape 12"/>
            <p:cNvSpPr>
              <a:spLocks noChangeShapeType="1"/>
            </p:cNvSpPr>
            <p:nvPr/>
          </p:nvSpPr>
          <p:spPr bwMode="auto">
            <a:xfrm flipH="1" flipV="1">
              <a:off x="3993" y="7541"/>
              <a:ext cx="34" cy="2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7659" name="AutoShape 11"/>
            <p:cNvSpPr>
              <a:spLocks noChangeShapeType="1"/>
            </p:cNvSpPr>
            <p:nvPr/>
          </p:nvSpPr>
          <p:spPr bwMode="auto">
            <a:xfrm flipH="1" flipV="1">
              <a:off x="5878" y="8484"/>
              <a:ext cx="273" cy="3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grpSp>
          <p:nvGrpSpPr>
            <p:cNvPr id="27656" name="Group 8"/>
            <p:cNvGrpSpPr>
              <a:grpSpLocks/>
            </p:cNvGrpSpPr>
            <p:nvPr/>
          </p:nvGrpSpPr>
          <p:grpSpPr bwMode="auto">
            <a:xfrm>
              <a:off x="4521" y="7781"/>
              <a:ext cx="607" cy="547"/>
              <a:chOff x="3272" y="3441"/>
              <a:chExt cx="607" cy="551"/>
            </a:xfrm>
          </p:grpSpPr>
          <p:sp>
            <p:nvSpPr>
              <p:cNvPr id="27658" name="Oval 10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7657" name="Text Box 9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7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7653" name="Group 5"/>
            <p:cNvGrpSpPr>
              <a:grpSpLocks/>
            </p:cNvGrpSpPr>
            <p:nvPr/>
          </p:nvGrpSpPr>
          <p:grpSpPr bwMode="auto">
            <a:xfrm>
              <a:off x="5390" y="8017"/>
              <a:ext cx="607" cy="547"/>
              <a:chOff x="3272" y="3441"/>
              <a:chExt cx="607" cy="551"/>
            </a:xfrm>
          </p:grpSpPr>
          <p:sp>
            <p:nvSpPr>
              <p:cNvPr id="27655" name="Oval 7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7654" name="Text Box 6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1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7652" name="AutoShape 4"/>
            <p:cNvSpPr>
              <a:spLocks noChangeShapeType="1"/>
            </p:cNvSpPr>
            <p:nvPr/>
          </p:nvSpPr>
          <p:spPr bwMode="auto">
            <a:xfrm>
              <a:off x="5101" y="8982"/>
              <a:ext cx="987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7651" name="AutoShape 3"/>
            <p:cNvSpPr>
              <a:spLocks noChangeShapeType="1"/>
            </p:cNvSpPr>
            <p:nvPr/>
          </p:nvSpPr>
          <p:spPr bwMode="auto">
            <a:xfrm flipH="1" flipV="1">
              <a:off x="4229" y="8238"/>
              <a:ext cx="416" cy="6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7650" name="AutoShape 2"/>
            <p:cNvSpPr>
              <a:spLocks noChangeShapeType="1"/>
            </p:cNvSpPr>
            <p:nvPr/>
          </p:nvSpPr>
          <p:spPr bwMode="auto">
            <a:xfrm flipV="1">
              <a:off x="4172" y="7234"/>
              <a:ext cx="1143" cy="5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</p:grpSp>
      <p:graphicFrame>
        <p:nvGraphicFramePr>
          <p:cNvPr id="27696" name="Object 48"/>
          <p:cNvGraphicFramePr>
            <a:graphicFrameLocks noChangeAspect="1"/>
          </p:cNvGraphicFramePr>
          <p:nvPr/>
        </p:nvGraphicFramePr>
        <p:xfrm>
          <a:off x="3995936" y="44624"/>
          <a:ext cx="4536504" cy="3038484"/>
        </p:xfrm>
        <a:graphic>
          <a:graphicData uri="http://schemas.openxmlformats.org/presentationml/2006/ole">
            <p:oleObj spid="_x0000_s27696" name="Формула" r:id="rId3" imgW="2882880" imgH="1930320" progId="Equation.3">
              <p:embed/>
            </p:oleObj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5496" y="2823319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1. </a:t>
            </a:r>
            <a:r>
              <a:rPr lang="ru-RU" sz="2400" dirty="0"/>
              <a:t>Положим </a:t>
            </a:r>
            <a:r>
              <a:rPr lang="en-US" sz="2400" i="1" dirty="0"/>
              <a:t>j </a:t>
            </a:r>
            <a:r>
              <a:rPr lang="en-US" sz="2400" dirty="0"/>
              <a:t>= 1</a:t>
            </a:r>
            <a:r>
              <a:rPr lang="ru-RU" sz="2400" dirty="0" smtClean="0"/>
              <a:t>;</a:t>
            </a:r>
            <a:endParaRPr lang="ru-RU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0" y="3390091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2. </a:t>
            </a:r>
            <a:r>
              <a:rPr lang="ru-RU" sz="2400" dirty="0"/>
              <a:t>Упорядочим вершины графа в порядке </a:t>
            </a:r>
            <a:r>
              <a:rPr lang="ru-RU" sz="2400" dirty="0" smtClean="0"/>
              <a:t>не возрастания 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i</a:t>
            </a:r>
            <a:r>
              <a:rPr lang="ru-RU" sz="2400" dirty="0"/>
              <a:t>.</a:t>
            </a:r>
          </a:p>
          <a:p>
            <a:r>
              <a:rPr lang="ru-RU" sz="2400" dirty="0"/>
              <a:t> </a:t>
            </a:r>
            <a:r>
              <a:rPr lang="en-US" sz="2400" i="1" dirty="0"/>
              <a:t>x</a:t>
            </a:r>
            <a:r>
              <a:rPr lang="ru-RU" sz="2400" i="1" baseline="-25000" dirty="0"/>
              <a:t>1</a:t>
            </a:r>
            <a:r>
              <a:rPr lang="ru-RU" sz="2400" i="1" dirty="0"/>
              <a:t>, </a:t>
            </a:r>
            <a:r>
              <a:rPr lang="en-US" sz="2400" i="1" dirty="0"/>
              <a:t>x</a:t>
            </a:r>
            <a:r>
              <a:rPr lang="ru-RU" sz="2400" i="1" baseline="-25000" dirty="0"/>
              <a:t>2</a:t>
            </a:r>
            <a:r>
              <a:rPr lang="ru-RU" sz="2400" i="1" dirty="0"/>
              <a:t>, </a:t>
            </a:r>
            <a:r>
              <a:rPr lang="en-US" sz="2400" i="1" dirty="0"/>
              <a:t>x</a:t>
            </a:r>
            <a:r>
              <a:rPr lang="ru-RU" sz="2400" i="1" baseline="-25000" dirty="0"/>
              <a:t>3</a:t>
            </a:r>
            <a:r>
              <a:rPr lang="ru-RU" sz="2400" i="1" dirty="0"/>
              <a:t>, </a:t>
            </a:r>
            <a:r>
              <a:rPr lang="en-US" sz="2400" i="1" dirty="0"/>
              <a:t>x</a:t>
            </a:r>
            <a:r>
              <a:rPr lang="ru-RU" sz="2400" i="1" baseline="-25000" dirty="0"/>
              <a:t>4</a:t>
            </a:r>
            <a:r>
              <a:rPr lang="ru-RU" sz="2400" i="1" dirty="0"/>
              <a:t>,</a:t>
            </a:r>
            <a:r>
              <a:rPr lang="en-US" sz="2400" i="1" dirty="0"/>
              <a:t> x</a:t>
            </a:r>
            <a:r>
              <a:rPr lang="ru-RU" sz="2400" i="1" baseline="-25000" dirty="0"/>
              <a:t>5</a:t>
            </a:r>
            <a:r>
              <a:rPr lang="ru-RU" sz="2400" i="1" dirty="0"/>
              <a:t>, </a:t>
            </a:r>
            <a:r>
              <a:rPr lang="en-US" sz="2400" i="1" dirty="0"/>
              <a:t>x</a:t>
            </a:r>
            <a:r>
              <a:rPr lang="ru-RU" sz="2400" i="1" baseline="-25000" dirty="0"/>
              <a:t>6</a:t>
            </a:r>
            <a:r>
              <a:rPr lang="ru-RU" sz="2400" i="1" dirty="0"/>
              <a:t>,</a:t>
            </a:r>
            <a:r>
              <a:rPr lang="en-US" sz="2400" i="1" dirty="0"/>
              <a:t> x</a:t>
            </a:r>
            <a:r>
              <a:rPr lang="ru-RU" sz="2400" i="1" baseline="-25000" dirty="0"/>
              <a:t>7</a:t>
            </a:r>
            <a:r>
              <a:rPr lang="ru-RU" sz="2400" i="1" dirty="0"/>
              <a:t>, </a:t>
            </a:r>
            <a:r>
              <a:rPr lang="en-US" sz="2400" i="1" dirty="0"/>
              <a:t>x</a:t>
            </a:r>
            <a:r>
              <a:rPr lang="ru-RU" sz="2400" i="1" baseline="-25000" dirty="0"/>
              <a:t>8</a:t>
            </a:r>
            <a:r>
              <a:rPr lang="ru-RU" sz="2400" dirty="0" smtClean="0"/>
              <a:t>;</a:t>
            </a:r>
            <a:endParaRPr lang="ru-RU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0" y="425418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3. Красим </a:t>
            </a:r>
            <a:r>
              <a:rPr lang="ru-RU" sz="2400" dirty="0"/>
              <a:t>в первый цвет вершины </a:t>
            </a:r>
            <a:r>
              <a:rPr lang="en-US" sz="2400" i="1" dirty="0"/>
              <a:t>x</a:t>
            </a:r>
            <a:r>
              <a:rPr lang="ru-RU" sz="2400" i="1" baseline="-25000" dirty="0"/>
              <a:t>1 </a:t>
            </a:r>
            <a:r>
              <a:rPr lang="ru-RU" sz="2400" i="1" dirty="0"/>
              <a:t> </a:t>
            </a:r>
            <a:r>
              <a:rPr lang="ru-RU" sz="2400" dirty="0"/>
              <a:t>и</a:t>
            </a:r>
            <a:r>
              <a:rPr lang="ru-RU" sz="2400" i="1" dirty="0"/>
              <a:t>  </a:t>
            </a:r>
            <a:r>
              <a:rPr lang="en-US" sz="2400" i="1" dirty="0"/>
              <a:t>x</a:t>
            </a:r>
            <a:r>
              <a:rPr lang="ru-RU" sz="2400" i="1" baseline="-25000" dirty="0"/>
              <a:t>3</a:t>
            </a:r>
            <a:r>
              <a:rPr lang="ru-RU" sz="2400" dirty="0"/>
              <a:t>. Вершины </a:t>
            </a:r>
            <a:r>
              <a:rPr lang="en-US" sz="2400" i="1" dirty="0"/>
              <a:t>x</a:t>
            </a:r>
            <a:r>
              <a:rPr lang="ru-RU" sz="2400" i="1" baseline="-25000" dirty="0"/>
              <a:t>4</a:t>
            </a:r>
            <a:r>
              <a:rPr lang="ru-RU" sz="2400" i="1" dirty="0"/>
              <a:t>,  </a:t>
            </a:r>
            <a:r>
              <a:rPr lang="ru-RU" sz="2400" dirty="0"/>
              <a:t>и </a:t>
            </a:r>
            <a:r>
              <a:rPr lang="ru-RU" sz="2400" i="1" dirty="0"/>
              <a:t> </a:t>
            </a:r>
            <a:r>
              <a:rPr lang="en-US" sz="2400" i="1" dirty="0"/>
              <a:t>x</a:t>
            </a:r>
            <a:r>
              <a:rPr lang="ru-RU" sz="2400" i="1" baseline="-25000" dirty="0"/>
              <a:t>8</a:t>
            </a:r>
            <a:r>
              <a:rPr lang="ru-RU" sz="2400" dirty="0"/>
              <a:t> </a:t>
            </a:r>
            <a:r>
              <a:rPr lang="ru-RU" sz="2400" dirty="0" err="1"/>
              <a:t>смежны</a:t>
            </a:r>
            <a:r>
              <a:rPr lang="ru-RU" sz="2400" dirty="0"/>
              <a:t> вершине </a:t>
            </a:r>
            <a:r>
              <a:rPr lang="en-US" sz="2400" i="1" dirty="0"/>
              <a:t>x</a:t>
            </a:r>
            <a:r>
              <a:rPr lang="ru-RU" sz="2400" i="1" baseline="-25000" dirty="0"/>
              <a:t>3</a:t>
            </a:r>
            <a:r>
              <a:rPr lang="ru-RU" sz="2400" dirty="0"/>
              <a:t>, остальные – </a:t>
            </a:r>
            <a:r>
              <a:rPr lang="ru-RU" sz="2400" dirty="0" err="1"/>
              <a:t>смежны</a:t>
            </a:r>
            <a:r>
              <a:rPr lang="ru-RU" sz="2400" dirty="0"/>
              <a:t> вершине </a:t>
            </a:r>
            <a:r>
              <a:rPr lang="en-US" sz="2400" i="1" dirty="0"/>
              <a:t>x</a:t>
            </a:r>
            <a:r>
              <a:rPr lang="ru-RU" sz="2400" i="1" baseline="-25000" dirty="0"/>
              <a:t>1</a:t>
            </a:r>
            <a:r>
              <a:rPr lang="ru-RU" sz="2400" dirty="0" smtClean="0"/>
              <a:t>;</a:t>
            </a:r>
            <a:endParaRPr lang="ru-RU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0" y="510899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4. </a:t>
            </a:r>
            <a:r>
              <a:rPr lang="ru-RU" sz="2400" dirty="0"/>
              <a:t>Остались неокрашенные вершины, поэтому удалим из матрицы </a:t>
            </a:r>
            <a:r>
              <a:rPr lang="en-US" sz="2400" i="1" dirty="0"/>
              <a:t>R</a:t>
            </a:r>
            <a:r>
              <a:rPr lang="ru-RU" sz="2400" dirty="0"/>
              <a:t> строки и столбцы, соответствующие вершинам </a:t>
            </a:r>
            <a:r>
              <a:rPr lang="en-US" sz="2400" i="1" dirty="0"/>
              <a:t>x</a:t>
            </a:r>
            <a:r>
              <a:rPr lang="ru-RU" sz="2400" i="1" baseline="-25000" dirty="0"/>
              <a:t>1 </a:t>
            </a:r>
            <a:r>
              <a:rPr lang="ru-RU" sz="2400" i="1" dirty="0"/>
              <a:t> </a:t>
            </a:r>
            <a:r>
              <a:rPr lang="ru-RU" sz="2400" dirty="0"/>
              <a:t>и</a:t>
            </a:r>
            <a:r>
              <a:rPr lang="ru-RU" sz="2400" i="1" dirty="0"/>
              <a:t>  </a:t>
            </a:r>
            <a:r>
              <a:rPr lang="en-US" sz="2400" i="1" dirty="0"/>
              <a:t>x</a:t>
            </a:r>
            <a:r>
              <a:rPr lang="ru-RU" sz="2400" i="1" baseline="-25000" dirty="0"/>
              <a:t>3</a:t>
            </a:r>
            <a:r>
              <a:rPr lang="ru-RU" sz="2400" dirty="0"/>
              <a:t>. Положим </a:t>
            </a:r>
            <a:endParaRPr lang="ru-RU" sz="2400" dirty="0" smtClean="0"/>
          </a:p>
          <a:p>
            <a:pPr lvl="0"/>
            <a:r>
              <a:rPr lang="ru-RU" sz="2400" dirty="0" smtClean="0"/>
              <a:t> </a:t>
            </a:r>
            <a:r>
              <a:rPr lang="en-US" sz="2400" i="1" dirty="0"/>
              <a:t>j </a:t>
            </a:r>
            <a:r>
              <a:rPr lang="ru-RU" sz="2400" dirty="0"/>
              <a:t>=</a:t>
            </a:r>
            <a:r>
              <a:rPr lang="ru-RU" sz="2400" i="1" dirty="0"/>
              <a:t> </a:t>
            </a:r>
            <a:r>
              <a:rPr lang="en-US" sz="2400" i="1" dirty="0"/>
              <a:t>j</a:t>
            </a:r>
            <a:r>
              <a:rPr lang="ru-RU" sz="2400" dirty="0"/>
              <a:t> + 1 = 2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0" y="0"/>
          <a:ext cx="3874310" cy="2492896"/>
        </p:xfrm>
        <a:graphic>
          <a:graphicData uri="http://schemas.openxmlformats.org/presentationml/2006/ole">
            <p:oleObj spid="_x0000_s26625" name="Формула" r:id="rId3" imgW="2336800" imgH="149860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39952" y="0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5. </a:t>
            </a:r>
            <a:r>
              <a:rPr lang="ru-RU" sz="2400" dirty="0"/>
              <a:t>Упорядочим вершины графа в порядке </a:t>
            </a:r>
            <a:r>
              <a:rPr lang="ru-RU" sz="2400" dirty="0" smtClean="0"/>
              <a:t>не возрастания 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i</a:t>
            </a:r>
            <a:r>
              <a:rPr lang="ru-RU" sz="2400" dirty="0" smtClean="0"/>
              <a:t>:</a:t>
            </a:r>
          </a:p>
          <a:p>
            <a:pPr lvl="0"/>
            <a:r>
              <a:rPr lang="ru-RU" sz="2400" dirty="0" smtClean="0"/>
              <a:t>  </a:t>
            </a:r>
            <a:r>
              <a:rPr lang="en-US" sz="2400" i="1" dirty="0"/>
              <a:t>x</a:t>
            </a:r>
            <a:r>
              <a:rPr lang="ru-RU" sz="2400" i="1" baseline="-25000" dirty="0"/>
              <a:t>2</a:t>
            </a:r>
            <a:r>
              <a:rPr lang="ru-RU" sz="2400" i="1" dirty="0"/>
              <a:t>, </a:t>
            </a:r>
            <a:r>
              <a:rPr lang="en-US" sz="2400" i="1" dirty="0"/>
              <a:t>x</a:t>
            </a:r>
            <a:r>
              <a:rPr lang="ru-RU" sz="2400" i="1" baseline="-25000" dirty="0"/>
              <a:t>4</a:t>
            </a:r>
            <a:r>
              <a:rPr lang="ru-RU" sz="2400" i="1" dirty="0"/>
              <a:t>, </a:t>
            </a:r>
            <a:r>
              <a:rPr lang="en-US" sz="2400" i="1" dirty="0"/>
              <a:t>x</a:t>
            </a:r>
            <a:r>
              <a:rPr lang="ru-RU" sz="2400" i="1" baseline="-25000" dirty="0"/>
              <a:t>5</a:t>
            </a:r>
            <a:r>
              <a:rPr lang="ru-RU" sz="2400" i="1" dirty="0"/>
              <a:t>, </a:t>
            </a:r>
            <a:r>
              <a:rPr lang="en-US" sz="2400" i="1" dirty="0"/>
              <a:t>x</a:t>
            </a:r>
            <a:r>
              <a:rPr lang="ru-RU" sz="2400" i="1" baseline="-25000" dirty="0"/>
              <a:t>6</a:t>
            </a:r>
            <a:r>
              <a:rPr lang="ru-RU" sz="2400" i="1" dirty="0"/>
              <a:t>, </a:t>
            </a:r>
            <a:r>
              <a:rPr lang="en-US" sz="2400" i="1" dirty="0"/>
              <a:t>x</a:t>
            </a:r>
            <a:r>
              <a:rPr lang="ru-RU" sz="2400" i="1" baseline="-25000" dirty="0"/>
              <a:t>7</a:t>
            </a:r>
            <a:r>
              <a:rPr lang="ru-RU" sz="2400" i="1" dirty="0"/>
              <a:t>, </a:t>
            </a:r>
            <a:r>
              <a:rPr lang="en-US" sz="2400" i="1" dirty="0"/>
              <a:t>x</a:t>
            </a:r>
            <a:r>
              <a:rPr lang="ru-RU" sz="2400" i="1" baseline="-25000" dirty="0"/>
              <a:t>8</a:t>
            </a:r>
            <a:r>
              <a:rPr lang="ru-RU" sz="2400" dirty="0" smtClean="0"/>
              <a:t>;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211960" y="1124744"/>
            <a:ext cx="4860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6. </a:t>
            </a:r>
            <a:r>
              <a:rPr lang="ru-RU" sz="2400" dirty="0"/>
              <a:t>Красим во второй цвет вершины </a:t>
            </a:r>
            <a:r>
              <a:rPr lang="en-US" sz="2400" i="1" dirty="0"/>
              <a:t>x</a:t>
            </a:r>
            <a:r>
              <a:rPr lang="ru-RU" sz="2400" i="1" baseline="-25000" dirty="0"/>
              <a:t>2</a:t>
            </a:r>
            <a:r>
              <a:rPr lang="ru-RU" sz="2400" dirty="0"/>
              <a:t>,</a:t>
            </a:r>
            <a:r>
              <a:rPr lang="ru-RU" sz="2400" i="1" dirty="0"/>
              <a:t> </a:t>
            </a:r>
            <a:r>
              <a:rPr lang="en-US" sz="2400" i="1" dirty="0"/>
              <a:t>x</a:t>
            </a:r>
            <a:r>
              <a:rPr lang="ru-RU" sz="2400" i="1" baseline="-25000" dirty="0"/>
              <a:t>4</a:t>
            </a:r>
            <a:r>
              <a:rPr lang="ru-RU" sz="2400" i="1" dirty="0"/>
              <a:t> </a:t>
            </a:r>
            <a:r>
              <a:rPr lang="ru-RU" sz="2400" dirty="0"/>
              <a:t>и</a:t>
            </a:r>
            <a:r>
              <a:rPr lang="ru-RU" sz="2400" i="1" dirty="0"/>
              <a:t> </a:t>
            </a:r>
            <a:r>
              <a:rPr lang="en-US" sz="2400" i="1" dirty="0"/>
              <a:t>x</a:t>
            </a:r>
            <a:r>
              <a:rPr lang="ru-RU" sz="2400" i="1" baseline="-25000" dirty="0"/>
              <a:t>8</a:t>
            </a:r>
            <a:r>
              <a:rPr lang="ru-RU" sz="2400" dirty="0"/>
              <a:t>. Вершины  </a:t>
            </a:r>
            <a:r>
              <a:rPr lang="en-US" sz="2400" i="1" dirty="0"/>
              <a:t>x</a:t>
            </a:r>
            <a:r>
              <a:rPr lang="ru-RU" sz="2400" i="1" baseline="-25000" dirty="0"/>
              <a:t>5 </a:t>
            </a:r>
            <a:r>
              <a:rPr lang="ru-RU" sz="2400" dirty="0"/>
              <a:t>и </a:t>
            </a:r>
            <a:r>
              <a:rPr lang="en-US" sz="2400" i="1" dirty="0"/>
              <a:t>x</a:t>
            </a:r>
            <a:r>
              <a:rPr lang="ru-RU" sz="2400" i="1" baseline="-25000" dirty="0"/>
              <a:t>7</a:t>
            </a:r>
            <a:r>
              <a:rPr lang="ru-RU" sz="2400" i="1" dirty="0"/>
              <a:t>,</a:t>
            </a:r>
            <a:r>
              <a:rPr lang="ru-RU" sz="2400" dirty="0"/>
              <a:t> </a:t>
            </a:r>
            <a:r>
              <a:rPr lang="ru-RU" sz="2400" dirty="0" err="1"/>
              <a:t>смежны</a:t>
            </a:r>
            <a:r>
              <a:rPr lang="ru-RU" sz="2400" dirty="0"/>
              <a:t> вершине </a:t>
            </a:r>
            <a:r>
              <a:rPr lang="en-US" sz="2400" i="1" dirty="0"/>
              <a:t>x</a:t>
            </a:r>
            <a:r>
              <a:rPr lang="ru-RU" sz="2400" i="1" baseline="-25000" dirty="0"/>
              <a:t>4</a:t>
            </a:r>
            <a:r>
              <a:rPr lang="ru-RU" sz="2400" dirty="0"/>
              <a:t>, вершина  </a:t>
            </a:r>
            <a:r>
              <a:rPr lang="en-US" sz="2400" i="1" dirty="0"/>
              <a:t>x</a:t>
            </a:r>
            <a:r>
              <a:rPr lang="ru-RU" sz="2400" i="1" baseline="-25000" dirty="0"/>
              <a:t>6</a:t>
            </a:r>
            <a:r>
              <a:rPr lang="ru-RU" sz="2400" dirty="0"/>
              <a:t>  </a:t>
            </a:r>
            <a:r>
              <a:rPr lang="ru-RU" sz="2400" dirty="0" err="1"/>
              <a:t>смежна</a:t>
            </a:r>
            <a:r>
              <a:rPr lang="ru-RU" sz="2400" dirty="0"/>
              <a:t> вершине </a:t>
            </a:r>
            <a:r>
              <a:rPr lang="en-US" sz="2400" i="1" dirty="0"/>
              <a:t>x</a:t>
            </a:r>
            <a:r>
              <a:rPr lang="ru-RU" sz="2400" i="1" baseline="-25000" dirty="0"/>
              <a:t>2</a:t>
            </a:r>
            <a:r>
              <a:rPr lang="ru-RU" sz="2400" dirty="0" smtClean="0"/>
              <a:t>;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131840" y="2564904"/>
            <a:ext cx="60121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7. </a:t>
            </a:r>
            <a:r>
              <a:rPr lang="ru-RU" sz="2400" dirty="0"/>
              <a:t>Остались неокрашенные вершины, удалим из матрицы </a:t>
            </a:r>
            <a:r>
              <a:rPr lang="en-US" sz="2400" i="1" dirty="0"/>
              <a:t>R</a:t>
            </a:r>
            <a:r>
              <a:rPr lang="ru-RU" sz="2400" dirty="0"/>
              <a:t> строки и </a:t>
            </a:r>
            <a:r>
              <a:rPr lang="ru-RU" sz="2400" dirty="0" smtClean="0"/>
              <a:t>столбцы</a:t>
            </a:r>
            <a:r>
              <a:rPr lang="ru-RU" sz="2400" dirty="0"/>
              <a:t>, соответствующие вершинам </a:t>
            </a:r>
            <a:r>
              <a:rPr lang="en-US" sz="2400" i="1" dirty="0"/>
              <a:t>x</a:t>
            </a:r>
            <a:r>
              <a:rPr lang="ru-RU" sz="2400" i="1" baseline="-25000" dirty="0"/>
              <a:t>2</a:t>
            </a:r>
            <a:r>
              <a:rPr lang="ru-RU" sz="2400" dirty="0"/>
              <a:t>,</a:t>
            </a:r>
            <a:r>
              <a:rPr lang="ru-RU" sz="2400" i="1" dirty="0"/>
              <a:t>  </a:t>
            </a:r>
            <a:r>
              <a:rPr lang="en-US" sz="2400" i="1" dirty="0"/>
              <a:t>x</a:t>
            </a:r>
            <a:r>
              <a:rPr lang="ru-RU" sz="2400" i="1" baseline="-25000" dirty="0"/>
              <a:t>4</a:t>
            </a:r>
            <a:r>
              <a:rPr lang="ru-RU" sz="2400" i="1" dirty="0"/>
              <a:t>  </a:t>
            </a:r>
            <a:r>
              <a:rPr lang="ru-RU" sz="2400" dirty="0"/>
              <a:t>и </a:t>
            </a:r>
            <a:r>
              <a:rPr lang="ru-RU" sz="2400" i="1" dirty="0"/>
              <a:t> </a:t>
            </a:r>
            <a:r>
              <a:rPr lang="en-US" sz="2400" i="1" dirty="0"/>
              <a:t>x</a:t>
            </a:r>
            <a:r>
              <a:rPr lang="ru-RU" sz="2400" i="1" baseline="-25000" dirty="0"/>
              <a:t>8</a:t>
            </a:r>
            <a:r>
              <a:rPr lang="ru-RU" sz="2400" dirty="0"/>
              <a:t>. Положим  </a:t>
            </a:r>
            <a:r>
              <a:rPr lang="en-US" sz="2400" i="1" dirty="0"/>
              <a:t>j </a:t>
            </a:r>
            <a:r>
              <a:rPr lang="ru-RU" sz="2400" dirty="0"/>
              <a:t>=</a:t>
            </a:r>
            <a:r>
              <a:rPr lang="ru-RU" sz="2400" i="1" dirty="0"/>
              <a:t> </a:t>
            </a:r>
            <a:r>
              <a:rPr lang="en-US" sz="2400" i="1" dirty="0"/>
              <a:t>j</a:t>
            </a:r>
            <a:r>
              <a:rPr lang="ru-RU" sz="2400" dirty="0"/>
              <a:t> + 1 = 3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179511" y="2492896"/>
          <a:ext cx="2607290" cy="1584176"/>
        </p:xfrm>
        <a:graphic>
          <a:graphicData uri="http://schemas.openxmlformats.org/presentationml/2006/ole">
            <p:oleObj spid="_x0000_s26627" name="Формула" r:id="rId4" imgW="1511300" imgH="91440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407707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8. </a:t>
            </a:r>
            <a:r>
              <a:rPr lang="ru-RU" sz="2400" dirty="0"/>
              <a:t>Упорядочим вершины графа </a:t>
            </a:r>
            <a:r>
              <a:rPr lang="ru-RU" sz="2400" dirty="0" smtClean="0"/>
              <a:t>в </a:t>
            </a:r>
            <a:r>
              <a:rPr lang="en-US" sz="2400" i="1" dirty="0" err="1" smtClean="0"/>
              <a:t>r</a:t>
            </a:r>
            <a:r>
              <a:rPr lang="en-US" sz="2400" i="1" baseline="-25000" dirty="0" err="1" smtClean="0"/>
              <a:t>i</a:t>
            </a:r>
            <a:r>
              <a:rPr lang="en-US" sz="2400" i="1" baseline="-25000" dirty="0" smtClean="0"/>
              <a:t> </a:t>
            </a:r>
            <a:r>
              <a:rPr lang="ru-RU" sz="2400" dirty="0"/>
              <a:t>: </a:t>
            </a:r>
            <a:r>
              <a:rPr lang="en-US" sz="2400" i="1" dirty="0"/>
              <a:t>x</a:t>
            </a:r>
            <a:r>
              <a:rPr lang="ru-RU" sz="2400" i="1" baseline="-25000" dirty="0"/>
              <a:t>5</a:t>
            </a:r>
            <a:r>
              <a:rPr lang="ru-RU" sz="2400" i="1" dirty="0"/>
              <a:t>, </a:t>
            </a:r>
            <a:r>
              <a:rPr lang="en-US" sz="2400" i="1" dirty="0"/>
              <a:t>x</a:t>
            </a:r>
            <a:r>
              <a:rPr lang="ru-RU" sz="2400" i="1" baseline="-25000" dirty="0"/>
              <a:t>6</a:t>
            </a:r>
            <a:r>
              <a:rPr lang="ru-RU" sz="2400" i="1" dirty="0"/>
              <a:t>, </a:t>
            </a:r>
            <a:r>
              <a:rPr lang="en-US" sz="2400" i="1" dirty="0"/>
              <a:t>x</a:t>
            </a:r>
            <a:r>
              <a:rPr lang="ru-RU" sz="2400" i="1" baseline="-25000" dirty="0"/>
              <a:t>7</a:t>
            </a:r>
            <a:r>
              <a:rPr lang="ru-RU" sz="2400" i="1" baseline="-25000" dirty="0" smtClean="0"/>
              <a:t>.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450912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9. </a:t>
            </a:r>
            <a:r>
              <a:rPr lang="ru-RU" sz="2400" dirty="0"/>
              <a:t>Красим в третий цвет вершины </a:t>
            </a:r>
            <a:r>
              <a:rPr lang="en-US" sz="2400" i="1" dirty="0"/>
              <a:t>x</a:t>
            </a:r>
            <a:r>
              <a:rPr lang="ru-RU" sz="2400" i="1" baseline="-25000" dirty="0"/>
              <a:t>5</a:t>
            </a:r>
            <a:r>
              <a:rPr lang="ru-RU" sz="2400" i="1" dirty="0"/>
              <a:t> </a:t>
            </a:r>
            <a:r>
              <a:rPr lang="ru-RU" sz="2400" dirty="0"/>
              <a:t>и </a:t>
            </a:r>
            <a:r>
              <a:rPr lang="ru-RU" sz="2400" i="1" dirty="0"/>
              <a:t> </a:t>
            </a:r>
            <a:r>
              <a:rPr lang="en-US" sz="2400" i="1" dirty="0"/>
              <a:t>x</a:t>
            </a:r>
            <a:r>
              <a:rPr lang="ru-RU" sz="2400" i="1" baseline="-25000" dirty="0"/>
              <a:t>7</a:t>
            </a:r>
            <a:r>
              <a:rPr lang="ru-RU" sz="2400" dirty="0"/>
              <a:t>. </a:t>
            </a:r>
            <a:r>
              <a:rPr lang="ru-RU" sz="2400" dirty="0" smtClean="0"/>
              <a:t>Вершины  </a:t>
            </a:r>
            <a:r>
              <a:rPr lang="en-US" sz="2400" i="1" dirty="0"/>
              <a:t>x</a:t>
            </a:r>
            <a:r>
              <a:rPr lang="ru-RU" sz="2400" i="1" baseline="-25000" dirty="0"/>
              <a:t>6</a:t>
            </a:r>
            <a:r>
              <a:rPr lang="ru-RU" sz="2400" dirty="0"/>
              <a:t>  </a:t>
            </a:r>
            <a:r>
              <a:rPr lang="ru-RU" sz="2400" dirty="0" smtClean="0"/>
              <a:t>и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 </a:t>
            </a:r>
            <a:r>
              <a:rPr lang="ru-RU" sz="2400" i="1" baseline="-25000" dirty="0" smtClean="0"/>
              <a:t> </a:t>
            </a:r>
            <a:r>
              <a:rPr lang="ru-RU" sz="2400" dirty="0" err="1" smtClean="0"/>
              <a:t>смежны</a:t>
            </a:r>
            <a:r>
              <a:rPr lang="ru-RU" sz="2400" dirty="0" smtClean="0"/>
              <a:t>;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486916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10. </a:t>
            </a:r>
            <a:r>
              <a:rPr lang="ru-RU" sz="2400" dirty="0"/>
              <a:t>Осталась неокрашенная вершина, удалим из матрицы </a:t>
            </a:r>
            <a:r>
              <a:rPr lang="en-US" sz="2400" i="1" dirty="0"/>
              <a:t>R</a:t>
            </a:r>
            <a:r>
              <a:rPr lang="ru-RU" sz="2400" dirty="0"/>
              <a:t> строки и столбцы, соответствующие вершинам </a:t>
            </a:r>
            <a:r>
              <a:rPr lang="en-US" sz="2400" i="1" dirty="0"/>
              <a:t>x</a:t>
            </a:r>
            <a:r>
              <a:rPr lang="ru-RU" sz="2400" i="1" baseline="-25000" dirty="0"/>
              <a:t>5</a:t>
            </a:r>
            <a:r>
              <a:rPr lang="ru-RU" sz="2400" i="1" dirty="0"/>
              <a:t>  </a:t>
            </a:r>
            <a:r>
              <a:rPr lang="ru-RU" sz="2400" dirty="0"/>
              <a:t>и </a:t>
            </a:r>
            <a:r>
              <a:rPr lang="ru-RU" sz="2400" i="1" dirty="0"/>
              <a:t> </a:t>
            </a:r>
            <a:r>
              <a:rPr lang="en-US" sz="2400" i="1" dirty="0"/>
              <a:t>x</a:t>
            </a:r>
            <a:r>
              <a:rPr lang="ru-RU" sz="2400" i="1" baseline="-25000" dirty="0"/>
              <a:t>7</a:t>
            </a:r>
            <a:r>
              <a:rPr lang="ru-RU" sz="2400" dirty="0"/>
              <a:t>. Положим  </a:t>
            </a:r>
            <a:r>
              <a:rPr lang="en-US" sz="2400" i="1" dirty="0"/>
              <a:t>j </a:t>
            </a:r>
            <a:r>
              <a:rPr lang="ru-RU" sz="2400" dirty="0"/>
              <a:t>=</a:t>
            </a:r>
            <a:r>
              <a:rPr lang="ru-RU" sz="2400" i="1" dirty="0"/>
              <a:t> </a:t>
            </a:r>
            <a:r>
              <a:rPr lang="en-US" sz="2400" i="1" dirty="0"/>
              <a:t>j</a:t>
            </a:r>
            <a:r>
              <a:rPr lang="ru-RU" sz="2400" dirty="0"/>
              <a:t> + 1 = 4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566124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11. </a:t>
            </a:r>
            <a:r>
              <a:rPr lang="ru-RU" sz="2400" dirty="0"/>
              <a:t>В четвертый цвет окрашиваем вершину </a:t>
            </a:r>
            <a:r>
              <a:rPr lang="en-US" sz="2400" i="1" dirty="0"/>
              <a:t>x</a:t>
            </a:r>
            <a:r>
              <a:rPr lang="ru-RU" sz="2400" i="1" baseline="-25000" dirty="0"/>
              <a:t>6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6165304"/>
            <a:ext cx="896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Все вершины окрашены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1" grpId="0"/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Достоинство алгоритма – быстродействие. Недостаток – не оптимальность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9269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раскраски вершин графа приближенным алгоритмом потребовалось четыре цвета. А хроматическое число графа </a:t>
            </a:r>
            <a:r>
              <a:rPr lang="ru-RU" sz="2400" dirty="0">
                <a:sym typeface="Symbol"/>
              </a:rPr>
              <a:t></a:t>
            </a:r>
            <a:r>
              <a:rPr lang="ru-RU" sz="2400" dirty="0"/>
              <a:t>(</a:t>
            </a:r>
            <a:r>
              <a:rPr lang="en-US" sz="2400" i="1" dirty="0"/>
              <a:t>G</a:t>
            </a:r>
            <a:r>
              <a:rPr lang="ru-RU" sz="2400" dirty="0"/>
              <a:t>) = 3.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412776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Действительно, если в первый цвет окрасить вершины </a:t>
            </a:r>
            <a:r>
              <a:rPr lang="en-US" sz="2400" i="1" dirty="0"/>
              <a:t>x</a:t>
            </a:r>
            <a:r>
              <a:rPr lang="ru-RU" sz="2400" i="1" baseline="-25000" dirty="0"/>
              <a:t>1</a:t>
            </a:r>
            <a:r>
              <a:rPr lang="ru-RU" sz="2400" i="1" dirty="0"/>
              <a:t>,</a:t>
            </a:r>
            <a:r>
              <a:rPr lang="ru-RU" sz="2400" i="1" baseline="-25000" dirty="0"/>
              <a:t> </a:t>
            </a:r>
            <a:r>
              <a:rPr lang="en-US" sz="2400" i="1" dirty="0"/>
              <a:t>x</a:t>
            </a:r>
            <a:r>
              <a:rPr lang="ru-RU" sz="2400" i="1" baseline="-25000" dirty="0"/>
              <a:t>4 </a:t>
            </a:r>
            <a:r>
              <a:rPr lang="ru-RU" sz="2400" i="1" dirty="0"/>
              <a:t> </a:t>
            </a:r>
            <a:r>
              <a:rPr lang="ru-RU" sz="2400" dirty="0"/>
              <a:t>и </a:t>
            </a:r>
            <a:r>
              <a:rPr lang="en-US" sz="2400" i="1" dirty="0"/>
              <a:t>x</a:t>
            </a:r>
            <a:r>
              <a:rPr lang="ru-RU" sz="2400" i="1" baseline="-25000" dirty="0"/>
              <a:t>8</a:t>
            </a:r>
            <a:r>
              <a:rPr lang="ru-RU" sz="2400" dirty="0"/>
              <a:t>, во второй – </a:t>
            </a:r>
            <a:r>
              <a:rPr lang="en-US" sz="2400" i="1" dirty="0"/>
              <a:t>x</a:t>
            </a:r>
            <a:r>
              <a:rPr lang="ru-RU" sz="2400" i="1" baseline="-25000" dirty="0"/>
              <a:t>2</a:t>
            </a:r>
            <a:r>
              <a:rPr lang="ru-RU" sz="2400" i="1" dirty="0"/>
              <a:t>  </a:t>
            </a:r>
            <a:r>
              <a:rPr lang="ru-RU" sz="2400" dirty="0"/>
              <a:t>и </a:t>
            </a:r>
            <a:r>
              <a:rPr lang="ru-RU" sz="2400" i="1" dirty="0"/>
              <a:t> </a:t>
            </a:r>
            <a:r>
              <a:rPr lang="en-US" sz="2400" i="1" dirty="0"/>
              <a:t>x</a:t>
            </a:r>
            <a:r>
              <a:rPr lang="ru-RU" sz="2400" i="1" baseline="-25000" dirty="0"/>
              <a:t>5</a:t>
            </a:r>
            <a:r>
              <a:rPr lang="ru-RU" sz="2400" dirty="0"/>
              <a:t>, то в третий можно окрасить оставшиеся вершины </a:t>
            </a:r>
            <a:r>
              <a:rPr lang="en-US" sz="2400" i="1" dirty="0"/>
              <a:t>x</a:t>
            </a:r>
            <a:r>
              <a:rPr lang="ru-RU" sz="2400" i="1" baseline="-25000" dirty="0"/>
              <a:t>3</a:t>
            </a:r>
            <a:r>
              <a:rPr lang="ru-RU" sz="2400" i="1" dirty="0"/>
              <a:t>,</a:t>
            </a:r>
            <a:r>
              <a:rPr lang="ru-RU" sz="2400" i="1" baseline="-25000" dirty="0"/>
              <a:t> </a:t>
            </a:r>
            <a:r>
              <a:rPr lang="ru-RU" sz="2400" i="1" dirty="0"/>
              <a:t> </a:t>
            </a:r>
            <a:r>
              <a:rPr lang="en-US" sz="2400" i="1" dirty="0"/>
              <a:t>x</a:t>
            </a:r>
            <a:r>
              <a:rPr lang="ru-RU" sz="2400" i="1" baseline="-25000" dirty="0"/>
              <a:t>6</a:t>
            </a:r>
            <a:r>
              <a:rPr lang="ru-RU" sz="2400" i="1" dirty="0"/>
              <a:t>  </a:t>
            </a:r>
            <a:r>
              <a:rPr lang="ru-RU" sz="2400" dirty="0"/>
              <a:t>и </a:t>
            </a:r>
            <a:r>
              <a:rPr lang="ru-RU" sz="2400" i="1" dirty="0"/>
              <a:t> </a:t>
            </a:r>
            <a:r>
              <a:rPr lang="en-US" sz="2400" i="1" dirty="0"/>
              <a:t>x</a:t>
            </a:r>
            <a:r>
              <a:rPr lang="ru-RU" sz="2400" i="1" baseline="-25000" dirty="0"/>
              <a:t>7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2564904"/>
            <a:ext cx="8964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Алгоритмы размещения элементов</a:t>
            </a:r>
            <a:endParaRPr lang="ru-RU" sz="2400" dirty="0" smtClean="0"/>
          </a:p>
          <a:p>
            <a:pPr algn="ctr"/>
            <a:r>
              <a:rPr lang="ru-RU" sz="2400" b="1" dirty="0" smtClean="0"/>
              <a:t>Постановка задачи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284984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Задано </a:t>
            </a:r>
            <a:r>
              <a:rPr lang="ru-RU" sz="2400" dirty="0" smtClean="0"/>
              <a:t>множество конструктивных элементов, связанных между собой в соответствии с принципиальной электрической схемой узла. Требуется разместить элементы на некотором плоском коммутационном поле таким образом, чтобы некоторый функционал достигал экстремального значения.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157192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Классическим критерием </a:t>
            </a:r>
            <a:r>
              <a:rPr lang="ru-RU" sz="2400" dirty="0" smtClean="0"/>
              <a:t>задачи размещения является </a:t>
            </a:r>
            <a:r>
              <a:rPr lang="ru-RU" sz="2400" dirty="0" smtClean="0"/>
              <a:t>критерий суммарной длины соединений, который интегральным образом учитывает многочисленные требования, предъявляемые к расположению элементов и трасс их соединений.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Математическая модель задачи размещения</a:t>
            </a:r>
            <a:endParaRPr lang="ru-RU" sz="2400" dirty="0" smtClean="0"/>
          </a:p>
          <a:p>
            <a:r>
              <a:rPr lang="ru-RU" sz="2400" dirty="0" smtClean="0"/>
              <a:t>Пусть  заданы множество элементов </a:t>
            </a:r>
            <a:r>
              <a:rPr lang="en-US" sz="2400" i="1" dirty="0" smtClean="0"/>
              <a:t>E</a:t>
            </a:r>
            <a:r>
              <a:rPr lang="ru-RU" sz="2400" i="1" dirty="0" smtClean="0"/>
              <a:t>=</a:t>
            </a:r>
            <a:r>
              <a:rPr lang="ru-RU" sz="2400" dirty="0" smtClean="0"/>
              <a:t>{</a:t>
            </a:r>
            <a:r>
              <a:rPr lang="en-US" sz="2400" i="1" dirty="0" smtClean="0"/>
              <a:t>e</a:t>
            </a:r>
            <a:r>
              <a:rPr lang="ru-RU" sz="2400" i="1" baseline="-25000" dirty="0" smtClean="0"/>
              <a:t>1</a:t>
            </a:r>
            <a:r>
              <a:rPr lang="ru-RU" sz="2400" i="1" dirty="0" smtClean="0"/>
              <a:t>, </a:t>
            </a:r>
            <a:r>
              <a:rPr lang="en-US" sz="2400" i="1" dirty="0" smtClean="0"/>
              <a:t>e</a:t>
            </a:r>
            <a:r>
              <a:rPr lang="ru-RU" sz="2400" i="1" baseline="-25000" dirty="0" smtClean="0"/>
              <a:t>2</a:t>
            </a:r>
            <a:r>
              <a:rPr lang="ru-RU" sz="2400" i="1" dirty="0" smtClean="0"/>
              <a:t>, …, </a:t>
            </a:r>
            <a:r>
              <a:rPr lang="en-US" sz="2400" i="1" dirty="0" err="1" smtClean="0"/>
              <a:t>e</a:t>
            </a:r>
            <a:r>
              <a:rPr lang="en-US" sz="2400" i="1" baseline="-25000" dirty="0" err="1" smtClean="0"/>
              <a:t>m</a:t>
            </a:r>
            <a:r>
              <a:rPr lang="ru-RU" sz="2400" dirty="0" smtClean="0"/>
              <a:t>} и множество фиксированных  позиций для размещения элементов </a:t>
            </a:r>
            <a:r>
              <a:rPr lang="en-US" sz="2400" i="1" dirty="0" smtClean="0"/>
              <a:t>P</a:t>
            </a:r>
            <a:r>
              <a:rPr lang="ru-RU" sz="2400" dirty="0" smtClean="0"/>
              <a:t>{</a:t>
            </a:r>
            <a:r>
              <a:rPr lang="ru-RU" sz="2400" i="1" dirty="0" smtClean="0"/>
              <a:t> </a:t>
            </a:r>
            <a:r>
              <a:rPr lang="en-US" sz="2400" i="1" dirty="0" smtClean="0"/>
              <a:t>p</a:t>
            </a:r>
            <a:r>
              <a:rPr lang="ru-RU" sz="2400" i="1" baseline="-25000" dirty="0" smtClean="0"/>
              <a:t>1</a:t>
            </a:r>
            <a:r>
              <a:rPr lang="ru-RU" sz="2400" i="1" dirty="0" smtClean="0"/>
              <a:t>, </a:t>
            </a:r>
            <a:r>
              <a:rPr lang="en-US" sz="2400" i="1" dirty="0" smtClean="0"/>
              <a:t>p</a:t>
            </a:r>
            <a:r>
              <a:rPr lang="ru-RU" sz="2400" i="1" baseline="-25000" dirty="0" smtClean="0"/>
              <a:t>2</a:t>
            </a:r>
            <a:r>
              <a:rPr lang="ru-RU" sz="2400" i="1" dirty="0" smtClean="0"/>
              <a:t>, …,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l</a:t>
            </a:r>
            <a:r>
              <a:rPr lang="ru-RU" sz="2400" dirty="0" smtClean="0"/>
              <a:t>} (</a:t>
            </a:r>
            <a:r>
              <a:rPr lang="en-US" sz="2400" i="1" dirty="0" smtClean="0"/>
              <a:t>l</a:t>
            </a:r>
            <a:r>
              <a:rPr lang="ru-RU" sz="2400" i="1" dirty="0" smtClean="0"/>
              <a:t> ≥ </a:t>
            </a:r>
            <a:r>
              <a:rPr lang="en-US" sz="2400" i="1" dirty="0" smtClean="0"/>
              <a:t>m</a:t>
            </a:r>
            <a:r>
              <a:rPr lang="ru-RU" sz="2400" dirty="0" smtClean="0"/>
              <a:t>, будем считать, что </a:t>
            </a:r>
            <a:r>
              <a:rPr lang="en-US" sz="2400" i="1" dirty="0" smtClean="0"/>
              <a:t>l</a:t>
            </a:r>
            <a:r>
              <a:rPr lang="ru-RU" sz="2400" i="1" dirty="0" smtClean="0"/>
              <a:t> = </a:t>
            </a:r>
            <a:r>
              <a:rPr lang="en-US" sz="2400" i="1" dirty="0" smtClean="0"/>
              <a:t>m</a:t>
            </a:r>
            <a:r>
              <a:rPr lang="ru-RU" sz="2400" dirty="0" smtClean="0"/>
              <a:t>). Схема задана матрицей соединений </a:t>
            </a:r>
            <a:r>
              <a:rPr lang="en-US" sz="2400" i="1" dirty="0" smtClean="0"/>
              <a:t>R</a:t>
            </a:r>
            <a:r>
              <a:rPr lang="ru-RU" sz="2400" i="1" dirty="0" smtClean="0"/>
              <a:t>=</a:t>
            </a:r>
            <a:r>
              <a:rPr lang="ru-RU" sz="2400" dirty="0" smtClean="0">
                <a:sym typeface="Symbol"/>
              </a:rPr>
              <a:t></a:t>
            </a:r>
            <a:r>
              <a:rPr lang="en-US" sz="2400" i="1" dirty="0" err="1" smtClean="0"/>
              <a:t>r</a:t>
            </a:r>
            <a:r>
              <a:rPr lang="en-US" sz="2400" i="1" baseline="-25000" dirty="0" err="1" smtClean="0"/>
              <a:t>ij</a:t>
            </a:r>
            <a:r>
              <a:rPr lang="ru-RU" sz="2400" dirty="0" smtClean="0">
                <a:sym typeface="Symbol"/>
              </a:rPr>
              <a:t></a:t>
            </a:r>
            <a:r>
              <a:rPr lang="en-US" sz="2400" i="1" baseline="-25000" dirty="0" err="1" smtClean="0"/>
              <a:t>m</a:t>
            </a:r>
            <a:r>
              <a:rPr lang="en-US" sz="2400" baseline="-25000" dirty="0" err="1" smtClean="0">
                <a:sym typeface="Symbol"/>
              </a:rPr>
              <a:t></a:t>
            </a:r>
            <a:r>
              <a:rPr lang="en-US" sz="2400" i="1" baseline="-25000" dirty="0" err="1" smtClean="0"/>
              <a:t>m</a:t>
            </a:r>
            <a:r>
              <a:rPr lang="ru-RU" sz="2400" dirty="0" smtClean="0"/>
              <a:t>, а расстояние между позициями матрицей расстояний </a:t>
            </a:r>
            <a:r>
              <a:rPr lang="en-US" sz="2400" i="1" dirty="0" smtClean="0"/>
              <a:t>D</a:t>
            </a:r>
            <a:r>
              <a:rPr lang="ru-RU" sz="2400" i="1" dirty="0" smtClean="0"/>
              <a:t>=</a:t>
            </a:r>
            <a:r>
              <a:rPr lang="ru-RU" sz="2400" dirty="0" smtClean="0">
                <a:sym typeface="Symbol"/>
              </a:rPr>
              <a:t></a:t>
            </a:r>
            <a:r>
              <a:rPr lang="en-US" sz="2400" i="1" dirty="0" err="1" smtClean="0"/>
              <a:t>d</a:t>
            </a:r>
            <a:r>
              <a:rPr lang="en-US" sz="2400" i="1" baseline="-25000" dirty="0" err="1" smtClean="0"/>
              <a:t>ij</a:t>
            </a:r>
            <a:r>
              <a:rPr lang="ru-RU" sz="2400" dirty="0" smtClean="0">
                <a:sym typeface="Symbol"/>
              </a:rPr>
              <a:t></a:t>
            </a:r>
            <a:r>
              <a:rPr lang="en-US" sz="2400" i="1" baseline="-25000" dirty="0" err="1" smtClean="0"/>
              <a:t>l</a:t>
            </a:r>
            <a:r>
              <a:rPr lang="en-US" sz="2400" baseline="-25000" dirty="0" err="1" smtClean="0">
                <a:sym typeface="Symbol"/>
              </a:rPr>
              <a:t></a:t>
            </a:r>
            <a:r>
              <a:rPr lang="en-US" sz="2400" i="1" baseline="-25000" dirty="0" err="1" smtClean="0"/>
              <a:t>l</a:t>
            </a:r>
            <a:r>
              <a:rPr lang="ru-RU" sz="2400" i="1" dirty="0" smtClean="0"/>
              <a:t>. </a:t>
            </a:r>
            <a:r>
              <a:rPr lang="ru-RU" sz="2400" dirty="0" smtClean="0"/>
              <a:t>Для вычисления элементов матрицы </a:t>
            </a:r>
            <a:r>
              <a:rPr lang="en-US" sz="2400" i="1" dirty="0" smtClean="0"/>
              <a:t>D</a:t>
            </a:r>
            <a:r>
              <a:rPr lang="en-US" sz="2400" dirty="0" smtClean="0"/>
              <a:t> </a:t>
            </a:r>
            <a:r>
              <a:rPr lang="ru-RU" sz="2400" dirty="0" smtClean="0"/>
              <a:t>будем пользоваться ортогональной метрикой                                </a:t>
            </a:r>
          </a:p>
          <a:p>
            <a:r>
              <a:rPr lang="ru-RU" sz="2400" dirty="0" smtClean="0"/>
              <a:t>                                              ,                                      координаты позиций.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3793" name="Object 1"/>
          <p:cNvGraphicFramePr>
            <a:graphicFrameLocks noChangeAspect="1"/>
          </p:cNvGraphicFramePr>
          <p:nvPr/>
        </p:nvGraphicFramePr>
        <p:xfrm>
          <a:off x="611560" y="2564904"/>
          <a:ext cx="2592288" cy="504056"/>
        </p:xfrm>
        <a:graphic>
          <a:graphicData uri="http://schemas.openxmlformats.org/presentationml/2006/ole">
            <p:oleObj spid="_x0000_s33793" name="Формула" r:id="rId3" imgW="1371600" imgH="279400" progId="Equation.3">
              <p:embed/>
            </p:oleObj>
          </a:graphicData>
        </a:graphic>
      </p:graphicFrame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3419873" y="2588073"/>
          <a:ext cx="2304256" cy="480887"/>
        </p:xfrm>
        <a:graphic>
          <a:graphicData uri="http://schemas.openxmlformats.org/presentationml/2006/ole">
            <p:oleObj spid="_x0000_s33795" name="Формула" r:id="rId4" imgW="1282700" imgH="24130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314096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Учитывая симметричность матриц </a:t>
            </a:r>
            <a:r>
              <a:rPr lang="en-US" sz="2400" i="1" dirty="0" smtClean="0"/>
              <a:t>R</a:t>
            </a:r>
            <a:r>
              <a:rPr lang="ru-RU" sz="2400" dirty="0" smtClean="0"/>
              <a:t> и </a:t>
            </a:r>
            <a:r>
              <a:rPr lang="en-US" sz="2400" i="1" dirty="0" smtClean="0"/>
              <a:t>D</a:t>
            </a:r>
            <a:r>
              <a:rPr lang="ru-RU" sz="2400" dirty="0" smtClean="0"/>
              <a:t>, запишем выражение для суммарной длины соединений 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2411759" y="3933055"/>
          <a:ext cx="3088935" cy="813751"/>
        </p:xfrm>
        <a:graphic>
          <a:graphicData uri="http://schemas.openxmlformats.org/presentationml/2006/ole">
            <p:oleObj spid="_x0000_s33797" name="Формула" r:id="rId5" imgW="1726451" imgH="444307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4653136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Таким образом, задача размещения по критерию СДС состоит в минимизации функционала </a:t>
            </a:r>
            <a:r>
              <a:rPr lang="en-US" sz="2400" i="1" dirty="0" smtClean="0"/>
              <a:t>F</a:t>
            </a:r>
            <a:r>
              <a:rPr lang="ru-RU" sz="2400" dirty="0" smtClean="0"/>
              <a:t>(</a:t>
            </a:r>
            <a:r>
              <a:rPr lang="en-US" sz="2400" i="1" dirty="0" smtClean="0"/>
              <a:t>P</a:t>
            </a:r>
            <a:r>
              <a:rPr lang="ru-RU" sz="2400" dirty="0" smtClean="0"/>
              <a:t>) на множестве перестановок </a:t>
            </a:r>
            <a:r>
              <a:rPr lang="ru-RU" sz="2400" i="1" dirty="0" smtClean="0"/>
              <a:t>Р.</a:t>
            </a:r>
            <a:r>
              <a:rPr lang="ru-RU" sz="2400" dirty="0" smtClean="0"/>
              <a:t> Данная задача называется </a:t>
            </a:r>
            <a:r>
              <a:rPr lang="ru-RU" sz="2400" i="1" dirty="0" smtClean="0"/>
              <a:t>задачей квадратичного назначения.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Алгоритм обратного размещения</a:t>
            </a:r>
            <a:endParaRPr lang="ru-RU" sz="2400" dirty="0" smtClean="0"/>
          </a:p>
          <a:p>
            <a:r>
              <a:rPr lang="ru-RU" sz="2400" dirty="0" smtClean="0"/>
              <a:t>Алгоритм обратного размещения принадлежит группе алгоритмов параллельно-последовательного размещения.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2474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 методе обратного размещения осуществляются предварительные оценки каждого из размещаемых элементов и каждой свободной позиции, после чего все элементы размещаются одновременно.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27687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Заданы</a:t>
            </a:r>
            <a:r>
              <a:rPr lang="ru-RU" sz="2400" dirty="0" smtClean="0"/>
              <a:t>: матрица соединений </a:t>
            </a:r>
            <a:r>
              <a:rPr lang="en-US" sz="2400" i="1" dirty="0" smtClean="0"/>
              <a:t>R</a:t>
            </a:r>
            <a:r>
              <a:rPr lang="ru-RU" sz="2400" dirty="0" smtClean="0"/>
              <a:t> и матрица расстояний </a:t>
            </a:r>
            <a:r>
              <a:rPr lang="en-US" sz="2400" i="1" dirty="0" smtClean="0"/>
              <a:t>D</a:t>
            </a:r>
            <a:r>
              <a:rPr lang="ru-RU" sz="24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70892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Для каждого элемента </a:t>
            </a:r>
            <a:r>
              <a:rPr lang="en-US" sz="2400" i="1" dirty="0" err="1" smtClean="0"/>
              <a:t>e</a:t>
            </a:r>
            <a:r>
              <a:rPr lang="en-US" sz="2400" i="1" baseline="-25000" dirty="0" err="1" smtClean="0"/>
              <a:t>i</a:t>
            </a:r>
            <a:r>
              <a:rPr lang="en-US" sz="2400" i="1" baseline="-25000" dirty="0" smtClean="0"/>
              <a:t>  </a:t>
            </a:r>
            <a:r>
              <a:rPr lang="ru-RU" sz="2400" dirty="0" smtClean="0"/>
              <a:t>найдем суммарное число соединений с другими элементами</a:t>
            </a: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769" name="Object 1"/>
          <p:cNvGraphicFramePr>
            <a:graphicFrameLocks noChangeAspect="1"/>
          </p:cNvGraphicFramePr>
          <p:nvPr/>
        </p:nvGraphicFramePr>
        <p:xfrm>
          <a:off x="2771800" y="3356992"/>
          <a:ext cx="2873261" cy="792088"/>
        </p:xfrm>
        <a:graphic>
          <a:graphicData uri="http://schemas.openxmlformats.org/presentationml/2006/ole">
            <p:oleObj spid="_x0000_s32769" name="Формула" r:id="rId3" imgW="1624895" imgH="444307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407707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Для каждой позиции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i </a:t>
            </a:r>
            <a:r>
              <a:rPr lang="ru-RU" sz="2400" dirty="0" smtClean="0"/>
              <a:t>найдем суммарное расстояние до остальных позиций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2771800" y="4581128"/>
          <a:ext cx="2777451" cy="720080"/>
        </p:xfrm>
        <a:graphic>
          <a:graphicData uri="http://schemas.openxmlformats.org/presentationml/2006/ole">
            <p:oleObj spid="_x0000_s32771" name="Формула" r:id="rId4" imgW="1714500" imgH="44450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52292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Очевидно, что позиции в центральной части коммутационного поля имеют меньшую характеристику </a:t>
            </a:r>
            <a:r>
              <a:rPr lang="en-US" sz="2400" dirty="0" err="1" smtClean="0"/>
              <a:t>d</a:t>
            </a:r>
            <a:r>
              <a:rPr lang="en-US" sz="2400" i="1" baseline="-25000" dirty="0" err="1" smtClean="0"/>
              <a:t>i</a:t>
            </a:r>
            <a:r>
              <a:rPr lang="ru-RU" sz="2400" dirty="0" smtClean="0"/>
              <a:t>, чем позиции на периферии. Естественно, что центральные позиции наиболее благоприятны для размещения сильно связанных элементов.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subSp spid="_x0000_s3276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769">
                                            <p:subSp spid="_x0000_s32769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8" grpId="0" autoUpdateAnimBg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254887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600" dirty="0" smtClean="0"/>
              <a:t>Учитывая условия минимальности скалярного произведения </a:t>
            </a:r>
            <a:r>
              <a:rPr lang="en-US" sz="2600" dirty="0" smtClean="0"/>
              <a:t>r</a:t>
            </a:r>
            <a:r>
              <a:rPr lang="ru-RU" sz="2600" dirty="0" smtClean="0"/>
              <a:t>×</a:t>
            </a:r>
            <a:r>
              <a:rPr lang="en-US" sz="2600" dirty="0" smtClean="0"/>
              <a:t>d</a:t>
            </a:r>
            <a:r>
              <a:rPr lang="ru-RU" sz="2600" dirty="0" smtClean="0"/>
              <a:t>, получим следующий алгоритм:</a:t>
            </a:r>
          </a:p>
          <a:p>
            <a:pPr>
              <a:buNone/>
            </a:pPr>
            <a:r>
              <a:rPr lang="ru-RU" sz="2600" dirty="0" smtClean="0"/>
              <a:t>1. Упорядочить элементы </a:t>
            </a:r>
            <a:r>
              <a:rPr lang="en-US" sz="2600" i="1" dirty="0" err="1" smtClean="0"/>
              <a:t>e</a:t>
            </a:r>
            <a:r>
              <a:rPr lang="en-US" sz="2600" i="1" baseline="-25000" dirty="0" err="1" smtClean="0"/>
              <a:t>i</a:t>
            </a:r>
            <a:r>
              <a:rPr lang="en-US" sz="2600" i="1" baseline="-25000" dirty="0" smtClean="0"/>
              <a:t> </a:t>
            </a:r>
            <a:r>
              <a:rPr lang="ru-RU" sz="2600" dirty="0" smtClean="0"/>
              <a:t>в порядке </a:t>
            </a:r>
            <a:r>
              <a:rPr lang="ru-RU" sz="2600" dirty="0" smtClean="0"/>
              <a:t>не убывания </a:t>
            </a:r>
            <a:r>
              <a:rPr lang="en-US" sz="2600" dirty="0" err="1" smtClean="0"/>
              <a:t>r</a:t>
            </a:r>
            <a:r>
              <a:rPr lang="en-US" sz="2600" i="1" baseline="-25000" dirty="0" err="1" smtClean="0"/>
              <a:t>i</a:t>
            </a:r>
            <a:r>
              <a:rPr lang="ru-RU" sz="2600" dirty="0" smtClean="0"/>
              <a:t>;</a:t>
            </a:r>
          </a:p>
          <a:p>
            <a:pPr>
              <a:buNone/>
            </a:pPr>
            <a:r>
              <a:rPr lang="ru-RU" sz="2600" dirty="0" smtClean="0"/>
              <a:t>2. Упорядочить позиции </a:t>
            </a:r>
            <a:r>
              <a:rPr lang="en-US" sz="2600" i="1" dirty="0" smtClean="0"/>
              <a:t>p</a:t>
            </a:r>
            <a:r>
              <a:rPr lang="en-US" sz="2600" i="1" baseline="-25000" dirty="0" smtClean="0"/>
              <a:t>i</a:t>
            </a:r>
            <a:r>
              <a:rPr lang="ru-RU" sz="2600" dirty="0" smtClean="0"/>
              <a:t> в порядке </a:t>
            </a:r>
            <a:r>
              <a:rPr lang="ru-RU" sz="2600" dirty="0" smtClean="0"/>
              <a:t>не возрастания </a:t>
            </a:r>
            <a:r>
              <a:rPr lang="en-US" sz="2600" dirty="0" err="1" smtClean="0"/>
              <a:t>d</a:t>
            </a:r>
            <a:r>
              <a:rPr lang="en-US" sz="2600" i="1" baseline="-25000" dirty="0" err="1" smtClean="0"/>
              <a:t>i</a:t>
            </a:r>
            <a:r>
              <a:rPr lang="ru-RU" sz="2600" i="1" dirty="0" smtClean="0"/>
              <a:t>;</a:t>
            </a:r>
            <a:endParaRPr lang="ru-RU" sz="2600" dirty="0" smtClean="0"/>
          </a:p>
          <a:p>
            <a:pPr marL="4763" indent="17463">
              <a:buNone/>
            </a:pPr>
            <a:r>
              <a:rPr lang="ru-RU" sz="2600" i="1" dirty="0" smtClean="0"/>
              <a:t>3. </a:t>
            </a:r>
            <a:r>
              <a:rPr lang="en-US" sz="2600" i="1" dirty="0" err="1" smtClean="0"/>
              <a:t>i</a:t>
            </a:r>
            <a:r>
              <a:rPr lang="ru-RU" sz="2600" i="1" dirty="0" smtClean="0"/>
              <a:t>-</a:t>
            </a:r>
            <a:r>
              <a:rPr lang="ru-RU" sz="2600" dirty="0" err="1" smtClean="0"/>
              <a:t>ый</a:t>
            </a:r>
            <a:r>
              <a:rPr lang="ru-RU" sz="2600" dirty="0" smtClean="0"/>
              <a:t> элемент из упорядоченного списка элементов помещается в </a:t>
            </a:r>
            <a:r>
              <a:rPr lang="en-US" sz="2600" i="1" dirty="0" err="1" smtClean="0"/>
              <a:t>i</a:t>
            </a:r>
            <a:r>
              <a:rPr lang="ru-RU" sz="2600" dirty="0" smtClean="0"/>
              <a:t>-</a:t>
            </a:r>
            <a:r>
              <a:rPr lang="ru-RU" sz="2600" dirty="0" err="1" smtClean="0"/>
              <a:t>ую</a:t>
            </a:r>
            <a:r>
              <a:rPr lang="ru-RU" sz="2600" dirty="0" smtClean="0"/>
              <a:t> позицию из упорядоченного списка позиций.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42088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Разместить элементы, заданные взвешенным графом </a:t>
            </a:r>
            <a:r>
              <a:rPr lang="en-US" sz="2400" i="1" dirty="0" smtClean="0"/>
              <a:t>G</a:t>
            </a:r>
            <a:r>
              <a:rPr lang="ru-RU" sz="2400" i="1" dirty="0" smtClean="0"/>
              <a:t> </a:t>
            </a:r>
            <a:r>
              <a:rPr lang="ru-RU" sz="2400" dirty="0" smtClean="0"/>
              <a:t>на множестве позиций </a:t>
            </a:r>
            <a:r>
              <a:rPr lang="ru-RU" sz="2400" i="1" dirty="0" smtClean="0"/>
              <a:t>Р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grpSp>
        <p:nvGrpSpPr>
          <p:cNvPr id="50" name="Группа 49"/>
          <p:cNvGrpSpPr/>
          <p:nvPr/>
        </p:nvGrpSpPr>
        <p:grpSpPr>
          <a:xfrm>
            <a:off x="539552" y="3140968"/>
            <a:ext cx="7632848" cy="3717032"/>
            <a:chOff x="539552" y="3140968"/>
            <a:chExt cx="7632848" cy="3717032"/>
          </a:xfrm>
        </p:grpSpPr>
        <p:grpSp>
          <p:nvGrpSpPr>
            <p:cNvPr id="35842" name="Group 2"/>
            <p:cNvGrpSpPr>
              <a:grpSpLocks/>
            </p:cNvGrpSpPr>
            <p:nvPr/>
          </p:nvGrpSpPr>
          <p:grpSpPr bwMode="auto">
            <a:xfrm>
              <a:off x="539552" y="3140968"/>
              <a:ext cx="7632848" cy="3717032"/>
              <a:chOff x="2063" y="9769"/>
              <a:chExt cx="8259" cy="3849"/>
            </a:xfrm>
          </p:grpSpPr>
          <p:grpSp>
            <p:nvGrpSpPr>
              <p:cNvPr id="35843" name="Group 3"/>
              <p:cNvGrpSpPr>
                <a:grpSpLocks/>
              </p:cNvGrpSpPr>
              <p:nvPr/>
            </p:nvGrpSpPr>
            <p:grpSpPr bwMode="auto">
              <a:xfrm>
                <a:off x="2063" y="9769"/>
                <a:ext cx="8259" cy="3849"/>
                <a:chOff x="2063" y="9769"/>
                <a:chExt cx="8259" cy="3849"/>
              </a:xfrm>
            </p:grpSpPr>
            <p:grpSp>
              <p:nvGrpSpPr>
                <p:cNvPr id="35844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2063" y="9993"/>
                  <a:ext cx="8259" cy="3625"/>
                  <a:chOff x="4227" y="6250"/>
                  <a:chExt cx="8259" cy="3625"/>
                </a:xfrm>
              </p:grpSpPr>
              <p:sp>
                <p:nvSpPr>
                  <p:cNvPr id="35845" name="AutoShape 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27" y="6272"/>
                    <a:ext cx="8259" cy="3603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 sz="2400"/>
                  </a:p>
                </p:txBody>
              </p:sp>
              <p:grpSp>
                <p:nvGrpSpPr>
                  <p:cNvPr id="35846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5471" y="6854"/>
                    <a:ext cx="609" cy="547"/>
                    <a:chOff x="3272" y="3441"/>
                    <a:chExt cx="607" cy="551"/>
                  </a:xfrm>
                </p:grpSpPr>
                <p:sp>
                  <p:nvSpPr>
                    <p:cNvPr id="35847" name="Oval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72" y="3441"/>
                      <a:ext cx="572" cy="551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 sz="2400"/>
                    </a:p>
                  </p:txBody>
                </p:sp>
                <p:sp>
                  <p:nvSpPr>
                    <p:cNvPr id="35848" name="Text Box 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18" y="3489"/>
                      <a:ext cx="561" cy="424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e</a:t>
                      </a:r>
                      <a:r>
                        <a:rPr kumimoji="0" lang="ru-RU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35849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7711" y="6826"/>
                    <a:ext cx="607" cy="547"/>
                    <a:chOff x="3272" y="3441"/>
                    <a:chExt cx="607" cy="551"/>
                  </a:xfrm>
                </p:grpSpPr>
                <p:sp>
                  <p:nvSpPr>
                    <p:cNvPr id="35850" name="Oval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72" y="3441"/>
                      <a:ext cx="572" cy="551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 sz="2400"/>
                    </a:p>
                  </p:txBody>
                </p:sp>
                <p:sp>
                  <p:nvSpPr>
                    <p:cNvPr id="35851" name="Text Box 1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18" y="3489"/>
                      <a:ext cx="561" cy="424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e</a:t>
                      </a:r>
                      <a:r>
                        <a:rPr kumimoji="0" lang="ru-RU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35852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5468" y="8218"/>
                    <a:ext cx="607" cy="547"/>
                    <a:chOff x="3272" y="3441"/>
                    <a:chExt cx="607" cy="551"/>
                  </a:xfrm>
                </p:grpSpPr>
                <p:sp>
                  <p:nvSpPr>
                    <p:cNvPr id="35853" name="Oval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72" y="3441"/>
                      <a:ext cx="572" cy="551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 sz="2400"/>
                    </a:p>
                  </p:txBody>
                </p:sp>
                <p:sp>
                  <p:nvSpPr>
                    <p:cNvPr id="35854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18" y="3489"/>
                      <a:ext cx="561" cy="424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e</a:t>
                      </a:r>
                      <a:r>
                        <a:rPr kumimoji="0" lang="ru-RU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35855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6623" y="6826"/>
                    <a:ext cx="607" cy="547"/>
                    <a:chOff x="3272" y="3441"/>
                    <a:chExt cx="607" cy="551"/>
                  </a:xfrm>
                </p:grpSpPr>
                <p:sp>
                  <p:nvSpPr>
                    <p:cNvPr id="35856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72" y="3441"/>
                      <a:ext cx="572" cy="551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 sz="2400"/>
                    </a:p>
                  </p:txBody>
                </p:sp>
                <p:sp>
                  <p:nvSpPr>
                    <p:cNvPr id="35857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18" y="3489"/>
                      <a:ext cx="561" cy="424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e</a:t>
                      </a:r>
                      <a:r>
                        <a:rPr kumimoji="0" lang="ru-RU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cxnSp>
                <p:nvCxnSpPr>
                  <p:cNvPr id="35858" name="AutoShape 18"/>
                  <p:cNvCxnSpPr>
                    <a:cxnSpLocks noChangeShapeType="1"/>
                    <a:stCxn id="35882" idx="2"/>
                  </p:cNvCxnSpPr>
                  <p:nvPr/>
                </p:nvCxnSpPr>
                <p:spPr bwMode="auto">
                  <a:xfrm flipH="1" flipV="1">
                    <a:off x="7178" y="8485"/>
                    <a:ext cx="605" cy="17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35859" name="AutoShape 19"/>
                  <p:cNvCxnSpPr>
                    <a:cxnSpLocks noChangeShapeType="1"/>
                    <a:endCxn id="35847" idx="5"/>
                  </p:cNvCxnSpPr>
                  <p:nvPr/>
                </p:nvCxnSpPr>
                <p:spPr bwMode="auto">
                  <a:xfrm flipH="1" flipV="1">
                    <a:off x="5961" y="7320"/>
                    <a:ext cx="741" cy="987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35860" name="AutoShape 20"/>
                  <p:cNvCxnSpPr>
                    <a:cxnSpLocks noChangeShapeType="1"/>
                    <a:stCxn id="35856" idx="2"/>
                  </p:cNvCxnSpPr>
                  <p:nvPr/>
                </p:nvCxnSpPr>
                <p:spPr bwMode="auto">
                  <a:xfrm flipH="1">
                    <a:off x="6050" y="7099"/>
                    <a:ext cx="573" cy="1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35861" name="AutoShape 21"/>
                  <p:cNvCxnSpPr>
                    <a:cxnSpLocks noChangeShapeType="1"/>
                    <a:endCxn id="35850" idx="3"/>
                  </p:cNvCxnSpPr>
                  <p:nvPr/>
                </p:nvCxnSpPr>
                <p:spPr bwMode="auto">
                  <a:xfrm flipV="1">
                    <a:off x="7028" y="7293"/>
                    <a:ext cx="767" cy="947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35862" name="AutoShape 22"/>
                  <p:cNvCxnSpPr>
                    <a:cxnSpLocks noChangeShapeType="1"/>
                    <a:stCxn id="35847" idx="4"/>
                    <a:endCxn id="35853" idx="0"/>
                  </p:cNvCxnSpPr>
                  <p:nvPr/>
                </p:nvCxnSpPr>
                <p:spPr bwMode="auto">
                  <a:xfrm flipH="1">
                    <a:off x="5755" y="7401"/>
                    <a:ext cx="3" cy="817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35863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64" y="6806"/>
                    <a:ext cx="558" cy="453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rPr>
                      <a:t>G</a:t>
                    </a:r>
                    <a:endParaRPr kumimoji="0" lang="en-US" sz="2400" b="1" i="1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endParaRPr>
                  </a:p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5864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70" y="7804"/>
                    <a:ext cx="420" cy="504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ru-RU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rPr>
                      <a:t>1</a:t>
                    </a:r>
                    <a:endParaRPr kumimoji="0" lang="ru-RU" sz="2400" b="1" i="1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endParaRPr>
                  </a:p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5865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54" y="7535"/>
                    <a:ext cx="466" cy="504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ru-RU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rPr>
                      <a:t>1</a:t>
                    </a:r>
                    <a:endParaRPr kumimoji="0" lang="ru-RU" sz="2400" b="1" i="1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endParaRPr>
                  </a:p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5866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55" y="8934"/>
                    <a:ext cx="558" cy="504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ru-RU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rPr>
                      <a:t>2</a:t>
                    </a:r>
                    <a:endParaRPr kumimoji="0" lang="ru-RU" sz="2400" b="1" i="1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endParaRPr>
                  </a:p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5867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12" y="6250"/>
                    <a:ext cx="558" cy="504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ru-RU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rPr>
                      <a:t>3</a:t>
                    </a:r>
                    <a:endParaRPr kumimoji="0" lang="ru-RU" sz="2400" b="1" i="1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endParaRPr>
                  </a:p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5868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43" y="7741"/>
                    <a:ext cx="558" cy="504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ru-RU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rPr>
                      <a:t>5</a:t>
                    </a:r>
                    <a:endParaRPr kumimoji="0" lang="ru-RU" sz="2400" b="1" i="1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endParaRPr>
                  </a:p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5869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303" y="7132"/>
                    <a:ext cx="581" cy="553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ru-RU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rPr>
                      <a:t>р</a:t>
                    </a:r>
                    <a:r>
                      <a:rPr kumimoji="0" lang="ru-RU" sz="24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rPr>
                      <a:t>1</a:t>
                    </a:r>
                    <a:endParaRPr kumimoji="0" lang="ru-RU" sz="2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5870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079" y="7140"/>
                    <a:ext cx="581" cy="553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ru-RU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rPr>
                      <a:t>р</a:t>
                    </a:r>
                    <a:r>
                      <a:rPr kumimoji="0" lang="ru-RU" sz="24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rPr>
                      <a:t>2</a:t>
                    </a:r>
                    <a:endParaRPr kumimoji="0" lang="ru-RU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5871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871" y="7132"/>
                    <a:ext cx="581" cy="553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ru-RU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rPr>
                      <a:t>р</a:t>
                    </a:r>
                    <a:r>
                      <a:rPr kumimoji="0" lang="ru-RU" sz="2400" b="1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rPr>
                      <a:t>3</a:t>
                    </a:r>
                    <a:endParaRPr kumimoji="0" lang="ru-RU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5872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303" y="8082"/>
                    <a:ext cx="581" cy="553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ru-RU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rPr>
                      <a:t>р</a:t>
                    </a:r>
                    <a:r>
                      <a:rPr kumimoji="0" lang="ru-RU" sz="2400" b="1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rPr>
                      <a:t>4</a:t>
                    </a:r>
                    <a:endParaRPr kumimoji="0" lang="ru-RU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5875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913" y="6822"/>
                    <a:ext cx="558" cy="437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ru-RU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rPr>
                      <a:t>Р</a:t>
                    </a:r>
                    <a:endParaRPr kumimoji="0" lang="ru-RU" sz="2400" b="1" i="1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endParaRPr>
                  </a:p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5876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893" y="8082"/>
                    <a:ext cx="581" cy="553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ru-RU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rPr>
                      <a:t>р</a:t>
                    </a:r>
                    <a:r>
                      <a:rPr kumimoji="0" lang="ru-RU" sz="2400" b="1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rPr>
                      <a:t>6</a:t>
                    </a:r>
                    <a:endParaRPr kumimoji="0" lang="ru-RU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5877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113" y="8082"/>
                    <a:ext cx="581" cy="553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ru-RU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rPr>
                      <a:t>р</a:t>
                    </a:r>
                    <a:r>
                      <a:rPr kumimoji="0" lang="ru-RU" sz="2400" b="1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rPr>
                      <a:t>5</a:t>
                    </a:r>
                    <a:endParaRPr kumimoji="0" lang="ru-RU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grpSp>
                <p:nvGrpSpPr>
                  <p:cNvPr id="35878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6618" y="8228"/>
                    <a:ext cx="607" cy="547"/>
                    <a:chOff x="3272" y="3441"/>
                    <a:chExt cx="607" cy="551"/>
                  </a:xfrm>
                </p:grpSpPr>
                <p:sp>
                  <p:nvSpPr>
                    <p:cNvPr id="35879" name="Oval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72" y="3441"/>
                      <a:ext cx="572" cy="551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 sz="2400"/>
                    </a:p>
                  </p:txBody>
                </p:sp>
                <p:sp>
                  <p:nvSpPr>
                    <p:cNvPr id="35880" name="Text Box 4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18" y="3489"/>
                      <a:ext cx="561" cy="424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e</a:t>
                      </a:r>
                      <a:r>
                        <a:rPr kumimoji="0" lang="ru-RU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5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35881" name="Group 41"/>
                  <p:cNvGrpSpPr>
                    <a:grpSpLocks/>
                  </p:cNvGrpSpPr>
                  <p:nvPr/>
                </p:nvGrpSpPr>
                <p:grpSpPr bwMode="auto">
                  <a:xfrm>
                    <a:off x="7783" y="8228"/>
                    <a:ext cx="607" cy="547"/>
                    <a:chOff x="3272" y="3441"/>
                    <a:chExt cx="607" cy="551"/>
                  </a:xfrm>
                </p:grpSpPr>
                <p:sp>
                  <p:nvSpPr>
                    <p:cNvPr id="35882" name="Oval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72" y="3441"/>
                      <a:ext cx="572" cy="551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 sz="2400"/>
                    </a:p>
                  </p:txBody>
                </p:sp>
                <p:sp>
                  <p:nvSpPr>
                    <p:cNvPr id="35883" name="Text Box 4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18" y="3489"/>
                      <a:ext cx="561" cy="424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e</a:t>
                      </a:r>
                      <a:r>
                        <a:rPr kumimoji="0" lang="ru-RU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6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cxnSp>
                <p:nvCxnSpPr>
                  <p:cNvPr id="35884" name="AutoShape 44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7090" y="7313"/>
                    <a:ext cx="782" cy="985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35885" name="Arc 45"/>
                  <p:cNvSpPr>
                    <a:spLocks/>
                  </p:cNvSpPr>
                  <p:nvPr/>
                </p:nvSpPr>
                <p:spPr bwMode="auto">
                  <a:xfrm rot="6722614">
                    <a:off x="6071" y="6958"/>
                    <a:ext cx="2612" cy="2445"/>
                  </a:xfrm>
                  <a:custGeom>
                    <a:avLst/>
                    <a:gdLst>
                      <a:gd name="G0" fmla="+- 18499 0 0"/>
                      <a:gd name="G1" fmla="+- 21600 0 0"/>
                      <a:gd name="G2" fmla="+- 21600 0 0"/>
                      <a:gd name="T0" fmla="*/ 0 w 40099"/>
                      <a:gd name="T1" fmla="*/ 10449 h 33302"/>
                      <a:gd name="T2" fmla="*/ 36654 w 40099"/>
                      <a:gd name="T3" fmla="*/ 33302 h 33302"/>
                      <a:gd name="T4" fmla="*/ 18499 w 40099"/>
                      <a:gd name="T5" fmla="*/ 21600 h 333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0099" h="33302" fill="none" extrusionOk="0">
                        <a:moveTo>
                          <a:pt x="-1" y="10448"/>
                        </a:moveTo>
                        <a:cubicBezTo>
                          <a:pt x="3908" y="3964"/>
                          <a:pt x="10927" y="-1"/>
                          <a:pt x="18499" y="0"/>
                        </a:cubicBezTo>
                        <a:cubicBezTo>
                          <a:pt x="30428" y="0"/>
                          <a:pt x="40099" y="9670"/>
                          <a:pt x="40099" y="21600"/>
                        </a:cubicBezTo>
                        <a:cubicBezTo>
                          <a:pt x="40099" y="25750"/>
                          <a:pt x="38903" y="29813"/>
                          <a:pt x="36654" y="33302"/>
                        </a:cubicBezTo>
                      </a:path>
                      <a:path w="40099" h="33302" stroke="0" extrusionOk="0">
                        <a:moveTo>
                          <a:pt x="-1" y="10448"/>
                        </a:moveTo>
                        <a:cubicBezTo>
                          <a:pt x="3908" y="3964"/>
                          <a:pt x="10927" y="-1"/>
                          <a:pt x="18499" y="0"/>
                        </a:cubicBezTo>
                        <a:cubicBezTo>
                          <a:pt x="30428" y="0"/>
                          <a:pt x="40099" y="9670"/>
                          <a:pt x="40099" y="21600"/>
                        </a:cubicBezTo>
                        <a:cubicBezTo>
                          <a:pt x="40099" y="25750"/>
                          <a:pt x="38903" y="29813"/>
                          <a:pt x="36654" y="33302"/>
                        </a:cubicBezTo>
                        <a:lnTo>
                          <a:pt x="18499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 sz="2400"/>
                  </a:p>
                </p:txBody>
              </p:sp>
              <p:sp>
                <p:nvSpPr>
                  <p:cNvPr id="35886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96" y="7624"/>
                    <a:ext cx="558" cy="504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ru-RU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rPr>
                      <a:t>3</a:t>
                    </a:r>
                    <a:endParaRPr kumimoji="0" lang="ru-RU" sz="2400" b="1" i="1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endParaRPr>
                  </a:p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35887" name="Arc 47"/>
                <p:cNvSpPr>
                  <a:spLocks/>
                </p:cNvSpPr>
                <p:nvPr/>
              </p:nvSpPr>
              <p:spPr bwMode="auto">
                <a:xfrm rot="2832603" flipH="1">
                  <a:off x="3953" y="9973"/>
                  <a:ext cx="2019" cy="1611"/>
                </a:xfrm>
                <a:custGeom>
                  <a:avLst/>
                  <a:gdLst>
                    <a:gd name="G0" fmla="+- 0 0 0"/>
                    <a:gd name="G1" fmla="+- 20724 0 0"/>
                    <a:gd name="G2" fmla="+- 21600 0 0"/>
                    <a:gd name="T0" fmla="*/ 6087 w 21600"/>
                    <a:gd name="T1" fmla="*/ 0 h 20724"/>
                    <a:gd name="T2" fmla="*/ 21600 w 21600"/>
                    <a:gd name="T3" fmla="*/ 20724 h 20724"/>
                    <a:gd name="T4" fmla="*/ 0 w 21600"/>
                    <a:gd name="T5" fmla="*/ 20724 h 207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0724" fill="none" extrusionOk="0">
                      <a:moveTo>
                        <a:pt x="6087" y="-1"/>
                      </a:moveTo>
                      <a:cubicBezTo>
                        <a:pt x="15283" y="2700"/>
                        <a:pt x="21600" y="11139"/>
                        <a:pt x="21600" y="20724"/>
                      </a:cubicBezTo>
                    </a:path>
                    <a:path w="21600" h="20724" stroke="0" extrusionOk="0">
                      <a:moveTo>
                        <a:pt x="6087" y="-1"/>
                      </a:moveTo>
                      <a:cubicBezTo>
                        <a:pt x="15283" y="2700"/>
                        <a:pt x="21600" y="11139"/>
                        <a:pt x="21600" y="20724"/>
                      </a:cubicBezTo>
                      <a:lnTo>
                        <a:pt x="0" y="20724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</p:grpSp>
          <p:sp>
            <p:nvSpPr>
              <p:cNvPr id="35888" name="Text Box 48"/>
              <p:cNvSpPr txBox="1">
                <a:spLocks noChangeArrowheads="1"/>
              </p:cNvSpPr>
              <p:nvPr/>
            </p:nvSpPr>
            <p:spPr bwMode="auto">
              <a:xfrm>
                <a:off x="3975" y="10440"/>
                <a:ext cx="558" cy="50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2</a:t>
                </a:r>
                <a:endParaRPr kumimoji="0" lang="ru-RU" sz="2400" b="1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9" name="Text Box 26"/>
            <p:cNvSpPr txBox="1">
              <a:spLocks noChangeArrowheads="1"/>
            </p:cNvSpPr>
            <p:nvPr/>
          </p:nvSpPr>
          <p:spPr bwMode="auto">
            <a:xfrm>
              <a:off x="3408232" y="5157192"/>
              <a:ext cx="515696" cy="48672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2</a:t>
              </a:r>
              <a:endParaRPr kumimoji="0" lang="ru-RU" sz="2400" b="1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7" name="Rectangle 8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0481" name="Group 1"/>
          <p:cNvGrpSpPr>
            <a:grpSpLocks noChangeAspect="1"/>
          </p:cNvGrpSpPr>
          <p:nvPr/>
        </p:nvGrpSpPr>
        <p:grpSpPr bwMode="auto">
          <a:xfrm>
            <a:off x="-1" y="0"/>
            <a:ext cx="8694031" cy="2348880"/>
            <a:chOff x="2163" y="3336"/>
            <a:chExt cx="8893" cy="2403"/>
          </a:xfrm>
        </p:grpSpPr>
        <p:sp>
          <p:nvSpPr>
            <p:cNvPr id="20566" name="AutoShape 86"/>
            <p:cNvSpPr>
              <a:spLocks noChangeAspect="1" noChangeArrowheads="1" noTextEdit="1"/>
            </p:cNvSpPr>
            <p:nvPr/>
          </p:nvSpPr>
          <p:spPr bwMode="auto">
            <a:xfrm>
              <a:off x="2163" y="3336"/>
              <a:ext cx="8893" cy="2403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grpSp>
          <p:nvGrpSpPr>
            <p:cNvPr id="20510" name="Group 30"/>
            <p:cNvGrpSpPr>
              <a:grpSpLocks/>
            </p:cNvGrpSpPr>
            <p:nvPr/>
          </p:nvGrpSpPr>
          <p:grpSpPr bwMode="auto">
            <a:xfrm>
              <a:off x="2288" y="3699"/>
              <a:ext cx="8697" cy="2040"/>
              <a:chOff x="2288" y="3699"/>
              <a:chExt cx="8697" cy="2040"/>
            </a:xfrm>
          </p:grpSpPr>
          <p:grpSp>
            <p:nvGrpSpPr>
              <p:cNvPr id="20535" name="Group 55"/>
              <p:cNvGrpSpPr>
                <a:grpSpLocks/>
              </p:cNvGrpSpPr>
              <p:nvPr/>
            </p:nvGrpSpPr>
            <p:grpSpPr bwMode="auto">
              <a:xfrm>
                <a:off x="2288" y="5166"/>
                <a:ext cx="8697" cy="573"/>
                <a:chOff x="2242" y="4642"/>
                <a:chExt cx="8697" cy="573"/>
              </a:xfrm>
            </p:grpSpPr>
            <p:grpSp>
              <p:nvGrpSpPr>
                <p:cNvPr id="20563" name="Group 83"/>
                <p:cNvGrpSpPr>
                  <a:grpSpLocks/>
                </p:cNvGrpSpPr>
                <p:nvPr/>
              </p:nvGrpSpPr>
              <p:grpSpPr bwMode="auto">
                <a:xfrm>
                  <a:off x="4911" y="4649"/>
                  <a:ext cx="607" cy="551"/>
                  <a:chOff x="3272" y="3441"/>
                  <a:chExt cx="607" cy="551"/>
                </a:xfrm>
              </p:grpSpPr>
              <p:sp>
                <p:nvSpPr>
                  <p:cNvPr id="20565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3272" y="3441"/>
                    <a:ext cx="572" cy="55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 sz="2400"/>
                  </a:p>
                </p:txBody>
              </p:sp>
              <p:sp>
                <p:nvSpPr>
                  <p:cNvPr id="20564" name="Text 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18" y="3489"/>
                    <a:ext cx="561" cy="424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rPr>
                      <a:t>u</a:t>
                    </a:r>
                    <a:r>
                      <a:rPr kumimoji="0" lang="en-US" sz="2400" b="0" i="1" u="none" strike="noStrike" cap="none" normalizeH="0" baseline="-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rPr>
                      <a:t>4</a:t>
                    </a: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20560" name="Group 80"/>
                <p:cNvGrpSpPr>
                  <a:grpSpLocks/>
                </p:cNvGrpSpPr>
                <p:nvPr/>
              </p:nvGrpSpPr>
              <p:grpSpPr bwMode="auto">
                <a:xfrm>
                  <a:off x="5789" y="4656"/>
                  <a:ext cx="607" cy="551"/>
                  <a:chOff x="3272" y="3441"/>
                  <a:chExt cx="607" cy="551"/>
                </a:xfrm>
              </p:grpSpPr>
              <p:sp>
                <p:nvSpPr>
                  <p:cNvPr id="20562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3272" y="3441"/>
                    <a:ext cx="572" cy="55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 sz="2400"/>
                  </a:p>
                </p:txBody>
              </p:sp>
              <p:sp>
                <p:nvSpPr>
                  <p:cNvPr id="20561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18" y="3489"/>
                    <a:ext cx="561" cy="424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rPr>
                      <a:t>u</a:t>
                    </a:r>
                    <a:r>
                      <a:rPr kumimoji="0" lang="en-US" sz="2400" b="0" i="1" u="none" strike="noStrike" cap="none" normalizeH="0" baseline="-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rPr>
                      <a:t>5</a:t>
                    </a: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20557" name="Group 77"/>
                <p:cNvGrpSpPr>
                  <a:grpSpLocks/>
                </p:cNvGrpSpPr>
                <p:nvPr/>
              </p:nvGrpSpPr>
              <p:grpSpPr bwMode="auto">
                <a:xfrm>
                  <a:off x="6713" y="4656"/>
                  <a:ext cx="607" cy="551"/>
                  <a:chOff x="3272" y="3441"/>
                  <a:chExt cx="607" cy="551"/>
                </a:xfrm>
              </p:grpSpPr>
              <p:sp>
                <p:nvSpPr>
                  <p:cNvPr id="20559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3272" y="3441"/>
                    <a:ext cx="572" cy="55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 sz="2400"/>
                  </a:p>
                </p:txBody>
              </p:sp>
              <p:sp>
                <p:nvSpPr>
                  <p:cNvPr id="20558" name="Text Box 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18" y="3489"/>
                    <a:ext cx="561" cy="424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rPr>
                      <a:t>u</a:t>
                    </a:r>
                    <a:r>
                      <a:rPr kumimoji="0" lang="en-US" sz="2400" b="0" i="1" u="none" strike="noStrike" cap="none" normalizeH="0" baseline="-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rPr>
                      <a:t>6</a:t>
                    </a: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20554" name="Group 74"/>
                <p:cNvGrpSpPr>
                  <a:grpSpLocks/>
                </p:cNvGrpSpPr>
                <p:nvPr/>
              </p:nvGrpSpPr>
              <p:grpSpPr bwMode="auto">
                <a:xfrm>
                  <a:off x="7595" y="4656"/>
                  <a:ext cx="607" cy="551"/>
                  <a:chOff x="3272" y="3441"/>
                  <a:chExt cx="607" cy="551"/>
                </a:xfrm>
              </p:grpSpPr>
              <p:sp>
                <p:nvSpPr>
                  <p:cNvPr id="20556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3272" y="3441"/>
                    <a:ext cx="572" cy="55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 sz="2400"/>
                  </a:p>
                </p:txBody>
              </p:sp>
              <p:sp>
                <p:nvSpPr>
                  <p:cNvPr id="20555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18" y="3489"/>
                    <a:ext cx="561" cy="424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rPr>
                      <a:t>u</a:t>
                    </a:r>
                    <a:r>
                      <a:rPr kumimoji="0" lang="en-US" sz="2400" b="0" i="1" u="none" strike="noStrike" cap="none" normalizeH="0" baseline="-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rPr>
                      <a:t>7</a:t>
                    </a: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20551" name="Group 71"/>
                <p:cNvGrpSpPr>
                  <a:grpSpLocks/>
                </p:cNvGrpSpPr>
                <p:nvPr/>
              </p:nvGrpSpPr>
              <p:grpSpPr bwMode="auto">
                <a:xfrm>
                  <a:off x="8539" y="4656"/>
                  <a:ext cx="607" cy="551"/>
                  <a:chOff x="3272" y="3441"/>
                  <a:chExt cx="607" cy="551"/>
                </a:xfrm>
              </p:grpSpPr>
              <p:sp>
                <p:nvSpPr>
                  <p:cNvPr id="20553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3272" y="3441"/>
                    <a:ext cx="572" cy="55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 sz="2400"/>
                  </a:p>
                </p:txBody>
              </p:sp>
              <p:sp>
                <p:nvSpPr>
                  <p:cNvPr id="20552" name="Text Box 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18" y="3489"/>
                    <a:ext cx="561" cy="424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rPr>
                      <a:t>u</a:t>
                    </a:r>
                    <a:r>
                      <a:rPr kumimoji="0" lang="en-US" sz="2400" b="0" i="1" u="none" strike="noStrike" cap="none" normalizeH="0" baseline="-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rPr>
                      <a:t>8</a:t>
                    </a: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20548" name="Group 68"/>
                <p:cNvGrpSpPr>
                  <a:grpSpLocks/>
                </p:cNvGrpSpPr>
                <p:nvPr/>
              </p:nvGrpSpPr>
              <p:grpSpPr bwMode="auto">
                <a:xfrm>
                  <a:off x="9478" y="4656"/>
                  <a:ext cx="607" cy="551"/>
                  <a:chOff x="3272" y="3441"/>
                  <a:chExt cx="607" cy="551"/>
                </a:xfrm>
              </p:grpSpPr>
              <p:sp>
                <p:nvSpPr>
                  <p:cNvPr id="20550" name="Oval 70"/>
                  <p:cNvSpPr>
                    <a:spLocks noChangeArrowheads="1"/>
                  </p:cNvSpPr>
                  <p:nvPr/>
                </p:nvSpPr>
                <p:spPr bwMode="auto">
                  <a:xfrm>
                    <a:off x="3272" y="3441"/>
                    <a:ext cx="572" cy="55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 sz="2400"/>
                  </a:p>
                </p:txBody>
              </p:sp>
              <p:sp>
                <p:nvSpPr>
                  <p:cNvPr id="20549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18" y="3489"/>
                    <a:ext cx="561" cy="424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rPr>
                      <a:t>u</a:t>
                    </a:r>
                    <a:r>
                      <a:rPr kumimoji="0" lang="en-US" sz="2400" b="0" i="1" u="none" strike="noStrike" cap="none" normalizeH="0" baseline="-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rPr>
                      <a:t>9</a:t>
                    </a: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20545" name="Group 65"/>
                <p:cNvGrpSpPr>
                  <a:grpSpLocks/>
                </p:cNvGrpSpPr>
                <p:nvPr/>
              </p:nvGrpSpPr>
              <p:grpSpPr bwMode="auto">
                <a:xfrm>
                  <a:off x="10233" y="4656"/>
                  <a:ext cx="706" cy="551"/>
                  <a:chOff x="9628" y="4414"/>
                  <a:chExt cx="706" cy="551"/>
                </a:xfrm>
              </p:grpSpPr>
              <p:sp>
                <p:nvSpPr>
                  <p:cNvPr id="20547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9681" y="4414"/>
                    <a:ext cx="572" cy="55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 sz="2400"/>
                  </a:p>
                </p:txBody>
              </p:sp>
              <p:sp>
                <p:nvSpPr>
                  <p:cNvPr id="20546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28" y="4462"/>
                    <a:ext cx="706" cy="424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rPr>
                      <a:t>u</a:t>
                    </a:r>
                    <a:r>
                      <a:rPr kumimoji="0" lang="en-US" sz="2400" b="0" i="1" u="none" strike="noStrike" cap="none" normalizeH="0" baseline="-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rPr>
                      <a:t>10</a:t>
                    </a: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20542" name="Group 62"/>
                <p:cNvGrpSpPr>
                  <a:grpSpLocks/>
                </p:cNvGrpSpPr>
                <p:nvPr/>
              </p:nvGrpSpPr>
              <p:grpSpPr bwMode="auto">
                <a:xfrm>
                  <a:off x="2242" y="4642"/>
                  <a:ext cx="607" cy="551"/>
                  <a:chOff x="3272" y="3441"/>
                  <a:chExt cx="607" cy="551"/>
                </a:xfrm>
              </p:grpSpPr>
              <p:sp>
                <p:nvSpPr>
                  <p:cNvPr id="20544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3272" y="3441"/>
                    <a:ext cx="572" cy="55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 sz="2400"/>
                  </a:p>
                </p:txBody>
              </p:sp>
              <p:sp>
                <p:nvSpPr>
                  <p:cNvPr id="20543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18" y="3489"/>
                    <a:ext cx="561" cy="424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rPr>
                      <a:t>u</a:t>
                    </a:r>
                    <a:r>
                      <a:rPr kumimoji="0" lang="en-US" sz="2400" b="0" i="1" u="none" strike="noStrike" cap="none" normalizeH="0" baseline="-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rPr>
                      <a:t>1</a:t>
                    </a: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20539" name="Group 59"/>
                <p:cNvGrpSpPr>
                  <a:grpSpLocks/>
                </p:cNvGrpSpPr>
                <p:nvPr/>
              </p:nvGrpSpPr>
              <p:grpSpPr bwMode="auto">
                <a:xfrm>
                  <a:off x="3166" y="4664"/>
                  <a:ext cx="607" cy="551"/>
                  <a:chOff x="3272" y="3441"/>
                  <a:chExt cx="607" cy="551"/>
                </a:xfrm>
              </p:grpSpPr>
              <p:sp>
                <p:nvSpPr>
                  <p:cNvPr id="20541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3272" y="3441"/>
                    <a:ext cx="572" cy="55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 sz="2400"/>
                  </a:p>
                </p:txBody>
              </p:sp>
              <p:sp>
                <p:nvSpPr>
                  <p:cNvPr id="20540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18" y="3489"/>
                    <a:ext cx="561" cy="424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rPr>
                      <a:t>u</a:t>
                    </a:r>
                    <a:r>
                      <a:rPr kumimoji="0" lang="en-US" sz="2400" b="0" i="1" u="none" strike="noStrike" cap="none" normalizeH="0" baseline="-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rPr>
                      <a:t>2</a:t>
                    </a: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20536" name="Group 56"/>
                <p:cNvGrpSpPr>
                  <a:grpSpLocks/>
                </p:cNvGrpSpPr>
                <p:nvPr/>
              </p:nvGrpSpPr>
              <p:grpSpPr bwMode="auto">
                <a:xfrm>
                  <a:off x="3998" y="4649"/>
                  <a:ext cx="607" cy="551"/>
                  <a:chOff x="3272" y="3441"/>
                  <a:chExt cx="607" cy="551"/>
                </a:xfrm>
              </p:grpSpPr>
              <p:sp>
                <p:nvSpPr>
                  <p:cNvPr id="20538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3272" y="3441"/>
                    <a:ext cx="572" cy="55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 sz="2400"/>
                  </a:p>
                </p:txBody>
              </p:sp>
              <p:sp>
                <p:nvSpPr>
                  <p:cNvPr id="20537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18" y="3489"/>
                    <a:ext cx="561" cy="424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rPr>
                      <a:t>u</a:t>
                    </a:r>
                    <a:r>
                      <a:rPr kumimoji="0" lang="en-US" sz="2400" b="0" i="1" u="none" strike="noStrike" cap="none" normalizeH="0" baseline="-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rPr>
                      <a:t>3</a:t>
                    </a: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sp>
            <p:nvSpPr>
              <p:cNvPr id="20534" name="AutoShape 54"/>
              <p:cNvSpPr>
                <a:spLocks noChangeShapeType="1"/>
              </p:cNvSpPr>
              <p:nvPr/>
            </p:nvSpPr>
            <p:spPr bwMode="auto">
              <a:xfrm flipV="1">
                <a:off x="2539" y="3906"/>
                <a:ext cx="227" cy="125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0533" name="AutoShape 53"/>
              <p:cNvSpPr>
                <a:spLocks noChangeShapeType="1"/>
              </p:cNvSpPr>
              <p:nvPr/>
            </p:nvSpPr>
            <p:spPr bwMode="auto">
              <a:xfrm>
                <a:off x="2968" y="3987"/>
                <a:ext cx="1160" cy="126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0532" name="AutoShape 52"/>
              <p:cNvSpPr>
                <a:spLocks noChangeShapeType="1"/>
              </p:cNvSpPr>
              <p:nvPr/>
            </p:nvSpPr>
            <p:spPr bwMode="auto">
              <a:xfrm flipV="1">
                <a:off x="2776" y="3897"/>
                <a:ext cx="4415" cy="135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0531" name="AutoShape 51"/>
              <p:cNvSpPr>
                <a:spLocks noChangeShapeType="1"/>
              </p:cNvSpPr>
              <p:nvPr/>
            </p:nvSpPr>
            <p:spPr bwMode="auto">
              <a:xfrm>
                <a:off x="3170" y="3906"/>
                <a:ext cx="7246" cy="135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0530" name="AutoShape 50"/>
              <p:cNvSpPr>
                <a:spLocks noChangeShapeType="1"/>
              </p:cNvSpPr>
              <p:nvPr/>
            </p:nvSpPr>
            <p:spPr bwMode="auto">
              <a:xfrm>
                <a:off x="2968" y="3987"/>
                <a:ext cx="328" cy="12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0529" name="AutoShape 49"/>
              <p:cNvSpPr>
                <a:spLocks noChangeShapeType="1"/>
              </p:cNvSpPr>
              <p:nvPr/>
            </p:nvSpPr>
            <p:spPr bwMode="auto">
              <a:xfrm flipH="1">
                <a:off x="3498" y="3897"/>
                <a:ext cx="1013" cy="129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0528" name="AutoShape 48"/>
              <p:cNvSpPr>
                <a:spLocks noChangeShapeType="1"/>
              </p:cNvSpPr>
              <p:nvPr/>
            </p:nvSpPr>
            <p:spPr bwMode="auto">
              <a:xfrm flipV="1">
                <a:off x="2776" y="3895"/>
                <a:ext cx="5297" cy="135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0527" name="AutoShape 47"/>
              <p:cNvSpPr>
                <a:spLocks noChangeShapeType="1"/>
              </p:cNvSpPr>
              <p:nvPr/>
            </p:nvSpPr>
            <p:spPr bwMode="auto">
              <a:xfrm flipV="1">
                <a:off x="3700" y="3976"/>
                <a:ext cx="4575" cy="129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0526" name="AutoShape 46"/>
              <p:cNvSpPr>
                <a:spLocks noChangeShapeType="1"/>
              </p:cNvSpPr>
              <p:nvPr/>
            </p:nvSpPr>
            <p:spPr bwMode="auto">
              <a:xfrm flipH="1">
                <a:off x="4532" y="3895"/>
                <a:ext cx="857" cy="135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0525" name="AutoShape 45"/>
              <p:cNvSpPr>
                <a:spLocks noChangeShapeType="1"/>
              </p:cNvSpPr>
              <p:nvPr/>
            </p:nvSpPr>
            <p:spPr bwMode="auto">
              <a:xfrm>
                <a:off x="4048" y="3904"/>
                <a:ext cx="993" cy="135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0524" name="AutoShape 44"/>
              <p:cNvSpPr>
                <a:spLocks noChangeShapeType="1"/>
              </p:cNvSpPr>
              <p:nvPr/>
            </p:nvSpPr>
            <p:spPr bwMode="auto">
              <a:xfrm flipH="1">
                <a:off x="5445" y="3899"/>
                <a:ext cx="868" cy="135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0523" name="AutoShape 43"/>
              <p:cNvSpPr>
                <a:spLocks noChangeShapeType="1"/>
              </p:cNvSpPr>
              <p:nvPr/>
            </p:nvSpPr>
            <p:spPr bwMode="auto">
              <a:xfrm>
                <a:off x="4915" y="3897"/>
                <a:ext cx="962" cy="139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0522" name="AutoShape 42"/>
              <p:cNvSpPr>
                <a:spLocks noChangeShapeType="1"/>
              </p:cNvSpPr>
              <p:nvPr/>
            </p:nvSpPr>
            <p:spPr bwMode="auto">
              <a:xfrm flipH="1">
                <a:off x="6323" y="3980"/>
                <a:ext cx="192" cy="128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0521" name="AutoShape 41"/>
              <p:cNvSpPr>
                <a:spLocks noChangeShapeType="1"/>
              </p:cNvSpPr>
              <p:nvPr/>
            </p:nvSpPr>
            <p:spPr bwMode="auto">
              <a:xfrm>
                <a:off x="5793" y="3895"/>
                <a:ext cx="1050" cy="136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0520" name="AutoShape 40"/>
              <p:cNvSpPr>
                <a:spLocks noChangeShapeType="1"/>
              </p:cNvSpPr>
              <p:nvPr/>
            </p:nvSpPr>
            <p:spPr bwMode="auto">
              <a:xfrm>
                <a:off x="6515" y="3987"/>
                <a:ext cx="530" cy="119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0519" name="AutoShape 39"/>
              <p:cNvSpPr>
                <a:spLocks noChangeShapeType="1"/>
              </p:cNvSpPr>
              <p:nvPr/>
            </p:nvSpPr>
            <p:spPr bwMode="auto">
              <a:xfrm flipH="1">
                <a:off x="7247" y="3978"/>
                <a:ext cx="146" cy="128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0518" name="AutoShape 38"/>
              <p:cNvSpPr>
                <a:spLocks noChangeShapeType="1"/>
              </p:cNvSpPr>
              <p:nvPr/>
            </p:nvSpPr>
            <p:spPr bwMode="auto">
              <a:xfrm>
                <a:off x="6717" y="3899"/>
                <a:ext cx="1008" cy="13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0517" name="AutoShape 37"/>
              <p:cNvSpPr>
                <a:spLocks noChangeShapeType="1"/>
              </p:cNvSpPr>
              <p:nvPr/>
            </p:nvSpPr>
            <p:spPr bwMode="auto">
              <a:xfrm flipH="1">
                <a:off x="8129" y="3699"/>
                <a:ext cx="738" cy="15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0516" name="AutoShape 36"/>
              <p:cNvSpPr>
                <a:spLocks noChangeShapeType="1"/>
              </p:cNvSpPr>
              <p:nvPr/>
            </p:nvSpPr>
            <p:spPr bwMode="auto">
              <a:xfrm>
                <a:off x="7595" y="3897"/>
                <a:ext cx="1074" cy="136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0515" name="AutoShape 35"/>
              <p:cNvSpPr>
                <a:spLocks noChangeShapeType="1"/>
              </p:cNvSpPr>
              <p:nvPr/>
            </p:nvSpPr>
            <p:spPr bwMode="auto">
              <a:xfrm>
                <a:off x="8951" y="3893"/>
                <a:ext cx="122" cy="136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0514" name="AutoShape 34"/>
              <p:cNvSpPr>
                <a:spLocks noChangeShapeType="1"/>
              </p:cNvSpPr>
              <p:nvPr/>
            </p:nvSpPr>
            <p:spPr bwMode="auto">
              <a:xfrm>
                <a:off x="8477" y="3895"/>
                <a:ext cx="1047" cy="1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0513" name="AutoShape 33"/>
              <p:cNvSpPr>
                <a:spLocks noChangeShapeType="1"/>
              </p:cNvSpPr>
              <p:nvPr/>
            </p:nvSpPr>
            <p:spPr bwMode="auto">
              <a:xfrm>
                <a:off x="9153" y="3974"/>
                <a:ext cx="455" cy="128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0512" name="AutoShape 32"/>
              <p:cNvSpPr>
                <a:spLocks noChangeShapeType="1"/>
              </p:cNvSpPr>
              <p:nvPr/>
            </p:nvSpPr>
            <p:spPr bwMode="auto">
              <a:xfrm>
                <a:off x="9355" y="3893"/>
                <a:ext cx="1263" cy="128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0511" name="AutoShape 31"/>
              <p:cNvSpPr>
                <a:spLocks noChangeShapeType="1"/>
              </p:cNvSpPr>
              <p:nvPr/>
            </p:nvSpPr>
            <p:spPr bwMode="auto">
              <a:xfrm flipV="1">
                <a:off x="2574" y="3904"/>
                <a:ext cx="1070" cy="1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</p:grpSp>
        <p:grpSp>
          <p:nvGrpSpPr>
            <p:cNvPr id="20482" name="Group 2"/>
            <p:cNvGrpSpPr>
              <a:grpSpLocks/>
            </p:cNvGrpSpPr>
            <p:nvPr/>
          </p:nvGrpSpPr>
          <p:grpSpPr bwMode="auto">
            <a:xfrm>
              <a:off x="2682" y="3423"/>
              <a:ext cx="6792" cy="564"/>
              <a:chOff x="2242" y="3445"/>
              <a:chExt cx="6792" cy="564"/>
            </a:xfrm>
          </p:grpSpPr>
          <p:grpSp>
            <p:nvGrpSpPr>
              <p:cNvPr id="20503" name="Group 23"/>
              <p:cNvGrpSpPr>
                <a:grpSpLocks/>
              </p:cNvGrpSpPr>
              <p:nvPr/>
            </p:nvGrpSpPr>
            <p:grpSpPr bwMode="auto">
              <a:xfrm>
                <a:off x="3987" y="3447"/>
                <a:ext cx="1485" cy="553"/>
                <a:chOff x="3272" y="3439"/>
                <a:chExt cx="1485" cy="553"/>
              </a:xfrm>
            </p:grpSpPr>
            <p:grpSp>
              <p:nvGrpSpPr>
                <p:cNvPr id="20507" name="Group 27"/>
                <p:cNvGrpSpPr>
                  <a:grpSpLocks/>
                </p:cNvGrpSpPr>
                <p:nvPr/>
              </p:nvGrpSpPr>
              <p:grpSpPr bwMode="auto">
                <a:xfrm>
                  <a:off x="3272" y="3441"/>
                  <a:ext cx="607" cy="551"/>
                  <a:chOff x="3272" y="3441"/>
                  <a:chExt cx="607" cy="551"/>
                </a:xfrm>
              </p:grpSpPr>
              <p:sp>
                <p:nvSpPr>
                  <p:cNvPr id="20509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3272" y="3441"/>
                    <a:ext cx="572" cy="55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 sz="2400"/>
                  </a:p>
                </p:txBody>
              </p:sp>
              <p:sp>
                <p:nvSpPr>
                  <p:cNvPr id="20508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18" y="3489"/>
                    <a:ext cx="561" cy="424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rPr>
                      <a:t>e</a:t>
                    </a:r>
                    <a:r>
                      <a:rPr kumimoji="0" lang="en-US" sz="2400" b="0" i="1" u="none" strike="noStrike" cap="none" normalizeH="0" baseline="-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rPr>
                      <a:t>2</a:t>
                    </a: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20504" name="Group 24"/>
                <p:cNvGrpSpPr>
                  <a:grpSpLocks/>
                </p:cNvGrpSpPr>
                <p:nvPr/>
              </p:nvGrpSpPr>
              <p:grpSpPr bwMode="auto">
                <a:xfrm>
                  <a:off x="4150" y="3439"/>
                  <a:ext cx="607" cy="551"/>
                  <a:chOff x="3272" y="3441"/>
                  <a:chExt cx="607" cy="551"/>
                </a:xfrm>
              </p:grpSpPr>
              <p:sp>
                <p:nvSpPr>
                  <p:cNvPr id="20506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3272" y="3441"/>
                    <a:ext cx="572" cy="55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 sz="2400"/>
                  </a:p>
                </p:txBody>
              </p:sp>
              <p:sp>
                <p:nvSpPr>
                  <p:cNvPr id="20505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18" y="3489"/>
                    <a:ext cx="561" cy="424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rPr>
                      <a:t>e</a:t>
                    </a:r>
                    <a:r>
                      <a:rPr kumimoji="0" lang="en-US" sz="2400" b="0" i="1" u="none" strike="noStrike" cap="none" normalizeH="0" baseline="-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rPr>
                      <a:t>3</a:t>
                    </a: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grpSp>
            <p:nvGrpSpPr>
              <p:cNvPr id="20496" name="Group 16"/>
              <p:cNvGrpSpPr>
                <a:grpSpLocks/>
              </p:cNvGrpSpPr>
              <p:nvPr/>
            </p:nvGrpSpPr>
            <p:grpSpPr bwMode="auto">
              <a:xfrm>
                <a:off x="5789" y="3449"/>
                <a:ext cx="1485" cy="553"/>
                <a:chOff x="3272" y="3439"/>
                <a:chExt cx="1485" cy="553"/>
              </a:xfrm>
            </p:grpSpPr>
            <p:grpSp>
              <p:nvGrpSpPr>
                <p:cNvPr id="20500" name="Group 20"/>
                <p:cNvGrpSpPr>
                  <a:grpSpLocks/>
                </p:cNvGrpSpPr>
                <p:nvPr/>
              </p:nvGrpSpPr>
              <p:grpSpPr bwMode="auto">
                <a:xfrm>
                  <a:off x="3272" y="3441"/>
                  <a:ext cx="607" cy="551"/>
                  <a:chOff x="3272" y="3441"/>
                  <a:chExt cx="607" cy="551"/>
                </a:xfrm>
              </p:grpSpPr>
              <p:sp>
                <p:nvSpPr>
                  <p:cNvPr id="20502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3272" y="3441"/>
                    <a:ext cx="572" cy="55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 sz="2400"/>
                  </a:p>
                </p:txBody>
              </p:sp>
              <p:sp>
                <p:nvSpPr>
                  <p:cNvPr id="2050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18" y="3489"/>
                    <a:ext cx="561" cy="424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rPr>
                      <a:t>e</a:t>
                    </a:r>
                    <a:r>
                      <a:rPr kumimoji="0" lang="en-US" sz="2400" b="0" i="1" u="none" strike="noStrike" cap="none" normalizeH="0" baseline="-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rPr>
                      <a:t>4</a:t>
                    </a: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20497" name="Group 17"/>
                <p:cNvGrpSpPr>
                  <a:grpSpLocks/>
                </p:cNvGrpSpPr>
                <p:nvPr/>
              </p:nvGrpSpPr>
              <p:grpSpPr bwMode="auto">
                <a:xfrm>
                  <a:off x="4150" y="3439"/>
                  <a:ext cx="607" cy="551"/>
                  <a:chOff x="3272" y="3441"/>
                  <a:chExt cx="607" cy="551"/>
                </a:xfrm>
              </p:grpSpPr>
              <p:sp>
                <p:nvSpPr>
                  <p:cNvPr id="20499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3272" y="3441"/>
                    <a:ext cx="572" cy="55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 sz="2400"/>
                  </a:p>
                </p:txBody>
              </p:sp>
              <p:sp>
                <p:nvSpPr>
                  <p:cNvPr id="20498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18" y="3489"/>
                    <a:ext cx="561" cy="424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rPr>
                      <a:t>e</a:t>
                    </a:r>
                    <a:r>
                      <a:rPr kumimoji="0" lang="en-US" sz="2400" b="0" i="1" u="none" strike="noStrike" cap="none" normalizeH="0" baseline="-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rPr>
                      <a:t>5</a:t>
                    </a: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grpSp>
            <p:nvGrpSpPr>
              <p:cNvPr id="20489" name="Group 9"/>
              <p:cNvGrpSpPr>
                <a:grpSpLocks/>
              </p:cNvGrpSpPr>
              <p:nvPr/>
            </p:nvGrpSpPr>
            <p:grpSpPr bwMode="auto">
              <a:xfrm>
                <a:off x="7549" y="3445"/>
                <a:ext cx="1485" cy="553"/>
                <a:chOff x="3272" y="3439"/>
                <a:chExt cx="1485" cy="553"/>
              </a:xfrm>
            </p:grpSpPr>
            <p:grpSp>
              <p:nvGrpSpPr>
                <p:cNvPr id="20493" name="Group 13"/>
                <p:cNvGrpSpPr>
                  <a:grpSpLocks/>
                </p:cNvGrpSpPr>
                <p:nvPr/>
              </p:nvGrpSpPr>
              <p:grpSpPr bwMode="auto">
                <a:xfrm>
                  <a:off x="3272" y="3441"/>
                  <a:ext cx="607" cy="551"/>
                  <a:chOff x="3272" y="3441"/>
                  <a:chExt cx="607" cy="551"/>
                </a:xfrm>
              </p:grpSpPr>
              <p:sp>
                <p:nvSpPr>
                  <p:cNvPr id="2049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3272" y="3441"/>
                    <a:ext cx="572" cy="55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 sz="2400"/>
                  </a:p>
                </p:txBody>
              </p:sp>
              <p:sp>
                <p:nvSpPr>
                  <p:cNvPr id="20494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18" y="3489"/>
                    <a:ext cx="561" cy="424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rPr>
                      <a:t>e</a:t>
                    </a:r>
                    <a:r>
                      <a:rPr kumimoji="0" lang="en-US" sz="2400" b="0" i="1" u="none" strike="noStrike" cap="none" normalizeH="0" baseline="-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rPr>
                      <a:t>6</a:t>
                    </a: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20490" name="Group 10"/>
                <p:cNvGrpSpPr>
                  <a:grpSpLocks/>
                </p:cNvGrpSpPr>
                <p:nvPr/>
              </p:nvGrpSpPr>
              <p:grpSpPr bwMode="auto">
                <a:xfrm>
                  <a:off x="4150" y="3439"/>
                  <a:ext cx="607" cy="551"/>
                  <a:chOff x="3272" y="3441"/>
                  <a:chExt cx="607" cy="551"/>
                </a:xfrm>
              </p:grpSpPr>
              <p:sp>
                <p:nvSpPr>
                  <p:cNvPr id="2049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272" y="3441"/>
                    <a:ext cx="572" cy="55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 sz="2400"/>
                  </a:p>
                </p:txBody>
              </p:sp>
              <p:sp>
                <p:nvSpPr>
                  <p:cNvPr id="20491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18" y="3489"/>
                    <a:ext cx="561" cy="424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rPr>
                      <a:t>e</a:t>
                    </a:r>
                    <a:r>
                      <a:rPr kumimoji="0" lang="en-US" sz="2400" b="0" i="1" u="none" strike="noStrike" cap="none" normalizeH="0" baseline="-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rPr>
                      <a:t>7</a:t>
                    </a:r>
                    <a:endParaRPr kumimoji="0" lang="en-US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grpSp>
            <p:nvGrpSpPr>
              <p:cNvPr id="20486" name="Group 6"/>
              <p:cNvGrpSpPr>
                <a:grpSpLocks/>
              </p:cNvGrpSpPr>
              <p:nvPr/>
            </p:nvGrpSpPr>
            <p:grpSpPr bwMode="auto">
              <a:xfrm>
                <a:off x="2242" y="3458"/>
                <a:ext cx="607" cy="551"/>
                <a:chOff x="3272" y="3441"/>
                <a:chExt cx="607" cy="551"/>
              </a:xfrm>
            </p:grpSpPr>
            <p:sp>
              <p:nvSpPr>
                <p:cNvPr id="20488" name="Oval 8"/>
                <p:cNvSpPr>
                  <a:spLocks noChangeArrowheads="1"/>
                </p:cNvSpPr>
                <p:nvPr/>
              </p:nvSpPr>
              <p:spPr bwMode="auto">
                <a:xfrm>
                  <a:off x="3272" y="3441"/>
                  <a:ext cx="572" cy="55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2048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318" y="3489"/>
                  <a:ext cx="561" cy="424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Calibri" pitchFamily="34" charset="0"/>
                      <a:cs typeface="Times New Roman" pitchFamily="18" charset="0"/>
                    </a:rPr>
                    <a:t>e</a:t>
                  </a:r>
                  <a:r>
                    <a:rPr kumimoji="0" lang="en-US" sz="2400" b="0" i="1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Calibri" pitchFamily="34" charset="0"/>
                      <a:cs typeface="Times New Roman" pitchFamily="18" charset="0"/>
                    </a:rPr>
                    <a:t>0</a:t>
                  </a: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0483" name="Group 3"/>
              <p:cNvGrpSpPr>
                <a:grpSpLocks/>
              </p:cNvGrpSpPr>
              <p:nvPr/>
            </p:nvGrpSpPr>
            <p:grpSpPr bwMode="auto">
              <a:xfrm>
                <a:off x="3120" y="3456"/>
                <a:ext cx="607" cy="551"/>
                <a:chOff x="3272" y="3441"/>
                <a:chExt cx="607" cy="551"/>
              </a:xfrm>
            </p:grpSpPr>
            <p:sp>
              <p:nvSpPr>
                <p:cNvPr id="20485" name="Oval 5"/>
                <p:cNvSpPr>
                  <a:spLocks noChangeArrowheads="1"/>
                </p:cNvSpPr>
                <p:nvPr/>
              </p:nvSpPr>
              <p:spPr bwMode="auto">
                <a:xfrm>
                  <a:off x="3272" y="3441"/>
                  <a:ext cx="572" cy="55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20484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3318" y="3489"/>
                  <a:ext cx="561" cy="424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Calibri" pitchFamily="34" charset="0"/>
                      <a:cs typeface="Times New Roman" pitchFamily="18" charset="0"/>
                    </a:rPr>
                    <a:t>e</a:t>
                  </a:r>
                  <a:r>
                    <a:rPr kumimoji="0" lang="en-US" sz="2400" b="0" i="1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Calibri" pitchFamily="34" charset="0"/>
                      <a:cs typeface="Times New Roman" pitchFamily="18" charset="0"/>
                    </a:rPr>
                    <a:t>1</a:t>
                  </a: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  <p:sp>
        <p:nvSpPr>
          <p:cNvPr id="91" name="TextBox 90"/>
          <p:cNvSpPr txBox="1"/>
          <p:nvPr/>
        </p:nvSpPr>
        <p:spPr>
          <a:xfrm>
            <a:off x="0" y="256490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2400" b="1" dirty="0" smtClean="0"/>
              <a:t>2. Модель </a:t>
            </a:r>
            <a:r>
              <a:rPr lang="ru-RU" sz="2400" b="1" dirty="0"/>
              <a:t>схемы в виде гиперграфа </a:t>
            </a:r>
            <a:r>
              <a:rPr lang="en-US" sz="2400" b="1" i="1" dirty="0"/>
              <a:t>H</a:t>
            </a:r>
            <a:r>
              <a:rPr lang="ru-RU" sz="2400" b="1" dirty="0"/>
              <a:t>(</a:t>
            </a:r>
            <a:r>
              <a:rPr lang="en-US" sz="2400" b="1" i="1" dirty="0"/>
              <a:t>E</a:t>
            </a:r>
            <a:r>
              <a:rPr lang="ru-RU" sz="2400" b="1" i="1" dirty="0"/>
              <a:t>, </a:t>
            </a:r>
            <a:r>
              <a:rPr lang="en-US" sz="2400" b="1" i="1" dirty="0"/>
              <a:t>U</a:t>
            </a:r>
            <a:r>
              <a:rPr lang="ru-RU" sz="2400" b="1" dirty="0" smtClean="0"/>
              <a:t>)</a:t>
            </a:r>
            <a:endParaRPr lang="ru-RU" sz="2400" dirty="0"/>
          </a:p>
        </p:txBody>
      </p:sp>
      <p:sp>
        <p:nvSpPr>
          <p:cNvPr id="20636" name="Rectangle 15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0586" name="Group 106"/>
          <p:cNvGrpSpPr>
            <a:grpSpLocks noChangeAspect="1"/>
          </p:cNvGrpSpPr>
          <p:nvPr/>
        </p:nvGrpSpPr>
        <p:grpSpPr bwMode="auto">
          <a:xfrm>
            <a:off x="1691680" y="3075394"/>
            <a:ext cx="5112568" cy="3602244"/>
            <a:chOff x="3178" y="9901"/>
            <a:chExt cx="4878" cy="3999"/>
          </a:xfrm>
        </p:grpSpPr>
        <p:sp>
          <p:nvSpPr>
            <p:cNvPr id="20635" name="AutoShape 155"/>
            <p:cNvSpPr>
              <a:spLocks noChangeAspect="1" noChangeArrowheads="1" noTextEdit="1"/>
            </p:cNvSpPr>
            <p:nvPr/>
          </p:nvSpPr>
          <p:spPr bwMode="auto">
            <a:xfrm>
              <a:off x="3178" y="9901"/>
              <a:ext cx="4878" cy="399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grpSp>
          <p:nvGrpSpPr>
            <p:cNvPr id="20632" name="Group 152"/>
            <p:cNvGrpSpPr>
              <a:grpSpLocks/>
            </p:cNvGrpSpPr>
            <p:nvPr/>
          </p:nvGrpSpPr>
          <p:grpSpPr bwMode="auto">
            <a:xfrm>
              <a:off x="5175" y="10225"/>
              <a:ext cx="606" cy="547"/>
              <a:chOff x="3272" y="3441"/>
              <a:chExt cx="607" cy="551"/>
            </a:xfrm>
          </p:grpSpPr>
          <p:sp>
            <p:nvSpPr>
              <p:cNvPr id="20634" name="Oval 154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0633" name="Text Box 153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e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2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629" name="Group 149"/>
            <p:cNvGrpSpPr>
              <a:grpSpLocks/>
            </p:cNvGrpSpPr>
            <p:nvPr/>
          </p:nvGrpSpPr>
          <p:grpSpPr bwMode="auto">
            <a:xfrm>
              <a:off x="6239" y="10570"/>
              <a:ext cx="606" cy="548"/>
              <a:chOff x="3272" y="3441"/>
              <a:chExt cx="607" cy="551"/>
            </a:xfrm>
          </p:grpSpPr>
          <p:sp>
            <p:nvSpPr>
              <p:cNvPr id="20631" name="Oval 151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0630" name="Text Box 150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e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3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622" name="Group 142"/>
            <p:cNvGrpSpPr>
              <a:grpSpLocks/>
            </p:cNvGrpSpPr>
            <p:nvPr/>
          </p:nvGrpSpPr>
          <p:grpSpPr bwMode="auto">
            <a:xfrm>
              <a:off x="6285" y="11576"/>
              <a:ext cx="1098" cy="1625"/>
              <a:chOff x="6285" y="11576"/>
              <a:chExt cx="1098" cy="1625"/>
            </a:xfrm>
          </p:grpSpPr>
          <p:grpSp>
            <p:nvGrpSpPr>
              <p:cNvPr id="20626" name="Group 146"/>
              <p:cNvGrpSpPr>
                <a:grpSpLocks/>
              </p:cNvGrpSpPr>
              <p:nvPr/>
            </p:nvGrpSpPr>
            <p:grpSpPr bwMode="auto">
              <a:xfrm>
                <a:off x="6777" y="11576"/>
                <a:ext cx="606" cy="548"/>
                <a:chOff x="3272" y="3441"/>
                <a:chExt cx="607" cy="551"/>
              </a:xfrm>
            </p:grpSpPr>
            <p:sp>
              <p:nvSpPr>
                <p:cNvPr id="20628" name="Oval 148"/>
                <p:cNvSpPr>
                  <a:spLocks noChangeArrowheads="1"/>
                </p:cNvSpPr>
                <p:nvPr/>
              </p:nvSpPr>
              <p:spPr bwMode="auto">
                <a:xfrm>
                  <a:off x="3272" y="3441"/>
                  <a:ext cx="572" cy="55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20627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3318" y="3489"/>
                  <a:ext cx="561" cy="424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Calibri" pitchFamily="34" charset="0"/>
                      <a:cs typeface="Times New Roman" pitchFamily="18" charset="0"/>
                    </a:rPr>
                    <a:t>e</a:t>
                  </a:r>
                  <a:r>
                    <a:rPr kumimoji="0" lang="en-US" sz="2400" b="0" i="1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Calibri" pitchFamily="34" charset="0"/>
                      <a:cs typeface="Times New Roman" pitchFamily="18" charset="0"/>
                    </a:rPr>
                    <a:t>4</a:t>
                  </a: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0623" name="Group 143"/>
              <p:cNvGrpSpPr>
                <a:grpSpLocks/>
              </p:cNvGrpSpPr>
              <p:nvPr/>
            </p:nvGrpSpPr>
            <p:grpSpPr bwMode="auto">
              <a:xfrm>
                <a:off x="6285" y="12652"/>
                <a:ext cx="607" cy="549"/>
                <a:chOff x="3272" y="3441"/>
                <a:chExt cx="607" cy="551"/>
              </a:xfrm>
            </p:grpSpPr>
            <p:sp>
              <p:nvSpPr>
                <p:cNvPr id="20625" name="Oval 145"/>
                <p:cNvSpPr>
                  <a:spLocks noChangeArrowheads="1"/>
                </p:cNvSpPr>
                <p:nvPr/>
              </p:nvSpPr>
              <p:spPr bwMode="auto">
                <a:xfrm>
                  <a:off x="3272" y="3441"/>
                  <a:ext cx="572" cy="55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20624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3318" y="3489"/>
                  <a:ext cx="561" cy="424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Calibri" pitchFamily="34" charset="0"/>
                      <a:cs typeface="Times New Roman" pitchFamily="18" charset="0"/>
                    </a:rPr>
                    <a:t>e</a:t>
                  </a:r>
                  <a:r>
                    <a:rPr kumimoji="0" lang="en-US" sz="2400" b="0" i="1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Calibri" pitchFamily="34" charset="0"/>
                      <a:cs typeface="Times New Roman" pitchFamily="18" charset="0"/>
                    </a:rPr>
                    <a:t>5</a:t>
                  </a: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0619" name="Group 139"/>
            <p:cNvGrpSpPr>
              <a:grpSpLocks/>
            </p:cNvGrpSpPr>
            <p:nvPr/>
          </p:nvGrpSpPr>
          <p:grpSpPr bwMode="auto">
            <a:xfrm>
              <a:off x="5140" y="13103"/>
              <a:ext cx="606" cy="551"/>
              <a:chOff x="3272" y="3441"/>
              <a:chExt cx="607" cy="551"/>
            </a:xfrm>
          </p:grpSpPr>
          <p:sp>
            <p:nvSpPr>
              <p:cNvPr id="20621" name="Oval 141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0620" name="Text Box 140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e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6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616" name="Group 136"/>
            <p:cNvGrpSpPr>
              <a:grpSpLocks/>
            </p:cNvGrpSpPr>
            <p:nvPr/>
          </p:nvGrpSpPr>
          <p:grpSpPr bwMode="auto">
            <a:xfrm>
              <a:off x="4146" y="12659"/>
              <a:ext cx="607" cy="547"/>
              <a:chOff x="3272" y="3441"/>
              <a:chExt cx="607" cy="551"/>
            </a:xfrm>
          </p:grpSpPr>
          <p:sp>
            <p:nvSpPr>
              <p:cNvPr id="20618" name="Oval 138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0617" name="Text Box 137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e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7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613" name="Group 133"/>
            <p:cNvGrpSpPr>
              <a:grpSpLocks/>
            </p:cNvGrpSpPr>
            <p:nvPr/>
          </p:nvGrpSpPr>
          <p:grpSpPr bwMode="auto">
            <a:xfrm>
              <a:off x="3687" y="11576"/>
              <a:ext cx="609" cy="550"/>
              <a:chOff x="3272" y="3441"/>
              <a:chExt cx="607" cy="551"/>
            </a:xfrm>
          </p:grpSpPr>
          <p:sp>
            <p:nvSpPr>
              <p:cNvPr id="20615" name="Oval 135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0614" name="Text Box 134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e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0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610" name="Group 130"/>
            <p:cNvGrpSpPr>
              <a:grpSpLocks/>
            </p:cNvGrpSpPr>
            <p:nvPr/>
          </p:nvGrpSpPr>
          <p:grpSpPr bwMode="auto">
            <a:xfrm>
              <a:off x="4128" y="10647"/>
              <a:ext cx="607" cy="548"/>
              <a:chOff x="3272" y="3441"/>
              <a:chExt cx="607" cy="551"/>
            </a:xfrm>
          </p:grpSpPr>
          <p:sp>
            <p:nvSpPr>
              <p:cNvPr id="20612" name="Oval 132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0611" name="Text Box 131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e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1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0609" name="Freeform 129"/>
            <p:cNvSpPr>
              <a:spLocks/>
            </p:cNvSpPr>
            <p:nvPr/>
          </p:nvSpPr>
          <p:spPr bwMode="auto">
            <a:xfrm>
              <a:off x="3463" y="10515"/>
              <a:ext cx="3483" cy="3209"/>
            </a:xfrm>
            <a:custGeom>
              <a:avLst/>
              <a:gdLst/>
              <a:ahLst/>
              <a:cxnLst>
                <a:cxn ang="0">
                  <a:pos x="63" y="1455"/>
                </a:cxn>
                <a:cxn ang="0">
                  <a:pos x="21" y="1328"/>
                </a:cxn>
                <a:cxn ang="0">
                  <a:pos x="233" y="397"/>
                </a:cxn>
                <a:cxn ang="0">
                  <a:pos x="381" y="206"/>
                </a:cxn>
                <a:cxn ang="0">
                  <a:pos x="402" y="174"/>
                </a:cxn>
                <a:cxn ang="0">
                  <a:pos x="550" y="111"/>
                </a:cxn>
                <a:cxn ang="0">
                  <a:pos x="1376" y="79"/>
                </a:cxn>
                <a:cxn ang="0">
                  <a:pos x="1620" y="269"/>
                </a:cxn>
                <a:cxn ang="0">
                  <a:pos x="1800" y="407"/>
                </a:cxn>
                <a:cxn ang="0">
                  <a:pos x="1927" y="545"/>
                </a:cxn>
                <a:cxn ang="0">
                  <a:pos x="2033" y="693"/>
                </a:cxn>
                <a:cxn ang="0">
                  <a:pos x="2117" y="820"/>
                </a:cxn>
                <a:cxn ang="0">
                  <a:pos x="2276" y="1074"/>
                </a:cxn>
                <a:cxn ang="0">
                  <a:pos x="2340" y="1159"/>
                </a:cxn>
                <a:cxn ang="0">
                  <a:pos x="2424" y="1275"/>
                </a:cxn>
                <a:cxn ang="0">
                  <a:pos x="2509" y="1392"/>
                </a:cxn>
                <a:cxn ang="0">
                  <a:pos x="2657" y="1498"/>
                </a:cxn>
                <a:cxn ang="0">
                  <a:pos x="2795" y="1614"/>
                </a:cxn>
                <a:cxn ang="0">
                  <a:pos x="2964" y="1741"/>
                </a:cxn>
                <a:cxn ang="0">
                  <a:pos x="3102" y="1815"/>
                </a:cxn>
                <a:cxn ang="0">
                  <a:pos x="3345" y="1974"/>
                </a:cxn>
                <a:cxn ang="0">
                  <a:pos x="3430" y="2080"/>
                </a:cxn>
                <a:cxn ang="0">
                  <a:pos x="3483" y="2228"/>
                </a:cxn>
                <a:cxn ang="0">
                  <a:pos x="3515" y="2302"/>
                </a:cxn>
                <a:cxn ang="0">
                  <a:pos x="3557" y="2472"/>
                </a:cxn>
                <a:cxn ang="0">
                  <a:pos x="3525" y="2789"/>
                </a:cxn>
                <a:cxn ang="0">
                  <a:pos x="3282" y="3054"/>
                </a:cxn>
                <a:cxn ang="0">
                  <a:pos x="2964" y="3213"/>
                </a:cxn>
                <a:cxn ang="0">
                  <a:pos x="2573" y="3298"/>
                </a:cxn>
                <a:cxn ang="0">
                  <a:pos x="1662" y="3234"/>
                </a:cxn>
                <a:cxn ang="0">
                  <a:pos x="1641" y="2557"/>
                </a:cxn>
                <a:cxn ang="0">
                  <a:pos x="1514" y="1932"/>
                </a:cxn>
                <a:cxn ang="0">
                  <a:pos x="1291" y="1784"/>
                </a:cxn>
                <a:cxn ang="0">
                  <a:pos x="476" y="1752"/>
                </a:cxn>
                <a:cxn ang="0">
                  <a:pos x="116" y="1667"/>
                </a:cxn>
              </a:cxnLst>
              <a:rect l="0" t="0" r="r" b="b"/>
              <a:pathLst>
                <a:path w="3602" h="3362">
                  <a:moveTo>
                    <a:pt x="116" y="1667"/>
                  </a:moveTo>
                  <a:cubicBezTo>
                    <a:pt x="92" y="1598"/>
                    <a:pt x="86" y="1524"/>
                    <a:pt x="63" y="1455"/>
                  </a:cubicBezTo>
                  <a:cubicBezTo>
                    <a:pt x="52" y="1423"/>
                    <a:pt x="41" y="1392"/>
                    <a:pt x="31" y="1360"/>
                  </a:cubicBezTo>
                  <a:cubicBezTo>
                    <a:pt x="28" y="1349"/>
                    <a:pt x="21" y="1328"/>
                    <a:pt x="21" y="1328"/>
                  </a:cubicBezTo>
                  <a:cubicBezTo>
                    <a:pt x="27" y="1083"/>
                    <a:pt x="0" y="875"/>
                    <a:pt x="105" y="661"/>
                  </a:cubicBezTo>
                  <a:cubicBezTo>
                    <a:pt x="123" y="560"/>
                    <a:pt x="143" y="456"/>
                    <a:pt x="233" y="397"/>
                  </a:cubicBezTo>
                  <a:cubicBezTo>
                    <a:pt x="246" y="354"/>
                    <a:pt x="258" y="337"/>
                    <a:pt x="296" y="312"/>
                  </a:cubicBezTo>
                  <a:cubicBezTo>
                    <a:pt x="330" y="242"/>
                    <a:pt x="306" y="280"/>
                    <a:pt x="381" y="206"/>
                  </a:cubicBezTo>
                  <a:lnTo>
                    <a:pt x="381" y="206"/>
                  </a:lnTo>
                  <a:cubicBezTo>
                    <a:pt x="388" y="195"/>
                    <a:pt x="392" y="182"/>
                    <a:pt x="402" y="174"/>
                  </a:cubicBezTo>
                  <a:cubicBezTo>
                    <a:pt x="411" y="167"/>
                    <a:pt x="423" y="167"/>
                    <a:pt x="434" y="164"/>
                  </a:cubicBezTo>
                  <a:cubicBezTo>
                    <a:pt x="465" y="132"/>
                    <a:pt x="508" y="124"/>
                    <a:pt x="550" y="111"/>
                  </a:cubicBezTo>
                  <a:cubicBezTo>
                    <a:pt x="632" y="54"/>
                    <a:pt x="780" y="28"/>
                    <a:pt x="878" y="15"/>
                  </a:cubicBezTo>
                  <a:cubicBezTo>
                    <a:pt x="1059" y="21"/>
                    <a:pt x="1217" y="0"/>
                    <a:pt x="1376" y="79"/>
                  </a:cubicBezTo>
                  <a:cubicBezTo>
                    <a:pt x="1402" y="153"/>
                    <a:pt x="1495" y="184"/>
                    <a:pt x="1556" y="227"/>
                  </a:cubicBezTo>
                  <a:cubicBezTo>
                    <a:pt x="1624" y="276"/>
                    <a:pt x="1553" y="248"/>
                    <a:pt x="1620" y="269"/>
                  </a:cubicBezTo>
                  <a:cubicBezTo>
                    <a:pt x="1668" y="303"/>
                    <a:pt x="1711" y="313"/>
                    <a:pt x="1747" y="365"/>
                  </a:cubicBezTo>
                  <a:cubicBezTo>
                    <a:pt x="1768" y="433"/>
                    <a:pt x="1737" y="366"/>
                    <a:pt x="1800" y="407"/>
                  </a:cubicBezTo>
                  <a:cubicBezTo>
                    <a:pt x="1871" y="453"/>
                    <a:pt x="1835" y="447"/>
                    <a:pt x="1874" y="492"/>
                  </a:cubicBezTo>
                  <a:cubicBezTo>
                    <a:pt x="1890" y="511"/>
                    <a:pt x="1909" y="527"/>
                    <a:pt x="1927" y="545"/>
                  </a:cubicBezTo>
                  <a:cubicBezTo>
                    <a:pt x="1937" y="556"/>
                    <a:pt x="1958" y="577"/>
                    <a:pt x="1958" y="577"/>
                  </a:cubicBezTo>
                  <a:cubicBezTo>
                    <a:pt x="1974" y="623"/>
                    <a:pt x="1998" y="660"/>
                    <a:pt x="2033" y="693"/>
                  </a:cubicBezTo>
                  <a:cubicBezTo>
                    <a:pt x="2056" y="767"/>
                    <a:pt x="2023" y="680"/>
                    <a:pt x="2075" y="757"/>
                  </a:cubicBezTo>
                  <a:cubicBezTo>
                    <a:pt x="2136" y="849"/>
                    <a:pt x="2012" y="715"/>
                    <a:pt x="2117" y="820"/>
                  </a:cubicBezTo>
                  <a:cubicBezTo>
                    <a:pt x="2146" y="903"/>
                    <a:pt x="2103" y="795"/>
                    <a:pt x="2160" y="884"/>
                  </a:cubicBezTo>
                  <a:cubicBezTo>
                    <a:pt x="2206" y="956"/>
                    <a:pt x="2215" y="1013"/>
                    <a:pt x="2276" y="1074"/>
                  </a:cubicBezTo>
                  <a:cubicBezTo>
                    <a:pt x="2280" y="1085"/>
                    <a:pt x="2280" y="1097"/>
                    <a:pt x="2287" y="1106"/>
                  </a:cubicBezTo>
                  <a:cubicBezTo>
                    <a:pt x="2302" y="1126"/>
                    <a:pt x="2340" y="1159"/>
                    <a:pt x="2340" y="1159"/>
                  </a:cubicBezTo>
                  <a:cubicBezTo>
                    <a:pt x="2362" y="1230"/>
                    <a:pt x="2331" y="1154"/>
                    <a:pt x="2382" y="1212"/>
                  </a:cubicBezTo>
                  <a:cubicBezTo>
                    <a:pt x="2399" y="1231"/>
                    <a:pt x="2410" y="1254"/>
                    <a:pt x="2424" y="1275"/>
                  </a:cubicBezTo>
                  <a:cubicBezTo>
                    <a:pt x="2438" y="1296"/>
                    <a:pt x="2477" y="1328"/>
                    <a:pt x="2477" y="1328"/>
                  </a:cubicBezTo>
                  <a:cubicBezTo>
                    <a:pt x="2484" y="1350"/>
                    <a:pt x="2491" y="1376"/>
                    <a:pt x="2509" y="1392"/>
                  </a:cubicBezTo>
                  <a:cubicBezTo>
                    <a:pt x="2528" y="1409"/>
                    <a:pt x="2573" y="1434"/>
                    <a:pt x="2573" y="1434"/>
                  </a:cubicBezTo>
                  <a:cubicBezTo>
                    <a:pt x="2597" y="1471"/>
                    <a:pt x="2615" y="1484"/>
                    <a:pt x="2657" y="1498"/>
                  </a:cubicBezTo>
                  <a:cubicBezTo>
                    <a:pt x="2680" y="1533"/>
                    <a:pt x="2719" y="1568"/>
                    <a:pt x="2753" y="1593"/>
                  </a:cubicBezTo>
                  <a:cubicBezTo>
                    <a:pt x="2766" y="1602"/>
                    <a:pt x="2782" y="1605"/>
                    <a:pt x="2795" y="1614"/>
                  </a:cubicBezTo>
                  <a:cubicBezTo>
                    <a:pt x="2895" y="1685"/>
                    <a:pt x="2755" y="1610"/>
                    <a:pt x="2869" y="1667"/>
                  </a:cubicBezTo>
                  <a:cubicBezTo>
                    <a:pt x="2898" y="1711"/>
                    <a:pt x="2923" y="1711"/>
                    <a:pt x="2964" y="1741"/>
                  </a:cubicBezTo>
                  <a:cubicBezTo>
                    <a:pt x="2976" y="1750"/>
                    <a:pt x="2984" y="1763"/>
                    <a:pt x="2996" y="1773"/>
                  </a:cubicBezTo>
                  <a:cubicBezTo>
                    <a:pt x="3028" y="1799"/>
                    <a:pt x="3063" y="1806"/>
                    <a:pt x="3102" y="1815"/>
                  </a:cubicBezTo>
                  <a:cubicBezTo>
                    <a:pt x="3148" y="1864"/>
                    <a:pt x="3094" y="1813"/>
                    <a:pt x="3155" y="1847"/>
                  </a:cubicBezTo>
                  <a:cubicBezTo>
                    <a:pt x="3192" y="1867"/>
                    <a:pt x="3314" y="1943"/>
                    <a:pt x="3345" y="1974"/>
                  </a:cubicBezTo>
                  <a:cubicBezTo>
                    <a:pt x="3359" y="1988"/>
                    <a:pt x="3374" y="2003"/>
                    <a:pt x="3388" y="2017"/>
                  </a:cubicBezTo>
                  <a:cubicBezTo>
                    <a:pt x="3406" y="2035"/>
                    <a:pt x="3430" y="2080"/>
                    <a:pt x="3430" y="2080"/>
                  </a:cubicBezTo>
                  <a:cubicBezTo>
                    <a:pt x="3453" y="2167"/>
                    <a:pt x="3425" y="2081"/>
                    <a:pt x="3462" y="2154"/>
                  </a:cubicBezTo>
                  <a:cubicBezTo>
                    <a:pt x="3478" y="2186"/>
                    <a:pt x="3470" y="2193"/>
                    <a:pt x="3483" y="2228"/>
                  </a:cubicBezTo>
                  <a:cubicBezTo>
                    <a:pt x="3488" y="2243"/>
                    <a:pt x="3498" y="2256"/>
                    <a:pt x="3504" y="2271"/>
                  </a:cubicBezTo>
                  <a:cubicBezTo>
                    <a:pt x="3508" y="2281"/>
                    <a:pt x="3511" y="2292"/>
                    <a:pt x="3515" y="2302"/>
                  </a:cubicBezTo>
                  <a:cubicBezTo>
                    <a:pt x="3523" y="2355"/>
                    <a:pt x="3522" y="2362"/>
                    <a:pt x="3536" y="2408"/>
                  </a:cubicBezTo>
                  <a:cubicBezTo>
                    <a:pt x="3542" y="2429"/>
                    <a:pt x="3550" y="2451"/>
                    <a:pt x="3557" y="2472"/>
                  </a:cubicBezTo>
                  <a:cubicBezTo>
                    <a:pt x="3561" y="2483"/>
                    <a:pt x="3568" y="2504"/>
                    <a:pt x="3568" y="2504"/>
                  </a:cubicBezTo>
                  <a:cubicBezTo>
                    <a:pt x="3577" y="2600"/>
                    <a:pt x="3602" y="2715"/>
                    <a:pt x="3525" y="2789"/>
                  </a:cubicBezTo>
                  <a:cubicBezTo>
                    <a:pt x="3492" y="2857"/>
                    <a:pt x="3451" y="2906"/>
                    <a:pt x="3398" y="2959"/>
                  </a:cubicBezTo>
                  <a:cubicBezTo>
                    <a:pt x="3361" y="2997"/>
                    <a:pt x="3333" y="3038"/>
                    <a:pt x="3282" y="3054"/>
                  </a:cubicBezTo>
                  <a:cubicBezTo>
                    <a:pt x="3248" y="3080"/>
                    <a:pt x="3226" y="3104"/>
                    <a:pt x="3187" y="3118"/>
                  </a:cubicBezTo>
                  <a:cubicBezTo>
                    <a:pt x="3128" y="3175"/>
                    <a:pt x="3042" y="3192"/>
                    <a:pt x="2964" y="3213"/>
                  </a:cubicBezTo>
                  <a:cubicBezTo>
                    <a:pt x="2906" y="3228"/>
                    <a:pt x="2857" y="3270"/>
                    <a:pt x="2795" y="3277"/>
                  </a:cubicBezTo>
                  <a:cubicBezTo>
                    <a:pt x="2665" y="3292"/>
                    <a:pt x="2738" y="3285"/>
                    <a:pt x="2573" y="3298"/>
                  </a:cubicBezTo>
                  <a:cubicBezTo>
                    <a:pt x="2327" y="3295"/>
                    <a:pt x="1962" y="3362"/>
                    <a:pt x="1683" y="3266"/>
                  </a:cubicBezTo>
                  <a:cubicBezTo>
                    <a:pt x="1676" y="3255"/>
                    <a:pt x="1667" y="3246"/>
                    <a:pt x="1662" y="3234"/>
                  </a:cubicBezTo>
                  <a:cubicBezTo>
                    <a:pt x="1653" y="3214"/>
                    <a:pt x="1641" y="3171"/>
                    <a:pt x="1641" y="3171"/>
                  </a:cubicBezTo>
                  <a:cubicBezTo>
                    <a:pt x="1616" y="2666"/>
                    <a:pt x="1641" y="3288"/>
                    <a:pt x="1641" y="2557"/>
                  </a:cubicBezTo>
                  <a:cubicBezTo>
                    <a:pt x="1641" y="2426"/>
                    <a:pt x="1636" y="2296"/>
                    <a:pt x="1630" y="2165"/>
                  </a:cubicBezTo>
                  <a:cubicBezTo>
                    <a:pt x="1625" y="2060"/>
                    <a:pt x="1599" y="1989"/>
                    <a:pt x="1514" y="1932"/>
                  </a:cubicBezTo>
                  <a:cubicBezTo>
                    <a:pt x="1489" y="1915"/>
                    <a:pt x="1479" y="1883"/>
                    <a:pt x="1461" y="1858"/>
                  </a:cubicBezTo>
                  <a:cubicBezTo>
                    <a:pt x="1450" y="1843"/>
                    <a:pt x="1306" y="1789"/>
                    <a:pt x="1291" y="1784"/>
                  </a:cubicBezTo>
                  <a:cubicBezTo>
                    <a:pt x="1080" y="1709"/>
                    <a:pt x="1271" y="1773"/>
                    <a:pt x="688" y="1762"/>
                  </a:cubicBezTo>
                  <a:cubicBezTo>
                    <a:pt x="617" y="1759"/>
                    <a:pt x="546" y="1760"/>
                    <a:pt x="476" y="1752"/>
                  </a:cubicBezTo>
                  <a:cubicBezTo>
                    <a:pt x="433" y="1747"/>
                    <a:pt x="391" y="1719"/>
                    <a:pt x="349" y="1709"/>
                  </a:cubicBezTo>
                  <a:cubicBezTo>
                    <a:pt x="277" y="1692"/>
                    <a:pt x="190" y="1667"/>
                    <a:pt x="116" y="1667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0608" name="Freeform 128"/>
            <p:cNvSpPr>
              <a:spLocks/>
            </p:cNvSpPr>
            <p:nvPr/>
          </p:nvSpPr>
          <p:spPr bwMode="auto">
            <a:xfrm>
              <a:off x="3399" y="10027"/>
              <a:ext cx="2636" cy="3788"/>
            </a:xfrm>
            <a:custGeom>
              <a:avLst/>
              <a:gdLst/>
              <a:ahLst/>
              <a:cxnLst>
                <a:cxn ang="0">
                  <a:pos x="1885" y="137"/>
                </a:cxn>
                <a:cxn ang="0">
                  <a:pos x="1789" y="243"/>
                </a:cxn>
                <a:cxn ang="0">
                  <a:pos x="1747" y="296"/>
                </a:cxn>
                <a:cxn ang="0">
                  <a:pos x="1673" y="603"/>
                </a:cxn>
                <a:cxn ang="0">
                  <a:pos x="1588" y="1260"/>
                </a:cxn>
                <a:cxn ang="0">
                  <a:pos x="1514" y="1376"/>
                </a:cxn>
                <a:cxn ang="0">
                  <a:pos x="222" y="1482"/>
                </a:cxn>
                <a:cxn ang="0">
                  <a:pos x="32" y="1641"/>
                </a:cxn>
                <a:cxn ang="0">
                  <a:pos x="10" y="2234"/>
                </a:cxn>
                <a:cxn ang="0">
                  <a:pos x="445" y="2424"/>
                </a:cxn>
                <a:cxn ang="0">
                  <a:pos x="783" y="2456"/>
                </a:cxn>
                <a:cxn ang="0">
                  <a:pos x="1313" y="2551"/>
                </a:cxn>
                <a:cxn ang="0">
                  <a:pos x="1472" y="2710"/>
                </a:cxn>
                <a:cxn ang="0">
                  <a:pos x="1525" y="2837"/>
                </a:cxn>
                <a:cxn ang="0">
                  <a:pos x="1578" y="3547"/>
                </a:cxn>
                <a:cxn ang="0">
                  <a:pos x="1726" y="3991"/>
                </a:cxn>
                <a:cxn ang="0">
                  <a:pos x="2287" y="4002"/>
                </a:cxn>
                <a:cxn ang="0">
                  <a:pos x="2478" y="3886"/>
                </a:cxn>
                <a:cxn ang="0">
                  <a:pos x="2509" y="3822"/>
                </a:cxn>
                <a:cxn ang="0">
                  <a:pos x="2626" y="3335"/>
                </a:cxn>
                <a:cxn ang="0">
                  <a:pos x="2583" y="2753"/>
                </a:cxn>
                <a:cxn ang="0">
                  <a:pos x="2499" y="2530"/>
                </a:cxn>
                <a:cxn ang="0">
                  <a:pos x="2393" y="2371"/>
                </a:cxn>
                <a:cxn ang="0">
                  <a:pos x="2340" y="2297"/>
                </a:cxn>
                <a:cxn ang="0">
                  <a:pos x="2181" y="2096"/>
                </a:cxn>
                <a:cxn ang="0">
                  <a:pos x="2192" y="1302"/>
                </a:cxn>
                <a:cxn ang="0">
                  <a:pos x="2340" y="1016"/>
                </a:cxn>
                <a:cxn ang="0">
                  <a:pos x="2456" y="720"/>
                </a:cxn>
                <a:cxn ang="0">
                  <a:pos x="2552" y="519"/>
                </a:cxn>
                <a:cxn ang="0">
                  <a:pos x="2583" y="423"/>
                </a:cxn>
                <a:cxn ang="0">
                  <a:pos x="2488" y="95"/>
                </a:cxn>
                <a:cxn ang="0">
                  <a:pos x="2361" y="10"/>
                </a:cxn>
                <a:cxn ang="0">
                  <a:pos x="2107" y="10"/>
                </a:cxn>
              </a:cxnLst>
              <a:rect l="0" t="0" r="r" b="b"/>
              <a:pathLst>
                <a:path w="2636" h="4034">
                  <a:moveTo>
                    <a:pt x="2054" y="53"/>
                  </a:moveTo>
                  <a:cubicBezTo>
                    <a:pt x="1998" y="70"/>
                    <a:pt x="1934" y="104"/>
                    <a:pt x="1885" y="137"/>
                  </a:cubicBezTo>
                  <a:cubicBezTo>
                    <a:pt x="1853" y="158"/>
                    <a:pt x="1846" y="187"/>
                    <a:pt x="1810" y="211"/>
                  </a:cubicBezTo>
                  <a:cubicBezTo>
                    <a:pt x="1803" y="222"/>
                    <a:pt x="1798" y="234"/>
                    <a:pt x="1789" y="243"/>
                  </a:cubicBezTo>
                  <a:cubicBezTo>
                    <a:pt x="1780" y="252"/>
                    <a:pt x="1766" y="254"/>
                    <a:pt x="1758" y="264"/>
                  </a:cubicBezTo>
                  <a:cubicBezTo>
                    <a:pt x="1751" y="273"/>
                    <a:pt x="1753" y="286"/>
                    <a:pt x="1747" y="296"/>
                  </a:cubicBezTo>
                  <a:cubicBezTo>
                    <a:pt x="1738" y="311"/>
                    <a:pt x="1726" y="325"/>
                    <a:pt x="1715" y="339"/>
                  </a:cubicBezTo>
                  <a:cubicBezTo>
                    <a:pt x="1689" y="421"/>
                    <a:pt x="1682" y="518"/>
                    <a:pt x="1673" y="603"/>
                  </a:cubicBezTo>
                  <a:cubicBezTo>
                    <a:pt x="1669" y="702"/>
                    <a:pt x="1678" y="866"/>
                    <a:pt x="1641" y="974"/>
                  </a:cubicBezTo>
                  <a:cubicBezTo>
                    <a:pt x="1634" y="1070"/>
                    <a:pt x="1643" y="1177"/>
                    <a:pt x="1588" y="1260"/>
                  </a:cubicBezTo>
                  <a:cubicBezTo>
                    <a:pt x="1569" y="1319"/>
                    <a:pt x="1593" y="1266"/>
                    <a:pt x="1546" y="1313"/>
                  </a:cubicBezTo>
                  <a:cubicBezTo>
                    <a:pt x="1455" y="1404"/>
                    <a:pt x="1587" y="1286"/>
                    <a:pt x="1514" y="1376"/>
                  </a:cubicBezTo>
                  <a:cubicBezTo>
                    <a:pt x="1486" y="1411"/>
                    <a:pt x="1414" y="1470"/>
                    <a:pt x="1366" y="1471"/>
                  </a:cubicBezTo>
                  <a:cubicBezTo>
                    <a:pt x="985" y="1478"/>
                    <a:pt x="603" y="1478"/>
                    <a:pt x="222" y="1482"/>
                  </a:cubicBezTo>
                  <a:cubicBezTo>
                    <a:pt x="160" y="1503"/>
                    <a:pt x="122" y="1559"/>
                    <a:pt x="63" y="1577"/>
                  </a:cubicBezTo>
                  <a:cubicBezTo>
                    <a:pt x="33" y="1674"/>
                    <a:pt x="78" y="1540"/>
                    <a:pt x="32" y="1641"/>
                  </a:cubicBezTo>
                  <a:cubicBezTo>
                    <a:pt x="14" y="1682"/>
                    <a:pt x="9" y="1706"/>
                    <a:pt x="0" y="1747"/>
                  </a:cubicBezTo>
                  <a:cubicBezTo>
                    <a:pt x="3" y="1909"/>
                    <a:pt x="3" y="2072"/>
                    <a:pt x="10" y="2234"/>
                  </a:cubicBezTo>
                  <a:cubicBezTo>
                    <a:pt x="12" y="2271"/>
                    <a:pt x="58" y="2322"/>
                    <a:pt x="85" y="2340"/>
                  </a:cubicBezTo>
                  <a:cubicBezTo>
                    <a:pt x="199" y="2416"/>
                    <a:pt x="305" y="2415"/>
                    <a:pt x="445" y="2424"/>
                  </a:cubicBezTo>
                  <a:cubicBezTo>
                    <a:pt x="494" y="2427"/>
                    <a:pt x="544" y="2431"/>
                    <a:pt x="593" y="2435"/>
                  </a:cubicBezTo>
                  <a:cubicBezTo>
                    <a:pt x="680" y="2465"/>
                    <a:pt x="589" y="2437"/>
                    <a:pt x="783" y="2456"/>
                  </a:cubicBezTo>
                  <a:cubicBezTo>
                    <a:pt x="825" y="2460"/>
                    <a:pt x="839" y="2471"/>
                    <a:pt x="879" y="2477"/>
                  </a:cubicBezTo>
                  <a:cubicBezTo>
                    <a:pt x="1025" y="2499"/>
                    <a:pt x="1169" y="2524"/>
                    <a:pt x="1313" y="2551"/>
                  </a:cubicBezTo>
                  <a:cubicBezTo>
                    <a:pt x="1385" y="2600"/>
                    <a:pt x="1352" y="2586"/>
                    <a:pt x="1408" y="2604"/>
                  </a:cubicBezTo>
                  <a:cubicBezTo>
                    <a:pt x="1440" y="2637"/>
                    <a:pt x="1439" y="2678"/>
                    <a:pt x="1472" y="2710"/>
                  </a:cubicBezTo>
                  <a:cubicBezTo>
                    <a:pt x="1502" y="2807"/>
                    <a:pt x="1457" y="2673"/>
                    <a:pt x="1503" y="2774"/>
                  </a:cubicBezTo>
                  <a:cubicBezTo>
                    <a:pt x="1512" y="2794"/>
                    <a:pt x="1525" y="2837"/>
                    <a:pt x="1525" y="2837"/>
                  </a:cubicBezTo>
                  <a:cubicBezTo>
                    <a:pt x="1533" y="2961"/>
                    <a:pt x="1535" y="3108"/>
                    <a:pt x="1567" y="3229"/>
                  </a:cubicBezTo>
                  <a:cubicBezTo>
                    <a:pt x="1571" y="3335"/>
                    <a:pt x="1573" y="3441"/>
                    <a:pt x="1578" y="3547"/>
                  </a:cubicBezTo>
                  <a:cubicBezTo>
                    <a:pt x="1584" y="3670"/>
                    <a:pt x="1626" y="3784"/>
                    <a:pt x="1673" y="3896"/>
                  </a:cubicBezTo>
                  <a:cubicBezTo>
                    <a:pt x="1686" y="3926"/>
                    <a:pt x="1688" y="3978"/>
                    <a:pt x="1726" y="3991"/>
                  </a:cubicBezTo>
                  <a:cubicBezTo>
                    <a:pt x="1773" y="4007"/>
                    <a:pt x="1748" y="3997"/>
                    <a:pt x="1800" y="4023"/>
                  </a:cubicBezTo>
                  <a:cubicBezTo>
                    <a:pt x="1962" y="4019"/>
                    <a:pt x="2128" y="4034"/>
                    <a:pt x="2287" y="4002"/>
                  </a:cubicBezTo>
                  <a:cubicBezTo>
                    <a:pt x="2331" y="3993"/>
                    <a:pt x="2391" y="3969"/>
                    <a:pt x="2425" y="3939"/>
                  </a:cubicBezTo>
                  <a:cubicBezTo>
                    <a:pt x="2444" y="3923"/>
                    <a:pt x="2460" y="3904"/>
                    <a:pt x="2478" y="3886"/>
                  </a:cubicBezTo>
                  <a:cubicBezTo>
                    <a:pt x="2485" y="3879"/>
                    <a:pt x="2499" y="3864"/>
                    <a:pt x="2499" y="3864"/>
                  </a:cubicBezTo>
                  <a:cubicBezTo>
                    <a:pt x="2502" y="3850"/>
                    <a:pt x="2503" y="3835"/>
                    <a:pt x="2509" y="3822"/>
                  </a:cubicBezTo>
                  <a:cubicBezTo>
                    <a:pt x="2520" y="3799"/>
                    <a:pt x="2552" y="3759"/>
                    <a:pt x="2552" y="3759"/>
                  </a:cubicBezTo>
                  <a:cubicBezTo>
                    <a:pt x="2599" y="3616"/>
                    <a:pt x="2612" y="3488"/>
                    <a:pt x="2626" y="3335"/>
                  </a:cubicBezTo>
                  <a:cubicBezTo>
                    <a:pt x="2630" y="3296"/>
                    <a:pt x="2636" y="3219"/>
                    <a:pt x="2636" y="3219"/>
                  </a:cubicBezTo>
                  <a:cubicBezTo>
                    <a:pt x="2629" y="3057"/>
                    <a:pt x="2624" y="2908"/>
                    <a:pt x="2583" y="2753"/>
                  </a:cubicBezTo>
                  <a:cubicBezTo>
                    <a:pt x="2575" y="2684"/>
                    <a:pt x="2576" y="2657"/>
                    <a:pt x="2541" y="2604"/>
                  </a:cubicBezTo>
                  <a:cubicBezTo>
                    <a:pt x="2518" y="2517"/>
                    <a:pt x="2548" y="2604"/>
                    <a:pt x="2499" y="2530"/>
                  </a:cubicBezTo>
                  <a:cubicBezTo>
                    <a:pt x="2440" y="2442"/>
                    <a:pt x="2545" y="2561"/>
                    <a:pt x="2467" y="2467"/>
                  </a:cubicBezTo>
                  <a:cubicBezTo>
                    <a:pt x="2381" y="2363"/>
                    <a:pt x="2504" y="2539"/>
                    <a:pt x="2393" y="2371"/>
                  </a:cubicBezTo>
                  <a:cubicBezTo>
                    <a:pt x="2386" y="2361"/>
                    <a:pt x="2379" y="2350"/>
                    <a:pt x="2372" y="2340"/>
                  </a:cubicBezTo>
                  <a:cubicBezTo>
                    <a:pt x="2362" y="2325"/>
                    <a:pt x="2340" y="2297"/>
                    <a:pt x="2340" y="2297"/>
                  </a:cubicBezTo>
                  <a:cubicBezTo>
                    <a:pt x="2326" y="2257"/>
                    <a:pt x="2312" y="2246"/>
                    <a:pt x="2276" y="2223"/>
                  </a:cubicBezTo>
                  <a:cubicBezTo>
                    <a:pt x="2248" y="2180"/>
                    <a:pt x="2198" y="2147"/>
                    <a:pt x="2181" y="2096"/>
                  </a:cubicBezTo>
                  <a:cubicBezTo>
                    <a:pt x="2156" y="2023"/>
                    <a:pt x="2153" y="1946"/>
                    <a:pt x="2128" y="1874"/>
                  </a:cubicBezTo>
                  <a:cubicBezTo>
                    <a:pt x="2106" y="1734"/>
                    <a:pt x="2095" y="1443"/>
                    <a:pt x="2192" y="1302"/>
                  </a:cubicBezTo>
                  <a:cubicBezTo>
                    <a:pt x="2213" y="1236"/>
                    <a:pt x="2243" y="1177"/>
                    <a:pt x="2266" y="1111"/>
                  </a:cubicBezTo>
                  <a:cubicBezTo>
                    <a:pt x="2278" y="1075"/>
                    <a:pt x="2319" y="1047"/>
                    <a:pt x="2340" y="1016"/>
                  </a:cubicBezTo>
                  <a:cubicBezTo>
                    <a:pt x="2348" y="931"/>
                    <a:pt x="2345" y="875"/>
                    <a:pt x="2403" y="815"/>
                  </a:cubicBezTo>
                  <a:cubicBezTo>
                    <a:pt x="2415" y="781"/>
                    <a:pt x="2444" y="754"/>
                    <a:pt x="2456" y="720"/>
                  </a:cubicBezTo>
                  <a:cubicBezTo>
                    <a:pt x="2469" y="683"/>
                    <a:pt x="2472" y="653"/>
                    <a:pt x="2499" y="624"/>
                  </a:cubicBezTo>
                  <a:cubicBezTo>
                    <a:pt x="2512" y="585"/>
                    <a:pt x="2528" y="553"/>
                    <a:pt x="2552" y="519"/>
                  </a:cubicBezTo>
                  <a:cubicBezTo>
                    <a:pt x="2559" y="498"/>
                    <a:pt x="2566" y="476"/>
                    <a:pt x="2573" y="455"/>
                  </a:cubicBezTo>
                  <a:cubicBezTo>
                    <a:pt x="2576" y="444"/>
                    <a:pt x="2583" y="423"/>
                    <a:pt x="2583" y="423"/>
                  </a:cubicBezTo>
                  <a:cubicBezTo>
                    <a:pt x="2578" y="340"/>
                    <a:pt x="2598" y="224"/>
                    <a:pt x="2530" y="159"/>
                  </a:cubicBezTo>
                  <a:cubicBezTo>
                    <a:pt x="2506" y="83"/>
                    <a:pt x="2540" y="175"/>
                    <a:pt x="2488" y="95"/>
                  </a:cubicBezTo>
                  <a:cubicBezTo>
                    <a:pt x="2460" y="53"/>
                    <a:pt x="2488" y="52"/>
                    <a:pt x="2425" y="31"/>
                  </a:cubicBezTo>
                  <a:cubicBezTo>
                    <a:pt x="2404" y="24"/>
                    <a:pt x="2382" y="17"/>
                    <a:pt x="2361" y="10"/>
                  </a:cubicBezTo>
                  <a:cubicBezTo>
                    <a:pt x="2350" y="7"/>
                    <a:pt x="2329" y="0"/>
                    <a:pt x="2329" y="0"/>
                  </a:cubicBezTo>
                  <a:cubicBezTo>
                    <a:pt x="2255" y="3"/>
                    <a:pt x="2181" y="4"/>
                    <a:pt x="2107" y="10"/>
                  </a:cubicBezTo>
                  <a:cubicBezTo>
                    <a:pt x="2084" y="12"/>
                    <a:pt x="2054" y="53"/>
                    <a:pt x="2054" y="53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0607" name="AutoShape 127"/>
            <p:cNvSpPr>
              <a:spLocks noChangeShapeType="1"/>
            </p:cNvSpPr>
            <p:nvPr/>
          </p:nvSpPr>
          <p:spPr bwMode="auto">
            <a:xfrm flipV="1">
              <a:off x="4246" y="11038"/>
              <a:ext cx="2077" cy="7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0606" name="AutoShape 126"/>
            <p:cNvSpPr>
              <a:spLocks noChangeShapeType="1"/>
            </p:cNvSpPr>
            <p:nvPr/>
          </p:nvSpPr>
          <p:spPr bwMode="auto">
            <a:xfrm>
              <a:off x="4616" y="11115"/>
              <a:ext cx="2161" cy="7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0605" name="AutoShape 125"/>
            <p:cNvSpPr>
              <a:spLocks noChangeShapeType="1"/>
            </p:cNvSpPr>
            <p:nvPr/>
          </p:nvSpPr>
          <p:spPr bwMode="auto">
            <a:xfrm>
              <a:off x="5461" y="10772"/>
              <a:ext cx="1400" cy="88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0604" name="AutoShape 124"/>
            <p:cNvSpPr>
              <a:spLocks noChangeShapeType="1"/>
            </p:cNvSpPr>
            <p:nvPr/>
          </p:nvSpPr>
          <p:spPr bwMode="auto">
            <a:xfrm flipV="1">
              <a:off x="4634" y="12044"/>
              <a:ext cx="2227" cy="6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0603" name="AutoShape 123"/>
            <p:cNvSpPr>
              <a:spLocks noChangeShapeType="1"/>
            </p:cNvSpPr>
            <p:nvPr/>
          </p:nvSpPr>
          <p:spPr bwMode="auto">
            <a:xfrm>
              <a:off x="4698" y="12918"/>
              <a:ext cx="1587" cy="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0602" name="AutoShape 122"/>
            <p:cNvSpPr>
              <a:spLocks noChangeShapeType="1"/>
            </p:cNvSpPr>
            <p:nvPr/>
          </p:nvSpPr>
          <p:spPr bwMode="auto">
            <a:xfrm>
              <a:off x="4634" y="13126"/>
              <a:ext cx="506" cy="25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0601" name="AutoShape 121"/>
            <p:cNvSpPr>
              <a:spLocks noChangeShapeType="1"/>
            </p:cNvSpPr>
            <p:nvPr/>
          </p:nvSpPr>
          <p:spPr bwMode="auto">
            <a:xfrm>
              <a:off x="4177" y="12045"/>
              <a:ext cx="255" cy="61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0600" name="Freeform 120"/>
            <p:cNvSpPr>
              <a:spLocks/>
            </p:cNvSpPr>
            <p:nvPr/>
          </p:nvSpPr>
          <p:spPr bwMode="auto">
            <a:xfrm>
              <a:off x="6035" y="10494"/>
              <a:ext cx="1356" cy="3081"/>
            </a:xfrm>
            <a:custGeom>
              <a:avLst/>
              <a:gdLst/>
              <a:ahLst/>
              <a:cxnLst>
                <a:cxn ang="0">
                  <a:pos x="581" y="0"/>
                </a:cxn>
                <a:cxn ang="0">
                  <a:pos x="232" y="11"/>
                </a:cxn>
                <a:cxn ang="0">
                  <a:pos x="137" y="74"/>
                </a:cxn>
                <a:cxn ang="0">
                  <a:pos x="94" y="127"/>
                </a:cxn>
                <a:cxn ang="0">
                  <a:pos x="31" y="360"/>
                </a:cxn>
                <a:cxn ang="0">
                  <a:pos x="137" y="1059"/>
                </a:cxn>
                <a:cxn ang="0">
                  <a:pos x="253" y="1228"/>
                </a:cxn>
                <a:cxn ang="0">
                  <a:pos x="317" y="1292"/>
                </a:cxn>
                <a:cxn ang="0">
                  <a:pos x="380" y="1419"/>
                </a:cxn>
                <a:cxn ang="0">
                  <a:pos x="348" y="1991"/>
                </a:cxn>
                <a:cxn ang="0">
                  <a:pos x="253" y="2202"/>
                </a:cxn>
                <a:cxn ang="0">
                  <a:pos x="179" y="2414"/>
                </a:cxn>
                <a:cxn ang="0">
                  <a:pos x="105" y="2626"/>
                </a:cxn>
                <a:cxn ang="0">
                  <a:pos x="115" y="2817"/>
                </a:cxn>
                <a:cxn ang="0">
                  <a:pos x="253" y="2997"/>
                </a:cxn>
                <a:cxn ang="0">
                  <a:pos x="348" y="3071"/>
                </a:cxn>
                <a:cxn ang="0">
                  <a:pos x="899" y="3018"/>
                </a:cxn>
                <a:cxn ang="0">
                  <a:pos x="1026" y="2901"/>
                </a:cxn>
                <a:cxn ang="0">
                  <a:pos x="1079" y="2827"/>
                </a:cxn>
                <a:cxn ang="0">
                  <a:pos x="1217" y="2647"/>
                </a:cxn>
                <a:cxn ang="0">
                  <a:pos x="1322" y="2393"/>
                </a:cxn>
                <a:cxn ang="0">
                  <a:pos x="1397" y="2139"/>
                </a:cxn>
                <a:cxn ang="0">
                  <a:pos x="1471" y="1917"/>
                </a:cxn>
                <a:cxn ang="0">
                  <a:pos x="1502" y="1461"/>
                </a:cxn>
                <a:cxn ang="0">
                  <a:pos x="1492" y="837"/>
                </a:cxn>
                <a:cxn ang="0">
                  <a:pos x="1397" y="551"/>
                </a:cxn>
                <a:cxn ang="0">
                  <a:pos x="1322" y="339"/>
                </a:cxn>
                <a:cxn ang="0">
                  <a:pos x="1280" y="275"/>
                </a:cxn>
                <a:cxn ang="0">
                  <a:pos x="1270" y="244"/>
                </a:cxn>
                <a:cxn ang="0">
                  <a:pos x="1248" y="222"/>
                </a:cxn>
                <a:cxn ang="0">
                  <a:pos x="1111" y="117"/>
                </a:cxn>
                <a:cxn ang="0">
                  <a:pos x="962" y="53"/>
                </a:cxn>
                <a:cxn ang="0">
                  <a:pos x="708" y="32"/>
                </a:cxn>
                <a:cxn ang="0">
                  <a:pos x="581" y="0"/>
                </a:cxn>
              </a:cxnLst>
              <a:rect l="0" t="0" r="r" b="b"/>
              <a:pathLst>
                <a:path w="1502" h="3103">
                  <a:moveTo>
                    <a:pt x="581" y="0"/>
                  </a:moveTo>
                  <a:cubicBezTo>
                    <a:pt x="465" y="4"/>
                    <a:pt x="348" y="1"/>
                    <a:pt x="232" y="11"/>
                  </a:cubicBezTo>
                  <a:cubicBezTo>
                    <a:pt x="199" y="14"/>
                    <a:pt x="172" y="63"/>
                    <a:pt x="137" y="74"/>
                  </a:cubicBezTo>
                  <a:cubicBezTo>
                    <a:pt x="95" y="195"/>
                    <a:pt x="166" y="12"/>
                    <a:pt x="94" y="127"/>
                  </a:cubicBezTo>
                  <a:cubicBezTo>
                    <a:pt x="58" y="185"/>
                    <a:pt x="51" y="296"/>
                    <a:pt x="31" y="360"/>
                  </a:cubicBezTo>
                  <a:cubicBezTo>
                    <a:pt x="18" y="559"/>
                    <a:pt x="0" y="879"/>
                    <a:pt x="137" y="1059"/>
                  </a:cubicBezTo>
                  <a:cubicBezTo>
                    <a:pt x="157" y="1123"/>
                    <a:pt x="216" y="1172"/>
                    <a:pt x="253" y="1228"/>
                  </a:cubicBezTo>
                  <a:cubicBezTo>
                    <a:pt x="270" y="1253"/>
                    <a:pt x="317" y="1292"/>
                    <a:pt x="317" y="1292"/>
                  </a:cubicBezTo>
                  <a:cubicBezTo>
                    <a:pt x="331" y="1336"/>
                    <a:pt x="355" y="1381"/>
                    <a:pt x="380" y="1419"/>
                  </a:cubicBezTo>
                  <a:cubicBezTo>
                    <a:pt x="410" y="1586"/>
                    <a:pt x="483" y="1898"/>
                    <a:pt x="348" y="1991"/>
                  </a:cubicBezTo>
                  <a:cubicBezTo>
                    <a:pt x="325" y="2061"/>
                    <a:pt x="297" y="2144"/>
                    <a:pt x="253" y="2202"/>
                  </a:cubicBezTo>
                  <a:cubicBezTo>
                    <a:pt x="235" y="2275"/>
                    <a:pt x="221" y="2351"/>
                    <a:pt x="179" y="2414"/>
                  </a:cubicBezTo>
                  <a:cubicBezTo>
                    <a:pt x="160" y="2488"/>
                    <a:pt x="123" y="2551"/>
                    <a:pt x="105" y="2626"/>
                  </a:cubicBezTo>
                  <a:cubicBezTo>
                    <a:pt x="108" y="2690"/>
                    <a:pt x="107" y="2754"/>
                    <a:pt x="115" y="2817"/>
                  </a:cubicBezTo>
                  <a:cubicBezTo>
                    <a:pt x="125" y="2897"/>
                    <a:pt x="198" y="2949"/>
                    <a:pt x="253" y="2997"/>
                  </a:cubicBezTo>
                  <a:cubicBezTo>
                    <a:pt x="338" y="3072"/>
                    <a:pt x="284" y="3048"/>
                    <a:pt x="348" y="3071"/>
                  </a:cubicBezTo>
                  <a:cubicBezTo>
                    <a:pt x="536" y="3066"/>
                    <a:pt x="729" y="3103"/>
                    <a:pt x="899" y="3018"/>
                  </a:cubicBezTo>
                  <a:cubicBezTo>
                    <a:pt x="935" y="2964"/>
                    <a:pt x="982" y="2945"/>
                    <a:pt x="1026" y="2901"/>
                  </a:cubicBezTo>
                  <a:cubicBezTo>
                    <a:pt x="1047" y="2879"/>
                    <a:pt x="1059" y="2850"/>
                    <a:pt x="1079" y="2827"/>
                  </a:cubicBezTo>
                  <a:cubicBezTo>
                    <a:pt x="1128" y="2771"/>
                    <a:pt x="1174" y="2709"/>
                    <a:pt x="1217" y="2647"/>
                  </a:cubicBezTo>
                  <a:cubicBezTo>
                    <a:pt x="1244" y="2560"/>
                    <a:pt x="1303" y="2486"/>
                    <a:pt x="1322" y="2393"/>
                  </a:cubicBezTo>
                  <a:cubicBezTo>
                    <a:pt x="1339" y="2311"/>
                    <a:pt x="1333" y="2200"/>
                    <a:pt x="1397" y="2139"/>
                  </a:cubicBezTo>
                  <a:cubicBezTo>
                    <a:pt x="1416" y="2063"/>
                    <a:pt x="1426" y="1983"/>
                    <a:pt x="1471" y="1917"/>
                  </a:cubicBezTo>
                  <a:cubicBezTo>
                    <a:pt x="1495" y="1733"/>
                    <a:pt x="1494" y="1739"/>
                    <a:pt x="1502" y="1461"/>
                  </a:cubicBezTo>
                  <a:cubicBezTo>
                    <a:pt x="1499" y="1253"/>
                    <a:pt x="1498" y="1045"/>
                    <a:pt x="1492" y="837"/>
                  </a:cubicBezTo>
                  <a:cubicBezTo>
                    <a:pt x="1489" y="736"/>
                    <a:pt x="1434" y="641"/>
                    <a:pt x="1397" y="551"/>
                  </a:cubicBezTo>
                  <a:cubicBezTo>
                    <a:pt x="1368" y="480"/>
                    <a:pt x="1366" y="402"/>
                    <a:pt x="1322" y="339"/>
                  </a:cubicBezTo>
                  <a:cubicBezTo>
                    <a:pt x="1299" y="265"/>
                    <a:pt x="1332" y="352"/>
                    <a:pt x="1280" y="275"/>
                  </a:cubicBezTo>
                  <a:cubicBezTo>
                    <a:pt x="1274" y="266"/>
                    <a:pt x="1276" y="253"/>
                    <a:pt x="1270" y="244"/>
                  </a:cubicBezTo>
                  <a:cubicBezTo>
                    <a:pt x="1265" y="235"/>
                    <a:pt x="1255" y="230"/>
                    <a:pt x="1248" y="222"/>
                  </a:cubicBezTo>
                  <a:cubicBezTo>
                    <a:pt x="1209" y="174"/>
                    <a:pt x="1173" y="137"/>
                    <a:pt x="1111" y="117"/>
                  </a:cubicBezTo>
                  <a:cubicBezTo>
                    <a:pt x="1080" y="85"/>
                    <a:pt x="1009" y="57"/>
                    <a:pt x="962" y="53"/>
                  </a:cubicBezTo>
                  <a:cubicBezTo>
                    <a:pt x="877" y="46"/>
                    <a:pt x="708" y="32"/>
                    <a:pt x="708" y="32"/>
                  </a:cubicBezTo>
                  <a:cubicBezTo>
                    <a:pt x="665" y="21"/>
                    <a:pt x="624" y="9"/>
                    <a:pt x="581" y="0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0599" name="Text Box 119"/>
            <p:cNvSpPr txBox="1">
              <a:spLocks noChangeArrowheads="1"/>
            </p:cNvSpPr>
            <p:nvPr/>
          </p:nvSpPr>
          <p:spPr bwMode="auto">
            <a:xfrm>
              <a:off x="3727" y="10073"/>
              <a:ext cx="550" cy="40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u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98" name="Text Box 118"/>
            <p:cNvSpPr txBox="1">
              <a:spLocks noChangeArrowheads="1"/>
            </p:cNvSpPr>
            <p:nvPr/>
          </p:nvSpPr>
          <p:spPr bwMode="auto">
            <a:xfrm>
              <a:off x="6174" y="9901"/>
              <a:ext cx="488" cy="40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u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97" name="Text Box 117"/>
            <p:cNvSpPr txBox="1">
              <a:spLocks noChangeArrowheads="1"/>
            </p:cNvSpPr>
            <p:nvPr/>
          </p:nvSpPr>
          <p:spPr bwMode="auto">
            <a:xfrm>
              <a:off x="4296" y="11599"/>
              <a:ext cx="550" cy="40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u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96" name="Text Box 116"/>
            <p:cNvSpPr txBox="1">
              <a:spLocks noChangeArrowheads="1"/>
            </p:cNvSpPr>
            <p:nvPr/>
          </p:nvSpPr>
          <p:spPr bwMode="auto">
            <a:xfrm>
              <a:off x="4579" y="10851"/>
              <a:ext cx="550" cy="40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u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4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95" name="Text Box 115"/>
            <p:cNvSpPr txBox="1">
              <a:spLocks noChangeArrowheads="1"/>
            </p:cNvSpPr>
            <p:nvPr/>
          </p:nvSpPr>
          <p:spPr bwMode="auto">
            <a:xfrm>
              <a:off x="6482" y="11185"/>
              <a:ext cx="550" cy="40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u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5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94" name="Text Box 114"/>
            <p:cNvSpPr txBox="1">
              <a:spLocks noChangeArrowheads="1"/>
            </p:cNvSpPr>
            <p:nvPr/>
          </p:nvSpPr>
          <p:spPr bwMode="auto">
            <a:xfrm>
              <a:off x="7506" y="10926"/>
              <a:ext cx="550" cy="40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u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6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93" name="Text Box 113"/>
            <p:cNvSpPr txBox="1">
              <a:spLocks noChangeArrowheads="1"/>
            </p:cNvSpPr>
            <p:nvPr/>
          </p:nvSpPr>
          <p:spPr bwMode="auto">
            <a:xfrm>
              <a:off x="5101" y="12135"/>
              <a:ext cx="550" cy="40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u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7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92" name="Text Box 112"/>
            <p:cNvSpPr txBox="1">
              <a:spLocks noChangeArrowheads="1"/>
            </p:cNvSpPr>
            <p:nvPr/>
          </p:nvSpPr>
          <p:spPr bwMode="auto">
            <a:xfrm>
              <a:off x="5345" y="12597"/>
              <a:ext cx="550" cy="40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u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8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91" name="Text Box 111"/>
            <p:cNvSpPr txBox="1">
              <a:spLocks noChangeArrowheads="1"/>
            </p:cNvSpPr>
            <p:nvPr/>
          </p:nvSpPr>
          <p:spPr bwMode="auto">
            <a:xfrm>
              <a:off x="4418" y="13059"/>
              <a:ext cx="550" cy="40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u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9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90" name="Text Box 110"/>
            <p:cNvSpPr txBox="1">
              <a:spLocks noChangeArrowheads="1"/>
            </p:cNvSpPr>
            <p:nvPr/>
          </p:nvSpPr>
          <p:spPr bwMode="auto">
            <a:xfrm>
              <a:off x="3902" y="12304"/>
              <a:ext cx="752" cy="40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u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10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89" name="AutoShape 109"/>
            <p:cNvSpPr>
              <a:spLocks noChangeShapeType="1"/>
            </p:cNvSpPr>
            <p:nvPr/>
          </p:nvSpPr>
          <p:spPr bwMode="auto">
            <a:xfrm flipH="1">
              <a:off x="5930" y="10103"/>
              <a:ext cx="309" cy="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0588" name="AutoShape 108"/>
            <p:cNvSpPr>
              <a:spLocks noChangeShapeType="1"/>
            </p:cNvSpPr>
            <p:nvPr/>
          </p:nvSpPr>
          <p:spPr bwMode="auto">
            <a:xfrm>
              <a:off x="4107" y="10308"/>
              <a:ext cx="255" cy="21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0587" name="AutoShape 107"/>
            <p:cNvSpPr>
              <a:spLocks noChangeShapeType="1"/>
            </p:cNvSpPr>
            <p:nvPr/>
          </p:nvSpPr>
          <p:spPr bwMode="auto">
            <a:xfrm flipH="1">
              <a:off x="7374" y="11254"/>
              <a:ext cx="237" cy="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Составим матрицы соединений </a:t>
            </a:r>
            <a:r>
              <a:rPr lang="en-US" sz="2400" i="1" dirty="0" smtClean="0"/>
              <a:t>R </a:t>
            </a:r>
            <a:r>
              <a:rPr lang="ru-RU" sz="2400" dirty="0" smtClean="0"/>
              <a:t>и расстояний </a:t>
            </a:r>
            <a:r>
              <a:rPr lang="en-US" sz="2400" i="1" dirty="0" smtClean="0"/>
              <a:t>D</a:t>
            </a:r>
            <a:r>
              <a:rPr lang="ru-RU" sz="2400" dirty="0" smtClean="0"/>
              <a:t>.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923928" y="548680"/>
          <a:ext cx="432048" cy="287006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2048"/>
              </a:tblGrid>
              <a:tr h="401187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1187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9</a:t>
                      </a:r>
                      <a:endParaRPr lang="ru-RU" sz="21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1187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7</a:t>
                      </a:r>
                      <a:endParaRPr lang="ru-RU" sz="21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1187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6</a:t>
                      </a:r>
                      <a:endParaRPr lang="ru-RU" sz="21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1187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5</a:t>
                      </a:r>
                      <a:endParaRPr lang="ru-RU" sz="21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1187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4</a:t>
                      </a:r>
                      <a:endParaRPr lang="ru-RU" sz="21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1187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7</a:t>
                      </a:r>
                      <a:endParaRPr lang="ru-RU" sz="21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1" y="548680"/>
          <a:ext cx="3923928" cy="2952328"/>
        </p:xfrm>
        <a:graphic>
          <a:graphicData uri="http://schemas.openxmlformats.org/presentationml/2006/ole">
            <p:oleObj spid="_x0000_s36867" name="Формула" r:id="rId3" imgW="2095200" imgH="1498320" progId="Equation.3">
              <p:embed/>
            </p:oleObj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4499993" y="620688"/>
          <a:ext cx="3888432" cy="2880320"/>
        </p:xfrm>
        <a:graphic>
          <a:graphicData uri="http://schemas.openxmlformats.org/presentationml/2006/ole">
            <p:oleObj spid="_x0000_s36868" name="Формула" r:id="rId4" imgW="2336760" imgH="1498320" progId="Equation.3">
              <p:embed/>
            </p:oleObj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8388424" y="548680"/>
          <a:ext cx="432048" cy="287006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2048"/>
              </a:tblGrid>
              <a:tr h="401187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1187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9</a:t>
                      </a:r>
                      <a:endParaRPr lang="ru-RU" sz="21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1187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7</a:t>
                      </a:r>
                      <a:endParaRPr lang="ru-RU" sz="21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1187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9</a:t>
                      </a:r>
                      <a:endParaRPr lang="ru-RU" sz="21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1187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9</a:t>
                      </a:r>
                      <a:endParaRPr lang="ru-RU" sz="21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1187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7</a:t>
                      </a:r>
                      <a:endParaRPr lang="ru-RU" sz="21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1187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9</a:t>
                      </a:r>
                      <a:endParaRPr lang="ru-RU" sz="21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3717032"/>
            <a:ext cx="9144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AutoNum type="arabicPeriod"/>
            </a:pPr>
            <a:r>
              <a:rPr lang="ru-RU" sz="2400" dirty="0" smtClean="0"/>
              <a:t>Упорядочим элементы</a:t>
            </a:r>
            <a:r>
              <a:rPr lang="en-US" sz="2400" dirty="0" smtClean="0"/>
              <a:t> </a:t>
            </a:r>
            <a:r>
              <a:rPr lang="ru-RU" sz="2400" dirty="0" smtClean="0"/>
              <a:t> </a:t>
            </a:r>
            <a:r>
              <a:rPr lang="en-US" sz="2400" i="1" dirty="0" err="1" smtClean="0"/>
              <a:t>e</a:t>
            </a:r>
            <a:r>
              <a:rPr lang="en-US" sz="2400" i="1" baseline="-25000" dirty="0" err="1" smtClean="0"/>
              <a:t>i</a:t>
            </a:r>
            <a:r>
              <a:rPr lang="en-US" sz="2400" i="1" baseline="-25000" dirty="0" smtClean="0"/>
              <a:t>  </a:t>
            </a:r>
            <a:r>
              <a:rPr lang="ru-RU" sz="2400" dirty="0" smtClean="0"/>
              <a:t>в порядке  </a:t>
            </a:r>
            <a:r>
              <a:rPr lang="ru-RU" sz="2400" dirty="0" smtClean="0"/>
              <a:t>не убывания  </a:t>
            </a:r>
            <a:r>
              <a:rPr lang="en-US" sz="2400" dirty="0" err="1" smtClean="0"/>
              <a:t>r</a:t>
            </a:r>
            <a:r>
              <a:rPr lang="en-US" sz="2400" i="1" baseline="-25000" dirty="0" err="1" smtClean="0"/>
              <a:t>i</a:t>
            </a:r>
            <a:r>
              <a:rPr lang="ru-RU" sz="2400" dirty="0" smtClean="0"/>
              <a:t> </a:t>
            </a:r>
            <a:endParaRPr lang="en-US" sz="2400" dirty="0" smtClean="0"/>
          </a:p>
          <a:p>
            <a:pPr marL="457200" lvl="0" indent="-457200" algn="ctr"/>
            <a:r>
              <a:rPr lang="ru-RU" sz="2800" dirty="0" smtClean="0"/>
              <a:t>{</a:t>
            </a:r>
            <a:r>
              <a:rPr lang="en-US" sz="2800" i="1" dirty="0" smtClean="0"/>
              <a:t>e</a:t>
            </a:r>
            <a:r>
              <a:rPr lang="ru-RU" sz="2800" i="1" baseline="-25000" dirty="0" smtClean="0"/>
              <a:t>5</a:t>
            </a:r>
            <a:r>
              <a:rPr lang="ru-RU" sz="2800" dirty="0" smtClean="0"/>
              <a:t>, </a:t>
            </a:r>
            <a:r>
              <a:rPr lang="en-US" sz="2800" i="1" dirty="0" smtClean="0"/>
              <a:t>e</a:t>
            </a:r>
            <a:r>
              <a:rPr lang="ru-RU" sz="2800" i="1" baseline="-25000" dirty="0" smtClean="0"/>
              <a:t>4</a:t>
            </a:r>
            <a:r>
              <a:rPr lang="ru-RU" sz="2800" dirty="0" smtClean="0"/>
              <a:t>, </a:t>
            </a:r>
            <a:r>
              <a:rPr lang="en-US" sz="2800" i="1" dirty="0" smtClean="0"/>
              <a:t>e</a:t>
            </a:r>
            <a:r>
              <a:rPr lang="ru-RU" sz="2800" i="1" baseline="-25000" dirty="0" smtClean="0"/>
              <a:t>3</a:t>
            </a:r>
            <a:r>
              <a:rPr lang="ru-RU" sz="2800" dirty="0" smtClean="0"/>
              <a:t>, </a:t>
            </a:r>
            <a:r>
              <a:rPr lang="en-US" sz="2800" i="1" dirty="0" smtClean="0"/>
              <a:t>e</a:t>
            </a:r>
            <a:r>
              <a:rPr lang="ru-RU" sz="2800" i="1" baseline="-25000" dirty="0" smtClean="0"/>
              <a:t>6</a:t>
            </a:r>
            <a:r>
              <a:rPr lang="ru-RU" sz="2800" dirty="0" smtClean="0"/>
              <a:t>, </a:t>
            </a:r>
            <a:r>
              <a:rPr lang="en-US" sz="2800" i="1" dirty="0" smtClean="0"/>
              <a:t>e</a:t>
            </a:r>
            <a:r>
              <a:rPr lang="ru-RU" sz="2800" i="1" baseline="-25000" dirty="0" smtClean="0"/>
              <a:t>2</a:t>
            </a:r>
            <a:r>
              <a:rPr lang="ru-RU" sz="2800" dirty="0" smtClean="0"/>
              <a:t>, </a:t>
            </a:r>
            <a:r>
              <a:rPr lang="en-US" sz="2800" i="1" dirty="0" smtClean="0"/>
              <a:t>e</a:t>
            </a:r>
            <a:r>
              <a:rPr lang="ru-RU" sz="2800" i="1" baseline="-25000" dirty="0" smtClean="0"/>
              <a:t>1</a:t>
            </a:r>
            <a:r>
              <a:rPr lang="ru-RU" sz="2800" dirty="0" smtClean="0"/>
              <a:t>}.</a:t>
            </a:r>
          </a:p>
          <a:p>
            <a:pPr lvl="0"/>
            <a:r>
              <a:rPr lang="en-US" sz="2400" dirty="0" smtClean="0"/>
              <a:t>2. </a:t>
            </a:r>
            <a:r>
              <a:rPr lang="ru-RU" sz="2400" dirty="0" smtClean="0"/>
              <a:t>Упорядочим позиции</a:t>
            </a:r>
            <a:r>
              <a:rPr lang="en-US" sz="2400" dirty="0" smtClean="0"/>
              <a:t> </a:t>
            </a:r>
            <a:r>
              <a:rPr lang="ru-RU" sz="2400" dirty="0" smtClean="0"/>
              <a:t>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i </a:t>
            </a:r>
            <a:r>
              <a:rPr lang="ru-RU" sz="2400" dirty="0" smtClean="0"/>
              <a:t> в порядке </a:t>
            </a:r>
            <a:r>
              <a:rPr lang="ru-RU" sz="2400" dirty="0" smtClean="0"/>
              <a:t>не возрастания </a:t>
            </a:r>
            <a:r>
              <a:rPr lang="en-US" sz="2400" dirty="0" err="1" smtClean="0"/>
              <a:t>d</a:t>
            </a:r>
            <a:r>
              <a:rPr lang="en-US" sz="2400" i="1" baseline="-25000" dirty="0" err="1" smtClean="0"/>
              <a:t>i</a:t>
            </a:r>
            <a:r>
              <a:rPr lang="en-US" sz="2400" i="1" dirty="0" smtClean="0"/>
              <a:t> </a:t>
            </a:r>
          </a:p>
          <a:p>
            <a:pPr lvl="0" algn="ctr"/>
            <a:r>
              <a:rPr lang="ru-RU" sz="2800" dirty="0" smtClean="0"/>
              <a:t>{</a:t>
            </a:r>
            <a:r>
              <a:rPr lang="en-US" sz="2800" i="1" dirty="0" smtClean="0"/>
              <a:t>p</a:t>
            </a:r>
            <a:r>
              <a:rPr lang="ru-RU" sz="2800" i="1" baseline="-25000" dirty="0" smtClean="0"/>
              <a:t>1</a:t>
            </a:r>
            <a:r>
              <a:rPr lang="ru-RU" sz="2800" dirty="0" smtClean="0"/>
              <a:t>, </a:t>
            </a:r>
            <a:r>
              <a:rPr lang="en-US" sz="2800" i="1" dirty="0" smtClean="0"/>
              <a:t>p</a:t>
            </a:r>
            <a:r>
              <a:rPr lang="ru-RU" sz="2800" i="1" baseline="-25000" dirty="0" smtClean="0"/>
              <a:t>3</a:t>
            </a:r>
            <a:r>
              <a:rPr lang="ru-RU" sz="2800" dirty="0" smtClean="0"/>
              <a:t>, </a:t>
            </a:r>
            <a:r>
              <a:rPr lang="en-US" sz="2800" i="1" dirty="0" smtClean="0"/>
              <a:t>p</a:t>
            </a:r>
            <a:r>
              <a:rPr lang="ru-RU" sz="2800" i="1" baseline="-25000" dirty="0" smtClean="0"/>
              <a:t>4</a:t>
            </a:r>
            <a:r>
              <a:rPr lang="ru-RU" sz="2800" dirty="0" smtClean="0"/>
              <a:t>, </a:t>
            </a:r>
            <a:r>
              <a:rPr lang="en-US" sz="2800" i="1" dirty="0" smtClean="0"/>
              <a:t>p</a:t>
            </a:r>
            <a:r>
              <a:rPr lang="ru-RU" sz="2800" i="1" baseline="-25000" dirty="0" smtClean="0"/>
              <a:t>6</a:t>
            </a:r>
            <a:r>
              <a:rPr lang="ru-RU" sz="2800" dirty="0" smtClean="0"/>
              <a:t>, </a:t>
            </a:r>
            <a:r>
              <a:rPr lang="en-US" sz="2800" i="1" dirty="0" smtClean="0"/>
              <a:t>p</a:t>
            </a:r>
            <a:r>
              <a:rPr lang="ru-RU" sz="2800" i="1" baseline="-25000" dirty="0" smtClean="0"/>
              <a:t>2</a:t>
            </a:r>
            <a:r>
              <a:rPr lang="ru-RU" sz="2800" dirty="0" smtClean="0"/>
              <a:t>, </a:t>
            </a:r>
            <a:r>
              <a:rPr lang="en-US" sz="2800" i="1" dirty="0" smtClean="0"/>
              <a:t>p</a:t>
            </a:r>
            <a:r>
              <a:rPr lang="ru-RU" sz="2800" i="1" baseline="-25000" dirty="0" smtClean="0"/>
              <a:t>5</a:t>
            </a:r>
            <a:r>
              <a:rPr lang="ru-RU" sz="2800" dirty="0" smtClean="0"/>
              <a:t>}.</a:t>
            </a:r>
            <a:endParaRPr lang="en-US" sz="2800" dirty="0" smtClean="0"/>
          </a:p>
          <a:p>
            <a:r>
              <a:rPr lang="en-US" sz="2400" dirty="0" smtClean="0"/>
              <a:t>3. </a:t>
            </a:r>
            <a:r>
              <a:rPr lang="ru-RU" sz="2400" dirty="0" smtClean="0"/>
              <a:t>Размещаем элементы в соответствии с упорядоченными списками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2"/>
          <p:cNvGrpSpPr>
            <a:grpSpLocks noChangeAspect="1"/>
          </p:cNvGrpSpPr>
          <p:nvPr/>
        </p:nvGrpSpPr>
        <p:grpSpPr bwMode="auto">
          <a:xfrm>
            <a:off x="395536" y="116632"/>
            <a:ext cx="3877990" cy="2651173"/>
            <a:chOff x="8429" y="7045"/>
            <a:chExt cx="4057" cy="2775"/>
          </a:xfrm>
        </p:grpSpPr>
        <p:sp>
          <p:nvSpPr>
            <p:cNvPr id="37891" name="AutoShape 3"/>
            <p:cNvSpPr>
              <a:spLocks noChangeAspect="1" noChangeArrowheads="1"/>
            </p:cNvSpPr>
            <p:nvPr/>
          </p:nvSpPr>
          <p:spPr bwMode="auto">
            <a:xfrm>
              <a:off x="8429" y="7045"/>
              <a:ext cx="4057" cy="277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37892" name="Text Box 4"/>
            <p:cNvSpPr txBox="1">
              <a:spLocks noChangeArrowheads="1"/>
            </p:cNvSpPr>
            <p:nvPr/>
          </p:nvSpPr>
          <p:spPr bwMode="auto">
            <a:xfrm>
              <a:off x="9646" y="7761"/>
              <a:ext cx="420" cy="50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2400" b="1" i="1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893" name="Text Box 5"/>
            <p:cNvSpPr txBox="1">
              <a:spLocks noChangeArrowheads="1"/>
            </p:cNvSpPr>
            <p:nvPr/>
          </p:nvSpPr>
          <p:spPr bwMode="auto">
            <a:xfrm>
              <a:off x="11727" y="7740"/>
              <a:ext cx="558" cy="50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2</a:t>
              </a:r>
              <a:endParaRPr kumimoji="0" lang="ru-RU" sz="2400" b="1" i="1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894" name="Text Box 6"/>
            <p:cNvSpPr txBox="1">
              <a:spLocks noChangeArrowheads="1"/>
            </p:cNvSpPr>
            <p:nvPr/>
          </p:nvSpPr>
          <p:spPr bwMode="auto">
            <a:xfrm>
              <a:off x="9598" y="8326"/>
              <a:ext cx="558" cy="50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3</a:t>
              </a:r>
              <a:endParaRPr kumimoji="0" lang="ru-RU" sz="2400" b="1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895" name="Text Box 7"/>
            <p:cNvSpPr txBox="1">
              <a:spLocks noChangeArrowheads="1"/>
            </p:cNvSpPr>
            <p:nvPr/>
          </p:nvSpPr>
          <p:spPr bwMode="auto">
            <a:xfrm>
              <a:off x="11110" y="7729"/>
              <a:ext cx="558" cy="50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5</a:t>
              </a:r>
              <a:endParaRPr kumimoji="0" lang="ru-RU" sz="2400" b="1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896" name="Text Box 8"/>
            <p:cNvSpPr txBox="1">
              <a:spLocks noChangeArrowheads="1"/>
            </p:cNvSpPr>
            <p:nvPr/>
          </p:nvSpPr>
          <p:spPr bwMode="auto">
            <a:xfrm>
              <a:off x="8997" y="7132"/>
              <a:ext cx="581" cy="5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e</a:t>
              </a:r>
              <a:r>
                <a:rPr kumimoji="0" lang="en-US" sz="2400" b="1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5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897" name="Text Box 9"/>
            <p:cNvSpPr txBox="1">
              <a:spLocks noChangeArrowheads="1"/>
            </p:cNvSpPr>
            <p:nvPr/>
          </p:nvSpPr>
          <p:spPr bwMode="auto">
            <a:xfrm>
              <a:off x="10085" y="7132"/>
              <a:ext cx="581" cy="5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e</a:t>
              </a:r>
              <a:r>
                <a:rPr kumimoji="0" lang="ru-RU" sz="2400" b="1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2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898" name="Text Box 10"/>
            <p:cNvSpPr txBox="1">
              <a:spLocks noChangeArrowheads="1"/>
            </p:cNvSpPr>
            <p:nvPr/>
          </p:nvSpPr>
          <p:spPr bwMode="auto">
            <a:xfrm>
              <a:off x="11166" y="7145"/>
              <a:ext cx="581" cy="5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e</a:t>
              </a:r>
              <a:r>
                <a:rPr kumimoji="0" lang="en-US" sz="2400" b="1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4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899" name="Text Box 11"/>
            <p:cNvSpPr txBox="1">
              <a:spLocks noChangeArrowheads="1"/>
            </p:cNvSpPr>
            <p:nvPr/>
          </p:nvSpPr>
          <p:spPr bwMode="auto">
            <a:xfrm>
              <a:off x="8997" y="8432"/>
              <a:ext cx="581" cy="5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e</a:t>
              </a:r>
              <a:r>
                <a:rPr kumimoji="0" lang="en-US" sz="2400" b="1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3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00" name="Text Box 12"/>
            <p:cNvSpPr txBox="1">
              <a:spLocks noChangeArrowheads="1"/>
            </p:cNvSpPr>
            <p:nvPr/>
          </p:nvSpPr>
          <p:spPr bwMode="auto">
            <a:xfrm>
              <a:off x="11188" y="8430"/>
              <a:ext cx="581" cy="5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e</a:t>
              </a:r>
              <a:r>
                <a:rPr kumimoji="0" lang="ru-RU" sz="2400" b="1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6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01" name="Text Box 13"/>
            <p:cNvSpPr txBox="1">
              <a:spLocks noChangeArrowheads="1"/>
            </p:cNvSpPr>
            <p:nvPr/>
          </p:nvSpPr>
          <p:spPr bwMode="auto">
            <a:xfrm>
              <a:off x="10094" y="8430"/>
              <a:ext cx="581" cy="5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e</a:t>
              </a:r>
              <a:r>
                <a:rPr kumimoji="0" lang="en-US" sz="2400" b="1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02" name="Text Box 14"/>
            <p:cNvSpPr txBox="1">
              <a:spLocks noChangeArrowheads="1"/>
            </p:cNvSpPr>
            <p:nvPr/>
          </p:nvSpPr>
          <p:spPr bwMode="auto">
            <a:xfrm>
              <a:off x="10461" y="7740"/>
              <a:ext cx="558" cy="50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3</a:t>
              </a:r>
              <a:endParaRPr kumimoji="0" lang="ru-RU" sz="2400" b="1" i="1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7903" name="AutoShape 15"/>
            <p:cNvCxnSpPr>
              <a:cxnSpLocks noChangeShapeType="1"/>
            </p:cNvCxnSpPr>
            <p:nvPr/>
          </p:nvCxnSpPr>
          <p:spPr bwMode="auto">
            <a:xfrm flipH="1">
              <a:off x="9298" y="7698"/>
              <a:ext cx="6" cy="73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7904" name="AutoShape 16"/>
            <p:cNvCxnSpPr>
              <a:cxnSpLocks noChangeShapeType="1"/>
            </p:cNvCxnSpPr>
            <p:nvPr/>
          </p:nvCxnSpPr>
          <p:spPr bwMode="auto">
            <a:xfrm>
              <a:off x="10370" y="7685"/>
              <a:ext cx="1" cy="7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7905" name="AutoShape 17"/>
            <p:cNvCxnSpPr>
              <a:cxnSpLocks noChangeShapeType="1"/>
            </p:cNvCxnSpPr>
            <p:nvPr/>
          </p:nvCxnSpPr>
          <p:spPr bwMode="auto">
            <a:xfrm flipV="1">
              <a:off x="9588" y="8707"/>
              <a:ext cx="496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7906" name="AutoShape 18"/>
            <p:cNvCxnSpPr>
              <a:cxnSpLocks noChangeShapeType="1"/>
              <a:stCxn id="37897" idx="3"/>
              <a:endCxn id="37900" idx="0"/>
            </p:cNvCxnSpPr>
            <p:nvPr/>
          </p:nvCxnSpPr>
          <p:spPr bwMode="auto">
            <a:xfrm>
              <a:off x="10666" y="7408"/>
              <a:ext cx="813" cy="10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7907" name="AutoShape 19"/>
            <p:cNvCxnSpPr>
              <a:cxnSpLocks noChangeShapeType="1"/>
              <a:stCxn id="37898" idx="1"/>
              <a:endCxn id="37901" idx="0"/>
            </p:cNvCxnSpPr>
            <p:nvPr/>
          </p:nvCxnSpPr>
          <p:spPr bwMode="auto">
            <a:xfrm flipH="1">
              <a:off x="10385" y="7421"/>
              <a:ext cx="781" cy="10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7908" name="AutoShape 20"/>
            <p:cNvCxnSpPr>
              <a:cxnSpLocks noChangeShapeType="1"/>
            </p:cNvCxnSpPr>
            <p:nvPr/>
          </p:nvCxnSpPr>
          <p:spPr bwMode="auto">
            <a:xfrm>
              <a:off x="9578" y="7412"/>
              <a:ext cx="791" cy="10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7909" name="Arc 21"/>
            <p:cNvSpPr>
              <a:spLocks/>
            </p:cNvSpPr>
            <p:nvPr/>
          </p:nvSpPr>
          <p:spPr bwMode="auto">
            <a:xfrm rot="6574958">
              <a:off x="9552" y="7193"/>
              <a:ext cx="2645" cy="2610"/>
            </a:xfrm>
            <a:custGeom>
              <a:avLst/>
              <a:gdLst>
                <a:gd name="G0" fmla="+- 19013 0 0"/>
                <a:gd name="G1" fmla="+- 21600 0 0"/>
                <a:gd name="G2" fmla="+- 21600 0 0"/>
                <a:gd name="T0" fmla="*/ 0 w 40613"/>
                <a:gd name="T1" fmla="*/ 11349 h 35549"/>
                <a:gd name="T2" fmla="*/ 35505 w 40613"/>
                <a:gd name="T3" fmla="*/ 35549 h 35549"/>
                <a:gd name="T4" fmla="*/ 19013 w 40613"/>
                <a:gd name="T5" fmla="*/ 21600 h 35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613" h="35549" fill="none" extrusionOk="0">
                  <a:moveTo>
                    <a:pt x="0" y="11349"/>
                  </a:moveTo>
                  <a:cubicBezTo>
                    <a:pt x="3769" y="4358"/>
                    <a:pt x="11070" y="-1"/>
                    <a:pt x="19013" y="0"/>
                  </a:cubicBezTo>
                  <a:cubicBezTo>
                    <a:pt x="30942" y="0"/>
                    <a:pt x="40613" y="9670"/>
                    <a:pt x="40613" y="21600"/>
                  </a:cubicBezTo>
                  <a:cubicBezTo>
                    <a:pt x="40613" y="26707"/>
                    <a:pt x="38803" y="31649"/>
                    <a:pt x="35504" y="35548"/>
                  </a:cubicBezTo>
                </a:path>
                <a:path w="40613" h="35549" stroke="0" extrusionOk="0">
                  <a:moveTo>
                    <a:pt x="0" y="11349"/>
                  </a:moveTo>
                  <a:cubicBezTo>
                    <a:pt x="3769" y="4358"/>
                    <a:pt x="11070" y="-1"/>
                    <a:pt x="19013" y="0"/>
                  </a:cubicBezTo>
                  <a:cubicBezTo>
                    <a:pt x="30942" y="0"/>
                    <a:pt x="40613" y="9670"/>
                    <a:pt x="40613" y="21600"/>
                  </a:cubicBezTo>
                  <a:cubicBezTo>
                    <a:pt x="40613" y="26707"/>
                    <a:pt x="38803" y="31649"/>
                    <a:pt x="35504" y="35548"/>
                  </a:cubicBezTo>
                  <a:lnTo>
                    <a:pt x="19013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37910" name="Arc 22"/>
            <p:cNvSpPr>
              <a:spLocks/>
            </p:cNvSpPr>
            <p:nvPr/>
          </p:nvSpPr>
          <p:spPr bwMode="auto">
            <a:xfrm rot="10667954">
              <a:off x="8718" y="7403"/>
              <a:ext cx="2728" cy="2397"/>
            </a:xfrm>
            <a:custGeom>
              <a:avLst/>
              <a:gdLst>
                <a:gd name="G0" fmla="+- 18854 0 0"/>
                <a:gd name="G1" fmla="+- 21600 0 0"/>
                <a:gd name="G2" fmla="+- 21600 0 0"/>
                <a:gd name="T0" fmla="*/ 0 w 40454"/>
                <a:gd name="T1" fmla="*/ 11060 h 35250"/>
                <a:gd name="T2" fmla="*/ 35594 w 40454"/>
                <a:gd name="T3" fmla="*/ 35250 h 35250"/>
                <a:gd name="T4" fmla="*/ 18854 w 40454"/>
                <a:gd name="T5" fmla="*/ 21600 h 35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454" h="35250" fill="none" extrusionOk="0">
                  <a:moveTo>
                    <a:pt x="0" y="11060"/>
                  </a:moveTo>
                  <a:cubicBezTo>
                    <a:pt x="3817" y="4230"/>
                    <a:pt x="11030" y="-1"/>
                    <a:pt x="18854" y="0"/>
                  </a:cubicBezTo>
                  <a:cubicBezTo>
                    <a:pt x="30783" y="0"/>
                    <a:pt x="40454" y="9670"/>
                    <a:pt x="40454" y="21600"/>
                  </a:cubicBezTo>
                  <a:cubicBezTo>
                    <a:pt x="40454" y="26573"/>
                    <a:pt x="38737" y="31395"/>
                    <a:pt x="35594" y="35250"/>
                  </a:cubicBezTo>
                </a:path>
                <a:path w="40454" h="35250" stroke="0" extrusionOk="0">
                  <a:moveTo>
                    <a:pt x="0" y="11060"/>
                  </a:moveTo>
                  <a:cubicBezTo>
                    <a:pt x="3817" y="4230"/>
                    <a:pt x="11030" y="-1"/>
                    <a:pt x="18854" y="0"/>
                  </a:cubicBezTo>
                  <a:cubicBezTo>
                    <a:pt x="30783" y="0"/>
                    <a:pt x="40454" y="9670"/>
                    <a:pt x="40454" y="21600"/>
                  </a:cubicBezTo>
                  <a:cubicBezTo>
                    <a:pt x="40454" y="26573"/>
                    <a:pt x="38737" y="31395"/>
                    <a:pt x="35594" y="35250"/>
                  </a:cubicBezTo>
                  <a:lnTo>
                    <a:pt x="18854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37911" name="Text Box 23"/>
            <p:cNvSpPr txBox="1">
              <a:spLocks noChangeArrowheads="1"/>
            </p:cNvSpPr>
            <p:nvPr/>
          </p:nvSpPr>
          <p:spPr bwMode="auto">
            <a:xfrm>
              <a:off x="8974" y="7762"/>
              <a:ext cx="420" cy="50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2400" b="1" i="1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12" name="Text Box 24"/>
            <p:cNvSpPr txBox="1">
              <a:spLocks noChangeArrowheads="1"/>
            </p:cNvSpPr>
            <p:nvPr/>
          </p:nvSpPr>
          <p:spPr bwMode="auto">
            <a:xfrm>
              <a:off x="8439" y="7782"/>
              <a:ext cx="558" cy="50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2</a:t>
              </a:r>
              <a:endParaRPr kumimoji="0" lang="ru-RU" sz="2400" b="1" i="1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13" name="Text Box 25"/>
            <p:cNvSpPr txBox="1">
              <a:spLocks noChangeArrowheads="1"/>
            </p:cNvSpPr>
            <p:nvPr/>
          </p:nvSpPr>
          <p:spPr bwMode="auto">
            <a:xfrm>
              <a:off x="10084" y="7757"/>
              <a:ext cx="558" cy="50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2</a:t>
              </a:r>
              <a:endParaRPr kumimoji="0" lang="ru-RU" sz="2400" b="1" i="1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427984" y="116632"/>
            <a:ext cx="4716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Значение целевой функции для полученного размещения </a:t>
            </a:r>
            <a:r>
              <a:rPr lang="en-US" sz="2400" i="1" dirty="0" smtClean="0"/>
              <a:t>F</a:t>
            </a:r>
            <a:r>
              <a:rPr lang="ru-RU" sz="2400" dirty="0" smtClean="0"/>
              <a:t>(</a:t>
            </a:r>
            <a:r>
              <a:rPr lang="ru-RU" sz="2400" i="1" dirty="0" err="1" smtClean="0"/>
              <a:t>р</a:t>
            </a:r>
            <a:r>
              <a:rPr lang="ru-RU" sz="2400" dirty="0" smtClean="0"/>
              <a:t>)=36</a:t>
            </a:r>
            <a:endParaRPr lang="ru-RU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283968" y="980728"/>
            <a:ext cx="4860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Можно поменять позиции вершин, размещенных в равноценные позиции. Так, можно переставить вершины </a:t>
            </a:r>
            <a:r>
              <a:rPr lang="en-US" sz="2400" i="1" dirty="0" smtClean="0"/>
              <a:t>e</a:t>
            </a:r>
            <a:r>
              <a:rPr lang="ru-RU" sz="2400" i="1" baseline="-25000" dirty="0" smtClean="0"/>
              <a:t>4</a:t>
            </a:r>
            <a:r>
              <a:rPr lang="ru-RU" sz="2400" dirty="0" smtClean="0"/>
              <a:t> и </a:t>
            </a:r>
            <a:r>
              <a:rPr lang="en-US" sz="2400" i="1" dirty="0" smtClean="0"/>
              <a:t>e</a:t>
            </a:r>
            <a:r>
              <a:rPr lang="ru-RU" sz="2400" i="1" baseline="-25000" dirty="0" smtClean="0"/>
              <a:t>6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grpSp>
        <p:nvGrpSpPr>
          <p:cNvPr id="37914" name="Group 26"/>
          <p:cNvGrpSpPr>
            <a:grpSpLocks noChangeAspect="1"/>
          </p:cNvGrpSpPr>
          <p:nvPr/>
        </p:nvGrpSpPr>
        <p:grpSpPr bwMode="auto">
          <a:xfrm>
            <a:off x="335682" y="3284984"/>
            <a:ext cx="4020294" cy="3096344"/>
            <a:chOff x="8429" y="6507"/>
            <a:chExt cx="4057" cy="3124"/>
          </a:xfrm>
        </p:grpSpPr>
        <p:sp>
          <p:nvSpPr>
            <p:cNvPr id="37915" name="AutoShape 27"/>
            <p:cNvSpPr>
              <a:spLocks noChangeAspect="1" noChangeArrowheads="1"/>
            </p:cNvSpPr>
            <p:nvPr/>
          </p:nvSpPr>
          <p:spPr bwMode="auto">
            <a:xfrm>
              <a:off x="8429" y="6507"/>
              <a:ext cx="4057" cy="312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37916" name="Text Box 28"/>
            <p:cNvSpPr txBox="1">
              <a:spLocks noChangeArrowheads="1"/>
            </p:cNvSpPr>
            <p:nvPr/>
          </p:nvSpPr>
          <p:spPr bwMode="auto">
            <a:xfrm>
              <a:off x="9734" y="7904"/>
              <a:ext cx="420" cy="50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2400" b="1" i="1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17" name="Text Box 29"/>
            <p:cNvSpPr txBox="1">
              <a:spLocks noChangeArrowheads="1"/>
            </p:cNvSpPr>
            <p:nvPr/>
          </p:nvSpPr>
          <p:spPr bwMode="auto">
            <a:xfrm>
              <a:off x="10174" y="6507"/>
              <a:ext cx="558" cy="50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2</a:t>
              </a:r>
              <a:endParaRPr kumimoji="0" lang="ru-RU" sz="2400" b="1" i="1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18" name="Text Box 30"/>
            <p:cNvSpPr txBox="1">
              <a:spLocks noChangeArrowheads="1"/>
            </p:cNvSpPr>
            <p:nvPr/>
          </p:nvSpPr>
          <p:spPr bwMode="auto">
            <a:xfrm>
              <a:off x="9598" y="8323"/>
              <a:ext cx="558" cy="50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3</a:t>
              </a:r>
              <a:endParaRPr kumimoji="0" lang="ru-RU" sz="2400" b="1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19" name="Text Box 31"/>
            <p:cNvSpPr txBox="1">
              <a:spLocks noChangeArrowheads="1"/>
            </p:cNvSpPr>
            <p:nvPr/>
          </p:nvSpPr>
          <p:spPr bwMode="auto">
            <a:xfrm>
              <a:off x="10705" y="7016"/>
              <a:ext cx="558" cy="50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5</a:t>
              </a:r>
              <a:endParaRPr kumimoji="0" lang="ru-RU" sz="2400" b="1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20" name="Text Box 32"/>
            <p:cNvSpPr txBox="1">
              <a:spLocks noChangeArrowheads="1"/>
            </p:cNvSpPr>
            <p:nvPr/>
          </p:nvSpPr>
          <p:spPr bwMode="auto">
            <a:xfrm>
              <a:off x="8997" y="7132"/>
              <a:ext cx="581" cy="5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e</a:t>
              </a:r>
              <a:r>
                <a:rPr kumimoji="0" lang="en-US" sz="2400" b="1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5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21" name="Text Box 33"/>
            <p:cNvSpPr txBox="1">
              <a:spLocks noChangeArrowheads="1"/>
            </p:cNvSpPr>
            <p:nvPr/>
          </p:nvSpPr>
          <p:spPr bwMode="auto">
            <a:xfrm>
              <a:off x="10085" y="7132"/>
              <a:ext cx="581" cy="5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e</a:t>
              </a:r>
              <a:r>
                <a:rPr kumimoji="0" lang="ru-RU" sz="2400" b="1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2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22" name="Text Box 34"/>
            <p:cNvSpPr txBox="1">
              <a:spLocks noChangeArrowheads="1"/>
            </p:cNvSpPr>
            <p:nvPr/>
          </p:nvSpPr>
          <p:spPr bwMode="auto">
            <a:xfrm>
              <a:off x="11166" y="7145"/>
              <a:ext cx="581" cy="5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e</a:t>
              </a:r>
              <a:r>
                <a:rPr kumimoji="0" lang="en-US" sz="2400" b="1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6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23" name="Text Box 35"/>
            <p:cNvSpPr txBox="1">
              <a:spLocks noChangeArrowheads="1"/>
            </p:cNvSpPr>
            <p:nvPr/>
          </p:nvSpPr>
          <p:spPr bwMode="auto">
            <a:xfrm>
              <a:off x="8997" y="8432"/>
              <a:ext cx="581" cy="5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e</a:t>
              </a:r>
              <a:r>
                <a:rPr kumimoji="0" lang="en-US" sz="2400" b="1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3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24" name="Text Box 36"/>
            <p:cNvSpPr txBox="1">
              <a:spLocks noChangeArrowheads="1"/>
            </p:cNvSpPr>
            <p:nvPr/>
          </p:nvSpPr>
          <p:spPr bwMode="auto">
            <a:xfrm>
              <a:off x="11166" y="8430"/>
              <a:ext cx="581" cy="5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e</a:t>
              </a:r>
              <a:r>
                <a:rPr kumimoji="0" lang="en-US" sz="2400" b="1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4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25" name="Text Box 37"/>
            <p:cNvSpPr txBox="1">
              <a:spLocks noChangeArrowheads="1"/>
            </p:cNvSpPr>
            <p:nvPr/>
          </p:nvSpPr>
          <p:spPr bwMode="auto">
            <a:xfrm>
              <a:off x="10094" y="8430"/>
              <a:ext cx="581" cy="5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e</a:t>
              </a:r>
              <a:r>
                <a:rPr kumimoji="0" lang="en-US" sz="2400" b="1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26" name="Text Box 38"/>
            <p:cNvSpPr txBox="1">
              <a:spLocks noChangeArrowheads="1"/>
            </p:cNvSpPr>
            <p:nvPr/>
          </p:nvSpPr>
          <p:spPr bwMode="auto">
            <a:xfrm>
              <a:off x="10655" y="8251"/>
              <a:ext cx="558" cy="50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3</a:t>
              </a:r>
              <a:endParaRPr kumimoji="0" lang="ru-RU" sz="2400" b="1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7927" name="AutoShape 39"/>
            <p:cNvCxnSpPr>
              <a:cxnSpLocks noChangeShapeType="1"/>
            </p:cNvCxnSpPr>
            <p:nvPr/>
          </p:nvCxnSpPr>
          <p:spPr bwMode="auto">
            <a:xfrm flipH="1">
              <a:off x="9298" y="7698"/>
              <a:ext cx="6" cy="73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7928" name="AutoShape 40"/>
            <p:cNvCxnSpPr>
              <a:cxnSpLocks noChangeShapeType="1"/>
            </p:cNvCxnSpPr>
            <p:nvPr/>
          </p:nvCxnSpPr>
          <p:spPr bwMode="auto">
            <a:xfrm>
              <a:off x="10370" y="7685"/>
              <a:ext cx="1" cy="7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7929" name="AutoShape 41"/>
            <p:cNvCxnSpPr>
              <a:cxnSpLocks noChangeShapeType="1"/>
            </p:cNvCxnSpPr>
            <p:nvPr/>
          </p:nvCxnSpPr>
          <p:spPr bwMode="auto">
            <a:xfrm flipV="1">
              <a:off x="9588" y="8707"/>
              <a:ext cx="496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7930" name="AutoShape 42"/>
            <p:cNvCxnSpPr>
              <a:cxnSpLocks noChangeShapeType="1"/>
            </p:cNvCxnSpPr>
            <p:nvPr/>
          </p:nvCxnSpPr>
          <p:spPr bwMode="auto">
            <a:xfrm>
              <a:off x="9578" y="7412"/>
              <a:ext cx="791" cy="10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7931" name="Arc 43"/>
            <p:cNvSpPr>
              <a:spLocks/>
            </p:cNvSpPr>
            <p:nvPr/>
          </p:nvSpPr>
          <p:spPr bwMode="auto">
            <a:xfrm rot="183109">
              <a:off x="9287" y="6582"/>
              <a:ext cx="2205" cy="995"/>
            </a:xfrm>
            <a:custGeom>
              <a:avLst/>
              <a:gdLst>
                <a:gd name="G0" fmla="+- 19909 0 0"/>
                <a:gd name="G1" fmla="+- 21600 0 0"/>
                <a:gd name="G2" fmla="+- 21600 0 0"/>
                <a:gd name="T0" fmla="*/ 0 w 38601"/>
                <a:gd name="T1" fmla="*/ 13221 h 21600"/>
                <a:gd name="T2" fmla="*/ 38601 w 38601"/>
                <a:gd name="T3" fmla="*/ 10776 h 21600"/>
                <a:gd name="T4" fmla="*/ 19909 w 3860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601" h="21600" fill="none" extrusionOk="0">
                  <a:moveTo>
                    <a:pt x="0" y="13221"/>
                  </a:moveTo>
                  <a:cubicBezTo>
                    <a:pt x="3372" y="5209"/>
                    <a:pt x="11217" y="-1"/>
                    <a:pt x="19909" y="0"/>
                  </a:cubicBezTo>
                  <a:cubicBezTo>
                    <a:pt x="27615" y="0"/>
                    <a:pt x="34739" y="4106"/>
                    <a:pt x="38601" y="10775"/>
                  </a:cubicBezTo>
                </a:path>
                <a:path w="38601" h="21600" stroke="0" extrusionOk="0">
                  <a:moveTo>
                    <a:pt x="0" y="13221"/>
                  </a:moveTo>
                  <a:cubicBezTo>
                    <a:pt x="3372" y="5209"/>
                    <a:pt x="11217" y="-1"/>
                    <a:pt x="19909" y="0"/>
                  </a:cubicBezTo>
                  <a:cubicBezTo>
                    <a:pt x="27615" y="0"/>
                    <a:pt x="34739" y="4106"/>
                    <a:pt x="38601" y="10775"/>
                  </a:cubicBezTo>
                  <a:lnTo>
                    <a:pt x="19909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37932" name="Text Box 44"/>
            <p:cNvSpPr txBox="1">
              <a:spLocks noChangeArrowheads="1"/>
            </p:cNvSpPr>
            <p:nvPr/>
          </p:nvSpPr>
          <p:spPr bwMode="auto">
            <a:xfrm>
              <a:off x="8997" y="7894"/>
              <a:ext cx="420" cy="50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2400" b="1" i="1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33" name="Text Box 45"/>
            <p:cNvSpPr txBox="1">
              <a:spLocks noChangeArrowheads="1"/>
            </p:cNvSpPr>
            <p:nvPr/>
          </p:nvSpPr>
          <p:spPr bwMode="auto">
            <a:xfrm>
              <a:off x="10167" y="9195"/>
              <a:ext cx="565" cy="34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2</a:t>
              </a:r>
              <a:endParaRPr kumimoji="0" lang="ru-RU" sz="2400" b="1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7934" name="AutoShape 46"/>
            <p:cNvCxnSpPr>
              <a:cxnSpLocks noChangeShapeType="1"/>
            </p:cNvCxnSpPr>
            <p:nvPr/>
          </p:nvCxnSpPr>
          <p:spPr bwMode="auto">
            <a:xfrm flipH="1">
              <a:off x="10645" y="7424"/>
              <a:ext cx="514" cy="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7935" name="AutoShape 47"/>
            <p:cNvCxnSpPr>
              <a:cxnSpLocks noChangeShapeType="1"/>
            </p:cNvCxnSpPr>
            <p:nvPr/>
          </p:nvCxnSpPr>
          <p:spPr bwMode="auto">
            <a:xfrm flipH="1">
              <a:off x="10655" y="8674"/>
              <a:ext cx="514" cy="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7936" name="Text Box 48"/>
            <p:cNvSpPr txBox="1">
              <a:spLocks noChangeArrowheads="1"/>
            </p:cNvSpPr>
            <p:nvPr/>
          </p:nvSpPr>
          <p:spPr bwMode="auto">
            <a:xfrm>
              <a:off x="10309" y="7932"/>
              <a:ext cx="558" cy="50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2</a:t>
              </a:r>
              <a:endParaRPr kumimoji="0" lang="ru-RU" sz="2400" b="1" i="1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37" name="Arc 49"/>
            <p:cNvSpPr>
              <a:spLocks/>
            </p:cNvSpPr>
            <p:nvPr/>
          </p:nvSpPr>
          <p:spPr bwMode="auto">
            <a:xfrm rot="10986988">
              <a:off x="9290" y="8498"/>
              <a:ext cx="2176" cy="1105"/>
            </a:xfrm>
            <a:custGeom>
              <a:avLst/>
              <a:gdLst>
                <a:gd name="G0" fmla="+- 19909 0 0"/>
                <a:gd name="G1" fmla="+- 21600 0 0"/>
                <a:gd name="G2" fmla="+- 21600 0 0"/>
                <a:gd name="T0" fmla="*/ 0 w 38601"/>
                <a:gd name="T1" fmla="*/ 13221 h 21600"/>
                <a:gd name="T2" fmla="*/ 38601 w 38601"/>
                <a:gd name="T3" fmla="*/ 10776 h 21600"/>
                <a:gd name="T4" fmla="*/ 19909 w 3860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601" h="21600" fill="none" extrusionOk="0">
                  <a:moveTo>
                    <a:pt x="0" y="13221"/>
                  </a:moveTo>
                  <a:cubicBezTo>
                    <a:pt x="3372" y="5209"/>
                    <a:pt x="11217" y="-1"/>
                    <a:pt x="19909" y="0"/>
                  </a:cubicBezTo>
                  <a:cubicBezTo>
                    <a:pt x="27615" y="0"/>
                    <a:pt x="34739" y="4106"/>
                    <a:pt x="38601" y="10775"/>
                  </a:cubicBezTo>
                </a:path>
                <a:path w="38601" h="21600" stroke="0" extrusionOk="0">
                  <a:moveTo>
                    <a:pt x="0" y="13221"/>
                  </a:moveTo>
                  <a:cubicBezTo>
                    <a:pt x="3372" y="5209"/>
                    <a:pt x="11217" y="-1"/>
                    <a:pt x="19909" y="0"/>
                  </a:cubicBezTo>
                  <a:cubicBezTo>
                    <a:pt x="27615" y="0"/>
                    <a:pt x="34739" y="4106"/>
                    <a:pt x="38601" y="10775"/>
                  </a:cubicBezTo>
                  <a:lnTo>
                    <a:pt x="19909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347864" y="2636912"/>
            <a:ext cx="5796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Целевая функция размещения </a:t>
            </a:r>
            <a:r>
              <a:rPr lang="en-US" sz="2400" i="1" dirty="0" smtClean="0"/>
              <a:t>F</a:t>
            </a:r>
            <a:r>
              <a:rPr lang="ru-RU" sz="2400" dirty="0" smtClean="0"/>
              <a:t>(</a:t>
            </a:r>
            <a:r>
              <a:rPr lang="ru-RU" sz="2400" i="1" dirty="0" err="1" smtClean="0"/>
              <a:t>р</a:t>
            </a:r>
            <a:r>
              <a:rPr lang="ru-RU" sz="2400" dirty="0" smtClean="0"/>
              <a:t>)=24.</a:t>
            </a:r>
            <a:endParaRPr lang="ru-RU" sz="2400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3779912" y="3140968"/>
            <a:ext cx="53285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У оптимального размещения значение целевой функции </a:t>
            </a:r>
            <a:r>
              <a:rPr lang="en-US" sz="2400" i="1" dirty="0" smtClean="0"/>
              <a:t>F</a:t>
            </a:r>
            <a:r>
              <a:rPr lang="ru-RU" sz="2400" dirty="0" smtClean="0"/>
              <a:t>(</a:t>
            </a:r>
            <a:r>
              <a:rPr lang="ru-RU" sz="2400" i="1" dirty="0" err="1" smtClean="0"/>
              <a:t>р</a:t>
            </a:r>
            <a:r>
              <a:rPr lang="ru-RU" sz="2400" dirty="0" smtClean="0"/>
              <a:t>)=22.</a:t>
            </a:r>
            <a:endParaRPr lang="ru-RU" sz="2400" dirty="0"/>
          </a:p>
        </p:txBody>
      </p:sp>
      <p:grpSp>
        <p:nvGrpSpPr>
          <p:cNvPr id="37939" name="Group 51"/>
          <p:cNvGrpSpPr>
            <a:grpSpLocks noChangeAspect="1"/>
          </p:cNvGrpSpPr>
          <p:nvPr/>
        </p:nvGrpSpPr>
        <p:grpSpPr bwMode="auto">
          <a:xfrm>
            <a:off x="4499992" y="4005064"/>
            <a:ext cx="4032448" cy="3024335"/>
            <a:chOff x="8429" y="6884"/>
            <a:chExt cx="4057" cy="2822"/>
          </a:xfrm>
        </p:grpSpPr>
        <p:sp>
          <p:nvSpPr>
            <p:cNvPr id="37940" name="AutoShape 52"/>
            <p:cNvSpPr>
              <a:spLocks noChangeAspect="1" noChangeArrowheads="1"/>
            </p:cNvSpPr>
            <p:nvPr/>
          </p:nvSpPr>
          <p:spPr bwMode="auto">
            <a:xfrm>
              <a:off x="8429" y="6884"/>
              <a:ext cx="4057" cy="282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37941" name="Text Box 53"/>
            <p:cNvSpPr txBox="1">
              <a:spLocks noChangeArrowheads="1"/>
            </p:cNvSpPr>
            <p:nvPr/>
          </p:nvSpPr>
          <p:spPr bwMode="auto">
            <a:xfrm>
              <a:off x="10327" y="7795"/>
              <a:ext cx="420" cy="50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2400" b="1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42" name="Text Box 54"/>
            <p:cNvSpPr txBox="1">
              <a:spLocks noChangeArrowheads="1"/>
            </p:cNvSpPr>
            <p:nvPr/>
          </p:nvSpPr>
          <p:spPr bwMode="auto">
            <a:xfrm>
              <a:off x="10697" y="7066"/>
              <a:ext cx="558" cy="50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2</a:t>
              </a:r>
              <a:endParaRPr kumimoji="0" lang="ru-RU" sz="2400" b="1" i="1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43" name="Text Box 55"/>
            <p:cNvSpPr txBox="1">
              <a:spLocks noChangeArrowheads="1"/>
            </p:cNvSpPr>
            <p:nvPr/>
          </p:nvSpPr>
          <p:spPr bwMode="auto">
            <a:xfrm>
              <a:off x="9598" y="8362"/>
              <a:ext cx="558" cy="50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3</a:t>
              </a:r>
              <a:endParaRPr kumimoji="0" lang="ru-RU" sz="2400" b="1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44" name="Text Box 56"/>
            <p:cNvSpPr txBox="1">
              <a:spLocks noChangeArrowheads="1"/>
            </p:cNvSpPr>
            <p:nvPr/>
          </p:nvSpPr>
          <p:spPr bwMode="auto">
            <a:xfrm>
              <a:off x="11493" y="7795"/>
              <a:ext cx="558" cy="50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5</a:t>
              </a:r>
              <a:endParaRPr kumimoji="0" lang="ru-RU" sz="2400" b="1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45" name="Text Box 57"/>
            <p:cNvSpPr txBox="1">
              <a:spLocks noChangeArrowheads="1"/>
            </p:cNvSpPr>
            <p:nvPr/>
          </p:nvSpPr>
          <p:spPr bwMode="auto">
            <a:xfrm>
              <a:off x="8997" y="7132"/>
              <a:ext cx="581" cy="5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e</a:t>
              </a:r>
              <a:r>
                <a:rPr kumimoji="0" lang="ru-RU" sz="2400" b="1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3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46" name="Text Box 58"/>
            <p:cNvSpPr txBox="1">
              <a:spLocks noChangeArrowheads="1"/>
            </p:cNvSpPr>
            <p:nvPr/>
          </p:nvSpPr>
          <p:spPr bwMode="auto">
            <a:xfrm>
              <a:off x="10085" y="7132"/>
              <a:ext cx="581" cy="5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e</a:t>
              </a:r>
              <a:r>
                <a:rPr kumimoji="0" lang="ru-RU" sz="2400" b="1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5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47" name="Text Box 59"/>
            <p:cNvSpPr txBox="1">
              <a:spLocks noChangeArrowheads="1"/>
            </p:cNvSpPr>
            <p:nvPr/>
          </p:nvSpPr>
          <p:spPr bwMode="auto">
            <a:xfrm>
              <a:off x="11166" y="7145"/>
              <a:ext cx="581" cy="5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e</a:t>
              </a:r>
              <a:r>
                <a:rPr kumimoji="0" lang="ru-RU" sz="2400" b="1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6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48" name="Text Box 60"/>
            <p:cNvSpPr txBox="1">
              <a:spLocks noChangeArrowheads="1"/>
            </p:cNvSpPr>
            <p:nvPr/>
          </p:nvSpPr>
          <p:spPr bwMode="auto">
            <a:xfrm>
              <a:off x="8997" y="8432"/>
              <a:ext cx="581" cy="5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e</a:t>
              </a:r>
              <a:r>
                <a:rPr kumimoji="0" lang="ru-RU" sz="2400" b="1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4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50" name="Text Box 62"/>
            <p:cNvSpPr txBox="1">
              <a:spLocks noChangeArrowheads="1"/>
            </p:cNvSpPr>
            <p:nvPr/>
          </p:nvSpPr>
          <p:spPr bwMode="auto">
            <a:xfrm>
              <a:off x="11166" y="8430"/>
              <a:ext cx="581" cy="5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e</a:t>
              </a:r>
              <a:r>
                <a:rPr kumimoji="0" lang="ru-RU" sz="2400" b="1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2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51" name="Text Box 63"/>
            <p:cNvSpPr txBox="1">
              <a:spLocks noChangeArrowheads="1"/>
            </p:cNvSpPr>
            <p:nvPr/>
          </p:nvSpPr>
          <p:spPr bwMode="auto">
            <a:xfrm>
              <a:off x="10094" y="8430"/>
              <a:ext cx="581" cy="5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e</a:t>
              </a:r>
              <a:r>
                <a:rPr kumimoji="0" lang="en-US" sz="2400" b="1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52" name="Text Box 64"/>
            <p:cNvSpPr txBox="1">
              <a:spLocks noChangeArrowheads="1"/>
            </p:cNvSpPr>
            <p:nvPr/>
          </p:nvSpPr>
          <p:spPr bwMode="auto">
            <a:xfrm>
              <a:off x="9674" y="7830"/>
              <a:ext cx="558" cy="50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3</a:t>
              </a:r>
              <a:endParaRPr kumimoji="0" lang="ru-RU" sz="2400" b="1" i="1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7953" name="AutoShape 65"/>
            <p:cNvCxnSpPr>
              <a:cxnSpLocks noChangeShapeType="1"/>
            </p:cNvCxnSpPr>
            <p:nvPr/>
          </p:nvCxnSpPr>
          <p:spPr bwMode="auto">
            <a:xfrm flipH="1">
              <a:off x="9298" y="7698"/>
              <a:ext cx="6" cy="73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7954" name="AutoShape 66"/>
            <p:cNvCxnSpPr>
              <a:cxnSpLocks noChangeShapeType="1"/>
            </p:cNvCxnSpPr>
            <p:nvPr/>
          </p:nvCxnSpPr>
          <p:spPr bwMode="auto">
            <a:xfrm>
              <a:off x="10370" y="7685"/>
              <a:ext cx="1" cy="7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7955" name="AutoShape 67"/>
            <p:cNvCxnSpPr>
              <a:cxnSpLocks noChangeShapeType="1"/>
            </p:cNvCxnSpPr>
            <p:nvPr/>
          </p:nvCxnSpPr>
          <p:spPr bwMode="auto">
            <a:xfrm flipV="1">
              <a:off x="9588" y="8707"/>
              <a:ext cx="496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7956" name="AutoShape 68"/>
            <p:cNvCxnSpPr>
              <a:cxnSpLocks noChangeShapeType="1"/>
            </p:cNvCxnSpPr>
            <p:nvPr/>
          </p:nvCxnSpPr>
          <p:spPr bwMode="auto">
            <a:xfrm>
              <a:off x="9578" y="7412"/>
              <a:ext cx="791" cy="10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7957" name="Text Box 69"/>
            <p:cNvSpPr txBox="1">
              <a:spLocks noChangeArrowheads="1"/>
            </p:cNvSpPr>
            <p:nvPr/>
          </p:nvSpPr>
          <p:spPr bwMode="auto">
            <a:xfrm>
              <a:off x="9674" y="7063"/>
              <a:ext cx="420" cy="50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2400" b="1" i="1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58" name="Text Box 70"/>
            <p:cNvSpPr txBox="1">
              <a:spLocks noChangeArrowheads="1"/>
            </p:cNvSpPr>
            <p:nvPr/>
          </p:nvSpPr>
          <p:spPr bwMode="auto">
            <a:xfrm>
              <a:off x="10686" y="8295"/>
              <a:ext cx="558" cy="50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2</a:t>
              </a:r>
              <a:endParaRPr kumimoji="0" lang="ru-RU" sz="2400" b="1" i="1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7959" name="AutoShape 71"/>
            <p:cNvCxnSpPr>
              <a:cxnSpLocks noChangeShapeType="1"/>
            </p:cNvCxnSpPr>
            <p:nvPr/>
          </p:nvCxnSpPr>
          <p:spPr bwMode="auto">
            <a:xfrm flipH="1">
              <a:off x="10645" y="7402"/>
              <a:ext cx="514" cy="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7960" name="AutoShape 72"/>
            <p:cNvCxnSpPr>
              <a:cxnSpLocks noChangeShapeType="1"/>
            </p:cNvCxnSpPr>
            <p:nvPr/>
          </p:nvCxnSpPr>
          <p:spPr bwMode="auto">
            <a:xfrm flipH="1">
              <a:off x="10655" y="8674"/>
              <a:ext cx="514" cy="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7961" name="Text Box 73"/>
            <p:cNvSpPr txBox="1">
              <a:spLocks noChangeArrowheads="1"/>
            </p:cNvSpPr>
            <p:nvPr/>
          </p:nvSpPr>
          <p:spPr bwMode="auto">
            <a:xfrm>
              <a:off x="8975" y="7795"/>
              <a:ext cx="558" cy="50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2</a:t>
              </a:r>
              <a:endParaRPr kumimoji="0" lang="ru-RU" sz="2400" b="1" i="1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7962" name="AutoShape 74"/>
            <p:cNvCxnSpPr>
              <a:cxnSpLocks noChangeShapeType="1"/>
              <a:stCxn id="37947" idx="2"/>
              <a:endCxn id="37950" idx="0"/>
            </p:cNvCxnSpPr>
            <p:nvPr/>
          </p:nvCxnSpPr>
          <p:spPr bwMode="auto">
            <a:xfrm>
              <a:off x="11457" y="7698"/>
              <a:ext cx="1" cy="7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7963" name="AutoShape 75"/>
            <p:cNvCxnSpPr>
              <a:cxnSpLocks noChangeShapeType="1"/>
            </p:cNvCxnSpPr>
            <p:nvPr/>
          </p:nvCxnSpPr>
          <p:spPr bwMode="auto">
            <a:xfrm flipH="1">
              <a:off x="9569" y="7392"/>
              <a:ext cx="514" cy="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3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52" grpId="0"/>
      <p:bldP spid="5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Кратчайшие пути</a:t>
            </a:r>
            <a:endParaRPr lang="ru-RU" sz="2400" dirty="0" smtClean="0"/>
          </a:p>
          <a:p>
            <a:r>
              <a:rPr lang="ru-RU" sz="2400" dirty="0" smtClean="0"/>
              <a:t>Пусть дан граф </a:t>
            </a:r>
            <a:r>
              <a:rPr lang="en-US" sz="2400" i="1" dirty="0" smtClean="0"/>
              <a:t>G</a:t>
            </a:r>
            <a:r>
              <a:rPr lang="ru-RU" sz="2400" i="1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dirty="0" smtClean="0"/>
              <a:t>,</a:t>
            </a:r>
            <a:r>
              <a:rPr lang="ru-RU" sz="2400" dirty="0" smtClean="0"/>
              <a:t> </a:t>
            </a:r>
            <a:r>
              <a:rPr lang="ru-RU" sz="2400" i="1" dirty="0" smtClean="0"/>
              <a:t>Γ), </a:t>
            </a:r>
            <a:r>
              <a:rPr lang="ru-RU" sz="2400" dirty="0" smtClean="0"/>
              <a:t>ребрам которого приписаны веса, заданные матрицей </a:t>
            </a:r>
            <a:r>
              <a:rPr lang="en-US" sz="2400" i="1" dirty="0" smtClean="0"/>
              <a:t>C</a:t>
            </a:r>
            <a:r>
              <a:rPr lang="ru-RU" sz="2400" i="1" dirty="0" smtClean="0"/>
              <a:t>=</a:t>
            </a:r>
            <a:r>
              <a:rPr lang="ru-RU" sz="2400" dirty="0" smtClean="0">
                <a:sym typeface="Symbol"/>
              </a:rPr>
              <a:t></a:t>
            </a:r>
            <a:r>
              <a:rPr lang="en-US" sz="2400" i="1" dirty="0" err="1" smtClean="0"/>
              <a:t>c</a:t>
            </a:r>
            <a:r>
              <a:rPr lang="en-US" sz="2400" i="1" baseline="-25000" dirty="0" err="1" smtClean="0"/>
              <a:t>ij</a:t>
            </a:r>
            <a:r>
              <a:rPr lang="ru-RU" sz="2400" dirty="0" smtClean="0">
                <a:sym typeface="Symbol"/>
              </a:rPr>
              <a:t></a:t>
            </a:r>
            <a:r>
              <a:rPr lang="en-US" sz="2400" i="1" baseline="-25000" dirty="0" smtClean="0"/>
              <a:t>m</a:t>
            </a:r>
            <a:r>
              <a:rPr lang="ru-RU" sz="2400" i="1" baseline="-25000" dirty="0" smtClean="0"/>
              <a:t>×</a:t>
            </a:r>
            <a:r>
              <a:rPr lang="en-US" sz="2400" i="1" baseline="-25000" dirty="0" smtClean="0"/>
              <a:t>m</a:t>
            </a:r>
            <a:r>
              <a:rPr lang="ru-RU" sz="2400" i="1" dirty="0" smtClean="0"/>
              <a:t>.</a:t>
            </a:r>
            <a:r>
              <a:rPr lang="ru-RU" sz="2400" dirty="0" smtClean="0"/>
              <a:t> </a:t>
            </a:r>
            <a:r>
              <a:rPr lang="ru-RU" sz="2400" i="1" dirty="0" smtClean="0"/>
              <a:t>Задача о кратчайшем пути </a:t>
            </a:r>
            <a:r>
              <a:rPr lang="ru-RU" sz="2400" dirty="0" smtClean="0"/>
              <a:t>состоит в нахождении пути с минимальным суммарным весом от начальной вершины </a:t>
            </a:r>
            <a:r>
              <a:rPr lang="en-US" sz="2400" i="1" dirty="0" smtClean="0"/>
              <a:t>s</a:t>
            </a:r>
            <a:r>
              <a:rPr lang="ru-RU" sz="2400" dirty="0" smtClean="0">
                <a:sym typeface="Symbol"/>
              </a:rPr>
              <a:t></a:t>
            </a:r>
            <a:r>
              <a:rPr lang="en-US" sz="2400" i="1" dirty="0" smtClean="0"/>
              <a:t>X</a:t>
            </a:r>
            <a:r>
              <a:rPr lang="ru-RU" sz="2400" dirty="0" smtClean="0"/>
              <a:t> до конечной  </a:t>
            </a:r>
            <a:r>
              <a:rPr lang="en-US" sz="2400" i="1" dirty="0" smtClean="0"/>
              <a:t>t</a:t>
            </a:r>
            <a:r>
              <a:rPr lang="ru-RU" sz="2400" dirty="0" smtClean="0">
                <a:sym typeface="Symbol"/>
              </a:rPr>
              <a:t></a:t>
            </a:r>
            <a:r>
              <a:rPr lang="en-US" sz="2400" i="1" dirty="0" smtClean="0"/>
              <a:t>X </a:t>
            </a:r>
            <a:r>
              <a:rPr lang="ru-RU" sz="2400" dirty="0" smtClean="0"/>
              <a:t>или от начальной вершины </a:t>
            </a:r>
            <a:r>
              <a:rPr lang="en-US" sz="2400" i="1" dirty="0" smtClean="0"/>
              <a:t>s</a:t>
            </a:r>
            <a:r>
              <a:rPr lang="ru-RU" sz="2400" dirty="0" smtClean="0">
                <a:sym typeface="Symbol"/>
              </a:rPr>
              <a:t></a:t>
            </a:r>
            <a:r>
              <a:rPr lang="en-US" sz="2400" i="1" dirty="0" smtClean="0"/>
              <a:t>X</a:t>
            </a:r>
            <a:r>
              <a:rPr lang="ru-RU" sz="2400" dirty="0" smtClean="0"/>
              <a:t> </a:t>
            </a:r>
            <a:r>
              <a:rPr lang="ru-RU" sz="2400" dirty="0" smtClean="0"/>
              <a:t>до всех остальных</a:t>
            </a:r>
            <a:r>
              <a:rPr lang="ru-RU" sz="2400" i="1" dirty="0" smtClean="0"/>
              <a:t>, </a:t>
            </a:r>
            <a:r>
              <a:rPr lang="ru-RU" sz="2400" dirty="0" smtClean="0"/>
              <a:t>при условии, что такие пути существуют.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204864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Рассмотрим алгоритм </a:t>
            </a:r>
            <a:r>
              <a:rPr lang="ru-RU" sz="2400" dirty="0" err="1" smtClean="0"/>
              <a:t>Дейкстры</a:t>
            </a:r>
            <a:r>
              <a:rPr lang="ru-RU" sz="2400" dirty="0" smtClean="0"/>
              <a:t>.  Он основан на приписывании </a:t>
            </a:r>
            <a:r>
              <a:rPr lang="ru-RU" sz="2400" dirty="0" err="1" smtClean="0"/>
              <a:t>вер-шинам</a:t>
            </a:r>
            <a:r>
              <a:rPr lang="ru-RU" sz="2400" dirty="0" smtClean="0"/>
              <a:t> временных пометок, дающих верхнюю границу длины пути от </a:t>
            </a:r>
            <a:r>
              <a:rPr lang="en-US" sz="2400" i="1" dirty="0" smtClean="0"/>
              <a:t>s </a:t>
            </a:r>
            <a:r>
              <a:rPr lang="ru-RU" sz="2400" dirty="0" smtClean="0"/>
              <a:t>к этой вершине. Эти пометки постепенно уточняются, и на </a:t>
            </a:r>
            <a:r>
              <a:rPr lang="ru-RU" sz="2400" dirty="0" err="1" smtClean="0"/>
              <a:t>каж-дом</a:t>
            </a:r>
            <a:r>
              <a:rPr lang="ru-RU" sz="2400" dirty="0" smtClean="0"/>
              <a:t> шаге итерации точно одна из временных пометок становится постоянной. Это указывает на то, что пометка уже не является верхней границей, а дает точную длину кратчайшего пути от </a:t>
            </a:r>
            <a:r>
              <a:rPr lang="en-US" sz="2400" i="1" dirty="0" smtClean="0"/>
              <a:t>s</a:t>
            </a:r>
            <a:r>
              <a:rPr lang="ru-RU" sz="2400" dirty="0" smtClean="0"/>
              <a:t> к рассматриваемой вершине.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79715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Алгоритм работает только для графов без ребер отрицательного веса. 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73325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Пусть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dirty="0" smtClean="0"/>
              <a:t>) пометка вершины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dirty="0" smtClean="0"/>
              <a:t>, а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dirty="0" smtClean="0"/>
              <a:t>)</a:t>
            </a:r>
            <a:r>
              <a:rPr lang="ru-RU" sz="2400" i="1" baseline="30000" dirty="0" smtClean="0"/>
              <a:t>+</a:t>
            </a:r>
            <a:r>
              <a:rPr lang="ru-RU" sz="2400" dirty="0" smtClean="0"/>
              <a:t> - постоянная пометка вершины.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1. Положить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s</a:t>
            </a:r>
            <a:r>
              <a:rPr lang="ru-RU" sz="2400" dirty="0" smtClean="0"/>
              <a:t>)</a:t>
            </a:r>
            <a:r>
              <a:rPr lang="ru-RU" sz="2400" i="1" dirty="0" smtClean="0"/>
              <a:t>=0</a:t>
            </a:r>
            <a:r>
              <a:rPr lang="ru-RU" sz="2400" i="1" baseline="30000" dirty="0" smtClean="0"/>
              <a:t>+</a:t>
            </a:r>
            <a:r>
              <a:rPr lang="ru-RU" sz="2400" dirty="0" smtClean="0"/>
              <a:t> и считать эту пометку постоянной. Положить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dirty="0" smtClean="0"/>
              <a:t>)</a:t>
            </a:r>
            <a:r>
              <a:rPr lang="ru-RU" sz="2400" i="1" dirty="0" smtClean="0"/>
              <a:t>=∞  </a:t>
            </a:r>
            <a:r>
              <a:rPr lang="ru-RU" sz="2400" dirty="0" smtClean="0"/>
              <a:t>для всех 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 </a:t>
            </a:r>
            <a:r>
              <a:rPr lang="ru-RU" sz="2400" i="1" dirty="0" smtClean="0"/>
              <a:t>≠ </a:t>
            </a:r>
            <a:r>
              <a:rPr lang="en-US" sz="2400" i="1" dirty="0" smtClean="0"/>
              <a:t>s </a:t>
            </a:r>
            <a:r>
              <a:rPr lang="ru-RU" sz="2400" dirty="0" smtClean="0"/>
              <a:t>и считать их временными. Положить </a:t>
            </a:r>
            <a:r>
              <a:rPr lang="en-US" sz="2400" i="1" dirty="0" smtClean="0"/>
              <a:t>p</a:t>
            </a:r>
            <a:r>
              <a:rPr lang="ru-RU" sz="2400" i="1" dirty="0" smtClean="0"/>
              <a:t>=</a:t>
            </a:r>
            <a:r>
              <a:rPr lang="en-US" sz="2400" i="1" dirty="0" smtClean="0"/>
              <a:t>s</a:t>
            </a:r>
            <a:r>
              <a:rPr lang="ru-RU" sz="2400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6470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2. Для всех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i="1" dirty="0" smtClean="0"/>
              <a:t> </a:t>
            </a:r>
            <a:r>
              <a:rPr lang="ru-RU" sz="2400" dirty="0" smtClean="0">
                <a:sym typeface="Symbol"/>
              </a:rPr>
              <a:t> </a:t>
            </a:r>
            <a:r>
              <a:rPr lang="ru-RU" sz="2400" i="1" dirty="0" smtClean="0"/>
              <a:t>Гр</a:t>
            </a:r>
            <a:r>
              <a:rPr lang="ru-RU" sz="2400" dirty="0" smtClean="0"/>
              <a:t>, пометки которых временные, изменить пометки в соответствии со следующим выражением</a:t>
            </a:r>
          </a:p>
          <a:p>
            <a:pPr algn="ctr"/>
            <a:r>
              <a:rPr lang="en-US" sz="2400" i="1" dirty="0" smtClean="0"/>
              <a:t>l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)</a:t>
            </a:r>
            <a:r>
              <a:rPr lang="en-US" sz="2400" i="1" dirty="0" smtClean="0"/>
              <a:t> = min</a:t>
            </a:r>
            <a:r>
              <a:rPr lang="en-US" sz="2400" dirty="0" smtClean="0"/>
              <a:t>[</a:t>
            </a:r>
            <a:r>
              <a:rPr lang="en-US" sz="2400" i="1" dirty="0" smtClean="0"/>
              <a:t>l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)</a:t>
            </a:r>
            <a:r>
              <a:rPr lang="en-US" sz="2400" i="1" dirty="0" smtClean="0"/>
              <a:t>, l</a:t>
            </a:r>
            <a:r>
              <a:rPr lang="en-US" sz="2400" dirty="0" smtClean="0"/>
              <a:t>(</a:t>
            </a:r>
            <a:r>
              <a:rPr lang="en-US" sz="2400" i="1" dirty="0" smtClean="0"/>
              <a:t>p</a:t>
            </a:r>
            <a:r>
              <a:rPr lang="en-US" sz="2400" dirty="0" smtClean="0"/>
              <a:t>)</a:t>
            </a:r>
            <a:r>
              <a:rPr lang="en-US" sz="2400" i="1" dirty="0" smtClean="0"/>
              <a:t> + c</a:t>
            </a:r>
            <a:r>
              <a:rPr lang="en-US" sz="2400" dirty="0" smtClean="0"/>
              <a:t>(</a:t>
            </a:r>
            <a:r>
              <a:rPr lang="en-US" sz="2400" i="1" dirty="0" err="1" smtClean="0"/>
              <a:t>p,x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)]</a:t>
            </a:r>
            <a:r>
              <a:rPr lang="en-US" sz="2400" i="1" dirty="0" smtClean="0"/>
              <a:t>.</a:t>
            </a:r>
            <a:endParaRPr lang="ru-RU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184482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3. Среди всех вершин с временными пометками найти такую, для которой        </a:t>
            </a:r>
            <a:r>
              <a:rPr lang="en-US" sz="2400" i="1" dirty="0" smtClean="0"/>
              <a:t>l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en-US" sz="2400" i="1" baseline="30000" dirty="0" smtClean="0"/>
              <a:t>*</a:t>
            </a:r>
            <a:r>
              <a:rPr lang="en-US" sz="2400" dirty="0" smtClean="0"/>
              <a:t>) </a:t>
            </a:r>
            <a:r>
              <a:rPr lang="en-US" sz="2400" i="1" dirty="0" smtClean="0"/>
              <a:t>= min</a:t>
            </a:r>
            <a:r>
              <a:rPr lang="en-US" sz="2400" dirty="0" smtClean="0"/>
              <a:t>[</a:t>
            </a:r>
            <a:r>
              <a:rPr lang="en-US" sz="2400" i="1" dirty="0" smtClean="0"/>
              <a:t>l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dirty="0" smtClean="0"/>
              <a:t>)</a:t>
            </a:r>
            <a:r>
              <a:rPr lang="en-US" sz="2400" dirty="0" smtClean="0"/>
              <a:t>]</a:t>
            </a:r>
            <a:r>
              <a:rPr lang="en-US" sz="2400" i="1" dirty="0" smtClean="0"/>
              <a:t>.</a:t>
            </a:r>
            <a:endParaRPr lang="ru-RU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256490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4. Считать пометку вершины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i="1" baseline="30000" dirty="0" smtClean="0"/>
              <a:t>*</a:t>
            </a:r>
            <a:r>
              <a:rPr lang="ru-RU" sz="2400" i="1" dirty="0" smtClean="0"/>
              <a:t> </a:t>
            </a:r>
            <a:r>
              <a:rPr lang="ru-RU" sz="2400" dirty="0" smtClean="0"/>
              <a:t>постоянной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i="1" baseline="30000" dirty="0" smtClean="0"/>
              <a:t>*</a:t>
            </a:r>
            <a:r>
              <a:rPr lang="ru-RU" sz="2400" dirty="0" smtClean="0"/>
              <a:t>)</a:t>
            </a:r>
            <a:r>
              <a:rPr lang="ru-RU" sz="2400" i="1" baseline="30000" dirty="0" smtClean="0"/>
              <a:t>+</a:t>
            </a:r>
            <a:r>
              <a:rPr lang="ru-RU" sz="2400" dirty="0" smtClean="0"/>
              <a:t> и положить </a:t>
            </a:r>
            <a:r>
              <a:rPr lang="en-US" sz="2400" i="1" dirty="0" smtClean="0"/>
              <a:t>p</a:t>
            </a:r>
            <a:r>
              <a:rPr lang="ru-RU" sz="2400" i="1" dirty="0" smtClean="0"/>
              <a:t>=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i="1" baseline="30000" dirty="0" smtClean="0"/>
              <a:t>*</a:t>
            </a:r>
            <a:r>
              <a:rPr lang="ru-RU" sz="2400" i="1" dirty="0" smtClean="0"/>
              <a:t>.</a:t>
            </a:r>
            <a:endParaRPr lang="ru-RU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292494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5. (Если надо найти лишь путь от </a:t>
            </a:r>
            <a:r>
              <a:rPr lang="en-US" sz="2400" i="1" dirty="0" smtClean="0"/>
              <a:t>s </a:t>
            </a:r>
            <a:r>
              <a:rPr lang="ru-RU" sz="2400" dirty="0" smtClean="0"/>
              <a:t>до </a:t>
            </a:r>
            <a:r>
              <a:rPr lang="en-US" sz="2400" i="1" dirty="0" smtClean="0"/>
              <a:t>t</a:t>
            </a:r>
            <a:r>
              <a:rPr lang="ru-RU" sz="2400" dirty="0" smtClean="0"/>
              <a:t>).</a:t>
            </a:r>
          </a:p>
          <a:p>
            <a:r>
              <a:rPr lang="ru-RU" sz="2400" dirty="0" smtClean="0"/>
              <a:t>Если  </a:t>
            </a:r>
            <a:r>
              <a:rPr lang="en-US" sz="2400" i="1" dirty="0" smtClean="0"/>
              <a:t>p</a:t>
            </a:r>
            <a:r>
              <a:rPr lang="ru-RU" sz="2400" i="1" dirty="0" smtClean="0"/>
              <a:t>=</a:t>
            </a:r>
            <a:r>
              <a:rPr lang="en-US" sz="2400" i="1" dirty="0" smtClean="0"/>
              <a:t>t</a:t>
            </a:r>
            <a:r>
              <a:rPr lang="ru-RU" sz="2400" dirty="0" smtClean="0"/>
              <a:t>, то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p</a:t>
            </a:r>
            <a:r>
              <a:rPr lang="ru-RU" sz="2400" dirty="0" smtClean="0"/>
              <a:t>) – длина кратчайшего пути, конец. Если  </a:t>
            </a:r>
            <a:r>
              <a:rPr lang="en-US" sz="2400" i="1" dirty="0" smtClean="0"/>
              <a:t>p</a:t>
            </a:r>
            <a:r>
              <a:rPr lang="ru-RU" sz="2400" i="1" dirty="0" smtClean="0"/>
              <a:t> ≠ </a:t>
            </a:r>
            <a:r>
              <a:rPr lang="en-US" sz="2400" i="1" dirty="0" smtClean="0"/>
              <a:t>t</a:t>
            </a:r>
            <a:r>
              <a:rPr lang="ru-RU" sz="2400" dirty="0" smtClean="0"/>
              <a:t>, перейти к п.2.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07707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6. (Если надо найти путь от </a:t>
            </a:r>
            <a:r>
              <a:rPr lang="en-US" sz="2400" i="1" dirty="0" smtClean="0"/>
              <a:t>s </a:t>
            </a:r>
            <a:r>
              <a:rPr lang="ru-RU" sz="2400" dirty="0" smtClean="0"/>
              <a:t>до всех остальных вершин).</a:t>
            </a:r>
          </a:p>
          <a:p>
            <a:r>
              <a:rPr lang="ru-RU" sz="2400" dirty="0" smtClean="0"/>
              <a:t>Если все вершины имеют постоянные пометки, то конец, если есть временные пометки, то перейти к п.2.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301208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Сами пути можно получить при помощи рекурсивной процедуры с использованием соотношения: 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i="1" baseline="30000" dirty="0" smtClean="0"/>
              <a:t>’</a:t>
            </a:r>
            <a:r>
              <a:rPr lang="ru-RU" sz="2400" dirty="0" smtClean="0"/>
              <a:t>)</a:t>
            </a:r>
            <a:r>
              <a:rPr lang="ru-RU" sz="2400" i="1" dirty="0" smtClean="0"/>
              <a:t> + </a:t>
            </a:r>
            <a:r>
              <a:rPr lang="en-US" sz="2400" i="1" dirty="0" smtClean="0"/>
              <a:t>c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i="1" baseline="30000" dirty="0" smtClean="0"/>
              <a:t>’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dirty="0" smtClean="0"/>
              <a:t>)</a:t>
            </a:r>
            <a:r>
              <a:rPr lang="ru-RU" sz="2400" i="1" dirty="0" smtClean="0"/>
              <a:t>=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dirty="0" smtClean="0"/>
              <a:t>)</a:t>
            </a:r>
            <a:r>
              <a:rPr lang="ru-RU" sz="2400" i="1" dirty="0" smtClean="0"/>
              <a:t>,  </a:t>
            </a:r>
            <a:r>
              <a:rPr lang="ru-RU" sz="2400" dirty="0" smtClean="0"/>
              <a:t>где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i="1" baseline="30000" dirty="0" smtClean="0"/>
              <a:t>’</a:t>
            </a:r>
            <a:r>
              <a:rPr lang="ru-RU" sz="2400" dirty="0" smtClean="0"/>
              <a:t> – </a:t>
            </a:r>
            <a:r>
              <a:rPr lang="ru-RU" sz="2400" dirty="0" smtClean="0"/>
              <a:t>вершина, </a:t>
            </a:r>
            <a:r>
              <a:rPr lang="ru-RU" sz="2400" dirty="0" smtClean="0"/>
              <a:t>непосредственно предшествующая вершине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dirty="0" smtClean="0"/>
              <a:t> в кратчайшем пути от </a:t>
            </a:r>
            <a:r>
              <a:rPr lang="en-US" sz="2400" i="1" dirty="0" smtClean="0"/>
              <a:t>s</a:t>
            </a:r>
            <a:r>
              <a:rPr lang="ru-RU" sz="2400" dirty="0" smtClean="0"/>
              <a:t> к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Заданы </a:t>
            </a:r>
            <a:r>
              <a:rPr lang="ru-RU" sz="2400" dirty="0" smtClean="0"/>
              <a:t>взвешенный граф </a:t>
            </a:r>
            <a:r>
              <a:rPr lang="en-US" sz="2400" i="1" dirty="0" smtClean="0"/>
              <a:t>G</a:t>
            </a:r>
            <a:r>
              <a:rPr lang="ru-RU" sz="2400" i="1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dirty="0" smtClean="0"/>
              <a:t>,Г) </a:t>
            </a:r>
            <a:r>
              <a:rPr lang="ru-RU" sz="2400" dirty="0" smtClean="0"/>
              <a:t> и матрица весов </a:t>
            </a:r>
            <a:r>
              <a:rPr lang="en-US" sz="2400" i="1" dirty="0" smtClean="0"/>
              <a:t>C</a:t>
            </a:r>
            <a:r>
              <a:rPr lang="ru-RU" sz="2400" i="1" dirty="0" smtClean="0"/>
              <a:t>=</a:t>
            </a:r>
            <a:r>
              <a:rPr lang="he-IL" sz="2400" dirty="0" smtClean="0"/>
              <a:t>׀׀</a:t>
            </a:r>
            <a:r>
              <a:rPr lang="en-US" sz="2400" i="1" dirty="0" err="1" smtClean="0"/>
              <a:t>c</a:t>
            </a:r>
            <a:r>
              <a:rPr lang="en-US" sz="2400" i="1" baseline="-25000" dirty="0" err="1" smtClean="0"/>
              <a:t>ij</a:t>
            </a:r>
            <a:r>
              <a:rPr lang="he-IL" sz="2400" dirty="0" smtClean="0"/>
              <a:t>׀׀</a:t>
            </a:r>
            <a:r>
              <a:rPr lang="ru-RU" sz="2400" i="1" baseline="-25000" dirty="0" smtClean="0"/>
              <a:t>7×7</a:t>
            </a:r>
            <a:r>
              <a:rPr lang="ru-RU" sz="2400" i="1" dirty="0" smtClean="0"/>
              <a:t>.</a:t>
            </a:r>
            <a:r>
              <a:rPr lang="ru-RU" sz="2400" dirty="0" smtClean="0"/>
              <a:t> Необходимо найти кратчайшие пути от начальной вершины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1</a:t>
            </a:r>
            <a:r>
              <a:rPr lang="ru-RU" sz="2400" baseline="-25000" dirty="0" smtClean="0"/>
              <a:t> </a:t>
            </a:r>
            <a:r>
              <a:rPr lang="ru-RU" sz="2400" dirty="0" smtClean="0"/>
              <a:t>ко всем остальным вершинам.</a:t>
            </a:r>
          </a:p>
        </p:txBody>
      </p:sp>
      <p:grpSp>
        <p:nvGrpSpPr>
          <p:cNvPr id="38914" name="Group 2"/>
          <p:cNvGrpSpPr>
            <a:grpSpLocks noChangeAspect="1"/>
          </p:cNvGrpSpPr>
          <p:nvPr/>
        </p:nvGrpSpPr>
        <p:grpSpPr bwMode="auto">
          <a:xfrm>
            <a:off x="79860" y="1052736"/>
            <a:ext cx="4348124" cy="3168352"/>
            <a:chOff x="2421" y="2439"/>
            <a:chExt cx="3934" cy="2604"/>
          </a:xfrm>
        </p:grpSpPr>
        <p:sp>
          <p:nvSpPr>
            <p:cNvPr id="38915" name="AutoShape 3"/>
            <p:cNvSpPr>
              <a:spLocks noChangeAspect="1" noChangeArrowheads="1"/>
            </p:cNvSpPr>
            <p:nvPr/>
          </p:nvSpPr>
          <p:spPr bwMode="auto">
            <a:xfrm>
              <a:off x="2421" y="2439"/>
              <a:ext cx="3934" cy="260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38916" name="Text Box 4"/>
            <p:cNvSpPr txBox="1">
              <a:spLocks noChangeArrowheads="1"/>
            </p:cNvSpPr>
            <p:nvPr/>
          </p:nvSpPr>
          <p:spPr bwMode="auto">
            <a:xfrm>
              <a:off x="3481" y="3167"/>
              <a:ext cx="571" cy="382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17" name="Line 5"/>
            <p:cNvSpPr>
              <a:spLocks noChangeShapeType="1"/>
            </p:cNvSpPr>
            <p:nvPr/>
          </p:nvSpPr>
          <p:spPr bwMode="auto">
            <a:xfrm flipV="1">
              <a:off x="2717" y="2885"/>
              <a:ext cx="861" cy="6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38918" name="Text Box 6"/>
            <p:cNvSpPr txBox="1">
              <a:spLocks noChangeArrowheads="1"/>
            </p:cNvSpPr>
            <p:nvPr/>
          </p:nvSpPr>
          <p:spPr bwMode="auto">
            <a:xfrm>
              <a:off x="3098" y="3555"/>
              <a:ext cx="574" cy="384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17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19" name="Text Box 7"/>
            <p:cNvSpPr txBox="1">
              <a:spLocks noChangeArrowheads="1"/>
            </p:cNvSpPr>
            <p:nvPr/>
          </p:nvSpPr>
          <p:spPr bwMode="auto">
            <a:xfrm>
              <a:off x="5014" y="3555"/>
              <a:ext cx="479" cy="383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5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20" name="Text Box 8"/>
            <p:cNvSpPr txBox="1">
              <a:spLocks noChangeArrowheads="1"/>
            </p:cNvSpPr>
            <p:nvPr/>
          </p:nvSpPr>
          <p:spPr bwMode="auto">
            <a:xfrm>
              <a:off x="5425" y="4053"/>
              <a:ext cx="400" cy="384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5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21" name="Text Box 9"/>
            <p:cNvSpPr txBox="1">
              <a:spLocks noChangeArrowheads="1"/>
            </p:cNvSpPr>
            <p:nvPr/>
          </p:nvSpPr>
          <p:spPr bwMode="auto">
            <a:xfrm>
              <a:off x="4344" y="2598"/>
              <a:ext cx="383" cy="384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3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22" name="Text Box 10"/>
            <p:cNvSpPr txBox="1">
              <a:spLocks noChangeArrowheads="1"/>
            </p:cNvSpPr>
            <p:nvPr/>
          </p:nvSpPr>
          <p:spPr bwMode="auto">
            <a:xfrm>
              <a:off x="3611" y="4093"/>
              <a:ext cx="385" cy="384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3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23" name="Text Box 11"/>
            <p:cNvSpPr txBox="1">
              <a:spLocks noChangeArrowheads="1"/>
            </p:cNvSpPr>
            <p:nvPr/>
          </p:nvSpPr>
          <p:spPr bwMode="auto">
            <a:xfrm>
              <a:off x="4344" y="4360"/>
              <a:ext cx="574" cy="343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15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24" name="Text Box 12"/>
            <p:cNvSpPr txBox="1">
              <a:spLocks noChangeArrowheads="1"/>
            </p:cNvSpPr>
            <p:nvPr/>
          </p:nvSpPr>
          <p:spPr bwMode="auto">
            <a:xfrm>
              <a:off x="3099" y="4033"/>
              <a:ext cx="479" cy="384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25" name="Oval 13"/>
            <p:cNvSpPr>
              <a:spLocks noChangeArrowheads="1"/>
            </p:cNvSpPr>
            <p:nvPr/>
          </p:nvSpPr>
          <p:spPr bwMode="auto">
            <a:xfrm>
              <a:off x="2429" y="3555"/>
              <a:ext cx="575" cy="47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х</a:t>
              </a:r>
              <a:r>
                <a:rPr kumimoji="0" lang="ru-RU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26" name="Oval 14"/>
            <p:cNvSpPr>
              <a:spLocks noChangeArrowheads="1"/>
            </p:cNvSpPr>
            <p:nvPr/>
          </p:nvSpPr>
          <p:spPr bwMode="auto">
            <a:xfrm>
              <a:off x="3578" y="2598"/>
              <a:ext cx="630" cy="4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х</a:t>
              </a:r>
              <a:r>
                <a:rPr kumimoji="0" lang="ru-RU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2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27" name="Oval 15"/>
            <p:cNvSpPr>
              <a:spLocks noChangeArrowheads="1"/>
            </p:cNvSpPr>
            <p:nvPr/>
          </p:nvSpPr>
          <p:spPr bwMode="auto">
            <a:xfrm>
              <a:off x="3578" y="3555"/>
              <a:ext cx="575" cy="47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х</a:t>
              </a:r>
              <a:r>
                <a:rPr kumimoji="0" lang="ru-RU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7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28" name="Oval 16"/>
            <p:cNvSpPr>
              <a:spLocks noChangeArrowheads="1"/>
            </p:cNvSpPr>
            <p:nvPr/>
          </p:nvSpPr>
          <p:spPr bwMode="auto">
            <a:xfrm>
              <a:off x="4919" y="2598"/>
              <a:ext cx="575" cy="4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х</a:t>
              </a:r>
              <a:r>
                <a:rPr kumimoji="0" lang="ru-RU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3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29" name="Oval 17"/>
            <p:cNvSpPr>
              <a:spLocks noChangeArrowheads="1"/>
            </p:cNvSpPr>
            <p:nvPr/>
          </p:nvSpPr>
          <p:spPr bwMode="auto">
            <a:xfrm>
              <a:off x="5685" y="3555"/>
              <a:ext cx="575" cy="47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х</a:t>
              </a:r>
              <a:r>
                <a:rPr kumimoji="0" lang="ru-RU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4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30" name="Oval 18"/>
            <p:cNvSpPr>
              <a:spLocks noChangeArrowheads="1"/>
            </p:cNvSpPr>
            <p:nvPr/>
          </p:nvSpPr>
          <p:spPr bwMode="auto">
            <a:xfrm>
              <a:off x="3674" y="4512"/>
              <a:ext cx="534" cy="4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х</a:t>
              </a:r>
              <a:r>
                <a:rPr kumimoji="0" lang="ru-RU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6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31" name="Oval 19"/>
            <p:cNvSpPr>
              <a:spLocks noChangeArrowheads="1"/>
            </p:cNvSpPr>
            <p:nvPr/>
          </p:nvSpPr>
          <p:spPr bwMode="auto">
            <a:xfrm>
              <a:off x="4919" y="4416"/>
              <a:ext cx="574" cy="4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х</a:t>
              </a:r>
              <a:r>
                <a:rPr kumimoji="0" lang="ru-RU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5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 flipV="1">
              <a:off x="3004" y="3842"/>
              <a:ext cx="57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38933" name="Line 21"/>
            <p:cNvSpPr>
              <a:spLocks noChangeShapeType="1"/>
            </p:cNvSpPr>
            <p:nvPr/>
          </p:nvSpPr>
          <p:spPr bwMode="auto">
            <a:xfrm>
              <a:off x="2717" y="4034"/>
              <a:ext cx="957" cy="6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38934" name="Line 22"/>
            <p:cNvSpPr>
              <a:spLocks noChangeShapeType="1"/>
            </p:cNvSpPr>
            <p:nvPr/>
          </p:nvSpPr>
          <p:spPr bwMode="auto">
            <a:xfrm>
              <a:off x="3865" y="3077"/>
              <a:ext cx="1" cy="4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38935" name="Line 23"/>
            <p:cNvSpPr>
              <a:spLocks noChangeShapeType="1"/>
            </p:cNvSpPr>
            <p:nvPr/>
          </p:nvSpPr>
          <p:spPr bwMode="auto">
            <a:xfrm>
              <a:off x="3865" y="4034"/>
              <a:ext cx="1" cy="4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38936" name="Line 24"/>
            <p:cNvSpPr>
              <a:spLocks noChangeShapeType="1"/>
            </p:cNvSpPr>
            <p:nvPr/>
          </p:nvSpPr>
          <p:spPr bwMode="auto">
            <a:xfrm>
              <a:off x="4208" y="4704"/>
              <a:ext cx="71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38937" name="Line 25"/>
            <p:cNvSpPr>
              <a:spLocks noChangeShapeType="1"/>
            </p:cNvSpPr>
            <p:nvPr/>
          </p:nvSpPr>
          <p:spPr bwMode="auto">
            <a:xfrm flipH="1">
              <a:off x="5425" y="4033"/>
              <a:ext cx="574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38938" name="Line 26"/>
            <p:cNvSpPr>
              <a:spLocks noChangeShapeType="1"/>
            </p:cNvSpPr>
            <p:nvPr/>
          </p:nvSpPr>
          <p:spPr bwMode="auto">
            <a:xfrm>
              <a:off x="5425" y="2982"/>
              <a:ext cx="547" cy="5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38939" name="Line 27"/>
            <p:cNvSpPr>
              <a:spLocks noChangeShapeType="1"/>
            </p:cNvSpPr>
            <p:nvPr/>
          </p:nvSpPr>
          <p:spPr bwMode="auto">
            <a:xfrm flipV="1">
              <a:off x="4153" y="3842"/>
              <a:ext cx="153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38940" name="Line 28"/>
            <p:cNvSpPr>
              <a:spLocks noChangeShapeType="1"/>
            </p:cNvSpPr>
            <p:nvPr/>
          </p:nvSpPr>
          <p:spPr bwMode="auto">
            <a:xfrm flipH="1">
              <a:off x="3961" y="3077"/>
              <a:ext cx="1245" cy="14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38941" name="Line 29"/>
            <p:cNvSpPr>
              <a:spLocks noChangeShapeType="1"/>
            </p:cNvSpPr>
            <p:nvPr/>
          </p:nvSpPr>
          <p:spPr bwMode="auto">
            <a:xfrm flipV="1">
              <a:off x="4208" y="2885"/>
              <a:ext cx="71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38942" name="Text Box 30"/>
            <p:cNvSpPr txBox="1">
              <a:spLocks noChangeArrowheads="1"/>
            </p:cNvSpPr>
            <p:nvPr/>
          </p:nvSpPr>
          <p:spPr bwMode="auto">
            <a:xfrm>
              <a:off x="2908" y="2886"/>
              <a:ext cx="287" cy="382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2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43" name="Text Box 31"/>
            <p:cNvSpPr txBox="1">
              <a:spLocks noChangeArrowheads="1"/>
            </p:cNvSpPr>
            <p:nvPr/>
          </p:nvSpPr>
          <p:spPr bwMode="auto">
            <a:xfrm>
              <a:off x="5685" y="2982"/>
              <a:ext cx="453" cy="396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15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44" name="Text Box 32"/>
            <p:cNvSpPr txBox="1">
              <a:spLocks noChangeArrowheads="1"/>
            </p:cNvSpPr>
            <p:nvPr/>
          </p:nvSpPr>
          <p:spPr bwMode="auto">
            <a:xfrm>
              <a:off x="4613" y="3227"/>
              <a:ext cx="381" cy="382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3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34" name="Таблица 33"/>
          <p:cNvGraphicFramePr>
            <a:graphicFrameLocks noGrp="1"/>
          </p:cNvGraphicFramePr>
          <p:nvPr/>
        </p:nvGraphicFramePr>
        <p:xfrm>
          <a:off x="4355974" y="836712"/>
          <a:ext cx="4608514" cy="3364992"/>
        </p:xfrm>
        <a:graphic>
          <a:graphicData uri="http://schemas.openxmlformats.org/drawingml/2006/table">
            <a:tbl>
              <a:tblPr/>
              <a:tblGrid>
                <a:gridCol w="577650"/>
                <a:gridCol w="476171"/>
                <a:gridCol w="539595"/>
                <a:gridCol w="539595"/>
                <a:gridCol w="483977"/>
                <a:gridCol w="483977"/>
                <a:gridCol w="539595"/>
                <a:gridCol w="483977"/>
                <a:gridCol w="483977"/>
              </a:tblGrid>
              <a:tr h="32003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17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С=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15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15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15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15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17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0" y="458112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ru-RU" sz="2400" i="1" dirty="0" smtClean="0"/>
              <a:t>1. 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1</a:t>
            </a:r>
            <a:r>
              <a:rPr lang="ru-RU" sz="2400" dirty="0" smtClean="0"/>
              <a:t>)</a:t>
            </a:r>
            <a:r>
              <a:rPr lang="ru-RU" sz="2400" i="1" dirty="0" smtClean="0"/>
              <a:t>=0</a:t>
            </a:r>
            <a:r>
              <a:rPr lang="ru-RU" sz="2400" i="1" baseline="30000" dirty="0" smtClean="0"/>
              <a:t>+</a:t>
            </a:r>
            <a:r>
              <a:rPr lang="ru-RU" sz="2400" i="1" dirty="0" smtClean="0"/>
              <a:t>;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dirty="0" smtClean="0"/>
              <a:t>)</a:t>
            </a:r>
            <a:r>
              <a:rPr lang="ru-RU" sz="2400" i="1" dirty="0" smtClean="0"/>
              <a:t>= ∞,</a:t>
            </a:r>
            <a:r>
              <a:rPr lang="ru-RU" sz="2400" dirty="0" smtClean="0"/>
              <a:t> для всех </a:t>
            </a:r>
            <a:r>
              <a:rPr lang="en-US" sz="2400" i="1" dirty="0" err="1" smtClean="0"/>
              <a:t>i</a:t>
            </a:r>
            <a:r>
              <a:rPr lang="ru-RU" sz="2400" i="1" dirty="0" smtClean="0"/>
              <a:t> ≠ </a:t>
            </a:r>
            <a:r>
              <a:rPr lang="ru-RU" sz="2400" dirty="0" smtClean="0"/>
              <a:t>1, </a:t>
            </a:r>
            <a:r>
              <a:rPr lang="en-US" sz="2400" i="1" dirty="0" smtClean="0"/>
              <a:t>p</a:t>
            </a:r>
            <a:r>
              <a:rPr lang="ru-RU" sz="2400" i="1" dirty="0" smtClean="0"/>
              <a:t> =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1</a:t>
            </a:r>
            <a:r>
              <a:rPr lang="ru-RU" sz="2400" dirty="0" smtClean="0"/>
              <a:t>.     </a:t>
            </a:r>
          </a:p>
          <a:p>
            <a:r>
              <a:rPr lang="ru-RU" sz="2400" dirty="0" smtClean="0"/>
              <a:t>Результаты итерации запишем в таблицу.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0" y="404664"/>
          <a:ext cx="1576689" cy="2944368"/>
        </p:xfrm>
        <a:graphic>
          <a:graphicData uri="http://schemas.openxmlformats.org/drawingml/2006/table">
            <a:tbl>
              <a:tblPr/>
              <a:tblGrid>
                <a:gridCol w="565552"/>
                <a:gridCol w="484902"/>
                <a:gridCol w="526235"/>
              </a:tblGrid>
              <a:tr h="31217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ru-RU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17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17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L</a:t>
                      </a: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=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17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17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17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17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 dirty="0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3356992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ru-RU" sz="2400" i="1" dirty="0" smtClean="0"/>
              <a:t>2. Г</a:t>
            </a:r>
            <a:r>
              <a:rPr lang="en-US" sz="2400" i="1" dirty="0" smtClean="0"/>
              <a:t>p</a:t>
            </a:r>
            <a:r>
              <a:rPr lang="ru-RU" sz="2400" i="1" dirty="0" smtClean="0"/>
              <a:t> =</a:t>
            </a:r>
            <a:r>
              <a:rPr lang="ru-RU" sz="2400" dirty="0" smtClean="0"/>
              <a:t>{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2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7</a:t>
            </a:r>
            <a:r>
              <a:rPr lang="ru-RU" sz="2400" dirty="0" smtClean="0"/>
              <a:t>} – все пометки временные, уточним их:</a:t>
            </a:r>
          </a:p>
          <a:p>
            <a:r>
              <a:rPr lang="ru-RU" sz="2400" i="1" dirty="0" smtClean="0"/>
              <a:t>      </a:t>
            </a:r>
            <a:r>
              <a:rPr lang="de-DE" sz="2400" i="1" dirty="0" smtClean="0"/>
              <a:t>l</a:t>
            </a:r>
            <a:r>
              <a:rPr lang="de-DE" sz="2400" dirty="0" smtClean="0"/>
              <a:t>(</a:t>
            </a:r>
            <a:r>
              <a:rPr lang="de-DE" sz="2400" i="1" dirty="0" smtClean="0"/>
              <a:t>x</a:t>
            </a:r>
            <a:r>
              <a:rPr lang="de-DE" sz="2400" i="1" baseline="-25000" dirty="0" smtClean="0"/>
              <a:t>2</a:t>
            </a:r>
            <a:r>
              <a:rPr lang="de-DE" sz="2400" dirty="0" smtClean="0"/>
              <a:t>)</a:t>
            </a:r>
            <a:r>
              <a:rPr lang="de-DE" sz="2400" i="1" dirty="0" smtClean="0"/>
              <a:t>=min</a:t>
            </a:r>
            <a:r>
              <a:rPr lang="de-DE" sz="2400" dirty="0" smtClean="0"/>
              <a:t>[</a:t>
            </a:r>
            <a:r>
              <a:rPr lang="de-DE" sz="2400" i="1" dirty="0" smtClean="0"/>
              <a:t>∞ ,0</a:t>
            </a:r>
            <a:r>
              <a:rPr lang="de-DE" sz="2400" i="1" baseline="30000" dirty="0" smtClean="0"/>
              <a:t>+</a:t>
            </a:r>
            <a:r>
              <a:rPr lang="de-DE" sz="2400" i="1" dirty="0" smtClean="0"/>
              <a:t>+2</a:t>
            </a:r>
            <a:r>
              <a:rPr lang="de-DE" sz="2400" dirty="0" smtClean="0"/>
              <a:t>]</a:t>
            </a:r>
            <a:r>
              <a:rPr lang="de-DE" sz="2400" i="1" dirty="0" smtClean="0"/>
              <a:t>=2;</a:t>
            </a:r>
            <a:endParaRPr lang="ru-RU" sz="2400" dirty="0" smtClean="0"/>
          </a:p>
          <a:p>
            <a:r>
              <a:rPr lang="en-US" sz="2400" i="1" dirty="0" smtClean="0"/>
              <a:t>      </a:t>
            </a:r>
            <a:r>
              <a:rPr lang="de-DE" sz="2400" i="1" dirty="0" smtClean="0"/>
              <a:t>l</a:t>
            </a:r>
            <a:r>
              <a:rPr lang="de-DE" sz="2400" dirty="0" smtClean="0"/>
              <a:t>(</a:t>
            </a:r>
            <a:r>
              <a:rPr lang="de-DE" sz="2400" i="1" dirty="0" smtClean="0"/>
              <a:t>x</a:t>
            </a:r>
            <a:r>
              <a:rPr lang="de-DE" sz="2400" i="1" baseline="-25000" dirty="0" smtClean="0"/>
              <a:t>6</a:t>
            </a:r>
            <a:r>
              <a:rPr lang="de-DE" sz="2400" dirty="0" smtClean="0"/>
              <a:t>)</a:t>
            </a:r>
            <a:r>
              <a:rPr lang="de-DE" sz="2400" i="1" dirty="0" smtClean="0"/>
              <a:t>=min</a:t>
            </a:r>
            <a:r>
              <a:rPr lang="de-DE" sz="2400" dirty="0" smtClean="0"/>
              <a:t>[</a:t>
            </a:r>
            <a:r>
              <a:rPr lang="de-DE" sz="2400" i="1" dirty="0" smtClean="0"/>
              <a:t>∞, 0</a:t>
            </a:r>
            <a:r>
              <a:rPr lang="de-DE" sz="2400" i="1" baseline="30000" dirty="0" smtClean="0"/>
              <a:t>+</a:t>
            </a:r>
            <a:r>
              <a:rPr lang="de-DE" sz="2400" i="1" dirty="0" smtClean="0"/>
              <a:t>+10</a:t>
            </a:r>
            <a:r>
              <a:rPr lang="de-DE" sz="2400" dirty="0" smtClean="0"/>
              <a:t>]</a:t>
            </a:r>
            <a:r>
              <a:rPr lang="de-DE" sz="2400" i="1" dirty="0" smtClean="0"/>
              <a:t>=10;</a:t>
            </a:r>
            <a:endParaRPr lang="ru-RU" sz="2400" dirty="0" smtClean="0"/>
          </a:p>
          <a:p>
            <a:r>
              <a:rPr lang="ru-RU" sz="2400" i="1" dirty="0" smtClean="0"/>
              <a:t>      </a:t>
            </a:r>
            <a:r>
              <a:rPr lang="de-DE" sz="2400" i="1" dirty="0" smtClean="0"/>
              <a:t>l</a:t>
            </a:r>
            <a:r>
              <a:rPr lang="de-DE" sz="2400" dirty="0" smtClean="0"/>
              <a:t>(</a:t>
            </a:r>
            <a:r>
              <a:rPr lang="de-DE" sz="2400" i="1" dirty="0" smtClean="0"/>
              <a:t>x</a:t>
            </a:r>
            <a:r>
              <a:rPr lang="de-DE" sz="2400" i="1" baseline="-25000" dirty="0" smtClean="0"/>
              <a:t>7</a:t>
            </a:r>
            <a:r>
              <a:rPr lang="de-DE" sz="2400" dirty="0" smtClean="0"/>
              <a:t>)</a:t>
            </a:r>
            <a:r>
              <a:rPr lang="de-DE" sz="2400" i="1" dirty="0" smtClean="0"/>
              <a:t>=min</a:t>
            </a:r>
            <a:r>
              <a:rPr lang="de-DE" sz="2400" dirty="0" smtClean="0"/>
              <a:t>[</a:t>
            </a:r>
            <a:r>
              <a:rPr lang="de-DE" sz="2400" i="1" dirty="0" smtClean="0"/>
              <a:t>∞, 0</a:t>
            </a:r>
            <a:r>
              <a:rPr lang="de-DE" sz="2400" i="1" baseline="30000" dirty="0" smtClean="0"/>
              <a:t>+</a:t>
            </a:r>
            <a:r>
              <a:rPr lang="de-DE" sz="2400" i="1" dirty="0" smtClean="0"/>
              <a:t>+17</a:t>
            </a:r>
            <a:r>
              <a:rPr lang="de-DE" sz="2400" dirty="0" smtClean="0"/>
              <a:t>]</a:t>
            </a:r>
            <a:r>
              <a:rPr lang="de-DE" sz="2400" i="1" dirty="0" smtClean="0"/>
              <a:t>=17.</a:t>
            </a:r>
            <a:endParaRPr lang="ru-RU" sz="2400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763688" y="0"/>
          <a:ext cx="2160240" cy="3364992"/>
        </p:xfrm>
        <a:graphic>
          <a:graphicData uri="http://schemas.openxmlformats.org/drawingml/2006/table">
            <a:tbl>
              <a:tblPr/>
              <a:tblGrid>
                <a:gridCol w="572189"/>
                <a:gridCol w="490592"/>
                <a:gridCol w="532410"/>
                <a:gridCol w="565049"/>
              </a:tblGrid>
              <a:tr h="37461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2400" dirty="0" smtClean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1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ru-RU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1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1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L</a:t>
                      </a: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=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1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1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1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1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17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479715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i="1" dirty="0" smtClean="0"/>
              <a:t>3.  </a:t>
            </a:r>
            <a:r>
              <a:rPr lang="de-DE" sz="2400" i="1" dirty="0" smtClean="0"/>
              <a:t>l</a:t>
            </a:r>
            <a:r>
              <a:rPr lang="de-DE" sz="2400" dirty="0" smtClean="0"/>
              <a:t>(</a:t>
            </a:r>
            <a:r>
              <a:rPr lang="de-DE" sz="2400" i="1" dirty="0" err="1" smtClean="0"/>
              <a:t>x</a:t>
            </a:r>
            <a:r>
              <a:rPr lang="de-DE" sz="2400" i="1" baseline="-25000" dirty="0" err="1" smtClean="0"/>
              <a:t>i</a:t>
            </a:r>
            <a:r>
              <a:rPr lang="de-DE" sz="2400" i="1" dirty="0" smtClean="0"/>
              <a:t>*</a:t>
            </a:r>
            <a:r>
              <a:rPr lang="de-DE" sz="2400" dirty="0" smtClean="0"/>
              <a:t>)</a:t>
            </a:r>
            <a:r>
              <a:rPr lang="de-DE" sz="2400" i="1" dirty="0" smtClean="0"/>
              <a:t> = min</a:t>
            </a:r>
            <a:r>
              <a:rPr lang="de-DE" sz="2400" dirty="0" smtClean="0"/>
              <a:t>[</a:t>
            </a:r>
            <a:r>
              <a:rPr lang="de-DE" sz="2400" i="1" dirty="0" smtClean="0"/>
              <a:t>l</a:t>
            </a:r>
            <a:r>
              <a:rPr lang="de-DE" sz="2400" dirty="0" smtClean="0"/>
              <a:t>(</a:t>
            </a:r>
            <a:r>
              <a:rPr lang="de-DE" sz="2400" i="1" dirty="0" err="1" smtClean="0"/>
              <a:t>x</a:t>
            </a:r>
            <a:r>
              <a:rPr lang="de-DE" sz="2400" i="1" baseline="-25000" dirty="0" err="1" smtClean="0"/>
              <a:t>i</a:t>
            </a:r>
            <a:r>
              <a:rPr lang="de-DE" sz="2400" dirty="0" smtClean="0"/>
              <a:t>)]</a:t>
            </a:r>
            <a:r>
              <a:rPr lang="de-DE" sz="2400" i="1" dirty="0" smtClean="0"/>
              <a:t> = l</a:t>
            </a:r>
            <a:r>
              <a:rPr lang="de-DE" sz="2400" dirty="0" smtClean="0"/>
              <a:t>(</a:t>
            </a:r>
            <a:r>
              <a:rPr lang="de-DE" sz="2400" i="1" dirty="0" smtClean="0"/>
              <a:t>x</a:t>
            </a:r>
            <a:r>
              <a:rPr lang="de-DE" sz="2400" i="1" baseline="-25000" dirty="0" smtClean="0"/>
              <a:t>2</a:t>
            </a:r>
            <a:r>
              <a:rPr lang="de-DE" sz="2400" dirty="0" smtClean="0"/>
              <a:t>)</a:t>
            </a:r>
            <a:r>
              <a:rPr lang="de-DE" sz="2400" i="1" dirty="0" smtClean="0"/>
              <a:t> = 2.</a:t>
            </a:r>
            <a:endParaRPr lang="ru-RU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6711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2400" dirty="0" smtClean="0"/>
              <a:t>4.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2</a:t>
            </a:r>
            <a:r>
              <a:rPr lang="ru-RU" sz="2400" dirty="0" smtClean="0"/>
              <a:t> получает постоянную пометку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2</a:t>
            </a:r>
            <a:r>
              <a:rPr lang="ru-RU" sz="2400" dirty="0" smtClean="0"/>
              <a:t>)</a:t>
            </a:r>
            <a:r>
              <a:rPr lang="ru-RU" sz="2400" i="1" dirty="0" smtClean="0"/>
              <a:t> = 2</a:t>
            </a:r>
            <a:r>
              <a:rPr lang="ru-RU" sz="2400" i="1" baseline="30000" dirty="0" smtClean="0"/>
              <a:t>+</a:t>
            </a:r>
            <a:r>
              <a:rPr lang="ru-RU" sz="2400" i="1" dirty="0" smtClean="0"/>
              <a:t>,  </a:t>
            </a:r>
            <a:r>
              <a:rPr lang="en-US" sz="2400" i="1" dirty="0" smtClean="0"/>
              <a:t>p</a:t>
            </a:r>
            <a:r>
              <a:rPr lang="ru-RU" sz="2400" i="1" dirty="0" smtClean="0"/>
              <a:t>=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2</a:t>
            </a:r>
            <a:r>
              <a:rPr lang="ru-RU" sz="2400" i="1" dirty="0" smtClean="0"/>
              <a:t>.</a:t>
            </a:r>
            <a:endParaRPr lang="ru-RU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0" y="551723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ru-RU" sz="2400" dirty="0" smtClean="0"/>
              <a:t>5. Не все вершины имеют постоянные пометки, </a:t>
            </a:r>
            <a:r>
              <a:rPr lang="ru-RU" sz="2400" i="1" dirty="0" smtClean="0"/>
              <a:t>Г</a:t>
            </a:r>
            <a:r>
              <a:rPr lang="en-US" sz="2400" i="1" dirty="0" smtClean="0"/>
              <a:t>p</a:t>
            </a:r>
            <a:r>
              <a:rPr lang="ru-RU" sz="2400" i="1" dirty="0" smtClean="0"/>
              <a:t> =</a:t>
            </a:r>
            <a:r>
              <a:rPr lang="ru-RU" sz="2400" dirty="0" smtClean="0"/>
              <a:t>{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1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7</a:t>
            </a:r>
            <a:r>
              <a:rPr lang="ru-RU" sz="2400" dirty="0" smtClean="0"/>
              <a:t>} – временные пометки имеют вершины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7</a:t>
            </a:r>
            <a:r>
              <a:rPr lang="ru-RU" sz="2400" i="1" dirty="0" smtClean="0"/>
              <a:t>, </a:t>
            </a:r>
            <a:r>
              <a:rPr lang="ru-RU" sz="2400" dirty="0" smtClean="0"/>
              <a:t>уточняем их: </a:t>
            </a:r>
          </a:p>
          <a:p>
            <a:r>
              <a:rPr lang="ru-RU" sz="2400" i="1" dirty="0" smtClean="0"/>
              <a:t>      </a:t>
            </a:r>
            <a:r>
              <a:rPr lang="de-DE" sz="2400" i="1" dirty="0" smtClean="0"/>
              <a:t>l</a:t>
            </a:r>
            <a:r>
              <a:rPr lang="de-DE" sz="2400" dirty="0" smtClean="0"/>
              <a:t>(</a:t>
            </a:r>
            <a:r>
              <a:rPr lang="de-DE" sz="2400" i="1" dirty="0" smtClean="0"/>
              <a:t>x</a:t>
            </a:r>
            <a:r>
              <a:rPr lang="de-DE" sz="2400" i="1" baseline="-25000" dirty="0" smtClean="0"/>
              <a:t>3</a:t>
            </a:r>
            <a:r>
              <a:rPr lang="de-DE" sz="2400" dirty="0" smtClean="0"/>
              <a:t>)</a:t>
            </a:r>
            <a:r>
              <a:rPr lang="de-DE" sz="2400" i="1" dirty="0" smtClean="0"/>
              <a:t>=min</a:t>
            </a:r>
            <a:r>
              <a:rPr lang="de-DE" sz="2400" dirty="0" smtClean="0"/>
              <a:t>[</a:t>
            </a:r>
            <a:r>
              <a:rPr lang="de-DE" sz="2400" i="1" dirty="0" smtClean="0"/>
              <a:t>∞, 2</a:t>
            </a:r>
            <a:r>
              <a:rPr lang="de-DE" sz="2400" i="1" baseline="30000" dirty="0" smtClean="0"/>
              <a:t>+</a:t>
            </a:r>
            <a:r>
              <a:rPr lang="de-DE" sz="2400" i="1" dirty="0" smtClean="0"/>
              <a:t>+3</a:t>
            </a:r>
            <a:r>
              <a:rPr lang="de-DE" sz="2400" dirty="0" smtClean="0"/>
              <a:t>]</a:t>
            </a:r>
            <a:r>
              <a:rPr lang="de-DE" sz="2400" i="1" dirty="0" smtClean="0"/>
              <a:t>=5;</a:t>
            </a:r>
            <a:r>
              <a:rPr lang="ru-RU" sz="2400" i="1" dirty="0" smtClean="0"/>
              <a:t> </a:t>
            </a:r>
            <a:r>
              <a:rPr lang="en-US" sz="2400" i="1" dirty="0" smtClean="0"/>
              <a:t>      </a:t>
            </a:r>
            <a:r>
              <a:rPr lang="de-DE" sz="2400" i="1" dirty="0" smtClean="0"/>
              <a:t>l</a:t>
            </a:r>
            <a:r>
              <a:rPr lang="de-DE" sz="2400" dirty="0" smtClean="0"/>
              <a:t>(</a:t>
            </a:r>
            <a:r>
              <a:rPr lang="de-DE" sz="2400" i="1" dirty="0" smtClean="0"/>
              <a:t>x</a:t>
            </a:r>
            <a:r>
              <a:rPr lang="de-DE" sz="2400" i="1" baseline="-25000" dirty="0" smtClean="0"/>
              <a:t>7</a:t>
            </a:r>
            <a:r>
              <a:rPr lang="de-DE" sz="2400" dirty="0" smtClean="0"/>
              <a:t>)</a:t>
            </a:r>
            <a:r>
              <a:rPr lang="de-DE" sz="2400" i="1" dirty="0" smtClean="0"/>
              <a:t>=min</a:t>
            </a:r>
            <a:r>
              <a:rPr lang="de-DE" sz="2400" dirty="0" smtClean="0"/>
              <a:t>[</a:t>
            </a:r>
            <a:r>
              <a:rPr lang="de-DE" sz="2400" i="1" dirty="0" smtClean="0"/>
              <a:t>17, 2</a:t>
            </a:r>
            <a:r>
              <a:rPr lang="de-DE" sz="2400" i="1" baseline="30000" dirty="0" smtClean="0"/>
              <a:t>+</a:t>
            </a:r>
            <a:r>
              <a:rPr lang="de-DE" sz="2400" i="1" dirty="0" smtClean="0"/>
              <a:t>+10</a:t>
            </a:r>
            <a:r>
              <a:rPr lang="de-DE" sz="2400" dirty="0" smtClean="0"/>
              <a:t>]</a:t>
            </a:r>
            <a:r>
              <a:rPr lang="de-DE" sz="2400" i="1" dirty="0" smtClean="0"/>
              <a:t>=12.</a:t>
            </a:r>
            <a:endParaRPr lang="ru-RU" sz="2400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4371712" y="1"/>
          <a:ext cx="3152616" cy="3373252"/>
        </p:xfrm>
        <a:graphic>
          <a:graphicData uri="http://schemas.openxmlformats.org/drawingml/2006/table">
            <a:tbl>
              <a:tblPr/>
              <a:tblGrid>
                <a:gridCol w="661908"/>
                <a:gridCol w="567517"/>
                <a:gridCol w="615893"/>
                <a:gridCol w="653649"/>
                <a:gridCol w="653649"/>
              </a:tblGrid>
              <a:tr h="42180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2400" dirty="0" smtClean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de-DE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2400" dirty="0" smtClean="0">
                          <a:latin typeface="Times New Roman"/>
                          <a:ea typeface="Calibri"/>
                          <a:cs typeface="Times New Roman"/>
                        </a:rPr>
                        <a:t>  2</a:t>
                      </a:r>
                      <a:endParaRPr lang="de-DE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2400" dirty="0" smtClean="0">
                          <a:latin typeface="Times New Roman"/>
                          <a:ea typeface="Calibri"/>
                          <a:cs typeface="Times New Roman"/>
                        </a:rPr>
                        <a:t>  3</a:t>
                      </a:r>
                      <a:endParaRPr lang="de-DE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0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ru-RU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0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36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L</a:t>
                      </a: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=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r>
                        <a:rPr lang="ru-RU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0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0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0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0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2400" i="1" baseline="-25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17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i="1" dirty="0" smtClean="0"/>
              <a:t>6.  </a:t>
            </a:r>
            <a:r>
              <a:rPr lang="de-DE" sz="2400" i="1" dirty="0" smtClean="0"/>
              <a:t>l</a:t>
            </a:r>
            <a:r>
              <a:rPr lang="de-DE" sz="2400" dirty="0" smtClean="0"/>
              <a:t>(</a:t>
            </a:r>
            <a:r>
              <a:rPr lang="de-DE" sz="2400" i="1" dirty="0" err="1" smtClean="0"/>
              <a:t>x</a:t>
            </a:r>
            <a:r>
              <a:rPr lang="de-DE" sz="2400" i="1" baseline="-25000" dirty="0" err="1" smtClean="0"/>
              <a:t>i</a:t>
            </a:r>
            <a:r>
              <a:rPr lang="de-DE" sz="2400" i="1" dirty="0" smtClean="0"/>
              <a:t>*</a:t>
            </a:r>
            <a:r>
              <a:rPr lang="de-DE" sz="2400" dirty="0" smtClean="0"/>
              <a:t>)</a:t>
            </a:r>
            <a:r>
              <a:rPr lang="de-DE" sz="2400" i="1" dirty="0" smtClean="0"/>
              <a:t> = min</a:t>
            </a:r>
            <a:r>
              <a:rPr lang="de-DE" sz="2400" dirty="0" smtClean="0"/>
              <a:t>[</a:t>
            </a:r>
            <a:r>
              <a:rPr lang="de-DE" sz="2400" i="1" dirty="0" smtClean="0"/>
              <a:t>l</a:t>
            </a:r>
            <a:r>
              <a:rPr lang="de-DE" sz="2400" dirty="0" smtClean="0"/>
              <a:t>(</a:t>
            </a:r>
            <a:r>
              <a:rPr lang="de-DE" sz="2400" i="1" dirty="0" err="1" smtClean="0"/>
              <a:t>x</a:t>
            </a:r>
            <a:r>
              <a:rPr lang="de-DE" sz="2400" i="1" baseline="-25000" dirty="0" err="1" smtClean="0"/>
              <a:t>i</a:t>
            </a:r>
            <a:r>
              <a:rPr lang="de-DE" sz="2400" dirty="0" smtClean="0"/>
              <a:t>)]</a:t>
            </a:r>
            <a:r>
              <a:rPr lang="de-DE" sz="2400" i="1" dirty="0" smtClean="0"/>
              <a:t> = l</a:t>
            </a:r>
            <a:r>
              <a:rPr lang="de-DE" sz="2400" dirty="0" smtClean="0"/>
              <a:t>(</a:t>
            </a:r>
            <a:r>
              <a:rPr lang="de-DE" sz="2400" i="1" dirty="0" smtClean="0"/>
              <a:t>x</a:t>
            </a:r>
            <a:r>
              <a:rPr lang="de-DE" sz="2400" i="1" baseline="-25000" dirty="0" smtClean="0"/>
              <a:t>3</a:t>
            </a:r>
            <a:r>
              <a:rPr lang="de-DE" sz="2400" dirty="0" smtClean="0"/>
              <a:t>)</a:t>
            </a:r>
            <a:r>
              <a:rPr lang="de-DE" sz="2400" i="1" dirty="0" smtClean="0"/>
              <a:t> = 5.</a:t>
            </a:r>
            <a:endParaRPr lang="ru-RU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40466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7.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</a:t>
            </a:r>
            <a:r>
              <a:rPr lang="ru-RU" sz="2400" dirty="0" smtClean="0"/>
              <a:t>)</a:t>
            </a:r>
            <a:r>
              <a:rPr lang="ru-RU" sz="2400" i="1" dirty="0" smtClean="0"/>
              <a:t> = 5</a:t>
            </a:r>
            <a:r>
              <a:rPr lang="ru-RU" sz="2400" i="1" baseline="30000" dirty="0" smtClean="0"/>
              <a:t>+</a:t>
            </a:r>
            <a:r>
              <a:rPr lang="ru-RU" sz="2400" i="1" dirty="0" smtClean="0"/>
              <a:t>,  </a:t>
            </a:r>
            <a:r>
              <a:rPr lang="en-US" sz="2400" i="1" dirty="0" smtClean="0"/>
              <a:t>p</a:t>
            </a:r>
            <a:r>
              <a:rPr lang="ru-RU" sz="2400" i="1" dirty="0" smtClean="0"/>
              <a:t>=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</a:t>
            </a:r>
            <a:r>
              <a:rPr lang="ru-RU" sz="2400" i="1" dirty="0" smtClean="0"/>
              <a:t>.</a:t>
            </a:r>
            <a:endParaRPr lang="ru-RU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0" y="83671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ru-RU" sz="2400" dirty="0" smtClean="0"/>
              <a:t>8. Не все вершины имеют постоянные пометки, </a:t>
            </a:r>
            <a:r>
              <a:rPr lang="ru-RU" sz="2400" i="1" dirty="0" smtClean="0"/>
              <a:t>Г</a:t>
            </a:r>
            <a:r>
              <a:rPr lang="en-US" sz="2400" i="1" dirty="0" smtClean="0"/>
              <a:t>p</a:t>
            </a:r>
            <a:r>
              <a:rPr lang="ru-RU" sz="2400" i="1" dirty="0" smtClean="0"/>
              <a:t> =</a:t>
            </a:r>
            <a:r>
              <a:rPr lang="ru-RU" sz="2400" dirty="0" smtClean="0"/>
              <a:t>{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2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4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dirty="0" smtClean="0"/>
              <a:t>} – временные пометки имеют вершины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4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i="1" dirty="0" smtClean="0"/>
              <a:t>, </a:t>
            </a:r>
            <a:r>
              <a:rPr lang="ru-RU" sz="2400" dirty="0" smtClean="0"/>
              <a:t>уточняем их: </a:t>
            </a:r>
          </a:p>
          <a:p>
            <a:r>
              <a:rPr lang="ru-RU" sz="2400" i="1" dirty="0" smtClean="0"/>
              <a:t>       </a:t>
            </a:r>
            <a:r>
              <a:rPr lang="de-DE" sz="2400" i="1" dirty="0" smtClean="0"/>
              <a:t>l</a:t>
            </a:r>
            <a:r>
              <a:rPr lang="de-DE" sz="2400" dirty="0" smtClean="0"/>
              <a:t>(</a:t>
            </a:r>
            <a:r>
              <a:rPr lang="de-DE" sz="2400" i="1" dirty="0" smtClean="0"/>
              <a:t>x</a:t>
            </a:r>
            <a:r>
              <a:rPr lang="de-DE" sz="2400" i="1" baseline="-25000" dirty="0" smtClean="0"/>
              <a:t>4</a:t>
            </a:r>
            <a:r>
              <a:rPr lang="de-DE" sz="2400" dirty="0" smtClean="0"/>
              <a:t>)</a:t>
            </a:r>
            <a:r>
              <a:rPr lang="de-DE" sz="2400" i="1" dirty="0" smtClean="0"/>
              <a:t>=min</a:t>
            </a:r>
            <a:r>
              <a:rPr lang="de-DE" sz="2400" dirty="0" smtClean="0"/>
              <a:t>[</a:t>
            </a:r>
            <a:r>
              <a:rPr lang="de-DE" sz="2400" i="1" dirty="0" smtClean="0"/>
              <a:t>∞ , 5</a:t>
            </a:r>
            <a:r>
              <a:rPr lang="de-DE" sz="2400" i="1" baseline="30000" dirty="0" smtClean="0"/>
              <a:t>+</a:t>
            </a:r>
            <a:r>
              <a:rPr lang="de-DE" sz="2400" i="1" dirty="0" smtClean="0"/>
              <a:t>+15</a:t>
            </a:r>
            <a:r>
              <a:rPr lang="de-DE" sz="2400" dirty="0" smtClean="0"/>
              <a:t>]</a:t>
            </a:r>
            <a:r>
              <a:rPr lang="de-DE" sz="2400" i="1" dirty="0" smtClean="0"/>
              <a:t>=20;</a:t>
            </a:r>
            <a:r>
              <a:rPr lang="ru-RU" sz="2400" i="1" dirty="0" smtClean="0"/>
              <a:t> </a:t>
            </a:r>
            <a:r>
              <a:rPr lang="en-US" sz="2400" i="1" dirty="0" smtClean="0"/>
              <a:t>       </a:t>
            </a:r>
            <a:r>
              <a:rPr lang="de-DE" sz="2400" i="1" dirty="0" smtClean="0"/>
              <a:t>l</a:t>
            </a:r>
            <a:r>
              <a:rPr lang="de-DE" sz="2400" dirty="0" smtClean="0"/>
              <a:t>(</a:t>
            </a:r>
            <a:r>
              <a:rPr lang="de-DE" sz="2400" i="1" dirty="0" smtClean="0"/>
              <a:t>x</a:t>
            </a:r>
            <a:r>
              <a:rPr lang="de-DE" sz="2400" i="1" baseline="-25000" dirty="0" smtClean="0"/>
              <a:t>6</a:t>
            </a:r>
            <a:r>
              <a:rPr lang="de-DE" sz="2400" dirty="0" smtClean="0"/>
              <a:t>)</a:t>
            </a:r>
            <a:r>
              <a:rPr lang="de-DE" sz="2400" i="1" dirty="0" smtClean="0"/>
              <a:t>=min</a:t>
            </a:r>
            <a:r>
              <a:rPr lang="de-DE" sz="2400" dirty="0" smtClean="0"/>
              <a:t>[</a:t>
            </a:r>
            <a:r>
              <a:rPr lang="de-DE" sz="2400" i="1" dirty="0" smtClean="0"/>
              <a:t>10, </a:t>
            </a:r>
            <a:r>
              <a:rPr lang="en-US" sz="2400" i="1" dirty="0" smtClean="0"/>
              <a:t>5</a:t>
            </a:r>
            <a:r>
              <a:rPr lang="de-DE" sz="2400" i="1" baseline="30000" dirty="0" smtClean="0"/>
              <a:t>+</a:t>
            </a:r>
            <a:r>
              <a:rPr lang="de-DE" sz="2400" i="1" dirty="0" smtClean="0"/>
              <a:t>+</a:t>
            </a:r>
            <a:r>
              <a:rPr lang="en-US" sz="2400" i="1" dirty="0" smtClean="0"/>
              <a:t>3</a:t>
            </a:r>
            <a:r>
              <a:rPr lang="de-DE" sz="2400" dirty="0" smtClean="0"/>
              <a:t>]</a:t>
            </a:r>
            <a:r>
              <a:rPr lang="de-DE" sz="2400" i="1" dirty="0" smtClean="0"/>
              <a:t>=</a:t>
            </a:r>
            <a:r>
              <a:rPr lang="en-US" sz="2400" i="1" dirty="0" smtClean="0"/>
              <a:t>8</a:t>
            </a:r>
            <a:r>
              <a:rPr lang="de-DE" sz="2400" i="1" dirty="0" smtClean="0"/>
              <a:t>.</a:t>
            </a:r>
            <a:endParaRPr lang="ru-RU" sz="2400" dirty="0" smtClean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-36512" y="3448384"/>
          <a:ext cx="2952327" cy="3364992"/>
        </p:xfrm>
        <a:graphic>
          <a:graphicData uri="http://schemas.openxmlformats.org/drawingml/2006/table">
            <a:tbl>
              <a:tblPr/>
              <a:tblGrid>
                <a:gridCol w="513409"/>
                <a:gridCol w="440195"/>
                <a:gridCol w="477717"/>
                <a:gridCol w="507002"/>
                <a:gridCol w="507002"/>
                <a:gridCol w="507002"/>
              </a:tblGrid>
              <a:tr h="38244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44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ru-RU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44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44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L</a:t>
                      </a: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=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 dirty="0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 dirty="0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r>
                        <a:rPr lang="ru-RU" sz="2400" baseline="30000" dirty="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44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20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44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44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r>
                        <a:rPr lang="ru-RU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44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17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191683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9. </a:t>
            </a:r>
            <a:r>
              <a:rPr lang="de-DE" sz="2400" i="1" dirty="0" smtClean="0"/>
              <a:t>l</a:t>
            </a:r>
            <a:r>
              <a:rPr lang="de-DE" sz="2400" dirty="0" smtClean="0"/>
              <a:t>(</a:t>
            </a:r>
            <a:r>
              <a:rPr lang="de-DE" sz="2400" i="1" dirty="0" err="1" smtClean="0"/>
              <a:t>x</a:t>
            </a:r>
            <a:r>
              <a:rPr lang="de-DE" sz="2400" i="1" baseline="-25000" dirty="0" err="1" smtClean="0"/>
              <a:t>i</a:t>
            </a:r>
            <a:r>
              <a:rPr lang="de-DE" sz="2400" i="1" dirty="0" smtClean="0"/>
              <a:t>*</a:t>
            </a:r>
            <a:r>
              <a:rPr lang="de-DE" sz="2400" dirty="0" smtClean="0"/>
              <a:t>)</a:t>
            </a:r>
            <a:r>
              <a:rPr lang="de-DE" sz="2400" i="1" dirty="0" smtClean="0"/>
              <a:t> = min</a:t>
            </a:r>
            <a:r>
              <a:rPr lang="de-DE" sz="2400" dirty="0" smtClean="0"/>
              <a:t>[</a:t>
            </a:r>
            <a:r>
              <a:rPr lang="de-DE" sz="2400" i="1" dirty="0" smtClean="0"/>
              <a:t>l</a:t>
            </a:r>
            <a:r>
              <a:rPr lang="de-DE" sz="2400" dirty="0" smtClean="0"/>
              <a:t>(</a:t>
            </a:r>
            <a:r>
              <a:rPr lang="de-DE" sz="2400" i="1" dirty="0" err="1" smtClean="0"/>
              <a:t>x</a:t>
            </a:r>
            <a:r>
              <a:rPr lang="de-DE" sz="2400" i="1" baseline="-25000" dirty="0" err="1" smtClean="0"/>
              <a:t>i</a:t>
            </a:r>
            <a:r>
              <a:rPr lang="de-DE" sz="2400" dirty="0" smtClean="0"/>
              <a:t>)]</a:t>
            </a:r>
            <a:r>
              <a:rPr lang="de-DE" sz="2400" i="1" dirty="0" smtClean="0"/>
              <a:t> = l</a:t>
            </a:r>
            <a:r>
              <a:rPr lang="de-DE" sz="2400" dirty="0" smtClean="0"/>
              <a:t>(</a:t>
            </a:r>
            <a:r>
              <a:rPr lang="de-DE" sz="2400" i="1" dirty="0" smtClean="0"/>
              <a:t>x</a:t>
            </a:r>
            <a:r>
              <a:rPr lang="de-DE" sz="2400" i="1" baseline="-25000" dirty="0" smtClean="0"/>
              <a:t>6</a:t>
            </a:r>
            <a:r>
              <a:rPr lang="de-DE" sz="2400" dirty="0" smtClean="0"/>
              <a:t>)</a:t>
            </a:r>
            <a:r>
              <a:rPr lang="de-DE" sz="2400" i="1" dirty="0" smtClean="0"/>
              <a:t> = 8.</a:t>
            </a:r>
            <a:endParaRPr lang="ru-RU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0" y="227687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10.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dirty="0" smtClean="0"/>
              <a:t>)</a:t>
            </a:r>
            <a:r>
              <a:rPr lang="ru-RU" sz="2400" i="1" dirty="0" smtClean="0"/>
              <a:t> = 8</a:t>
            </a:r>
            <a:r>
              <a:rPr lang="ru-RU" sz="2400" i="1" baseline="30000" dirty="0" smtClean="0"/>
              <a:t>+</a:t>
            </a:r>
            <a:r>
              <a:rPr lang="ru-RU" sz="2400" i="1" dirty="0" smtClean="0"/>
              <a:t>, </a:t>
            </a:r>
            <a:r>
              <a:rPr lang="en-US" sz="2400" i="1" dirty="0" smtClean="0"/>
              <a:t>p</a:t>
            </a:r>
            <a:r>
              <a:rPr lang="ru-RU" sz="2400" i="1" dirty="0" smtClean="0"/>
              <a:t>=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i="1" dirty="0" smtClean="0"/>
              <a:t>.</a:t>
            </a:r>
            <a:endParaRPr lang="ru-RU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0" y="263691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ru-RU" sz="2400" dirty="0" smtClean="0"/>
              <a:t>11. </a:t>
            </a:r>
            <a:r>
              <a:rPr lang="ru-RU" sz="2400" i="1" dirty="0" smtClean="0"/>
              <a:t>Г</a:t>
            </a:r>
            <a:r>
              <a:rPr lang="en-US" sz="2400" i="1" dirty="0" smtClean="0"/>
              <a:t>p</a:t>
            </a:r>
            <a:r>
              <a:rPr lang="ru-RU" sz="2400" i="1" dirty="0" smtClean="0"/>
              <a:t> =</a:t>
            </a:r>
            <a:r>
              <a:rPr lang="ru-RU" sz="2400" dirty="0" smtClean="0"/>
              <a:t>{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1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7</a:t>
            </a:r>
            <a:r>
              <a:rPr lang="ru-RU" sz="2400" dirty="0" smtClean="0"/>
              <a:t>} – временные пометки имеют вершины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7</a:t>
            </a:r>
            <a:r>
              <a:rPr lang="ru-RU" sz="2400" i="1" dirty="0" smtClean="0"/>
              <a:t>, </a:t>
            </a:r>
            <a:r>
              <a:rPr lang="ru-RU" sz="2400" dirty="0" smtClean="0"/>
              <a:t>уточняем их: </a:t>
            </a:r>
            <a:r>
              <a:rPr lang="ru-RU" sz="2400" i="1" dirty="0" smtClean="0"/>
              <a:t>   </a:t>
            </a:r>
            <a:r>
              <a:rPr lang="de-DE" sz="2400" i="1" dirty="0" smtClean="0"/>
              <a:t>l</a:t>
            </a:r>
            <a:r>
              <a:rPr lang="de-DE" sz="2400" dirty="0" smtClean="0"/>
              <a:t>(</a:t>
            </a:r>
            <a:r>
              <a:rPr lang="de-DE" sz="2400" i="1" dirty="0" smtClean="0"/>
              <a:t>x</a:t>
            </a:r>
            <a:r>
              <a:rPr lang="de-DE" sz="2400" i="1" baseline="-25000" dirty="0" smtClean="0"/>
              <a:t>5</a:t>
            </a:r>
            <a:r>
              <a:rPr lang="de-DE" sz="2400" dirty="0" smtClean="0"/>
              <a:t>)</a:t>
            </a:r>
            <a:r>
              <a:rPr lang="de-DE" sz="2400" i="1" dirty="0" smtClean="0"/>
              <a:t>=min</a:t>
            </a:r>
            <a:r>
              <a:rPr lang="de-DE" sz="2400" dirty="0" smtClean="0"/>
              <a:t>[</a:t>
            </a:r>
            <a:r>
              <a:rPr lang="de-DE" sz="2400" i="1" dirty="0" smtClean="0"/>
              <a:t>∞ , 8</a:t>
            </a:r>
            <a:r>
              <a:rPr lang="de-DE" sz="2400" i="1" baseline="30000" dirty="0" smtClean="0"/>
              <a:t>+</a:t>
            </a:r>
            <a:r>
              <a:rPr lang="de-DE" sz="2400" i="1" dirty="0" smtClean="0"/>
              <a:t>+15</a:t>
            </a:r>
            <a:r>
              <a:rPr lang="de-DE" sz="2400" dirty="0" smtClean="0"/>
              <a:t>]</a:t>
            </a:r>
            <a:r>
              <a:rPr lang="de-DE" sz="2400" i="1" dirty="0" smtClean="0"/>
              <a:t>=23;</a:t>
            </a:r>
            <a:r>
              <a:rPr lang="ru-RU" sz="2400" i="1" dirty="0" smtClean="0"/>
              <a:t> </a:t>
            </a:r>
            <a:r>
              <a:rPr lang="en-US" sz="2400" i="1" dirty="0" smtClean="0"/>
              <a:t>   </a:t>
            </a:r>
            <a:r>
              <a:rPr lang="de-DE" sz="2400" i="1" dirty="0" smtClean="0"/>
              <a:t>l</a:t>
            </a:r>
            <a:r>
              <a:rPr lang="de-DE" sz="2400" dirty="0" smtClean="0"/>
              <a:t>(</a:t>
            </a:r>
            <a:r>
              <a:rPr lang="de-DE" sz="2400" i="1" dirty="0" smtClean="0"/>
              <a:t>x</a:t>
            </a:r>
            <a:r>
              <a:rPr lang="de-DE" sz="2400" i="1" baseline="-25000" dirty="0" smtClean="0"/>
              <a:t>7</a:t>
            </a:r>
            <a:r>
              <a:rPr lang="de-DE" sz="2400" dirty="0" smtClean="0"/>
              <a:t>)</a:t>
            </a:r>
            <a:r>
              <a:rPr lang="de-DE" sz="2400" i="1" dirty="0" smtClean="0"/>
              <a:t>=min</a:t>
            </a:r>
            <a:r>
              <a:rPr lang="de-DE" sz="2400" dirty="0" smtClean="0"/>
              <a:t>[</a:t>
            </a:r>
            <a:r>
              <a:rPr lang="de-DE" sz="2400" i="1" dirty="0" smtClean="0"/>
              <a:t>1</a:t>
            </a:r>
            <a:r>
              <a:rPr lang="en-US" sz="2400" i="1" dirty="0" smtClean="0"/>
              <a:t>2</a:t>
            </a:r>
            <a:r>
              <a:rPr lang="de-DE" sz="2400" i="1" dirty="0" smtClean="0"/>
              <a:t>, </a:t>
            </a:r>
            <a:r>
              <a:rPr lang="en-US" sz="2400" i="1" dirty="0" smtClean="0"/>
              <a:t>8</a:t>
            </a:r>
            <a:r>
              <a:rPr lang="de-DE" sz="2400" i="1" baseline="30000" dirty="0" smtClean="0"/>
              <a:t>+</a:t>
            </a:r>
            <a:r>
              <a:rPr lang="de-DE" sz="2400" i="1" dirty="0" smtClean="0"/>
              <a:t>+3</a:t>
            </a:r>
            <a:r>
              <a:rPr lang="de-DE" sz="2400" dirty="0" smtClean="0"/>
              <a:t>]</a:t>
            </a:r>
            <a:r>
              <a:rPr lang="de-DE" sz="2400" i="1" dirty="0" smtClean="0"/>
              <a:t>=</a:t>
            </a:r>
            <a:r>
              <a:rPr lang="en-US" sz="2400" i="1" dirty="0" smtClean="0"/>
              <a:t>11</a:t>
            </a:r>
            <a:r>
              <a:rPr lang="de-DE" sz="2400" i="1" dirty="0" smtClean="0"/>
              <a:t>.</a:t>
            </a:r>
            <a:endParaRPr lang="ru-RU" sz="2400" dirty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3419873" y="3429000"/>
          <a:ext cx="3888431" cy="3364992"/>
        </p:xfrm>
        <a:graphic>
          <a:graphicData uri="http://schemas.openxmlformats.org/drawingml/2006/table">
            <a:tbl>
              <a:tblPr/>
              <a:tblGrid>
                <a:gridCol w="565337"/>
                <a:gridCol w="496879"/>
                <a:gridCol w="524483"/>
                <a:gridCol w="501532"/>
                <a:gridCol w="576064"/>
                <a:gridCol w="576064"/>
                <a:gridCol w="648072"/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2400" dirty="0" smtClean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de-DE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2400" dirty="0" smtClean="0">
                          <a:latin typeface="Times New Roman"/>
                          <a:ea typeface="Calibri"/>
                          <a:cs typeface="Times New Roman"/>
                        </a:rPr>
                        <a:t>  2</a:t>
                      </a:r>
                      <a:endParaRPr lang="de-DE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2400" dirty="0" smtClean="0">
                          <a:latin typeface="Times New Roman"/>
                          <a:ea typeface="Calibri"/>
                          <a:cs typeface="Times New Roman"/>
                        </a:rPr>
                        <a:t>  3</a:t>
                      </a:r>
                      <a:endParaRPr lang="de-DE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2400" dirty="0" smtClean="0">
                          <a:latin typeface="Times New Roman"/>
                          <a:ea typeface="Calibri"/>
                          <a:cs typeface="Times New Roman"/>
                        </a:rPr>
                        <a:t>  4</a:t>
                      </a:r>
                      <a:endParaRPr lang="de-DE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2400" dirty="0" smtClean="0">
                          <a:latin typeface="Times New Roman"/>
                          <a:ea typeface="Calibri"/>
                          <a:cs typeface="Times New Roman"/>
                        </a:rPr>
                        <a:t>  5</a:t>
                      </a:r>
                      <a:endParaRPr lang="de-DE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ru-RU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L</a:t>
                      </a: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=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r>
                        <a:rPr lang="ru-RU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20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20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23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r>
                        <a:rPr lang="ru-RU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17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Calibri"/>
                          <a:cs typeface="Times New Roman"/>
                        </a:rPr>
                        <a:t>11</a:t>
                      </a:r>
                      <a:r>
                        <a:rPr lang="ru-RU" sz="2400" baseline="30000" dirty="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139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12. </a:t>
            </a:r>
            <a:r>
              <a:rPr lang="de-DE" sz="2400" i="1" dirty="0" smtClean="0"/>
              <a:t>l</a:t>
            </a:r>
            <a:r>
              <a:rPr lang="de-DE" sz="2400" dirty="0" smtClean="0"/>
              <a:t>(</a:t>
            </a:r>
            <a:r>
              <a:rPr lang="de-DE" sz="2400" i="1" dirty="0" err="1" smtClean="0"/>
              <a:t>x</a:t>
            </a:r>
            <a:r>
              <a:rPr lang="de-DE" sz="2400" i="1" baseline="-25000" dirty="0" err="1" smtClean="0"/>
              <a:t>i</a:t>
            </a:r>
            <a:r>
              <a:rPr lang="de-DE" sz="2400" i="1" dirty="0" smtClean="0"/>
              <a:t>*</a:t>
            </a:r>
            <a:r>
              <a:rPr lang="de-DE" sz="2400" dirty="0" smtClean="0"/>
              <a:t>)</a:t>
            </a:r>
            <a:r>
              <a:rPr lang="de-DE" sz="2400" i="1" dirty="0" smtClean="0"/>
              <a:t> = min</a:t>
            </a:r>
            <a:r>
              <a:rPr lang="de-DE" sz="2400" dirty="0" smtClean="0"/>
              <a:t>[</a:t>
            </a:r>
            <a:r>
              <a:rPr lang="de-DE" sz="2400" i="1" dirty="0" smtClean="0"/>
              <a:t>l</a:t>
            </a:r>
            <a:r>
              <a:rPr lang="de-DE" sz="2400" dirty="0" smtClean="0"/>
              <a:t>(</a:t>
            </a:r>
            <a:r>
              <a:rPr lang="de-DE" sz="2400" i="1" dirty="0" err="1" smtClean="0"/>
              <a:t>x</a:t>
            </a:r>
            <a:r>
              <a:rPr lang="de-DE" sz="2400" i="1" baseline="-25000" dirty="0" err="1" smtClean="0"/>
              <a:t>i</a:t>
            </a:r>
            <a:r>
              <a:rPr lang="de-DE" sz="2400" dirty="0" smtClean="0"/>
              <a:t>)]</a:t>
            </a:r>
            <a:r>
              <a:rPr lang="de-DE" sz="2400" i="1" dirty="0" smtClean="0"/>
              <a:t> = l</a:t>
            </a:r>
            <a:r>
              <a:rPr lang="de-DE" sz="2400" dirty="0" smtClean="0"/>
              <a:t>(</a:t>
            </a:r>
            <a:r>
              <a:rPr lang="de-DE" sz="2400" i="1" dirty="0" smtClean="0"/>
              <a:t>x</a:t>
            </a:r>
            <a:r>
              <a:rPr lang="de-DE" sz="2400" i="1" baseline="-25000" dirty="0" smtClean="0"/>
              <a:t>7</a:t>
            </a:r>
            <a:r>
              <a:rPr lang="de-DE" sz="2400" dirty="0" smtClean="0"/>
              <a:t>)</a:t>
            </a:r>
            <a:r>
              <a:rPr lang="de-DE" sz="2400" i="1" dirty="0" smtClean="0"/>
              <a:t> = 11.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355976" y="0"/>
            <a:ext cx="27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13.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7</a:t>
            </a:r>
            <a:r>
              <a:rPr lang="ru-RU" sz="2400" dirty="0" smtClean="0"/>
              <a:t>)</a:t>
            </a:r>
            <a:r>
              <a:rPr lang="ru-RU" sz="2400" i="1" dirty="0" smtClean="0"/>
              <a:t> = 11</a:t>
            </a:r>
            <a:r>
              <a:rPr lang="ru-RU" sz="2400" i="1" baseline="30000" dirty="0" smtClean="0"/>
              <a:t>+</a:t>
            </a:r>
            <a:r>
              <a:rPr lang="ru-RU" sz="2400" i="1" dirty="0" smtClean="0"/>
              <a:t>, </a:t>
            </a:r>
            <a:r>
              <a:rPr lang="en-US" sz="2400" i="1" dirty="0" smtClean="0"/>
              <a:t>p</a:t>
            </a:r>
            <a:r>
              <a:rPr lang="ru-RU" sz="2400" i="1" dirty="0" smtClean="0"/>
              <a:t>=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7</a:t>
            </a:r>
            <a:r>
              <a:rPr lang="ru-RU" sz="2400" i="1" dirty="0" smtClean="0"/>
              <a:t>.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0466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14. Не все пометки постоянные, </a:t>
            </a:r>
            <a:r>
              <a:rPr lang="ru-RU" sz="2400" i="1" dirty="0" smtClean="0"/>
              <a:t>Г</a:t>
            </a:r>
            <a:r>
              <a:rPr lang="en-US" sz="2400" i="1" dirty="0" smtClean="0"/>
              <a:t>p</a:t>
            </a:r>
            <a:r>
              <a:rPr lang="ru-RU" sz="2400" i="1" dirty="0" smtClean="0"/>
              <a:t> =</a:t>
            </a:r>
            <a:r>
              <a:rPr lang="ru-RU" sz="2400" dirty="0" smtClean="0"/>
              <a:t>{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1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2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4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dirty="0" smtClean="0"/>
              <a:t>} – временную пометку имеет вершина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4</a:t>
            </a:r>
            <a:r>
              <a:rPr lang="ru-RU" sz="2400" i="1" dirty="0" smtClean="0"/>
              <a:t>,  </a:t>
            </a:r>
            <a:r>
              <a:rPr lang="ru-RU" sz="2400" dirty="0" smtClean="0"/>
              <a:t>уточняем ее: </a:t>
            </a:r>
            <a:r>
              <a:rPr lang="de-DE" sz="2400" i="1" dirty="0" smtClean="0"/>
              <a:t>l(x</a:t>
            </a:r>
            <a:r>
              <a:rPr lang="ru-RU" sz="2400" i="1" baseline="-25000" dirty="0" smtClean="0"/>
              <a:t>4</a:t>
            </a:r>
            <a:r>
              <a:rPr lang="de-DE" sz="2400" dirty="0" smtClean="0"/>
              <a:t>)</a:t>
            </a:r>
            <a:r>
              <a:rPr lang="de-DE" sz="2400" i="1" dirty="0" smtClean="0"/>
              <a:t>=min</a:t>
            </a:r>
            <a:r>
              <a:rPr lang="de-DE" sz="2400" dirty="0" smtClean="0"/>
              <a:t>[</a:t>
            </a:r>
            <a:r>
              <a:rPr lang="ru-RU" sz="2400" i="1" dirty="0" smtClean="0"/>
              <a:t>20</a:t>
            </a:r>
            <a:r>
              <a:rPr lang="de-DE" sz="2400" i="1" dirty="0" smtClean="0"/>
              <a:t>, </a:t>
            </a:r>
            <a:r>
              <a:rPr lang="ru-RU" sz="2400" i="1" dirty="0" smtClean="0"/>
              <a:t>11</a:t>
            </a:r>
            <a:r>
              <a:rPr lang="de-DE" sz="2400" i="1" baseline="30000" dirty="0" smtClean="0"/>
              <a:t>+</a:t>
            </a:r>
            <a:r>
              <a:rPr lang="de-DE" sz="2400" i="1" dirty="0" smtClean="0"/>
              <a:t>+</a:t>
            </a:r>
            <a:r>
              <a:rPr lang="ru-RU" sz="2400" i="1" dirty="0" smtClean="0"/>
              <a:t>5</a:t>
            </a:r>
            <a:r>
              <a:rPr lang="de-DE" sz="2400" dirty="0" smtClean="0"/>
              <a:t>]</a:t>
            </a:r>
            <a:r>
              <a:rPr lang="de-DE" sz="2400" i="1" dirty="0" smtClean="0"/>
              <a:t>=</a:t>
            </a:r>
            <a:r>
              <a:rPr lang="ru-RU" sz="2400" i="1" dirty="0" smtClean="0"/>
              <a:t>16.</a:t>
            </a:r>
            <a:endParaRPr lang="ru-RU" sz="24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-36512" y="3429000"/>
          <a:ext cx="4392488" cy="3364992"/>
        </p:xfrm>
        <a:graphic>
          <a:graphicData uri="http://schemas.openxmlformats.org/drawingml/2006/table">
            <a:tbl>
              <a:tblPr/>
              <a:tblGrid>
                <a:gridCol w="575470"/>
                <a:gridCol w="473387"/>
                <a:gridCol w="468383"/>
                <a:gridCol w="545445"/>
                <a:gridCol w="545445"/>
                <a:gridCol w="545445"/>
                <a:gridCol w="547448"/>
                <a:gridCol w="691465"/>
              </a:tblGrid>
              <a:tr h="31217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2400" dirty="0" smtClean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de-DE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2400" dirty="0" smtClean="0">
                          <a:latin typeface="Times New Roman"/>
                          <a:ea typeface="Calibri"/>
                          <a:cs typeface="Times New Roman"/>
                        </a:rPr>
                        <a:t>  2</a:t>
                      </a:r>
                      <a:endParaRPr lang="de-DE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2400" dirty="0" smtClean="0">
                          <a:latin typeface="Times New Roman"/>
                          <a:ea typeface="Calibri"/>
                          <a:cs typeface="Times New Roman"/>
                        </a:rPr>
                        <a:t>  3</a:t>
                      </a:r>
                      <a:endParaRPr lang="de-DE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2400" dirty="0" smtClean="0">
                          <a:latin typeface="Times New Roman"/>
                          <a:ea typeface="Calibri"/>
                          <a:cs typeface="Times New Roman"/>
                        </a:rPr>
                        <a:t>  4</a:t>
                      </a:r>
                      <a:endParaRPr lang="de-DE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2400" dirty="0" smtClean="0">
                          <a:latin typeface="Times New Roman"/>
                          <a:ea typeface="Calibri"/>
                          <a:cs typeface="Times New Roman"/>
                        </a:rPr>
                        <a:t>  5</a:t>
                      </a:r>
                      <a:endParaRPr lang="de-DE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2400" dirty="0" smtClean="0">
                          <a:latin typeface="Times New Roman"/>
                          <a:ea typeface="Calibri"/>
                          <a:cs typeface="Times New Roman"/>
                        </a:rPr>
                        <a:t>  6</a:t>
                      </a:r>
                      <a:endParaRPr lang="de-DE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17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ru-RU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17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17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L</a:t>
                      </a: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=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r>
                        <a:rPr lang="ru-RU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17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20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20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16</a:t>
                      </a:r>
                      <a:r>
                        <a:rPr lang="ru-RU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17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23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23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17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r>
                        <a:rPr lang="ru-RU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17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17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11</a:t>
                      </a:r>
                      <a:r>
                        <a:rPr lang="ru-RU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1196752"/>
            <a:ext cx="4067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15. </a:t>
            </a:r>
            <a:r>
              <a:rPr lang="de-DE" sz="2400" i="1" dirty="0" smtClean="0"/>
              <a:t>l</a:t>
            </a:r>
            <a:r>
              <a:rPr lang="de-DE" sz="2400" dirty="0" smtClean="0"/>
              <a:t>(</a:t>
            </a:r>
            <a:r>
              <a:rPr lang="de-DE" sz="2400" i="1" dirty="0" err="1" smtClean="0"/>
              <a:t>x</a:t>
            </a:r>
            <a:r>
              <a:rPr lang="de-DE" sz="2400" i="1" baseline="-25000" dirty="0" err="1" smtClean="0"/>
              <a:t>i</a:t>
            </a:r>
            <a:r>
              <a:rPr lang="de-DE" sz="2400" i="1" dirty="0" smtClean="0"/>
              <a:t>*</a:t>
            </a:r>
            <a:r>
              <a:rPr lang="de-DE" sz="2400" dirty="0" smtClean="0"/>
              <a:t>)</a:t>
            </a:r>
            <a:r>
              <a:rPr lang="de-DE" sz="2400" i="1" dirty="0" smtClean="0"/>
              <a:t> = min</a:t>
            </a:r>
            <a:r>
              <a:rPr lang="de-DE" sz="2400" dirty="0" smtClean="0"/>
              <a:t>[</a:t>
            </a:r>
            <a:r>
              <a:rPr lang="de-DE" sz="2400" i="1" dirty="0" smtClean="0"/>
              <a:t>l</a:t>
            </a:r>
            <a:r>
              <a:rPr lang="de-DE" sz="2400" dirty="0" smtClean="0"/>
              <a:t>(</a:t>
            </a:r>
            <a:r>
              <a:rPr lang="de-DE" sz="2400" i="1" dirty="0" err="1" smtClean="0"/>
              <a:t>x</a:t>
            </a:r>
            <a:r>
              <a:rPr lang="de-DE" sz="2400" i="1" baseline="-25000" dirty="0" err="1" smtClean="0"/>
              <a:t>i</a:t>
            </a:r>
            <a:r>
              <a:rPr lang="de-DE" sz="2400" dirty="0" smtClean="0"/>
              <a:t>)]</a:t>
            </a:r>
            <a:r>
              <a:rPr lang="de-DE" sz="2400" i="1" dirty="0" smtClean="0"/>
              <a:t> = l</a:t>
            </a:r>
            <a:r>
              <a:rPr lang="de-DE" sz="2400" dirty="0" smtClean="0"/>
              <a:t>(</a:t>
            </a:r>
            <a:r>
              <a:rPr lang="de-DE" sz="2400" i="1" dirty="0" smtClean="0"/>
              <a:t>x</a:t>
            </a:r>
            <a:r>
              <a:rPr lang="de-DE" sz="2400" i="1" baseline="-25000" dirty="0" smtClean="0"/>
              <a:t>4</a:t>
            </a:r>
            <a:r>
              <a:rPr lang="de-DE" sz="2400" dirty="0" smtClean="0"/>
              <a:t>)</a:t>
            </a:r>
            <a:r>
              <a:rPr lang="de-DE" sz="2400" i="1" dirty="0" smtClean="0"/>
              <a:t> = 16.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99992" y="1196752"/>
            <a:ext cx="27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16.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4</a:t>
            </a:r>
            <a:r>
              <a:rPr lang="ru-RU" sz="2400" dirty="0" smtClean="0"/>
              <a:t>)</a:t>
            </a:r>
            <a:r>
              <a:rPr lang="ru-RU" sz="2400" i="1" dirty="0" smtClean="0"/>
              <a:t> = 16</a:t>
            </a:r>
            <a:r>
              <a:rPr lang="ru-RU" sz="2400" i="1" baseline="30000" dirty="0" smtClean="0"/>
              <a:t>+</a:t>
            </a:r>
            <a:r>
              <a:rPr lang="ru-RU" sz="2400" i="1" dirty="0" smtClean="0"/>
              <a:t>, </a:t>
            </a:r>
            <a:r>
              <a:rPr lang="en-US" sz="2400" i="1" dirty="0" smtClean="0"/>
              <a:t>p</a:t>
            </a:r>
            <a:r>
              <a:rPr lang="ru-RU" sz="2400" i="1" dirty="0" smtClean="0"/>
              <a:t>=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4</a:t>
            </a:r>
            <a:r>
              <a:rPr lang="ru-RU" sz="2400" i="1" dirty="0" smtClean="0"/>
              <a:t>.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628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17. Не все пометки постоянные, </a:t>
            </a:r>
            <a:r>
              <a:rPr lang="ru-RU" sz="2400" i="1" dirty="0" smtClean="0"/>
              <a:t>Г</a:t>
            </a:r>
            <a:r>
              <a:rPr lang="en-US" sz="2400" i="1" dirty="0" smtClean="0"/>
              <a:t>p</a:t>
            </a:r>
            <a:r>
              <a:rPr lang="ru-RU" sz="2400" i="1" dirty="0" smtClean="0"/>
              <a:t> =</a:t>
            </a:r>
            <a:r>
              <a:rPr lang="ru-RU" sz="2400" dirty="0" smtClean="0"/>
              <a:t>{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7</a:t>
            </a:r>
            <a:r>
              <a:rPr lang="ru-RU" sz="2400" dirty="0" smtClean="0"/>
              <a:t>} – временную пометку имеет вершина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</a:t>
            </a:r>
            <a:r>
              <a:rPr lang="ru-RU" sz="2400" i="1" dirty="0" smtClean="0"/>
              <a:t>,  </a:t>
            </a:r>
            <a:r>
              <a:rPr lang="ru-RU" sz="2400" dirty="0" smtClean="0"/>
              <a:t>уточняем ее: </a:t>
            </a:r>
            <a:r>
              <a:rPr lang="ru-RU" sz="2400" i="1" dirty="0" smtClean="0"/>
              <a:t>   </a:t>
            </a:r>
            <a:r>
              <a:rPr lang="de-DE" sz="2400" i="1" dirty="0" smtClean="0"/>
              <a:t>l</a:t>
            </a:r>
            <a:r>
              <a:rPr lang="de-DE" sz="2400" dirty="0" smtClean="0"/>
              <a:t>(</a:t>
            </a:r>
            <a:r>
              <a:rPr lang="de-DE" sz="2400" i="1" dirty="0" smtClean="0"/>
              <a:t>x</a:t>
            </a:r>
            <a:r>
              <a:rPr lang="ru-RU" sz="2400" i="1" baseline="-25000" dirty="0" smtClean="0"/>
              <a:t>5</a:t>
            </a:r>
            <a:r>
              <a:rPr lang="de-DE" sz="2400" dirty="0" smtClean="0"/>
              <a:t>)</a:t>
            </a:r>
            <a:r>
              <a:rPr lang="de-DE" sz="2400" i="1" dirty="0" smtClean="0"/>
              <a:t>=min</a:t>
            </a:r>
            <a:r>
              <a:rPr lang="de-DE" sz="2400" dirty="0" smtClean="0"/>
              <a:t>[</a:t>
            </a:r>
            <a:r>
              <a:rPr lang="ru-RU" sz="2400" i="1" dirty="0" smtClean="0"/>
              <a:t>23</a:t>
            </a:r>
            <a:r>
              <a:rPr lang="de-DE" sz="2400" i="1" dirty="0" smtClean="0"/>
              <a:t>, </a:t>
            </a:r>
            <a:r>
              <a:rPr lang="ru-RU" sz="2400" i="1" dirty="0" smtClean="0"/>
              <a:t>16</a:t>
            </a:r>
            <a:r>
              <a:rPr lang="de-DE" sz="2400" i="1" baseline="30000" dirty="0" smtClean="0"/>
              <a:t>+</a:t>
            </a:r>
            <a:r>
              <a:rPr lang="de-DE" sz="2400" i="1" dirty="0" smtClean="0"/>
              <a:t>+</a:t>
            </a:r>
            <a:r>
              <a:rPr lang="ru-RU" sz="2400" i="1" dirty="0" smtClean="0"/>
              <a:t>5</a:t>
            </a:r>
            <a:r>
              <a:rPr lang="de-DE" sz="2400" dirty="0" smtClean="0"/>
              <a:t>]</a:t>
            </a:r>
            <a:r>
              <a:rPr lang="de-DE" sz="2400" i="1" dirty="0" smtClean="0"/>
              <a:t>=</a:t>
            </a:r>
            <a:r>
              <a:rPr lang="ru-RU" sz="2400" i="1" dirty="0" smtClean="0"/>
              <a:t>21.</a:t>
            </a:r>
            <a:r>
              <a:rPr lang="ru-RU" sz="2400" dirty="0" smtClean="0"/>
              <a:t>  </a:t>
            </a:r>
            <a:endParaRPr lang="ru-RU" sz="2400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4355975" y="3448384"/>
          <a:ext cx="4680521" cy="3364992"/>
        </p:xfrm>
        <a:graphic>
          <a:graphicData uri="http://schemas.openxmlformats.org/drawingml/2006/table">
            <a:tbl>
              <a:tblPr/>
              <a:tblGrid>
                <a:gridCol w="533910"/>
                <a:gridCol w="410188"/>
                <a:gridCol w="450160"/>
                <a:gridCol w="526297"/>
                <a:gridCol w="526297"/>
                <a:gridCol w="526297"/>
                <a:gridCol w="569124"/>
                <a:gridCol w="569124"/>
                <a:gridCol w="569124"/>
              </a:tblGrid>
              <a:tr h="39604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6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ru-RU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88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L</a:t>
                      </a: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=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r>
                        <a:rPr lang="ru-RU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20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20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16</a:t>
                      </a:r>
                      <a:r>
                        <a:rPr lang="ru-RU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23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23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21</a:t>
                      </a:r>
                      <a:r>
                        <a:rPr lang="ru-RU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r>
                        <a:rPr lang="ru-RU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∞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17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Calibri"/>
                          <a:cs typeface="Times New Roman"/>
                        </a:rPr>
                        <a:t>11</a:t>
                      </a:r>
                      <a:r>
                        <a:rPr lang="ru-RU" sz="2400" baseline="30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2420888"/>
            <a:ext cx="2915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ru-RU" sz="2400" dirty="0" smtClean="0"/>
              <a:t>18. </a:t>
            </a:r>
            <a:r>
              <a:rPr lang="de-DE" sz="2400" i="1" dirty="0" smtClean="0"/>
              <a:t>l</a:t>
            </a:r>
            <a:r>
              <a:rPr lang="de-DE" sz="2400" dirty="0" smtClean="0"/>
              <a:t>(</a:t>
            </a:r>
            <a:r>
              <a:rPr lang="de-DE" sz="2400" i="1" dirty="0" err="1" smtClean="0"/>
              <a:t>x</a:t>
            </a:r>
            <a:r>
              <a:rPr lang="de-DE" sz="2400" i="1" baseline="-25000" dirty="0" err="1" smtClean="0"/>
              <a:t>i</a:t>
            </a:r>
            <a:r>
              <a:rPr lang="de-DE" sz="2400" i="1" dirty="0" smtClean="0"/>
              <a:t>*</a:t>
            </a:r>
            <a:r>
              <a:rPr lang="de-DE" sz="2400" dirty="0" smtClean="0"/>
              <a:t>)</a:t>
            </a:r>
            <a:r>
              <a:rPr lang="de-DE" sz="2400" i="1" dirty="0" smtClean="0"/>
              <a:t> = l</a:t>
            </a:r>
            <a:r>
              <a:rPr lang="de-DE" sz="2400" dirty="0" smtClean="0"/>
              <a:t>(</a:t>
            </a:r>
            <a:r>
              <a:rPr lang="de-DE" sz="2400" i="1" dirty="0" smtClean="0"/>
              <a:t>x</a:t>
            </a:r>
            <a:r>
              <a:rPr lang="ru-RU" sz="2400" i="1" baseline="-25000" dirty="0" smtClean="0"/>
              <a:t>5</a:t>
            </a:r>
            <a:r>
              <a:rPr lang="de-DE" sz="2400" dirty="0" smtClean="0"/>
              <a:t>)</a:t>
            </a:r>
            <a:r>
              <a:rPr lang="de-DE" sz="2400" i="1" dirty="0" smtClean="0"/>
              <a:t> = </a:t>
            </a:r>
            <a:r>
              <a:rPr lang="ru-RU" sz="2400" i="1" dirty="0" smtClean="0"/>
              <a:t>2</a:t>
            </a:r>
            <a:r>
              <a:rPr lang="de-DE" sz="2400" i="1" dirty="0" smtClean="0"/>
              <a:t>1.</a:t>
            </a:r>
            <a:r>
              <a:rPr lang="ru-RU" sz="2400" i="1" dirty="0" smtClean="0"/>
              <a:t>                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987824" y="2420888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19.</a:t>
            </a:r>
            <a:r>
              <a:rPr lang="ru-RU" sz="2400" i="1" dirty="0" smtClean="0"/>
              <a:t>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</a:t>
            </a:r>
            <a:r>
              <a:rPr lang="ru-RU" sz="2400" dirty="0" smtClean="0"/>
              <a:t>)</a:t>
            </a:r>
            <a:r>
              <a:rPr lang="ru-RU" sz="2400" i="1" dirty="0" smtClean="0"/>
              <a:t> = 21</a:t>
            </a:r>
            <a:r>
              <a:rPr lang="ru-RU" sz="2400" i="1" baseline="30000" dirty="0" smtClean="0"/>
              <a:t>+</a:t>
            </a:r>
            <a:r>
              <a:rPr lang="ru-RU" sz="2400" i="1" dirty="0" smtClean="0"/>
              <a:t>, </a:t>
            </a:r>
            <a:r>
              <a:rPr lang="en-US" sz="2400" i="1" dirty="0" smtClean="0"/>
              <a:t>p</a:t>
            </a:r>
            <a:r>
              <a:rPr lang="ru-RU" sz="2400" i="1" dirty="0" smtClean="0"/>
              <a:t>=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</a:t>
            </a:r>
            <a:r>
              <a:rPr lang="ru-RU" sz="2400" i="1" dirty="0" smtClean="0"/>
              <a:t>.</a:t>
            </a:r>
            <a:endParaRPr lang="ru-RU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5496" y="2852936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20. Все пометки постоянные.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10" grpId="0"/>
      <p:bldP spid="1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Кратчайшие расстояния от вершины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1</a:t>
            </a:r>
            <a:r>
              <a:rPr lang="ru-RU" sz="2400" dirty="0" smtClean="0"/>
              <a:t> до всех вершин найдены.</a:t>
            </a:r>
          </a:p>
          <a:p>
            <a:r>
              <a:rPr lang="ru-RU" sz="2400" dirty="0" smtClean="0"/>
              <a:t> Как найти кратчайший путь до конкретной вершины, покажем на примере вершины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</a:t>
            </a:r>
            <a:r>
              <a:rPr lang="ru-RU" sz="2400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07654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l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5</a:t>
            </a:r>
            <a:r>
              <a:rPr lang="en-US" sz="2400" dirty="0" smtClean="0"/>
              <a:t>)</a:t>
            </a:r>
            <a:r>
              <a:rPr lang="en-US" sz="2400" i="1" dirty="0" smtClean="0"/>
              <a:t> = 21, </a:t>
            </a:r>
            <a:r>
              <a:rPr lang="ru-RU" sz="2400" i="1" dirty="0" smtClean="0"/>
              <a:t>Г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5</a:t>
            </a:r>
            <a:r>
              <a:rPr lang="en-US" sz="2400" i="1" dirty="0" smtClean="0"/>
              <a:t> =</a:t>
            </a:r>
            <a:r>
              <a:rPr lang="en-US" sz="2400" dirty="0" smtClean="0"/>
              <a:t>{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4</a:t>
            </a:r>
            <a:r>
              <a:rPr lang="en-US" sz="2400" i="1" dirty="0" smtClean="0"/>
              <a:t>, x</a:t>
            </a:r>
            <a:r>
              <a:rPr lang="en-US" sz="2400" i="1" baseline="-25000" dirty="0" smtClean="0"/>
              <a:t>6</a:t>
            </a:r>
            <a:r>
              <a:rPr lang="en-US" sz="2400" dirty="0" smtClean="0"/>
              <a:t>}</a:t>
            </a:r>
            <a:r>
              <a:rPr lang="en-US" sz="2400" i="1" dirty="0" smtClean="0"/>
              <a:t>, </a:t>
            </a:r>
            <a:r>
              <a:rPr lang="ru-RU" sz="2400" i="1" dirty="0" smtClean="0"/>
              <a:t> </a:t>
            </a:r>
          </a:p>
          <a:p>
            <a:r>
              <a:rPr lang="en-US" sz="2400" i="1" dirty="0" smtClean="0"/>
              <a:t>21 = l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4</a:t>
            </a:r>
            <a:r>
              <a:rPr lang="en-US" sz="2400" dirty="0" smtClean="0"/>
              <a:t>)</a:t>
            </a:r>
            <a:r>
              <a:rPr lang="en-US" sz="2400" i="1" dirty="0" smtClean="0"/>
              <a:t>+ c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4</a:t>
            </a:r>
            <a:r>
              <a:rPr lang="en-US" sz="2400" i="1" dirty="0" smtClean="0"/>
              <a:t>, x</a:t>
            </a:r>
            <a:r>
              <a:rPr lang="en-US" sz="2400" i="1" baseline="-25000" dirty="0" smtClean="0"/>
              <a:t>5</a:t>
            </a:r>
            <a:r>
              <a:rPr lang="en-US" sz="2400" dirty="0" smtClean="0"/>
              <a:t>)</a:t>
            </a:r>
            <a:r>
              <a:rPr lang="en-US" sz="2400" i="1" dirty="0" smtClean="0"/>
              <a:t>=16+5,</a:t>
            </a:r>
            <a:r>
              <a:rPr lang="ru-RU" sz="2400" i="1" dirty="0" smtClean="0"/>
              <a:t>    21 ≠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dirty="0" smtClean="0"/>
              <a:t>)</a:t>
            </a:r>
            <a:r>
              <a:rPr lang="ru-RU" sz="2400" i="1" dirty="0" smtClean="0"/>
              <a:t>+ </a:t>
            </a:r>
            <a:r>
              <a:rPr lang="en-US" sz="2400" i="1" dirty="0" smtClean="0"/>
              <a:t>c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</a:t>
            </a:r>
            <a:r>
              <a:rPr lang="ru-RU" sz="2400" dirty="0" smtClean="0"/>
              <a:t>)</a:t>
            </a:r>
            <a:r>
              <a:rPr lang="ru-RU" sz="2400" i="1" dirty="0" smtClean="0"/>
              <a:t>=8+15.</a:t>
            </a:r>
            <a:r>
              <a:rPr lang="ru-RU" sz="2400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84482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Это означает, что в вершину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</a:t>
            </a:r>
            <a:r>
              <a:rPr lang="ru-RU" sz="2400" dirty="0" smtClean="0"/>
              <a:t> мы попали из вершины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4</a:t>
            </a:r>
            <a:r>
              <a:rPr lang="ru-RU" sz="2400" dirty="0" smtClean="0"/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20486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Далее,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4</a:t>
            </a:r>
            <a:r>
              <a:rPr lang="ru-RU" sz="2400" dirty="0" smtClean="0"/>
              <a:t>)</a:t>
            </a:r>
            <a:r>
              <a:rPr lang="ru-RU" sz="2400" i="1" dirty="0" smtClean="0"/>
              <a:t> = 16, Г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4</a:t>
            </a:r>
            <a:r>
              <a:rPr lang="ru-RU" sz="2400" i="1" dirty="0" smtClean="0"/>
              <a:t> =</a:t>
            </a:r>
            <a:r>
              <a:rPr lang="ru-RU" sz="2400" dirty="0" smtClean="0"/>
              <a:t>{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7</a:t>
            </a:r>
            <a:r>
              <a:rPr lang="ru-RU" sz="2400" dirty="0" smtClean="0"/>
              <a:t>}</a:t>
            </a:r>
            <a:r>
              <a:rPr lang="ru-RU" sz="2400" i="1" dirty="0" smtClean="0"/>
              <a:t>, 16 ≠ </a:t>
            </a:r>
            <a:r>
              <a:rPr lang="en-US" sz="2400" i="1" dirty="0" smtClean="0"/>
              <a:t>l</a:t>
            </a:r>
            <a:r>
              <a:rPr lang="ru-RU" sz="2400" i="1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</a:t>
            </a:r>
            <a:r>
              <a:rPr lang="ru-RU" sz="2400" dirty="0" smtClean="0"/>
              <a:t>)</a:t>
            </a:r>
            <a:r>
              <a:rPr lang="ru-RU" sz="2400" i="1" dirty="0" smtClean="0"/>
              <a:t>+ </a:t>
            </a:r>
            <a:r>
              <a:rPr lang="en-US" sz="2400" i="1" dirty="0" smtClean="0"/>
              <a:t>c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4</a:t>
            </a:r>
            <a:r>
              <a:rPr lang="ru-RU" sz="2400" dirty="0" smtClean="0"/>
              <a:t>)</a:t>
            </a:r>
            <a:r>
              <a:rPr lang="ru-RU" sz="2400" i="1" dirty="0" smtClean="0"/>
              <a:t>=5+15,    </a:t>
            </a:r>
          </a:p>
          <a:p>
            <a:r>
              <a:rPr lang="ru-RU" sz="2400" i="1" dirty="0" smtClean="0"/>
              <a:t> 16 ≠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</a:t>
            </a:r>
            <a:r>
              <a:rPr lang="ru-RU" sz="2400" dirty="0" smtClean="0"/>
              <a:t>)</a:t>
            </a:r>
            <a:r>
              <a:rPr lang="ru-RU" sz="2400" i="1" dirty="0" smtClean="0"/>
              <a:t>+ </a:t>
            </a:r>
            <a:r>
              <a:rPr lang="en-US" sz="2400" i="1" dirty="0" smtClean="0"/>
              <a:t>c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4</a:t>
            </a:r>
            <a:r>
              <a:rPr lang="ru-RU" sz="2400" dirty="0" smtClean="0"/>
              <a:t>)</a:t>
            </a:r>
            <a:r>
              <a:rPr lang="ru-RU" sz="2400" i="1" dirty="0" smtClean="0"/>
              <a:t>=21+15, 16 =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7</a:t>
            </a:r>
            <a:r>
              <a:rPr lang="ru-RU" sz="2400" dirty="0" smtClean="0"/>
              <a:t>)</a:t>
            </a:r>
            <a:r>
              <a:rPr lang="ru-RU" sz="2400" i="1" dirty="0" smtClean="0"/>
              <a:t>+ </a:t>
            </a:r>
            <a:r>
              <a:rPr lang="en-US" sz="2400" i="1" dirty="0" smtClean="0"/>
              <a:t>c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7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4</a:t>
            </a:r>
            <a:r>
              <a:rPr lang="ru-RU" sz="2400" dirty="0" smtClean="0"/>
              <a:t>)</a:t>
            </a:r>
            <a:r>
              <a:rPr lang="ru-RU" sz="2400" i="1" dirty="0" smtClean="0"/>
              <a:t>=11+5.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9249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Это означает, что в вершину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4</a:t>
            </a:r>
            <a:r>
              <a:rPr lang="ru-RU" sz="2400" dirty="0" smtClean="0"/>
              <a:t> мы попали из вершины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7</a:t>
            </a:r>
            <a:r>
              <a:rPr lang="ru-RU" sz="2400" dirty="0" smtClean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28498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Далее,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7</a:t>
            </a:r>
            <a:r>
              <a:rPr lang="ru-RU" sz="2400" dirty="0" smtClean="0"/>
              <a:t>) </a:t>
            </a:r>
            <a:r>
              <a:rPr lang="ru-RU" sz="2400" i="1" dirty="0" smtClean="0"/>
              <a:t>= 11, Г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7</a:t>
            </a:r>
            <a:r>
              <a:rPr lang="ru-RU" sz="2400" i="1" dirty="0" smtClean="0"/>
              <a:t> =</a:t>
            </a:r>
            <a:r>
              <a:rPr lang="ru-RU" sz="2400" dirty="0" smtClean="0"/>
              <a:t>{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1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4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dirty="0" smtClean="0"/>
              <a:t>}</a:t>
            </a:r>
            <a:r>
              <a:rPr lang="ru-RU" sz="2400" i="1" dirty="0" smtClean="0"/>
              <a:t>,  11 ≠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1</a:t>
            </a:r>
            <a:r>
              <a:rPr lang="ru-RU" sz="2400" dirty="0" smtClean="0"/>
              <a:t>)</a:t>
            </a:r>
            <a:r>
              <a:rPr lang="ru-RU" sz="2400" i="1" dirty="0" smtClean="0"/>
              <a:t>+ </a:t>
            </a:r>
            <a:r>
              <a:rPr lang="en-US" sz="2400" i="1" dirty="0" smtClean="0"/>
              <a:t>c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1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7</a:t>
            </a:r>
            <a:r>
              <a:rPr lang="ru-RU" sz="2400" dirty="0" smtClean="0"/>
              <a:t>)</a:t>
            </a:r>
            <a:r>
              <a:rPr lang="ru-RU" sz="2400" i="1" dirty="0" smtClean="0"/>
              <a:t>=0+17,</a:t>
            </a:r>
            <a:endParaRPr lang="ru-RU" sz="2400" dirty="0" smtClean="0"/>
          </a:p>
          <a:p>
            <a:r>
              <a:rPr lang="ru-RU" sz="2400" i="1" dirty="0" smtClean="0"/>
              <a:t>11 ≠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4</a:t>
            </a:r>
            <a:r>
              <a:rPr lang="ru-RU" sz="2400" dirty="0" smtClean="0"/>
              <a:t>)</a:t>
            </a:r>
            <a:r>
              <a:rPr lang="ru-RU" sz="2400" i="1" dirty="0" smtClean="0"/>
              <a:t>+ </a:t>
            </a:r>
            <a:r>
              <a:rPr lang="en-US" sz="2400" i="1" dirty="0" smtClean="0"/>
              <a:t>c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4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7</a:t>
            </a:r>
            <a:r>
              <a:rPr lang="ru-RU" sz="2400" dirty="0" smtClean="0"/>
              <a:t>)</a:t>
            </a:r>
            <a:r>
              <a:rPr lang="ru-RU" sz="2400" i="1" dirty="0" smtClean="0"/>
              <a:t>=16+5,   11 =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dirty="0" smtClean="0"/>
              <a:t>)</a:t>
            </a:r>
            <a:r>
              <a:rPr lang="ru-RU" sz="2400" i="1" dirty="0" smtClean="0"/>
              <a:t>+ </a:t>
            </a:r>
            <a:r>
              <a:rPr lang="en-US" sz="2400" i="1" dirty="0" smtClean="0"/>
              <a:t>c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7</a:t>
            </a:r>
            <a:r>
              <a:rPr lang="ru-RU" sz="2400" dirty="0" smtClean="0"/>
              <a:t>)</a:t>
            </a:r>
            <a:r>
              <a:rPr lang="ru-RU" sz="2400" i="1" dirty="0" smtClean="0"/>
              <a:t>=8+3.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00506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Это означает, что в вершину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7</a:t>
            </a:r>
            <a:r>
              <a:rPr lang="ru-RU" sz="2400" dirty="0" smtClean="0"/>
              <a:t> мы попали из вершины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dirty="0" smtClean="0"/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36510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Далее,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dirty="0" smtClean="0"/>
              <a:t>)</a:t>
            </a:r>
            <a:r>
              <a:rPr lang="ru-RU" sz="2400" i="1" dirty="0" smtClean="0"/>
              <a:t> = 8, Г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i="1" dirty="0" smtClean="0"/>
              <a:t> =</a:t>
            </a:r>
            <a:r>
              <a:rPr lang="ru-RU" sz="2400" dirty="0" smtClean="0"/>
              <a:t>{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1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7</a:t>
            </a:r>
            <a:r>
              <a:rPr lang="ru-RU" sz="2400" dirty="0" smtClean="0"/>
              <a:t>}</a:t>
            </a:r>
            <a:r>
              <a:rPr lang="ru-RU" sz="2400" i="1" dirty="0" smtClean="0"/>
              <a:t>,     8 ≠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1</a:t>
            </a:r>
            <a:r>
              <a:rPr lang="ru-RU" sz="2400" dirty="0" smtClean="0"/>
              <a:t>)</a:t>
            </a:r>
            <a:r>
              <a:rPr lang="ru-RU" sz="2400" i="1" dirty="0" smtClean="0"/>
              <a:t>+ </a:t>
            </a:r>
            <a:r>
              <a:rPr lang="en-US" sz="2400" i="1" dirty="0" smtClean="0"/>
              <a:t>c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1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dirty="0" smtClean="0"/>
              <a:t>)</a:t>
            </a:r>
            <a:r>
              <a:rPr lang="ru-RU" sz="2400" i="1" dirty="0" smtClean="0"/>
              <a:t>=0+10,</a:t>
            </a:r>
            <a:endParaRPr lang="ru-RU" sz="2400" dirty="0" smtClean="0"/>
          </a:p>
          <a:p>
            <a:r>
              <a:rPr lang="ru-RU" sz="2400" i="1" dirty="0" smtClean="0"/>
              <a:t>8 =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</a:t>
            </a:r>
            <a:r>
              <a:rPr lang="ru-RU" sz="2400" dirty="0" smtClean="0"/>
              <a:t>)</a:t>
            </a:r>
            <a:r>
              <a:rPr lang="ru-RU" sz="2400" i="1" dirty="0" smtClean="0"/>
              <a:t>+ </a:t>
            </a:r>
            <a:r>
              <a:rPr lang="en-US" sz="2400" i="1" dirty="0" smtClean="0"/>
              <a:t>c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dirty="0" smtClean="0"/>
              <a:t>)</a:t>
            </a:r>
            <a:r>
              <a:rPr lang="ru-RU" sz="2400" i="1" dirty="0" smtClean="0"/>
              <a:t>=5+3, 8 ≠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</a:t>
            </a:r>
            <a:r>
              <a:rPr lang="ru-RU" sz="2400" i="1" dirty="0" smtClean="0"/>
              <a:t>)+ </a:t>
            </a:r>
            <a:r>
              <a:rPr lang="en-US" sz="2400" i="1" dirty="0" smtClean="0"/>
              <a:t>c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dirty="0" smtClean="0"/>
              <a:t>)</a:t>
            </a:r>
            <a:r>
              <a:rPr lang="ru-RU" sz="2400" i="1" dirty="0" smtClean="0"/>
              <a:t>=21+15, 8 ≠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7</a:t>
            </a:r>
            <a:r>
              <a:rPr lang="ru-RU" sz="2400" dirty="0" smtClean="0"/>
              <a:t>)</a:t>
            </a:r>
            <a:r>
              <a:rPr lang="ru-RU" sz="2400" i="1" dirty="0" smtClean="0"/>
              <a:t>+ </a:t>
            </a:r>
            <a:r>
              <a:rPr lang="en-US" sz="2400" i="1" dirty="0" smtClean="0"/>
              <a:t>c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7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dirty="0" smtClean="0"/>
              <a:t>)</a:t>
            </a:r>
            <a:r>
              <a:rPr lang="ru-RU" sz="2400" i="1" dirty="0" smtClean="0"/>
              <a:t>=11+3.</a:t>
            </a:r>
            <a:endParaRPr lang="ru-RU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0" y="508518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Это означает, что в вершину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dirty="0" smtClean="0"/>
              <a:t> мы попали из вершины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</a:t>
            </a:r>
            <a:r>
              <a:rPr lang="ru-RU" sz="2400" dirty="0" smtClean="0"/>
              <a:t>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544522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Далее,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</a:t>
            </a:r>
            <a:r>
              <a:rPr lang="ru-RU" sz="2400" dirty="0" smtClean="0"/>
              <a:t>)</a:t>
            </a:r>
            <a:r>
              <a:rPr lang="ru-RU" sz="2400" i="1" dirty="0" smtClean="0"/>
              <a:t> = 5, Г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</a:t>
            </a:r>
            <a:r>
              <a:rPr lang="ru-RU" sz="2400" i="1" dirty="0" smtClean="0"/>
              <a:t> =</a:t>
            </a:r>
            <a:r>
              <a:rPr lang="ru-RU" sz="2400" dirty="0" smtClean="0"/>
              <a:t>{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2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4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dirty="0" smtClean="0"/>
              <a:t>}</a:t>
            </a:r>
            <a:r>
              <a:rPr lang="ru-RU" sz="2400" i="1" dirty="0" smtClean="0"/>
              <a:t>,   5 =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2</a:t>
            </a:r>
            <a:r>
              <a:rPr lang="ru-RU" sz="2400" dirty="0" smtClean="0"/>
              <a:t>)</a:t>
            </a:r>
            <a:r>
              <a:rPr lang="ru-RU" sz="2400" i="1" dirty="0" smtClean="0"/>
              <a:t>+ </a:t>
            </a:r>
            <a:r>
              <a:rPr lang="en-US" sz="2400" i="1" dirty="0" smtClean="0"/>
              <a:t>c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2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</a:t>
            </a:r>
            <a:r>
              <a:rPr lang="ru-RU" sz="2400" dirty="0" smtClean="0"/>
              <a:t>)</a:t>
            </a:r>
            <a:r>
              <a:rPr lang="ru-RU" sz="2400" i="1" dirty="0" smtClean="0"/>
              <a:t>=2+3,</a:t>
            </a:r>
            <a:endParaRPr lang="ru-RU" sz="2400" dirty="0" smtClean="0"/>
          </a:p>
          <a:p>
            <a:r>
              <a:rPr lang="ru-RU" sz="2400" i="1" dirty="0" smtClean="0"/>
              <a:t>5 ≠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4</a:t>
            </a:r>
            <a:r>
              <a:rPr lang="ru-RU" sz="2400" dirty="0" smtClean="0"/>
              <a:t>)</a:t>
            </a:r>
            <a:r>
              <a:rPr lang="ru-RU" sz="2400" i="1" dirty="0" smtClean="0"/>
              <a:t>+ </a:t>
            </a:r>
            <a:r>
              <a:rPr lang="en-US" sz="2400" i="1" dirty="0" smtClean="0"/>
              <a:t>c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4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</a:t>
            </a:r>
            <a:r>
              <a:rPr lang="ru-RU" sz="2400" dirty="0" smtClean="0"/>
              <a:t>)</a:t>
            </a:r>
            <a:r>
              <a:rPr lang="ru-RU" sz="2400" i="1" dirty="0" smtClean="0"/>
              <a:t>=16+15,     5 ≠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dirty="0" smtClean="0"/>
              <a:t>)</a:t>
            </a:r>
            <a:r>
              <a:rPr lang="ru-RU" sz="2400" i="1" dirty="0" smtClean="0"/>
              <a:t>+ </a:t>
            </a:r>
            <a:r>
              <a:rPr lang="en-US" sz="2400" i="1" dirty="0" smtClean="0"/>
              <a:t>c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</a:t>
            </a:r>
            <a:r>
              <a:rPr lang="ru-RU" sz="2400" dirty="0" smtClean="0"/>
              <a:t>)</a:t>
            </a:r>
            <a:r>
              <a:rPr lang="ru-RU" sz="2400" i="1" dirty="0" smtClean="0"/>
              <a:t>=8+3.</a:t>
            </a:r>
            <a:endParaRPr lang="ru-RU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5496" y="6237312"/>
            <a:ext cx="896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Это означает, что в вершину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 </a:t>
            </a:r>
            <a:r>
              <a:rPr lang="ru-RU" sz="2400" dirty="0" smtClean="0"/>
              <a:t> мы попали из вершины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2</a:t>
            </a:r>
            <a:r>
              <a:rPr lang="ru-RU" sz="2400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Далее,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2</a:t>
            </a:r>
            <a:r>
              <a:rPr lang="ru-RU" sz="2400" dirty="0" smtClean="0"/>
              <a:t>)</a:t>
            </a:r>
            <a:r>
              <a:rPr lang="ru-RU" sz="2400" i="1" dirty="0" smtClean="0"/>
              <a:t> = 2, Г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2</a:t>
            </a:r>
            <a:r>
              <a:rPr lang="ru-RU" sz="2400" i="1" dirty="0" smtClean="0"/>
              <a:t> =</a:t>
            </a:r>
            <a:r>
              <a:rPr lang="ru-RU" sz="2400" dirty="0" smtClean="0"/>
              <a:t>{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1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7</a:t>
            </a:r>
            <a:r>
              <a:rPr lang="ru-RU" sz="2400" dirty="0" smtClean="0"/>
              <a:t>}</a:t>
            </a:r>
            <a:r>
              <a:rPr lang="ru-RU" sz="2400" i="1" dirty="0" smtClean="0"/>
              <a:t>,  2 = </a:t>
            </a:r>
            <a:r>
              <a:rPr lang="en-US" sz="2400" i="1" dirty="0" smtClean="0"/>
              <a:t>l</a:t>
            </a:r>
            <a:r>
              <a:rPr lang="ru-RU" sz="2400" i="1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1</a:t>
            </a:r>
            <a:r>
              <a:rPr lang="ru-RU" sz="2400" dirty="0" smtClean="0"/>
              <a:t>)</a:t>
            </a:r>
            <a:r>
              <a:rPr lang="ru-RU" sz="2400" i="1" dirty="0" smtClean="0"/>
              <a:t>+ </a:t>
            </a:r>
            <a:r>
              <a:rPr lang="en-US" sz="2400" i="1" dirty="0" smtClean="0"/>
              <a:t>c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1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2</a:t>
            </a:r>
            <a:r>
              <a:rPr lang="ru-RU" sz="2400" dirty="0" smtClean="0"/>
              <a:t>)</a:t>
            </a:r>
            <a:r>
              <a:rPr lang="ru-RU" sz="2400" i="1" dirty="0" smtClean="0"/>
              <a:t>=0+2,</a:t>
            </a:r>
            <a:endParaRPr lang="ru-RU" sz="2400" dirty="0" smtClean="0"/>
          </a:p>
          <a:p>
            <a:r>
              <a:rPr lang="ru-RU" sz="2400" i="1" dirty="0" smtClean="0"/>
              <a:t>2 ≠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</a:t>
            </a:r>
            <a:r>
              <a:rPr lang="ru-RU" sz="2400" dirty="0" smtClean="0"/>
              <a:t>)</a:t>
            </a:r>
            <a:r>
              <a:rPr lang="ru-RU" sz="2400" i="1" dirty="0" smtClean="0"/>
              <a:t>+ </a:t>
            </a:r>
            <a:r>
              <a:rPr lang="en-US" sz="2400" i="1" dirty="0" smtClean="0"/>
              <a:t>c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2</a:t>
            </a:r>
            <a:r>
              <a:rPr lang="ru-RU" sz="2400" dirty="0" smtClean="0"/>
              <a:t>)</a:t>
            </a:r>
            <a:r>
              <a:rPr lang="ru-RU" sz="2400" i="1" dirty="0" smtClean="0"/>
              <a:t>=5+3,  2 ≠ </a:t>
            </a:r>
            <a:r>
              <a:rPr lang="en-US" sz="2400" i="1" dirty="0" smtClean="0"/>
              <a:t>l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7</a:t>
            </a:r>
            <a:r>
              <a:rPr lang="ru-RU" sz="2400" dirty="0" smtClean="0"/>
              <a:t>)</a:t>
            </a:r>
            <a:r>
              <a:rPr lang="ru-RU" sz="2400" i="1" dirty="0" smtClean="0"/>
              <a:t>+ </a:t>
            </a:r>
            <a:r>
              <a:rPr lang="en-US" sz="2400" i="1" dirty="0" smtClean="0"/>
              <a:t>c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7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2</a:t>
            </a:r>
            <a:r>
              <a:rPr lang="ru-RU" sz="2400" dirty="0" smtClean="0"/>
              <a:t>)</a:t>
            </a:r>
            <a:r>
              <a:rPr lang="ru-RU" sz="2400" i="1" dirty="0" smtClean="0"/>
              <a:t>=11+10.</a:t>
            </a:r>
            <a:endParaRPr lang="ru-RU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76470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Это означает, что в вершину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2 </a:t>
            </a:r>
            <a:r>
              <a:rPr lang="ru-RU" sz="2400" dirty="0" smtClean="0"/>
              <a:t> мы попали из вершины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1</a:t>
            </a:r>
            <a:r>
              <a:rPr lang="ru-RU" sz="2400" dirty="0" smtClean="0"/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26876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Кратчайший путь от вершины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1</a:t>
            </a:r>
            <a:r>
              <a:rPr lang="ru-RU" sz="2400" dirty="0" smtClean="0"/>
              <a:t> до вершины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</a:t>
            </a:r>
            <a:r>
              <a:rPr lang="ru-RU" sz="2400" i="1" dirty="0" smtClean="0"/>
              <a:t> </a:t>
            </a:r>
            <a:r>
              <a:rPr lang="ru-RU" sz="2400" dirty="0" smtClean="0"/>
              <a:t>найден .</a:t>
            </a:r>
            <a:endParaRPr lang="ru-RU" sz="2400" dirty="0"/>
          </a:p>
        </p:txBody>
      </p:sp>
      <p:grpSp>
        <p:nvGrpSpPr>
          <p:cNvPr id="49153" name="Group 1"/>
          <p:cNvGrpSpPr>
            <a:grpSpLocks noChangeAspect="1"/>
          </p:cNvGrpSpPr>
          <p:nvPr/>
        </p:nvGrpSpPr>
        <p:grpSpPr bwMode="auto">
          <a:xfrm>
            <a:off x="2195736" y="1700808"/>
            <a:ext cx="3962988" cy="2816027"/>
            <a:chOff x="3141" y="3094"/>
            <a:chExt cx="3934" cy="2579"/>
          </a:xfrm>
        </p:grpSpPr>
        <p:sp>
          <p:nvSpPr>
            <p:cNvPr id="49154" name="AutoShape 2"/>
            <p:cNvSpPr>
              <a:spLocks noChangeAspect="1" noChangeArrowheads="1"/>
            </p:cNvSpPr>
            <p:nvPr/>
          </p:nvSpPr>
          <p:spPr bwMode="auto">
            <a:xfrm>
              <a:off x="3141" y="3094"/>
              <a:ext cx="3934" cy="257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49155" name="Text Box 3"/>
            <p:cNvSpPr txBox="1">
              <a:spLocks noChangeArrowheads="1"/>
            </p:cNvSpPr>
            <p:nvPr/>
          </p:nvSpPr>
          <p:spPr bwMode="auto">
            <a:xfrm>
              <a:off x="5862" y="4126"/>
              <a:ext cx="352" cy="442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5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56" name="Text Box 4"/>
            <p:cNvSpPr txBox="1">
              <a:spLocks noChangeArrowheads="1"/>
            </p:cNvSpPr>
            <p:nvPr/>
          </p:nvSpPr>
          <p:spPr bwMode="auto">
            <a:xfrm>
              <a:off x="6182" y="4698"/>
              <a:ext cx="383" cy="479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5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57" name="Text Box 5"/>
            <p:cNvSpPr txBox="1">
              <a:spLocks noChangeArrowheads="1"/>
            </p:cNvSpPr>
            <p:nvPr/>
          </p:nvSpPr>
          <p:spPr bwMode="auto">
            <a:xfrm>
              <a:off x="5064" y="3094"/>
              <a:ext cx="287" cy="421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3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58" name="Text Box 6"/>
            <p:cNvSpPr txBox="1">
              <a:spLocks noChangeArrowheads="1"/>
            </p:cNvSpPr>
            <p:nvPr/>
          </p:nvSpPr>
          <p:spPr bwMode="auto">
            <a:xfrm>
              <a:off x="4298" y="4760"/>
              <a:ext cx="288" cy="383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3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59" name="Oval 7"/>
            <p:cNvSpPr>
              <a:spLocks noChangeArrowheads="1"/>
            </p:cNvSpPr>
            <p:nvPr/>
          </p:nvSpPr>
          <p:spPr bwMode="auto">
            <a:xfrm>
              <a:off x="3149" y="4185"/>
              <a:ext cx="640" cy="47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х</a:t>
              </a:r>
              <a:r>
                <a:rPr kumimoji="0" lang="ru-RU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60" name="Oval 8"/>
            <p:cNvSpPr>
              <a:spLocks noChangeArrowheads="1"/>
            </p:cNvSpPr>
            <p:nvPr/>
          </p:nvSpPr>
          <p:spPr bwMode="auto">
            <a:xfrm>
              <a:off x="4298" y="3228"/>
              <a:ext cx="676" cy="4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х</a:t>
              </a:r>
              <a:r>
                <a:rPr kumimoji="0" lang="ru-RU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2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61" name="Oval 9"/>
            <p:cNvSpPr>
              <a:spLocks noChangeArrowheads="1"/>
            </p:cNvSpPr>
            <p:nvPr/>
          </p:nvSpPr>
          <p:spPr bwMode="auto">
            <a:xfrm>
              <a:off x="4106" y="4185"/>
              <a:ext cx="671" cy="47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х</a:t>
              </a:r>
              <a:r>
                <a:rPr kumimoji="0" lang="ru-RU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7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62" name="Oval 10"/>
            <p:cNvSpPr>
              <a:spLocks noChangeArrowheads="1"/>
            </p:cNvSpPr>
            <p:nvPr/>
          </p:nvSpPr>
          <p:spPr bwMode="auto">
            <a:xfrm>
              <a:off x="5639" y="3228"/>
              <a:ext cx="652" cy="4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х</a:t>
              </a:r>
              <a:r>
                <a:rPr kumimoji="0" lang="ru-RU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3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63" name="Oval 11"/>
            <p:cNvSpPr>
              <a:spLocks noChangeArrowheads="1"/>
            </p:cNvSpPr>
            <p:nvPr/>
          </p:nvSpPr>
          <p:spPr bwMode="auto">
            <a:xfrm>
              <a:off x="6405" y="4185"/>
              <a:ext cx="574" cy="47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х</a:t>
              </a:r>
              <a:r>
                <a:rPr kumimoji="0" lang="ru-RU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4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64" name="Oval 12"/>
            <p:cNvSpPr>
              <a:spLocks noChangeArrowheads="1"/>
            </p:cNvSpPr>
            <p:nvPr/>
          </p:nvSpPr>
          <p:spPr bwMode="auto">
            <a:xfrm>
              <a:off x="4394" y="5142"/>
              <a:ext cx="670" cy="4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х</a:t>
              </a:r>
              <a:r>
                <a:rPr kumimoji="0" lang="ru-RU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6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65" name="Oval 13"/>
            <p:cNvSpPr>
              <a:spLocks noChangeArrowheads="1"/>
            </p:cNvSpPr>
            <p:nvPr/>
          </p:nvSpPr>
          <p:spPr bwMode="auto">
            <a:xfrm>
              <a:off x="5474" y="5046"/>
              <a:ext cx="643" cy="4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х</a:t>
              </a:r>
              <a:r>
                <a:rPr kumimoji="0" lang="ru-RU" sz="2400" b="0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5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66" name="Line 14"/>
            <p:cNvSpPr>
              <a:spLocks noChangeShapeType="1"/>
            </p:cNvSpPr>
            <p:nvPr/>
          </p:nvSpPr>
          <p:spPr bwMode="auto">
            <a:xfrm>
              <a:off x="4585" y="4663"/>
              <a:ext cx="1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49167" name="Line 15"/>
            <p:cNvSpPr>
              <a:spLocks noChangeShapeType="1"/>
            </p:cNvSpPr>
            <p:nvPr/>
          </p:nvSpPr>
          <p:spPr bwMode="auto">
            <a:xfrm flipH="1">
              <a:off x="6117" y="4663"/>
              <a:ext cx="574" cy="5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49168" name="Line 16"/>
            <p:cNvSpPr>
              <a:spLocks noChangeShapeType="1"/>
            </p:cNvSpPr>
            <p:nvPr/>
          </p:nvSpPr>
          <p:spPr bwMode="auto">
            <a:xfrm flipV="1">
              <a:off x="4777" y="4472"/>
              <a:ext cx="162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49169" name="Line 17"/>
            <p:cNvSpPr>
              <a:spLocks noChangeShapeType="1"/>
            </p:cNvSpPr>
            <p:nvPr/>
          </p:nvSpPr>
          <p:spPr bwMode="auto">
            <a:xfrm>
              <a:off x="4974" y="3463"/>
              <a:ext cx="66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49170" name="Text Box 18"/>
            <p:cNvSpPr txBox="1">
              <a:spLocks noChangeArrowheads="1"/>
            </p:cNvSpPr>
            <p:nvPr/>
          </p:nvSpPr>
          <p:spPr bwMode="auto">
            <a:xfrm>
              <a:off x="3626" y="3515"/>
              <a:ext cx="289" cy="383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2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71" name="Text Box 19"/>
            <p:cNvSpPr txBox="1">
              <a:spLocks noChangeArrowheads="1"/>
            </p:cNvSpPr>
            <p:nvPr/>
          </p:nvSpPr>
          <p:spPr bwMode="auto">
            <a:xfrm>
              <a:off x="5329" y="3887"/>
              <a:ext cx="295" cy="382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8391" tIns="24195" rIns="48391" bIns="241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3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72" name="Line 20"/>
            <p:cNvSpPr>
              <a:spLocks noChangeShapeType="1"/>
            </p:cNvSpPr>
            <p:nvPr/>
          </p:nvSpPr>
          <p:spPr bwMode="auto">
            <a:xfrm flipH="1">
              <a:off x="4681" y="3707"/>
              <a:ext cx="1245" cy="14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49173" name="Line 21"/>
            <p:cNvSpPr>
              <a:spLocks noChangeShapeType="1"/>
            </p:cNvSpPr>
            <p:nvPr/>
          </p:nvSpPr>
          <p:spPr bwMode="auto">
            <a:xfrm flipV="1">
              <a:off x="3437" y="3515"/>
              <a:ext cx="861" cy="6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9512" y="4581128"/>
            <a:ext cx="896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Задачи, близкие к задаче о кратчайшем пути</a:t>
            </a:r>
            <a:endParaRPr lang="ru-RU" sz="24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0" y="4919008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i="1" dirty="0" smtClean="0"/>
              <a:t>1. Наиболее надежный путь.</a:t>
            </a:r>
            <a:endParaRPr lang="ru-RU" sz="2400" dirty="0" smtClean="0"/>
          </a:p>
          <a:p>
            <a:r>
              <a:rPr lang="ru-RU" sz="2400" dirty="0" smtClean="0"/>
              <a:t>В этом случае вес ребра представляет его надежность. Надежность пути от </a:t>
            </a:r>
            <a:r>
              <a:rPr lang="en-US" sz="2400" i="1" dirty="0" smtClean="0"/>
              <a:t>s </a:t>
            </a:r>
            <a:r>
              <a:rPr lang="ru-RU" sz="2400" dirty="0" smtClean="0"/>
              <a:t>к</a:t>
            </a:r>
            <a:r>
              <a:rPr lang="ru-RU" sz="2400" i="1" dirty="0" smtClean="0"/>
              <a:t> </a:t>
            </a:r>
            <a:r>
              <a:rPr lang="en-US" sz="2400" i="1" dirty="0" smtClean="0"/>
              <a:t>t</a:t>
            </a:r>
            <a:r>
              <a:rPr lang="ru-RU" sz="2400" dirty="0" smtClean="0"/>
              <a:t>, составленного из ребер, взятых из множества </a:t>
            </a:r>
            <a:r>
              <a:rPr lang="en-US" sz="2400" i="1" dirty="0" smtClean="0"/>
              <a:t>P</a:t>
            </a:r>
            <a:r>
              <a:rPr lang="ru-RU" sz="2400" dirty="0" smtClean="0"/>
              <a:t>, задается формулой</a:t>
            </a:r>
            <a:r>
              <a:rPr lang="ru-RU" sz="2400" i="1" dirty="0" smtClean="0"/>
              <a:t>                                </a:t>
            </a:r>
            <a:r>
              <a:rPr lang="ru-RU" sz="2400" dirty="0" smtClean="0"/>
              <a:t>где </a:t>
            </a:r>
            <a:r>
              <a:rPr lang="ru-RU" sz="2400" i="1" dirty="0" err="1" smtClean="0"/>
              <a:t>ρ</a:t>
            </a:r>
            <a:r>
              <a:rPr lang="en-US" sz="2400" i="1" baseline="-25000" dirty="0" err="1" smtClean="0"/>
              <a:t>ij</a:t>
            </a:r>
            <a:r>
              <a:rPr lang="en-US" sz="2400" i="1" dirty="0" smtClean="0"/>
              <a:t> </a:t>
            </a:r>
            <a:r>
              <a:rPr lang="ru-RU" sz="2400" dirty="0" smtClean="0"/>
              <a:t>– надежность ребра 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i="1" baseline="-25000" dirty="0" smtClean="0"/>
              <a:t>,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j</a:t>
            </a:r>
            <a:r>
              <a:rPr lang="ru-RU" sz="2400" dirty="0" smtClean="0"/>
              <a:t>).</a:t>
            </a:r>
          </a:p>
        </p:txBody>
      </p:sp>
      <p:sp>
        <p:nvSpPr>
          <p:cNvPr id="49175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9174" name="Object 22"/>
          <p:cNvGraphicFramePr>
            <a:graphicFrameLocks noChangeAspect="1"/>
          </p:cNvGraphicFramePr>
          <p:nvPr/>
        </p:nvGraphicFramePr>
        <p:xfrm>
          <a:off x="2700339" y="5994400"/>
          <a:ext cx="1799653" cy="863600"/>
        </p:xfrm>
        <a:graphic>
          <a:graphicData uri="http://schemas.openxmlformats.org/presentationml/2006/ole">
            <p:oleObj spid="_x0000_s49174" name="Формула" r:id="rId3" imgW="1079032" imgH="431613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4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0"/>
            <a:ext cx="889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Матрица </a:t>
            </a:r>
            <a:r>
              <a:rPr lang="ru-RU" sz="2400" i="1" dirty="0"/>
              <a:t>комплексов</a:t>
            </a:r>
            <a:r>
              <a:rPr lang="ru-RU" sz="2400" dirty="0"/>
              <a:t> </a:t>
            </a:r>
            <a:r>
              <a:rPr lang="en-US" sz="2400" i="1" dirty="0"/>
              <a:t>Q</a:t>
            </a:r>
            <a:r>
              <a:rPr lang="ru-RU" sz="2400" i="1" dirty="0"/>
              <a:t>=</a:t>
            </a:r>
            <a:r>
              <a:rPr lang="ru-RU" sz="2400" dirty="0">
                <a:sym typeface="Symbol"/>
              </a:rPr>
              <a:t></a:t>
            </a:r>
            <a:r>
              <a:rPr lang="en-US" sz="2400" i="1" dirty="0" err="1"/>
              <a:t>q</a:t>
            </a:r>
            <a:r>
              <a:rPr lang="en-US" sz="2400" i="1" baseline="-25000" dirty="0" err="1"/>
              <a:t>ij</a:t>
            </a:r>
            <a:r>
              <a:rPr lang="ru-RU" sz="2400" dirty="0">
                <a:sym typeface="Symbol"/>
              </a:rPr>
              <a:t></a:t>
            </a:r>
            <a:r>
              <a:rPr lang="en-US" sz="2400" i="1" baseline="-25000" dirty="0" err="1"/>
              <a:t>n</a:t>
            </a:r>
            <a:r>
              <a:rPr lang="en-US" sz="2400" baseline="-25000" dirty="0" err="1">
                <a:sym typeface="Symbol"/>
              </a:rPr>
              <a:t></a:t>
            </a:r>
            <a:r>
              <a:rPr lang="en-US" sz="2400" i="1" baseline="-25000" dirty="0" err="1"/>
              <a:t>k</a:t>
            </a:r>
            <a:endParaRPr lang="ru-RU" sz="2400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169" name="Object 1"/>
          <p:cNvGraphicFramePr>
            <a:graphicFrameLocks noChangeAspect="1"/>
          </p:cNvGraphicFramePr>
          <p:nvPr/>
        </p:nvGraphicFramePr>
        <p:xfrm>
          <a:off x="411550" y="620688"/>
          <a:ext cx="8182790" cy="4824536"/>
        </p:xfrm>
        <a:graphic>
          <a:graphicData uri="http://schemas.openxmlformats.org/presentationml/2006/ole">
            <p:oleObj spid="_x0000_s7169" name="Формула" r:id="rId3" imgW="3302000" imgH="1930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i="1" dirty="0" smtClean="0"/>
              <a:t>2. Самый длинный (критический) путь.</a:t>
            </a:r>
            <a:endParaRPr lang="ru-RU" sz="2400" dirty="0" smtClean="0"/>
          </a:p>
          <a:p>
            <a:r>
              <a:rPr lang="ru-RU" sz="2400" dirty="0" smtClean="0"/>
              <a:t>Задача сетевого планирования, заключающаяся в нахождении самого длинного по временной протяженности пути в сетевом графике, определяющего продолжительность работ по выполнению проекта.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844824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3. </a:t>
            </a:r>
            <a:r>
              <a:rPr lang="ru-RU" sz="2400" i="1" dirty="0" smtClean="0"/>
              <a:t>Путь с наибольшей пропускной способностью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В этом случае каждое ребро графа имеет пропускную способность </a:t>
            </a:r>
            <a:r>
              <a:rPr lang="ru-RU" sz="2400" i="1" dirty="0" err="1" smtClean="0"/>
              <a:t>q</a:t>
            </a:r>
            <a:r>
              <a:rPr lang="en-US" sz="2400" i="1" baseline="-25000" dirty="0" err="1" smtClean="0"/>
              <a:t>ij</a:t>
            </a:r>
            <a:r>
              <a:rPr lang="ru-RU" sz="2400" dirty="0" smtClean="0"/>
              <a:t> и требуется найти путь от </a:t>
            </a:r>
            <a:r>
              <a:rPr lang="en-US" sz="2400" i="1" dirty="0" smtClean="0"/>
              <a:t>s </a:t>
            </a:r>
            <a:r>
              <a:rPr lang="ru-RU" sz="2400" dirty="0" smtClean="0"/>
              <a:t>к</a:t>
            </a:r>
            <a:r>
              <a:rPr lang="ru-RU" sz="2400" i="1" dirty="0" smtClean="0"/>
              <a:t> </a:t>
            </a:r>
            <a:r>
              <a:rPr lang="en-US" sz="2400" i="1" dirty="0" smtClean="0"/>
              <a:t>t</a:t>
            </a:r>
            <a:r>
              <a:rPr lang="ru-RU" sz="2400" dirty="0" smtClean="0"/>
              <a:t> с наибольшей пропускной способностью. Пропускная способность пути </a:t>
            </a:r>
            <a:r>
              <a:rPr lang="en-US" sz="2400" i="1" dirty="0" smtClean="0"/>
              <a:t>P</a:t>
            </a:r>
            <a:r>
              <a:rPr lang="ru-RU" sz="2400" dirty="0" smtClean="0"/>
              <a:t> определяется ребром из </a:t>
            </a:r>
            <a:r>
              <a:rPr lang="en-US" sz="2400" i="1" dirty="0" smtClean="0"/>
              <a:t>P</a:t>
            </a:r>
            <a:r>
              <a:rPr lang="ru-RU" sz="2400" dirty="0" smtClean="0"/>
              <a:t> с наименьшей пропускной способностью, т.е.</a:t>
            </a:r>
            <a:endParaRPr lang="ru-RU" sz="2400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8129" name="Object 1"/>
          <p:cNvGraphicFramePr>
            <a:graphicFrameLocks noChangeAspect="1"/>
          </p:cNvGraphicFramePr>
          <p:nvPr/>
        </p:nvGraphicFramePr>
        <p:xfrm>
          <a:off x="3203848" y="3789040"/>
          <a:ext cx="2223120" cy="741040"/>
        </p:xfrm>
        <a:graphic>
          <a:graphicData uri="http://schemas.openxmlformats.org/presentationml/2006/ole">
            <p:oleObj spid="_x0000_s48129" name="Формула" r:id="rId3" imgW="1422400" imgH="46990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4653136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Определение. Если множество вершин графа </a:t>
            </a:r>
            <a:r>
              <a:rPr lang="en-US" sz="2400" i="1" dirty="0" smtClean="0"/>
              <a:t>G</a:t>
            </a:r>
            <a:r>
              <a:rPr lang="ru-RU" sz="2400" i="1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dirty="0" smtClean="0"/>
              <a:t>,</a:t>
            </a:r>
            <a:r>
              <a:rPr lang="en-US" sz="2400" i="1" dirty="0" smtClean="0"/>
              <a:t>U</a:t>
            </a:r>
            <a:r>
              <a:rPr lang="ru-RU" sz="2400" i="1" dirty="0" smtClean="0"/>
              <a:t>)</a:t>
            </a:r>
            <a:r>
              <a:rPr lang="ru-RU" sz="2400" dirty="0" smtClean="0"/>
              <a:t> разбить на два подмножества </a:t>
            </a:r>
            <a:r>
              <a:rPr lang="ru-RU" sz="2400" i="1" dirty="0" smtClean="0"/>
              <a:t>Х</a:t>
            </a:r>
            <a:r>
              <a:rPr lang="ru-RU" sz="2400" i="1" baseline="-25000" dirty="0" smtClean="0"/>
              <a:t>1</a:t>
            </a:r>
            <a:r>
              <a:rPr lang="ru-RU" sz="2400" dirty="0" smtClean="0"/>
              <a:t> и </a:t>
            </a:r>
            <a:r>
              <a:rPr lang="ru-RU" sz="2400" i="1" dirty="0" smtClean="0"/>
              <a:t>Х</a:t>
            </a:r>
            <a:r>
              <a:rPr lang="ru-RU" sz="2400" i="1" baseline="-25000" dirty="0" smtClean="0"/>
              <a:t>2</a:t>
            </a:r>
            <a:r>
              <a:rPr lang="ru-RU" sz="2400" dirty="0" smtClean="0"/>
              <a:t> (где </a:t>
            </a:r>
            <a:r>
              <a:rPr lang="ru-RU" sz="2400" i="1" dirty="0" smtClean="0"/>
              <a:t>Х=Х</a:t>
            </a:r>
            <a:r>
              <a:rPr lang="ru-RU" sz="2400" i="1" baseline="-25000" dirty="0" smtClean="0"/>
              <a:t>1</a:t>
            </a:r>
            <a:r>
              <a:rPr lang="ru-RU" sz="2400" i="1" dirty="0" smtClean="0"/>
              <a:t> </a:t>
            </a:r>
            <a:r>
              <a:rPr lang="ru-RU" sz="2400" dirty="0" smtClean="0">
                <a:sym typeface="Symbol"/>
              </a:rPr>
              <a:t></a:t>
            </a:r>
            <a:r>
              <a:rPr lang="ru-RU" sz="2400" i="1" dirty="0" smtClean="0"/>
              <a:t> Х</a:t>
            </a:r>
            <a:r>
              <a:rPr lang="ru-RU" sz="2400" i="1" baseline="-25000" dirty="0" smtClean="0"/>
              <a:t>2</a:t>
            </a:r>
            <a:r>
              <a:rPr lang="ru-RU" sz="2400" dirty="0" smtClean="0"/>
              <a:t>), то множество ребер графа, одни концевые вершины которых лежат в </a:t>
            </a:r>
            <a:r>
              <a:rPr lang="ru-RU" sz="2400" i="1" dirty="0" smtClean="0"/>
              <a:t>Х</a:t>
            </a:r>
            <a:r>
              <a:rPr lang="ru-RU" sz="2400" i="1" baseline="-25000" dirty="0" smtClean="0"/>
              <a:t>1</a:t>
            </a:r>
            <a:r>
              <a:rPr lang="ru-RU" sz="2400" i="1" dirty="0" smtClean="0"/>
              <a:t>, </a:t>
            </a:r>
            <a:r>
              <a:rPr lang="ru-RU" sz="2400" dirty="0" smtClean="0"/>
              <a:t> а другие в </a:t>
            </a:r>
            <a:r>
              <a:rPr lang="ru-RU" sz="2400" i="1" dirty="0" smtClean="0"/>
              <a:t> Х</a:t>
            </a:r>
            <a:r>
              <a:rPr lang="ru-RU" sz="2400" i="1" baseline="-25000" dirty="0" smtClean="0"/>
              <a:t>2</a:t>
            </a:r>
            <a:r>
              <a:rPr lang="ru-RU" sz="2400" dirty="0" smtClean="0"/>
              <a:t>, называется </a:t>
            </a:r>
            <a:r>
              <a:rPr lang="ru-RU" sz="2400" i="1" dirty="0" smtClean="0"/>
              <a:t>разрезом графа</a:t>
            </a:r>
            <a:r>
              <a:rPr lang="ru-RU" sz="2400" dirty="0" smtClean="0"/>
              <a:t> </a:t>
            </a:r>
            <a:r>
              <a:rPr lang="en-US" sz="2400" i="1" dirty="0" smtClean="0"/>
              <a:t>G</a:t>
            </a:r>
            <a:r>
              <a:rPr lang="ru-RU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4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 smtClean="0"/>
              <a:t>Теорема Форда – </a:t>
            </a:r>
            <a:r>
              <a:rPr lang="ru-RU" sz="2400" i="1" dirty="0" err="1" smtClean="0"/>
              <a:t>Фалкерсона</a:t>
            </a:r>
            <a:r>
              <a:rPr lang="ru-RU" sz="2400" i="1" dirty="0" smtClean="0"/>
              <a:t>.</a:t>
            </a:r>
            <a:r>
              <a:rPr lang="ru-RU" sz="2400" dirty="0" smtClean="0"/>
              <a:t> Пропускная способность пути с наибольшей пропускной способностью от </a:t>
            </a:r>
            <a:r>
              <a:rPr lang="en-US" sz="2400" i="1" dirty="0" smtClean="0"/>
              <a:t>s </a:t>
            </a:r>
            <a:r>
              <a:rPr lang="ru-RU" sz="2400" dirty="0" smtClean="0"/>
              <a:t>к</a:t>
            </a:r>
            <a:r>
              <a:rPr lang="ru-RU" sz="2400" i="1" dirty="0" smtClean="0"/>
              <a:t> </a:t>
            </a:r>
            <a:r>
              <a:rPr lang="en-US" sz="2400" i="1" dirty="0" smtClean="0"/>
              <a:t>t</a:t>
            </a:r>
            <a:r>
              <a:rPr lang="ru-RU" sz="2400" dirty="0" smtClean="0"/>
              <a:t> равна                               </a:t>
            </a:r>
          </a:p>
          <a:p>
            <a:r>
              <a:rPr lang="ru-RU" sz="2400" dirty="0" smtClean="0"/>
              <a:t>                                                                 где </a:t>
            </a:r>
            <a:r>
              <a:rPr lang="ru-RU" sz="2400" i="1" dirty="0" smtClean="0"/>
              <a:t>К</a:t>
            </a:r>
            <a:r>
              <a:rPr lang="ru-RU" sz="2400" dirty="0" smtClean="0"/>
              <a:t> – любой (</a:t>
            </a:r>
            <a:r>
              <a:rPr lang="en-US" sz="2400" i="1" dirty="0" smtClean="0"/>
              <a:t>s</a:t>
            </a:r>
            <a:r>
              <a:rPr lang="ru-RU" sz="2400" i="1" dirty="0" smtClean="0"/>
              <a:t>-</a:t>
            </a:r>
            <a:r>
              <a:rPr lang="en-US" sz="2400" i="1" dirty="0" smtClean="0"/>
              <a:t>t</a:t>
            </a:r>
            <a:r>
              <a:rPr lang="ru-RU" sz="2400" dirty="0" smtClean="0"/>
              <a:t>) разрез.</a:t>
            </a: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7105" name="Object 1"/>
          <p:cNvGraphicFramePr>
            <a:graphicFrameLocks noChangeAspect="1"/>
          </p:cNvGraphicFramePr>
          <p:nvPr/>
        </p:nvGraphicFramePr>
        <p:xfrm>
          <a:off x="1187624" y="834474"/>
          <a:ext cx="2774429" cy="646888"/>
        </p:xfrm>
        <a:graphic>
          <a:graphicData uri="http://schemas.openxmlformats.org/presentationml/2006/ole">
            <p:oleObj spid="_x0000_s47105" name="Формула" r:id="rId3" imgW="2019300" imgH="45720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9512" y="1340768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Алгоритм Франка – </a:t>
            </a:r>
            <a:r>
              <a:rPr lang="ru-RU" sz="2400" b="1" dirty="0" err="1" smtClean="0"/>
              <a:t>Фриша</a:t>
            </a:r>
            <a:endParaRPr lang="ru-RU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1857364"/>
            <a:ext cx="9715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/>
              <a:t>1. </a:t>
            </a:r>
            <a:r>
              <a:rPr lang="ru-RU" sz="2400" dirty="0" smtClean="0"/>
              <a:t>Взять (</a:t>
            </a:r>
            <a:r>
              <a:rPr lang="en-US" sz="2400" i="1" dirty="0" smtClean="0"/>
              <a:t>s</a:t>
            </a:r>
            <a:r>
              <a:rPr lang="ru-RU" sz="2400" i="1" dirty="0" smtClean="0"/>
              <a:t>-</a:t>
            </a:r>
            <a:r>
              <a:rPr lang="en-US" sz="2400" i="1" dirty="0" smtClean="0"/>
              <a:t>t</a:t>
            </a:r>
            <a:r>
              <a:rPr lang="ru-RU" sz="2400" dirty="0" smtClean="0"/>
              <a:t>) разрез </a:t>
            </a:r>
            <a:r>
              <a:rPr lang="ru-RU" sz="2400" i="1" dirty="0" smtClean="0"/>
              <a:t>К</a:t>
            </a:r>
            <a:r>
              <a:rPr lang="ru-RU" sz="2400" i="1" baseline="-25000" dirty="0" smtClean="0"/>
              <a:t>1</a:t>
            </a:r>
            <a:r>
              <a:rPr lang="ru-RU" sz="2400" i="1" dirty="0" smtClean="0"/>
              <a:t> = </a:t>
            </a:r>
            <a:r>
              <a:rPr lang="ru-RU" sz="2400" dirty="0" smtClean="0"/>
              <a:t>({</a:t>
            </a:r>
            <a:r>
              <a:rPr lang="en-US" sz="2400" i="1" dirty="0" smtClean="0"/>
              <a:t>s</a:t>
            </a:r>
            <a:r>
              <a:rPr lang="ru-RU" sz="2400" dirty="0" smtClean="0"/>
              <a:t>}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dirty="0" smtClean="0"/>
              <a:t>\</a:t>
            </a:r>
            <a:r>
              <a:rPr lang="ru-RU" sz="2400" dirty="0" smtClean="0"/>
              <a:t>{</a:t>
            </a:r>
            <a:r>
              <a:rPr lang="en-US" sz="2400" i="1" dirty="0" smtClean="0"/>
              <a:t>s</a:t>
            </a:r>
            <a:r>
              <a:rPr lang="ru-RU" sz="2400" dirty="0" smtClean="0"/>
              <a:t>}) и найти 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5857884" y="1857364"/>
          <a:ext cx="1730999" cy="642942"/>
        </p:xfrm>
        <a:graphic>
          <a:graphicData uri="http://schemas.openxmlformats.org/presentationml/2006/ole">
            <p:oleObj spid="_x0000_s47106" name="Формула" r:id="rId4" imgW="1295400" imgH="46990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228599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2. Закоротить все ребра графа 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i="1" baseline="-25000" dirty="0" smtClean="0"/>
              <a:t>,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j</a:t>
            </a:r>
            <a:r>
              <a:rPr lang="ru-RU" sz="2400" dirty="0" smtClean="0"/>
              <a:t>) с </a:t>
            </a:r>
            <a:r>
              <a:rPr lang="ru-RU" sz="2400" i="1" dirty="0" err="1" smtClean="0"/>
              <a:t>q</a:t>
            </a:r>
            <a:r>
              <a:rPr lang="en-US" sz="2400" i="1" baseline="-25000" dirty="0" err="1" smtClean="0"/>
              <a:t>ij</a:t>
            </a:r>
            <a:r>
              <a:rPr lang="ru-RU" sz="2400" i="1" dirty="0" smtClean="0"/>
              <a:t>≥</a:t>
            </a:r>
            <a:r>
              <a:rPr lang="en-US" sz="2400" i="1" dirty="0" smtClean="0"/>
              <a:t>Q</a:t>
            </a:r>
            <a:r>
              <a:rPr lang="ru-RU" sz="2400" i="1" baseline="-25000" dirty="0" smtClean="0"/>
              <a:t>1</a:t>
            </a:r>
            <a:r>
              <a:rPr lang="ru-RU" sz="2400" dirty="0" smtClean="0"/>
              <a:t>, т.е. заменить вершины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dirty="0" smtClean="0"/>
              <a:t> и</a:t>
            </a:r>
            <a:r>
              <a:rPr lang="ru-RU" sz="2400" i="1" baseline="-25000" dirty="0" smtClean="0"/>
              <a:t>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j</a:t>
            </a:r>
            <a:r>
              <a:rPr lang="ru-RU" sz="2400" dirty="0" smtClean="0"/>
              <a:t> на вершину </a:t>
            </a:r>
            <a:r>
              <a:rPr lang="ru-RU" sz="2400" i="1" dirty="0" err="1" smtClean="0"/>
              <a:t>х</a:t>
            </a:r>
            <a:r>
              <a:rPr lang="ru-RU" sz="2400" dirty="0" smtClean="0"/>
              <a:t>, удалив ребро 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i="1" baseline="-25000" dirty="0" smtClean="0"/>
              <a:t>,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j</a:t>
            </a:r>
            <a:r>
              <a:rPr lang="ru-RU" sz="2400" dirty="0" smtClean="0"/>
              <a:t>), положить </a:t>
            </a:r>
            <a:r>
              <a:rPr lang="ru-RU" sz="2400" i="1" dirty="0" err="1" smtClean="0"/>
              <a:t>Гх=Г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en-US" sz="2400" i="1" dirty="0" smtClean="0"/>
              <a:t> </a:t>
            </a:r>
            <a:r>
              <a:rPr lang="en-US" sz="2400" i="1" baseline="-25000" dirty="0" smtClean="0"/>
              <a:t> </a:t>
            </a:r>
            <a:r>
              <a:rPr lang="ru-RU" sz="2400" dirty="0" smtClean="0">
                <a:sym typeface="Symbol"/>
              </a:rPr>
              <a:t></a:t>
            </a:r>
            <a:r>
              <a:rPr lang="ru-RU" sz="2400" i="1" dirty="0" smtClean="0"/>
              <a:t> Г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j</a:t>
            </a:r>
            <a:r>
              <a:rPr lang="ru-RU" sz="2400" dirty="0" smtClean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07181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3. Для полученного графа </a:t>
            </a:r>
            <a:r>
              <a:rPr lang="en-US" sz="2400" i="1" dirty="0" smtClean="0"/>
              <a:t>G</a:t>
            </a:r>
            <a:r>
              <a:rPr lang="ru-RU" sz="2400" i="1" baseline="-25000" dirty="0" smtClean="0"/>
              <a:t>1</a:t>
            </a:r>
            <a:r>
              <a:rPr lang="ru-RU" sz="2400" dirty="0" smtClean="0"/>
              <a:t> выбрать другой  (</a:t>
            </a:r>
            <a:r>
              <a:rPr lang="en-US" sz="2400" i="1" dirty="0" smtClean="0"/>
              <a:t>s</a:t>
            </a:r>
            <a:r>
              <a:rPr lang="ru-RU" sz="2400" i="1" dirty="0" smtClean="0"/>
              <a:t>-</a:t>
            </a:r>
            <a:r>
              <a:rPr lang="en-US" sz="2400" i="1" dirty="0" smtClean="0"/>
              <a:t>t</a:t>
            </a:r>
            <a:r>
              <a:rPr lang="ru-RU" sz="2400" dirty="0" smtClean="0"/>
              <a:t>) разрез </a:t>
            </a:r>
            <a:r>
              <a:rPr lang="ru-RU" sz="2400" i="1" dirty="0" smtClean="0"/>
              <a:t>К</a:t>
            </a:r>
            <a:r>
              <a:rPr lang="ru-RU" sz="2400" i="1" baseline="-25000" dirty="0" smtClean="0"/>
              <a:t>2</a:t>
            </a:r>
            <a:r>
              <a:rPr lang="ru-RU" sz="2400" dirty="0" smtClean="0"/>
              <a:t> и найти 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3357554" y="3500438"/>
          <a:ext cx="1850418" cy="642942"/>
        </p:xfrm>
        <a:graphic>
          <a:graphicData uri="http://schemas.openxmlformats.org/presentationml/2006/ole">
            <p:oleObj spid="_x0000_s47108" name="Формула" r:id="rId5" imgW="1358900" imgH="46990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0" y="407194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4. Закоротить все ребра графа 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i="1" baseline="-25000" dirty="0" smtClean="0"/>
              <a:t>,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j</a:t>
            </a:r>
            <a:r>
              <a:rPr lang="ru-RU" sz="2400" dirty="0" smtClean="0"/>
              <a:t>) с </a:t>
            </a:r>
            <a:r>
              <a:rPr lang="ru-RU" sz="2400" i="1" dirty="0" err="1" smtClean="0"/>
              <a:t>q</a:t>
            </a:r>
            <a:r>
              <a:rPr lang="en-US" sz="2400" i="1" baseline="-25000" dirty="0" err="1" smtClean="0"/>
              <a:t>ij</a:t>
            </a:r>
            <a:r>
              <a:rPr lang="ru-RU" sz="2400" i="1" dirty="0" smtClean="0"/>
              <a:t>≥</a:t>
            </a:r>
            <a:r>
              <a:rPr lang="en-US" sz="2400" i="1" dirty="0" smtClean="0"/>
              <a:t>Q</a:t>
            </a:r>
            <a:r>
              <a:rPr lang="ru-RU" sz="2400" i="1" baseline="-25000" dirty="0" smtClean="0"/>
              <a:t>2.</a:t>
            </a:r>
            <a:r>
              <a:rPr lang="ru-RU" sz="2400" dirty="0" smtClean="0"/>
              <a:t> Получить граф </a:t>
            </a:r>
            <a:r>
              <a:rPr lang="en-US" sz="2400" i="1" dirty="0" smtClean="0"/>
              <a:t>G</a:t>
            </a:r>
            <a:r>
              <a:rPr lang="ru-RU" sz="2400" i="1" baseline="-25000" dirty="0" smtClean="0"/>
              <a:t>2</a:t>
            </a:r>
            <a:r>
              <a:rPr lang="ru-RU" sz="2400" dirty="0" smtClean="0"/>
              <a:t> … и т.д., пока не будут объединены вершины </a:t>
            </a:r>
            <a:r>
              <a:rPr lang="en-US" sz="2400" i="1" dirty="0" smtClean="0"/>
              <a:t>s</a:t>
            </a:r>
            <a:r>
              <a:rPr lang="ru-RU" sz="2400" i="1" dirty="0" smtClean="0"/>
              <a:t>-</a:t>
            </a:r>
            <a:r>
              <a:rPr lang="en-US" sz="2400" i="1" dirty="0" smtClean="0"/>
              <a:t>t</a:t>
            </a:r>
            <a:r>
              <a:rPr lang="ru-RU" sz="2400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514351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5. Теперь каждый (</a:t>
            </a:r>
            <a:r>
              <a:rPr lang="en-US" sz="2400" i="1" dirty="0" smtClean="0"/>
              <a:t>s</a:t>
            </a:r>
            <a:r>
              <a:rPr lang="ru-RU" sz="2400" i="1" dirty="0" smtClean="0"/>
              <a:t>-</a:t>
            </a:r>
            <a:r>
              <a:rPr lang="en-US" sz="2400" i="1" dirty="0" smtClean="0"/>
              <a:t>t</a:t>
            </a:r>
            <a:r>
              <a:rPr lang="ru-RU" sz="2400" dirty="0" smtClean="0"/>
              <a:t>) путь в графе </a:t>
            </a:r>
            <a:r>
              <a:rPr lang="en-US" sz="2400" i="1" dirty="0" smtClean="0"/>
              <a:t>G</a:t>
            </a:r>
            <a:r>
              <a:rPr lang="ru-RU" sz="2400" i="1" baseline="30000" dirty="0" smtClean="0"/>
              <a:t>'</a:t>
            </a:r>
            <a:r>
              <a:rPr lang="ru-RU" sz="2400" dirty="0" smtClean="0"/>
              <a:t>, образованный вершинами из </a:t>
            </a:r>
            <a:r>
              <a:rPr lang="en-US" sz="2400" i="1" dirty="0" smtClean="0"/>
              <a:t>G</a:t>
            </a:r>
            <a:r>
              <a:rPr lang="ru-RU" sz="2400" dirty="0" smtClean="0"/>
              <a:t> и теми ребрами, которые оказались закороченными, будет иметь максимальную пропускную способность.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subSp spid="_x0000_s4710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subSp spid="_x0000_s47106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9" grpId="0"/>
      <p:bldP spid="10" grpId="0"/>
      <p:bldP spid="13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Найти (</a:t>
            </a:r>
            <a:r>
              <a:rPr lang="en-US" sz="2400" i="1" dirty="0" smtClean="0"/>
              <a:t>s</a:t>
            </a:r>
            <a:r>
              <a:rPr lang="ru-RU" sz="2400" i="1" dirty="0" smtClean="0"/>
              <a:t>-</a:t>
            </a:r>
            <a:r>
              <a:rPr lang="en-US" sz="2400" i="1" dirty="0" smtClean="0"/>
              <a:t>t</a:t>
            </a:r>
            <a:r>
              <a:rPr lang="ru-RU" sz="2400" dirty="0" smtClean="0"/>
              <a:t>) путь с наибольшей пропускной способностью в графе </a:t>
            </a:r>
            <a:r>
              <a:rPr lang="en-US" sz="2400" i="1" dirty="0" smtClean="0"/>
              <a:t>G</a:t>
            </a:r>
            <a:r>
              <a:rPr lang="ru-RU" sz="2400" i="1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dirty="0" smtClean="0"/>
              <a:t>,</a:t>
            </a:r>
            <a:r>
              <a:rPr lang="en-US" sz="2400" i="1" dirty="0" smtClean="0"/>
              <a:t>U</a:t>
            </a:r>
            <a:r>
              <a:rPr lang="ru-RU" sz="2400" i="1" dirty="0" smtClean="0"/>
              <a:t>) </a:t>
            </a:r>
            <a:endParaRPr lang="ru-RU" sz="2400" dirty="0"/>
          </a:p>
        </p:txBody>
      </p:sp>
      <p:pic>
        <p:nvPicPr>
          <p:cNvPr id="60469" name="Picture 5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66700" cy="219075"/>
          </a:xfrm>
          <a:prstGeom prst="rect">
            <a:avLst/>
          </a:prstGeom>
          <a:noFill/>
        </p:spPr>
      </p:pic>
      <p:grpSp>
        <p:nvGrpSpPr>
          <p:cNvPr id="60417" name="Group 1"/>
          <p:cNvGrpSpPr>
            <a:grpSpLocks noChangeAspect="1"/>
          </p:cNvGrpSpPr>
          <p:nvPr/>
        </p:nvGrpSpPr>
        <p:grpSpPr bwMode="auto">
          <a:xfrm>
            <a:off x="642910" y="1000108"/>
            <a:ext cx="7409895" cy="4286280"/>
            <a:chOff x="2743" y="1149"/>
            <a:chExt cx="7728" cy="4470"/>
          </a:xfrm>
        </p:grpSpPr>
        <p:sp>
          <p:nvSpPr>
            <p:cNvPr id="60509" name="AutoShape 93"/>
            <p:cNvSpPr>
              <a:spLocks noChangeAspect="1" noChangeArrowheads="1" noTextEdit="1"/>
            </p:cNvSpPr>
            <p:nvPr/>
          </p:nvSpPr>
          <p:spPr bwMode="auto">
            <a:xfrm>
              <a:off x="2743" y="1149"/>
              <a:ext cx="7728" cy="447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0508" name="Text Box 92"/>
            <p:cNvSpPr txBox="1">
              <a:spLocks noChangeArrowheads="1"/>
            </p:cNvSpPr>
            <p:nvPr/>
          </p:nvSpPr>
          <p:spPr bwMode="auto">
            <a:xfrm>
              <a:off x="2743" y="2577"/>
              <a:ext cx="720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  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s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507" name="Oval 91"/>
            <p:cNvSpPr>
              <a:spLocks noChangeArrowheads="1"/>
            </p:cNvSpPr>
            <p:nvPr/>
          </p:nvSpPr>
          <p:spPr bwMode="auto">
            <a:xfrm>
              <a:off x="4399" y="1429"/>
              <a:ext cx="617" cy="6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0506" name="Line 90"/>
            <p:cNvSpPr>
              <a:spLocks noChangeShapeType="1"/>
            </p:cNvSpPr>
            <p:nvPr/>
          </p:nvSpPr>
          <p:spPr bwMode="auto">
            <a:xfrm>
              <a:off x="4712" y="2049"/>
              <a:ext cx="1" cy="3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0505" name="Line 89"/>
            <p:cNvSpPr>
              <a:spLocks noChangeShapeType="1"/>
            </p:cNvSpPr>
            <p:nvPr/>
          </p:nvSpPr>
          <p:spPr bwMode="auto">
            <a:xfrm>
              <a:off x="4712" y="3034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0504" name="Line 88"/>
            <p:cNvSpPr>
              <a:spLocks noChangeShapeType="1"/>
            </p:cNvSpPr>
            <p:nvPr/>
          </p:nvSpPr>
          <p:spPr bwMode="auto">
            <a:xfrm>
              <a:off x="4713" y="4211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0503" name="Line 87"/>
            <p:cNvSpPr>
              <a:spLocks noChangeShapeType="1"/>
            </p:cNvSpPr>
            <p:nvPr/>
          </p:nvSpPr>
          <p:spPr bwMode="auto">
            <a:xfrm>
              <a:off x="8130" y="1755"/>
              <a:ext cx="1" cy="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0502" name="Line 86"/>
            <p:cNvSpPr>
              <a:spLocks noChangeShapeType="1"/>
            </p:cNvSpPr>
            <p:nvPr/>
          </p:nvSpPr>
          <p:spPr bwMode="auto">
            <a:xfrm>
              <a:off x="8129" y="2677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0501" name="Line 85"/>
            <p:cNvSpPr>
              <a:spLocks noChangeShapeType="1"/>
            </p:cNvSpPr>
            <p:nvPr/>
          </p:nvSpPr>
          <p:spPr bwMode="auto">
            <a:xfrm>
              <a:off x="8146" y="3641"/>
              <a:ext cx="1" cy="3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0500" name="Line 84"/>
            <p:cNvSpPr>
              <a:spLocks noChangeShapeType="1"/>
            </p:cNvSpPr>
            <p:nvPr/>
          </p:nvSpPr>
          <p:spPr bwMode="auto">
            <a:xfrm>
              <a:off x="8147" y="4608"/>
              <a:ext cx="1" cy="3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0499" name="Text Box 83"/>
            <p:cNvSpPr txBox="1">
              <a:spLocks noChangeArrowheads="1"/>
            </p:cNvSpPr>
            <p:nvPr/>
          </p:nvSpPr>
          <p:spPr bwMode="auto">
            <a:xfrm>
              <a:off x="4352" y="1509"/>
              <a:ext cx="846" cy="65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98" name="Text Box 82"/>
            <p:cNvSpPr txBox="1">
              <a:spLocks noChangeArrowheads="1"/>
            </p:cNvSpPr>
            <p:nvPr/>
          </p:nvSpPr>
          <p:spPr bwMode="auto">
            <a:xfrm>
              <a:off x="4391" y="2516"/>
              <a:ext cx="719" cy="54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97" name="Text Box 81"/>
            <p:cNvSpPr txBox="1">
              <a:spLocks noChangeArrowheads="1"/>
            </p:cNvSpPr>
            <p:nvPr/>
          </p:nvSpPr>
          <p:spPr bwMode="auto">
            <a:xfrm>
              <a:off x="4396" y="3667"/>
              <a:ext cx="719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96" name="Text Box 80"/>
            <p:cNvSpPr txBox="1">
              <a:spLocks noChangeArrowheads="1"/>
            </p:cNvSpPr>
            <p:nvPr/>
          </p:nvSpPr>
          <p:spPr bwMode="auto">
            <a:xfrm>
              <a:off x="4399" y="4820"/>
              <a:ext cx="719" cy="69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4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95" name="Text Box 79"/>
            <p:cNvSpPr txBox="1">
              <a:spLocks noChangeArrowheads="1"/>
            </p:cNvSpPr>
            <p:nvPr/>
          </p:nvSpPr>
          <p:spPr bwMode="auto">
            <a:xfrm>
              <a:off x="6151" y="1869"/>
              <a:ext cx="721" cy="65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5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94" name="Text Box 78"/>
            <p:cNvSpPr txBox="1">
              <a:spLocks noChangeArrowheads="1"/>
            </p:cNvSpPr>
            <p:nvPr/>
          </p:nvSpPr>
          <p:spPr bwMode="auto">
            <a:xfrm>
              <a:off x="6126" y="3205"/>
              <a:ext cx="721" cy="64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6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93" name="Text Box 77"/>
            <p:cNvSpPr txBox="1">
              <a:spLocks noChangeArrowheads="1"/>
            </p:cNvSpPr>
            <p:nvPr/>
          </p:nvSpPr>
          <p:spPr bwMode="auto">
            <a:xfrm>
              <a:off x="6151" y="4467"/>
              <a:ext cx="721" cy="5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7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92" name="Text Box 76"/>
            <p:cNvSpPr txBox="1">
              <a:spLocks noChangeArrowheads="1"/>
            </p:cNvSpPr>
            <p:nvPr/>
          </p:nvSpPr>
          <p:spPr bwMode="auto">
            <a:xfrm>
              <a:off x="7809" y="1241"/>
              <a:ext cx="695" cy="5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8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91" name="Text Box 75"/>
            <p:cNvSpPr txBox="1">
              <a:spLocks noChangeArrowheads="1"/>
            </p:cNvSpPr>
            <p:nvPr/>
          </p:nvSpPr>
          <p:spPr bwMode="auto">
            <a:xfrm>
              <a:off x="7831" y="2112"/>
              <a:ext cx="695" cy="54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9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90" name="Text Box 74"/>
            <p:cNvSpPr txBox="1">
              <a:spLocks noChangeArrowheads="1"/>
            </p:cNvSpPr>
            <p:nvPr/>
          </p:nvSpPr>
          <p:spPr bwMode="auto">
            <a:xfrm>
              <a:off x="7807" y="3092"/>
              <a:ext cx="695" cy="54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10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89" name="Text Box 73"/>
            <p:cNvSpPr txBox="1">
              <a:spLocks noChangeArrowheads="1"/>
            </p:cNvSpPr>
            <p:nvPr/>
          </p:nvSpPr>
          <p:spPr bwMode="auto">
            <a:xfrm>
              <a:off x="7798" y="4097"/>
              <a:ext cx="695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11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88" name="Text Box 72"/>
            <p:cNvSpPr txBox="1">
              <a:spLocks noChangeArrowheads="1"/>
            </p:cNvSpPr>
            <p:nvPr/>
          </p:nvSpPr>
          <p:spPr bwMode="auto">
            <a:xfrm>
              <a:off x="7820" y="5078"/>
              <a:ext cx="695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12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87" name="Text Box 71"/>
            <p:cNvSpPr txBox="1">
              <a:spLocks noChangeArrowheads="1"/>
            </p:cNvSpPr>
            <p:nvPr/>
          </p:nvSpPr>
          <p:spPr bwMode="auto">
            <a:xfrm>
              <a:off x="9730" y="2870"/>
              <a:ext cx="554" cy="54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 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t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86" name="Text Box 70"/>
            <p:cNvSpPr txBox="1">
              <a:spLocks noChangeArrowheads="1"/>
            </p:cNvSpPr>
            <p:nvPr/>
          </p:nvSpPr>
          <p:spPr bwMode="auto">
            <a:xfrm>
              <a:off x="3870" y="1681"/>
              <a:ext cx="360" cy="5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8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85" name="Text Box 69"/>
            <p:cNvSpPr txBox="1">
              <a:spLocks noChangeArrowheads="1"/>
            </p:cNvSpPr>
            <p:nvPr/>
          </p:nvSpPr>
          <p:spPr bwMode="auto">
            <a:xfrm>
              <a:off x="3812" y="2408"/>
              <a:ext cx="540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6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84" name="Text Box 68"/>
            <p:cNvSpPr txBox="1">
              <a:spLocks noChangeArrowheads="1"/>
            </p:cNvSpPr>
            <p:nvPr/>
          </p:nvSpPr>
          <p:spPr bwMode="auto">
            <a:xfrm>
              <a:off x="3812" y="3015"/>
              <a:ext cx="587" cy="5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14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83" name="Text Box 67"/>
            <p:cNvSpPr txBox="1">
              <a:spLocks noChangeArrowheads="1"/>
            </p:cNvSpPr>
            <p:nvPr/>
          </p:nvSpPr>
          <p:spPr bwMode="auto">
            <a:xfrm>
              <a:off x="3783" y="3752"/>
              <a:ext cx="618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16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82" name="Text Box 66"/>
            <p:cNvSpPr txBox="1">
              <a:spLocks noChangeArrowheads="1"/>
            </p:cNvSpPr>
            <p:nvPr/>
          </p:nvSpPr>
          <p:spPr bwMode="auto">
            <a:xfrm>
              <a:off x="4297" y="2046"/>
              <a:ext cx="719" cy="54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9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81" name="Text Box 65"/>
            <p:cNvSpPr txBox="1">
              <a:spLocks noChangeArrowheads="1"/>
            </p:cNvSpPr>
            <p:nvPr/>
          </p:nvSpPr>
          <p:spPr bwMode="auto">
            <a:xfrm>
              <a:off x="4357" y="3029"/>
              <a:ext cx="538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8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80" name="Text Box 64"/>
            <p:cNvSpPr txBox="1">
              <a:spLocks noChangeArrowheads="1"/>
            </p:cNvSpPr>
            <p:nvPr/>
          </p:nvSpPr>
          <p:spPr bwMode="auto">
            <a:xfrm>
              <a:off x="4289" y="4222"/>
              <a:ext cx="623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10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79" name="Text Box 63"/>
            <p:cNvSpPr txBox="1">
              <a:spLocks noChangeArrowheads="1"/>
            </p:cNvSpPr>
            <p:nvPr/>
          </p:nvSpPr>
          <p:spPr bwMode="auto">
            <a:xfrm>
              <a:off x="5432" y="1509"/>
              <a:ext cx="717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15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78" name="Text Box 62"/>
            <p:cNvSpPr txBox="1">
              <a:spLocks noChangeArrowheads="1"/>
            </p:cNvSpPr>
            <p:nvPr/>
          </p:nvSpPr>
          <p:spPr bwMode="auto">
            <a:xfrm>
              <a:off x="5071" y="2064"/>
              <a:ext cx="610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15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77" name="Text Box 61"/>
            <p:cNvSpPr txBox="1">
              <a:spLocks noChangeArrowheads="1"/>
            </p:cNvSpPr>
            <p:nvPr/>
          </p:nvSpPr>
          <p:spPr bwMode="auto">
            <a:xfrm>
              <a:off x="5447" y="2664"/>
              <a:ext cx="556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13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76" name="Text Box 60"/>
            <p:cNvSpPr txBox="1">
              <a:spLocks noChangeArrowheads="1"/>
            </p:cNvSpPr>
            <p:nvPr/>
          </p:nvSpPr>
          <p:spPr bwMode="auto">
            <a:xfrm>
              <a:off x="5198" y="3307"/>
              <a:ext cx="610" cy="5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16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75" name="Text Box 59"/>
            <p:cNvSpPr txBox="1">
              <a:spLocks noChangeArrowheads="1"/>
            </p:cNvSpPr>
            <p:nvPr/>
          </p:nvSpPr>
          <p:spPr bwMode="auto">
            <a:xfrm>
              <a:off x="5612" y="4029"/>
              <a:ext cx="514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9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74" name="Text Box 58"/>
            <p:cNvSpPr txBox="1">
              <a:spLocks noChangeArrowheads="1"/>
            </p:cNvSpPr>
            <p:nvPr/>
          </p:nvSpPr>
          <p:spPr bwMode="auto">
            <a:xfrm>
              <a:off x="5267" y="4510"/>
              <a:ext cx="555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4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73" name="Text Box 57"/>
            <p:cNvSpPr txBox="1">
              <a:spLocks noChangeArrowheads="1"/>
            </p:cNvSpPr>
            <p:nvPr/>
          </p:nvSpPr>
          <p:spPr bwMode="auto">
            <a:xfrm>
              <a:off x="6126" y="2473"/>
              <a:ext cx="569" cy="5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7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72" name="Text Box 56"/>
            <p:cNvSpPr txBox="1">
              <a:spLocks noChangeArrowheads="1"/>
            </p:cNvSpPr>
            <p:nvPr/>
          </p:nvSpPr>
          <p:spPr bwMode="auto">
            <a:xfrm>
              <a:off x="6126" y="3849"/>
              <a:ext cx="569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6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71" name="Text Box 55"/>
            <p:cNvSpPr txBox="1">
              <a:spLocks noChangeArrowheads="1"/>
            </p:cNvSpPr>
            <p:nvPr/>
          </p:nvSpPr>
          <p:spPr bwMode="auto">
            <a:xfrm>
              <a:off x="6872" y="1429"/>
              <a:ext cx="721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16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70" name="Text Box 54"/>
            <p:cNvSpPr txBox="1">
              <a:spLocks noChangeArrowheads="1"/>
            </p:cNvSpPr>
            <p:nvPr/>
          </p:nvSpPr>
          <p:spPr bwMode="auto">
            <a:xfrm>
              <a:off x="7066" y="1869"/>
              <a:ext cx="506" cy="5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6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68" name="Text Box 52"/>
            <p:cNvSpPr txBox="1">
              <a:spLocks noChangeArrowheads="1"/>
            </p:cNvSpPr>
            <p:nvPr/>
          </p:nvSpPr>
          <p:spPr bwMode="auto">
            <a:xfrm>
              <a:off x="6847" y="2605"/>
              <a:ext cx="633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0467" name="Text Box 51"/>
            <p:cNvSpPr txBox="1">
              <a:spLocks noChangeArrowheads="1"/>
            </p:cNvSpPr>
            <p:nvPr/>
          </p:nvSpPr>
          <p:spPr bwMode="auto">
            <a:xfrm>
              <a:off x="7154" y="3023"/>
              <a:ext cx="579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13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66" name="Text Box 50"/>
            <p:cNvSpPr txBox="1">
              <a:spLocks noChangeArrowheads="1"/>
            </p:cNvSpPr>
            <p:nvPr/>
          </p:nvSpPr>
          <p:spPr bwMode="auto">
            <a:xfrm>
              <a:off x="7120" y="3579"/>
              <a:ext cx="586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11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65" name="Text Box 49"/>
            <p:cNvSpPr txBox="1">
              <a:spLocks noChangeArrowheads="1"/>
            </p:cNvSpPr>
            <p:nvPr/>
          </p:nvSpPr>
          <p:spPr bwMode="auto">
            <a:xfrm>
              <a:off x="6887" y="4260"/>
              <a:ext cx="541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9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64" name="Text Box 48"/>
            <p:cNvSpPr txBox="1">
              <a:spLocks noChangeArrowheads="1"/>
            </p:cNvSpPr>
            <p:nvPr/>
          </p:nvSpPr>
          <p:spPr bwMode="auto">
            <a:xfrm>
              <a:off x="7231" y="4758"/>
              <a:ext cx="718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18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63" name="Text Box 47"/>
            <p:cNvSpPr txBox="1">
              <a:spLocks noChangeArrowheads="1"/>
            </p:cNvSpPr>
            <p:nvPr/>
          </p:nvSpPr>
          <p:spPr bwMode="auto">
            <a:xfrm>
              <a:off x="7630" y="1689"/>
              <a:ext cx="598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10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62" name="Text Box 46"/>
            <p:cNvSpPr txBox="1">
              <a:spLocks noChangeArrowheads="1"/>
            </p:cNvSpPr>
            <p:nvPr/>
          </p:nvSpPr>
          <p:spPr bwMode="auto">
            <a:xfrm>
              <a:off x="7805" y="2692"/>
              <a:ext cx="409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7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61" name="Text Box 45"/>
            <p:cNvSpPr txBox="1">
              <a:spLocks noChangeArrowheads="1"/>
            </p:cNvSpPr>
            <p:nvPr/>
          </p:nvSpPr>
          <p:spPr bwMode="auto">
            <a:xfrm>
              <a:off x="7645" y="3635"/>
              <a:ext cx="555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12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60" name="Text Box 44"/>
            <p:cNvSpPr txBox="1">
              <a:spLocks noChangeArrowheads="1"/>
            </p:cNvSpPr>
            <p:nvPr/>
          </p:nvSpPr>
          <p:spPr bwMode="auto">
            <a:xfrm>
              <a:off x="7820" y="4581"/>
              <a:ext cx="505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7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59" name="Text Box 43"/>
            <p:cNvSpPr txBox="1">
              <a:spLocks noChangeArrowheads="1"/>
            </p:cNvSpPr>
            <p:nvPr/>
          </p:nvSpPr>
          <p:spPr bwMode="auto">
            <a:xfrm>
              <a:off x="8738" y="1733"/>
              <a:ext cx="720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14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58" name="Text Box 42"/>
            <p:cNvSpPr txBox="1">
              <a:spLocks noChangeArrowheads="1"/>
            </p:cNvSpPr>
            <p:nvPr/>
          </p:nvSpPr>
          <p:spPr bwMode="auto">
            <a:xfrm>
              <a:off x="8727" y="2880"/>
              <a:ext cx="619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12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57" name="Text Box 41"/>
            <p:cNvSpPr txBox="1">
              <a:spLocks noChangeArrowheads="1"/>
            </p:cNvSpPr>
            <p:nvPr/>
          </p:nvSpPr>
          <p:spPr bwMode="auto">
            <a:xfrm>
              <a:off x="8800" y="3432"/>
              <a:ext cx="566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8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56" name="Text Box 40"/>
            <p:cNvSpPr txBox="1">
              <a:spLocks noChangeArrowheads="1"/>
            </p:cNvSpPr>
            <p:nvPr/>
          </p:nvSpPr>
          <p:spPr bwMode="auto">
            <a:xfrm>
              <a:off x="8738" y="4089"/>
              <a:ext cx="554" cy="5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10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455" name="Oval 39"/>
            <p:cNvSpPr>
              <a:spLocks noChangeArrowheads="1"/>
            </p:cNvSpPr>
            <p:nvPr/>
          </p:nvSpPr>
          <p:spPr bwMode="auto">
            <a:xfrm>
              <a:off x="2835" y="2511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0454" name="Oval 38"/>
            <p:cNvSpPr>
              <a:spLocks noChangeArrowheads="1"/>
            </p:cNvSpPr>
            <p:nvPr/>
          </p:nvSpPr>
          <p:spPr bwMode="auto">
            <a:xfrm>
              <a:off x="4399" y="2411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0453" name="Oval 37"/>
            <p:cNvSpPr>
              <a:spLocks noChangeArrowheads="1"/>
            </p:cNvSpPr>
            <p:nvPr/>
          </p:nvSpPr>
          <p:spPr bwMode="auto">
            <a:xfrm>
              <a:off x="4399" y="3574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0452" name="Oval 36"/>
            <p:cNvSpPr>
              <a:spLocks noChangeArrowheads="1"/>
            </p:cNvSpPr>
            <p:nvPr/>
          </p:nvSpPr>
          <p:spPr bwMode="auto">
            <a:xfrm>
              <a:off x="4399" y="4749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0451" name="Oval 35"/>
            <p:cNvSpPr>
              <a:spLocks noChangeArrowheads="1"/>
            </p:cNvSpPr>
            <p:nvPr/>
          </p:nvSpPr>
          <p:spPr bwMode="auto">
            <a:xfrm>
              <a:off x="6155" y="3092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0450" name="Oval 34"/>
            <p:cNvSpPr>
              <a:spLocks noChangeArrowheads="1"/>
            </p:cNvSpPr>
            <p:nvPr/>
          </p:nvSpPr>
          <p:spPr bwMode="auto">
            <a:xfrm>
              <a:off x="6166" y="4431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0449" name="Oval 33"/>
            <p:cNvSpPr>
              <a:spLocks noChangeArrowheads="1"/>
            </p:cNvSpPr>
            <p:nvPr/>
          </p:nvSpPr>
          <p:spPr bwMode="auto">
            <a:xfrm>
              <a:off x="6149" y="1755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0448" name="Oval 32"/>
            <p:cNvSpPr>
              <a:spLocks noChangeArrowheads="1"/>
            </p:cNvSpPr>
            <p:nvPr/>
          </p:nvSpPr>
          <p:spPr bwMode="auto">
            <a:xfrm>
              <a:off x="7809" y="1149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0447" name="Oval 31"/>
            <p:cNvSpPr>
              <a:spLocks noChangeArrowheads="1"/>
            </p:cNvSpPr>
            <p:nvPr/>
          </p:nvSpPr>
          <p:spPr bwMode="auto">
            <a:xfrm>
              <a:off x="7818" y="2043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0446" name="Oval 30"/>
            <p:cNvSpPr>
              <a:spLocks noChangeArrowheads="1"/>
            </p:cNvSpPr>
            <p:nvPr/>
          </p:nvSpPr>
          <p:spPr bwMode="auto">
            <a:xfrm>
              <a:off x="7820" y="3014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0445" name="Oval 29"/>
            <p:cNvSpPr>
              <a:spLocks noChangeArrowheads="1"/>
            </p:cNvSpPr>
            <p:nvPr/>
          </p:nvSpPr>
          <p:spPr bwMode="auto">
            <a:xfrm>
              <a:off x="7830" y="3993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0444" name="Oval 28"/>
            <p:cNvSpPr>
              <a:spLocks noChangeArrowheads="1"/>
            </p:cNvSpPr>
            <p:nvPr/>
          </p:nvSpPr>
          <p:spPr bwMode="auto">
            <a:xfrm>
              <a:off x="7842" y="4978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0443" name="Oval 27"/>
            <p:cNvSpPr>
              <a:spLocks noChangeArrowheads="1"/>
            </p:cNvSpPr>
            <p:nvPr/>
          </p:nvSpPr>
          <p:spPr bwMode="auto">
            <a:xfrm>
              <a:off x="9730" y="2879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grpSp>
          <p:nvGrpSpPr>
            <p:cNvPr id="60418" name="Group 2"/>
            <p:cNvGrpSpPr>
              <a:grpSpLocks/>
            </p:cNvGrpSpPr>
            <p:nvPr/>
          </p:nvGrpSpPr>
          <p:grpSpPr bwMode="auto">
            <a:xfrm>
              <a:off x="3287" y="1429"/>
              <a:ext cx="6637" cy="3862"/>
              <a:chOff x="3287" y="1429"/>
              <a:chExt cx="6637" cy="3862"/>
            </a:xfrm>
          </p:grpSpPr>
          <p:sp>
            <p:nvSpPr>
              <p:cNvPr id="60442" name="Line 26"/>
              <p:cNvSpPr>
                <a:spLocks noChangeShapeType="1"/>
              </p:cNvSpPr>
              <p:nvPr/>
            </p:nvSpPr>
            <p:spPr bwMode="auto">
              <a:xfrm>
                <a:off x="3419" y="2957"/>
                <a:ext cx="1051" cy="7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0441" name="Line 25"/>
              <p:cNvSpPr>
                <a:spLocks noChangeShapeType="1"/>
              </p:cNvSpPr>
              <p:nvPr/>
            </p:nvSpPr>
            <p:spPr bwMode="auto">
              <a:xfrm flipV="1">
                <a:off x="3408" y="1755"/>
                <a:ext cx="991" cy="9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0440" name="Line 24"/>
              <p:cNvSpPr>
                <a:spLocks noChangeShapeType="1"/>
              </p:cNvSpPr>
              <p:nvPr/>
            </p:nvSpPr>
            <p:spPr bwMode="auto">
              <a:xfrm flipV="1">
                <a:off x="3452" y="2770"/>
                <a:ext cx="94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0439" name="Line 23"/>
              <p:cNvSpPr>
                <a:spLocks noChangeShapeType="1"/>
              </p:cNvSpPr>
              <p:nvPr/>
            </p:nvSpPr>
            <p:spPr bwMode="auto">
              <a:xfrm>
                <a:off x="3287" y="3092"/>
                <a:ext cx="1205" cy="17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0438" name="Line 22"/>
              <p:cNvSpPr>
                <a:spLocks noChangeShapeType="1"/>
              </p:cNvSpPr>
              <p:nvPr/>
            </p:nvSpPr>
            <p:spPr bwMode="auto">
              <a:xfrm>
                <a:off x="5016" y="1689"/>
                <a:ext cx="1135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0437" name="Line 21"/>
              <p:cNvSpPr>
                <a:spLocks noChangeShapeType="1"/>
              </p:cNvSpPr>
              <p:nvPr/>
            </p:nvSpPr>
            <p:spPr bwMode="auto">
              <a:xfrm flipV="1">
                <a:off x="5016" y="2049"/>
                <a:ext cx="1135" cy="5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0436" name="Line 20"/>
              <p:cNvSpPr>
                <a:spLocks noChangeShapeType="1"/>
              </p:cNvSpPr>
              <p:nvPr/>
            </p:nvSpPr>
            <p:spPr bwMode="auto">
              <a:xfrm>
                <a:off x="5016" y="2837"/>
                <a:ext cx="1165" cy="4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0435" name="Line 19"/>
              <p:cNvSpPr>
                <a:spLocks noChangeShapeType="1"/>
              </p:cNvSpPr>
              <p:nvPr/>
            </p:nvSpPr>
            <p:spPr bwMode="auto">
              <a:xfrm flipV="1">
                <a:off x="5016" y="3499"/>
                <a:ext cx="1157" cy="3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0434" name="Line 18"/>
              <p:cNvSpPr>
                <a:spLocks noChangeShapeType="1"/>
              </p:cNvSpPr>
              <p:nvPr/>
            </p:nvSpPr>
            <p:spPr bwMode="auto">
              <a:xfrm>
                <a:off x="5016" y="4028"/>
                <a:ext cx="1165" cy="5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0433" name="Line 17"/>
              <p:cNvSpPr>
                <a:spLocks noChangeShapeType="1"/>
              </p:cNvSpPr>
              <p:nvPr/>
            </p:nvSpPr>
            <p:spPr bwMode="auto">
              <a:xfrm flipV="1">
                <a:off x="5016" y="4820"/>
                <a:ext cx="1157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grpSp>
            <p:nvGrpSpPr>
              <p:cNvPr id="60421" name="Group 5"/>
              <p:cNvGrpSpPr>
                <a:grpSpLocks/>
              </p:cNvGrpSpPr>
              <p:nvPr/>
            </p:nvGrpSpPr>
            <p:grpSpPr bwMode="auto">
              <a:xfrm>
                <a:off x="6728" y="1429"/>
                <a:ext cx="3196" cy="3862"/>
                <a:chOff x="6728" y="1429"/>
                <a:chExt cx="3196" cy="3862"/>
              </a:xfrm>
            </p:grpSpPr>
            <p:sp>
              <p:nvSpPr>
                <p:cNvPr id="60432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6764" y="1429"/>
                  <a:ext cx="1045" cy="5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0431" name="Line 15"/>
                <p:cNvSpPr>
                  <a:spLocks noChangeShapeType="1"/>
                </p:cNvSpPr>
                <p:nvPr/>
              </p:nvSpPr>
              <p:spPr bwMode="auto">
                <a:xfrm>
                  <a:off x="6761" y="2152"/>
                  <a:ext cx="1048" cy="14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0430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6761" y="2511"/>
                  <a:ext cx="1102" cy="79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0429" name="Line 13"/>
                <p:cNvSpPr>
                  <a:spLocks noChangeShapeType="1"/>
                </p:cNvSpPr>
                <p:nvPr/>
              </p:nvSpPr>
              <p:spPr bwMode="auto">
                <a:xfrm>
                  <a:off x="6761" y="3400"/>
                  <a:ext cx="10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0428" name="Line 12"/>
                <p:cNvSpPr>
                  <a:spLocks noChangeShapeType="1"/>
                </p:cNvSpPr>
                <p:nvPr/>
              </p:nvSpPr>
              <p:spPr bwMode="auto">
                <a:xfrm>
                  <a:off x="6728" y="3557"/>
                  <a:ext cx="1135" cy="6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0427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6783" y="4389"/>
                  <a:ext cx="1047" cy="34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0426" name="Line 10"/>
                <p:cNvSpPr>
                  <a:spLocks noChangeShapeType="1"/>
                </p:cNvSpPr>
                <p:nvPr/>
              </p:nvSpPr>
              <p:spPr bwMode="auto">
                <a:xfrm>
                  <a:off x="6772" y="4853"/>
                  <a:ext cx="1091" cy="4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0425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8470" y="3477"/>
                  <a:ext cx="1454" cy="179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0424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8426" y="3333"/>
                  <a:ext cx="1337" cy="98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0423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8426" y="3233"/>
                  <a:ext cx="1304" cy="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0422" name="Line 6"/>
                <p:cNvSpPr>
                  <a:spLocks noChangeShapeType="1"/>
                </p:cNvSpPr>
                <p:nvPr/>
              </p:nvSpPr>
              <p:spPr bwMode="auto">
                <a:xfrm>
                  <a:off x="8399" y="1628"/>
                  <a:ext cx="1446" cy="132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</p:grpSp>
          <p:sp>
            <p:nvSpPr>
              <p:cNvPr id="60420" name="Line 4"/>
              <p:cNvSpPr>
                <a:spLocks noChangeShapeType="1"/>
              </p:cNvSpPr>
              <p:nvPr/>
            </p:nvSpPr>
            <p:spPr bwMode="auto">
              <a:xfrm>
                <a:off x="6468" y="2375"/>
                <a:ext cx="1" cy="7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0419" name="Line 3"/>
              <p:cNvSpPr>
                <a:spLocks noChangeShapeType="1"/>
              </p:cNvSpPr>
              <p:nvPr/>
            </p:nvSpPr>
            <p:spPr bwMode="auto">
              <a:xfrm>
                <a:off x="6479" y="3712"/>
                <a:ext cx="1" cy="7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</p:grpSp>
      </p:grpSp>
      <p:sp>
        <p:nvSpPr>
          <p:cNvPr id="60510" name="Rectangle 9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0542" name="Rectangle 126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18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8" name="Text Box 41"/>
          <p:cNvSpPr txBox="1">
            <a:spLocks noChangeArrowheads="1"/>
          </p:cNvSpPr>
          <p:nvPr/>
        </p:nvSpPr>
        <p:spPr bwMode="auto">
          <a:xfrm>
            <a:off x="4716016" y="2276872"/>
            <a:ext cx="542702" cy="517806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8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715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1. Проводим разрез </a:t>
            </a:r>
            <a:r>
              <a:rPr lang="ru-RU" sz="2400" i="1" dirty="0" smtClean="0"/>
              <a:t>К</a:t>
            </a:r>
            <a:r>
              <a:rPr lang="ru-RU" sz="2400" i="1" baseline="-25000" dirty="0" smtClean="0"/>
              <a:t>1</a:t>
            </a:r>
            <a:r>
              <a:rPr lang="ru-RU" sz="2400" i="1" dirty="0" smtClean="0"/>
              <a:t> = </a:t>
            </a:r>
            <a:r>
              <a:rPr lang="ru-RU" sz="2400" dirty="0" smtClean="0"/>
              <a:t>({</a:t>
            </a:r>
            <a:r>
              <a:rPr lang="en-US" sz="2400" i="1" dirty="0" smtClean="0"/>
              <a:t>s</a:t>
            </a:r>
            <a:r>
              <a:rPr lang="ru-RU" sz="2400" dirty="0" smtClean="0"/>
              <a:t>}</a:t>
            </a:r>
            <a:r>
              <a:rPr lang="ru-RU" sz="2400" i="1" dirty="0" smtClean="0"/>
              <a:t>, </a:t>
            </a:r>
            <a:r>
              <a:rPr lang="en-US" sz="2400" i="1" dirty="0" smtClean="0"/>
              <a:t>X </a:t>
            </a:r>
            <a:r>
              <a:rPr lang="ru-RU" sz="2400" i="1" dirty="0" smtClean="0"/>
              <a:t>\</a:t>
            </a:r>
            <a:r>
              <a:rPr lang="ru-RU" sz="2400" dirty="0" smtClean="0"/>
              <a:t>{</a:t>
            </a:r>
            <a:r>
              <a:rPr lang="en-US" sz="2400" i="1" dirty="0" smtClean="0"/>
              <a:t>s</a:t>
            </a:r>
            <a:r>
              <a:rPr lang="ru-RU" sz="2400" dirty="0" smtClean="0"/>
              <a:t>}) </a:t>
            </a:r>
            <a:endParaRPr lang="ru-RU" sz="2400" dirty="0"/>
          </a:p>
        </p:txBody>
      </p:sp>
      <p:pic>
        <p:nvPicPr>
          <p:cNvPr id="59447" name="Picture 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66700" cy="219075"/>
          </a:xfrm>
          <a:prstGeom prst="rect">
            <a:avLst/>
          </a:prstGeom>
          <a:noFill/>
        </p:spPr>
      </p:pic>
      <p:grpSp>
        <p:nvGrpSpPr>
          <p:cNvPr id="59393" name="Group 1"/>
          <p:cNvGrpSpPr>
            <a:grpSpLocks noChangeAspect="1"/>
          </p:cNvGrpSpPr>
          <p:nvPr/>
        </p:nvGrpSpPr>
        <p:grpSpPr bwMode="auto">
          <a:xfrm>
            <a:off x="0" y="433389"/>
            <a:ext cx="8092304" cy="4567247"/>
            <a:chOff x="2552" y="1149"/>
            <a:chExt cx="7919" cy="4470"/>
          </a:xfrm>
        </p:grpSpPr>
        <p:sp>
          <p:nvSpPr>
            <p:cNvPr id="59488" name="AutoShape 96"/>
            <p:cNvSpPr>
              <a:spLocks noChangeAspect="1" noChangeArrowheads="1" noTextEdit="1"/>
            </p:cNvSpPr>
            <p:nvPr/>
          </p:nvSpPr>
          <p:spPr bwMode="auto">
            <a:xfrm>
              <a:off x="2552" y="1149"/>
              <a:ext cx="7919" cy="447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9487" name="Text Box 95"/>
            <p:cNvSpPr txBox="1">
              <a:spLocks noChangeArrowheads="1"/>
            </p:cNvSpPr>
            <p:nvPr/>
          </p:nvSpPr>
          <p:spPr bwMode="auto">
            <a:xfrm>
              <a:off x="2743" y="2577"/>
              <a:ext cx="720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  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s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86" name="Oval 94"/>
            <p:cNvSpPr>
              <a:spLocks noChangeArrowheads="1"/>
            </p:cNvSpPr>
            <p:nvPr/>
          </p:nvSpPr>
          <p:spPr bwMode="auto">
            <a:xfrm>
              <a:off x="4399" y="1429"/>
              <a:ext cx="617" cy="6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9485" name="Line 93"/>
            <p:cNvSpPr>
              <a:spLocks noChangeShapeType="1"/>
            </p:cNvSpPr>
            <p:nvPr/>
          </p:nvSpPr>
          <p:spPr bwMode="auto">
            <a:xfrm>
              <a:off x="4712" y="2049"/>
              <a:ext cx="1" cy="3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9484" name="Line 92"/>
            <p:cNvSpPr>
              <a:spLocks noChangeShapeType="1"/>
            </p:cNvSpPr>
            <p:nvPr/>
          </p:nvSpPr>
          <p:spPr bwMode="auto">
            <a:xfrm>
              <a:off x="4712" y="3034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9483" name="Line 91"/>
            <p:cNvSpPr>
              <a:spLocks noChangeShapeType="1"/>
            </p:cNvSpPr>
            <p:nvPr/>
          </p:nvSpPr>
          <p:spPr bwMode="auto">
            <a:xfrm>
              <a:off x="4713" y="4211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9482" name="Line 90"/>
            <p:cNvSpPr>
              <a:spLocks noChangeShapeType="1"/>
            </p:cNvSpPr>
            <p:nvPr/>
          </p:nvSpPr>
          <p:spPr bwMode="auto">
            <a:xfrm>
              <a:off x="6479" y="3712"/>
              <a:ext cx="1" cy="7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9481" name="Line 89"/>
            <p:cNvSpPr>
              <a:spLocks noChangeShapeType="1"/>
            </p:cNvSpPr>
            <p:nvPr/>
          </p:nvSpPr>
          <p:spPr bwMode="auto">
            <a:xfrm>
              <a:off x="8130" y="1755"/>
              <a:ext cx="1" cy="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9480" name="Line 88"/>
            <p:cNvSpPr>
              <a:spLocks noChangeShapeType="1"/>
            </p:cNvSpPr>
            <p:nvPr/>
          </p:nvSpPr>
          <p:spPr bwMode="auto">
            <a:xfrm>
              <a:off x="8129" y="2677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9479" name="Line 87"/>
            <p:cNvSpPr>
              <a:spLocks noChangeShapeType="1"/>
            </p:cNvSpPr>
            <p:nvPr/>
          </p:nvSpPr>
          <p:spPr bwMode="auto">
            <a:xfrm>
              <a:off x="8146" y="3641"/>
              <a:ext cx="1" cy="3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9478" name="Line 86"/>
            <p:cNvSpPr>
              <a:spLocks noChangeShapeType="1"/>
            </p:cNvSpPr>
            <p:nvPr/>
          </p:nvSpPr>
          <p:spPr bwMode="auto">
            <a:xfrm>
              <a:off x="8147" y="4608"/>
              <a:ext cx="1" cy="3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9477" name="Text Box 85"/>
            <p:cNvSpPr txBox="1">
              <a:spLocks noChangeArrowheads="1"/>
            </p:cNvSpPr>
            <p:nvPr/>
          </p:nvSpPr>
          <p:spPr bwMode="auto">
            <a:xfrm>
              <a:off x="4352" y="1509"/>
              <a:ext cx="846" cy="65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76" name="Text Box 84"/>
            <p:cNvSpPr txBox="1">
              <a:spLocks noChangeArrowheads="1"/>
            </p:cNvSpPr>
            <p:nvPr/>
          </p:nvSpPr>
          <p:spPr bwMode="auto">
            <a:xfrm>
              <a:off x="4391" y="2516"/>
              <a:ext cx="719" cy="54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75" name="Text Box 83"/>
            <p:cNvSpPr txBox="1">
              <a:spLocks noChangeArrowheads="1"/>
            </p:cNvSpPr>
            <p:nvPr/>
          </p:nvSpPr>
          <p:spPr bwMode="auto">
            <a:xfrm>
              <a:off x="4396" y="3667"/>
              <a:ext cx="719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74" name="Text Box 82"/>
            <p:cNvSpPr txBox="1">
              <a:spLocks noChangeArrowheads="1"/>
            </p:cNvSpPr>
            <p:nvPr/>
          </p:nvSpPr>
          <p:spPr bwMode="auto">
            <a:xfrm>
              <a:off x="4399" y="4820"/>
              <a:ext cx="719" cy="69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4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73" name="Text Box 81"/>
            <p:cNvSpPr txBox="1">
              <a:spLocks noChangeArrowheads="1"/>
            </p:cNvSpPr>
            <p:nvPr/>
          </p:nvSpPr>
          <p:spPr bwMode="auto">
            <a:xfrm>
              <a:off x="6151" y="1869"/>
              <a:ext cx="721" cy="65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5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72" name="Text Box 80"/>
            <p:cNvSpPr txBox="1">
              <a:spLocks noChangeArrowheads="1"/>
            </p:cNvSpPr>
            <p:nvPr/>
          </p:nvSpPr>
          <p:spPr bwMode="auto">
            <a:xfrm>
              <a:off x="6126" y="3205"/>
              <a:ext cx="721" cy="64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6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71" name="Text Box 79"/>
            <p:cNvSpPr txBox="1">
              <a:spLocks noChangeArrowheads="1"/>
            </p:cNvSpPr>
            <p:nvPr/>
          </p:nvSpPr>
          <p:spPr bwMode="auto">
            <a:xfrm>
              <a:off x="6151" y="4467"/>
              <a:ext cx="721" cy="5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7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70" name="Text Box 78"/>
            <p:cNvSpPr txBox="1">
              <a:spLocks noChangeArrowheads="1"/>
            </p:cNvSpPr>
            <p:nvPr/>
          </p:nvSpPr>
          <p:spPr bwMode="auto">
            <a:xfrm>
              <a:off x="7809" y="1241"/>
              <a:ext cx="695" cy="5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8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69" name="Text Box 77"/>
            <p:cNvSpPr txBox="1">
              <a:spLocks noChangeArrowheads="1"/>
            </p:cNvSpPr>
            <p:nvPr/>
          </p:nvSpPr>
          <p:spPr bwMode="auto">
            <a:xfrm>
              <a:off x="7831" y="2112"/>
              <a:ext cx="695" cy="54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9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68" name="Text Box 76"/>
            <p:cNvSpPr txBox="1">
              <a:spLocks noChangeArrowheads="1"/>
            </p:cNvSpPr>
            <p:nvPr/>
          </p:nvSpPr>
          <p:spPr bwMode="auto">
            <a:xfrm>
              <a:off x="7807" y="3092"/>
              <a:ext cx="695" cy="54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10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67" name="Text Box 75"/>
            <p:cNvSpPr txBox="1">
              <a:spLocks noChangeArrowheads="1"/>
            </p:cNvSpPr>
            <p:nvPr/>
          </p:nvSpPr>
          <p:spPr bwMode="auto">
            <a:xfrm>
              <a:off x="7798" y="4097"/>
              <a:ext cx="695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11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66" name="Text Box 74"/>
            <p:cNvSpPr txBox="1">
              <a:spLocks noChangeArrowheads="1"/>
            </p:cNvSpPr>
            <p:nvPr/>
          </p:nvSpPr>
          <p:spPr bwMode="auto">
            <a:xfrm>
              <a:off x="7820" y="5078"/>
              <a:ext cx="695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12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65" name="Text Box 73"/>
            <p:cNvSpPr txBox="1">
              <a:spLocks noChangeArrowheads="1"/>
            </p:cNvSpPr>
            <p:nvPr/>
          </p:nvSpPr>
          <p:spPr bwMode="auto">
            <a:xfrm>
              <a:off x="9730" y="2870"/>
              <a:ext cx="554" cy="54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 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t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64" name="Text Box 72"/>
            <p:cNvSpPr txBox="1">
              <a:spLocks noChangeArrowheads="1"/>
            </p:cNvSpPr>
            <p:nvPr/>
          </p:nvSpPr>
          <p:spPr bwMode="auto">
            <a:xfrm>
              <a:off x="3750" y="1778"/>
              <a:ext cx="360" cy="5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8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63" name="Text Box 71"/>
            <p:cNvSpPr txBox="1">
              <a:spLocks noChangeArrowheads="1"/>
            </p:cNvSpPr>
            <p:nvPr/>
          </p:nvSpPr>
          <p:spPr bwMode="auto">
            <a:xfrm>
              <a:off x="3812" y="2408"/>
              <a:ext cx="540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6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62" name="Text Box 70"/>
            <p:cNvSpPr txBox="1">
              <a:spLocks noChangeArrowheads="1"/>
            </p:cNvSpPr>
            <p:nvPr/>
          </p:nvSpPr>
          <p:spPr bwMode="auto">
            <a:xfrm>
              <a:off x="3812" y="3015"/>
              <a:ext cx="587" cy="5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14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61" name="Text Box 69"/>
            <p:cNvSpPr txBox="1">
              <a:spLocks noChangeArrowheads="1"/>
            </p:cNvSpPr>
            <p:nvPr/>
          </p:nvSpPr>
          <p:spPr bwMode="auto">
            <a:xfrm>
              <a:off x="3816" y="3796"/>
              <a:ext cx="720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16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60" name="Text Box 68"/>
            <p:cNvSpPr txBox="1">
              <a:spLocks noChangeArrowheads="1"/>
            </p:cNvSpPr>
            <p:nvPr/>
          </p:nvSpPr>
          <p:spPr bwMode="auto">
            <a:xfrm>
              <a:off x="4297" y="2046"/>
              <a:ext cx="719" cy="54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9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59" name="Text Box 67"/>
            <p:cNvSpPr txBox="1">
              <a:spLocks noChangeArrowheads="1"/>
            </p:cNvSpPr>
            <p:nvPr/>
          </p:nvSpPr>
          <p:spPr bwMode="auto">
            <a:xfrm>
              <a:off x="4357" y="3029"/>
              <a:ext cx="538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8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58" name="Text Box 66"/>
            <p:cNvSpPr txBox="1">
              <a:spLocks noChangeArrowheads="1"/>
            </p:cNvSpPr>
            <p:nvPr/>
          </p:nvSpPr>
          <p:spPr bwMode="auto">
            <a:xfrm>
              <a:off x="4289" y="4222"/>
              <a:ext cx="623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10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57" name="Text Box 65"/>
            <p:cNvSpPr txBox="1">
              <a:spLocks noChangeArrowheads="1"/>
            </p:cNvSpPr>
            <p:nvPr/>
          </p:nvSpPr>
          <p:spPr bwMode="auto">
            <a:xfrm>
              <a:off x="5432" y="1509"/>
              <a:ext cx="717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15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56" name="Text Box 64"/>
            <p:cNvSpPr txBox="1">
              <a:spLocks noChangeArrowheads="1"/>
            </p:cNvSpPr>
            <p:nvPr/>
          </p:nvSpPr>
          <p:spPr bwMode="auto">
            <a:xfrm>
              <a:off x="5071" y="2064"/>
              <a:ext cx="610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15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55" name="Text Box 63"/>
            <p:cNvSpPr txBox="1">
              <a:spLocks noChangeArrowheads="1"/>
            </p:cNvSpPr>
            <p:nvPr/>
          </p:nvSpPr>
          <p:spPr bwMode="auto">
            <a:xfrm>
              <a:off x="5447" y="2664"/>
              <a:ext cx="556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13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54" name="Text Box 62"/>
            <p:cNvSpPr txBox="1">
              <a:spLocks noChangeArrowheads="1"/>
            </p:cNvSpPr>
            <p:nvPr/>
          </p:nvSpPr>
          <p:spPr bwMode="auto">
            <a:xfrm>
              <a:off x="5198" y="3307"/>
              <a:ext cx="610" cy="5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16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53" name="Text Box 61"/>
            <p:cNvSpPr txBox="1">
              <a:spLocks noChangeArrowheads="1"/>
            </p:cNvSpPr>
            <p:nvPr/>
          </p:nvSpPr>
          <p:spPr bwMode="auto">
            <a:xfrm>
              <a:off x="5612" y="4029"/>
              <a:ext cx="514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9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52" name="Text Box 60"/>
            <p:cNvSpPr txBox="1">
              <a:spLocks noChangeArrowheads="1"/>
            </p:cNvSpPr>
            <p:nvPr/>
          </p:nvSpPr>
          <p:spPr bwMode="auto">
            <a:xfrm>
              <a:off x="5267" y="4510"/>
              <a:ext cx="555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4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51" name="Text Box 59"/>
            <p:cNvSpPr txBox="1">
              <a:spLocks noChangeArrowheads="1"/>
            </p:cNvSpPr>
            <p:nvPr/>
          </p:nvSpPr>
          <p:spPr bwMode="auto">
            <a:xfrm>
              <a:off x="6126" y="2473"/>
              <a:ext cx="569" cy="5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7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50" name="Text Box 58"/>
            <p:cNvSpPr txBox="1">
              <a:spLocks noChangeArrowheads="1"/>
            </p:cNvSpPr>
            <p:nvPr/>
          </p:nvSpPr>
          <p:spPr bwMode="auto">
            <a:xfrm>
              <a:off x="6126" y="3849"/>
              <a:ext cx="569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6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49" name="Text Box 57"/>
            <p:cNvSpPr txBox="1">
              <a:spLocks noChangeArrowheads="1"/>
            </p:cNvSpPr>
            <p:nvPr/>
          </p:nvSpPr>
          <p:spPr bwMode="auto">
            <a:xfrm>
              <a:off x="6872" y="1429"/>
              <a:ext cx="721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16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48" name="Text Box 56"/>
            <p:cNvSpPr txBox="1">
              <a:spLocks noChangeArrowheads="1"/>
            </p:cNvSpPr>
            <p:nvPr/>
          </p:nvSpPr>
          <p:spPr bwMode="auto">
            <a:xfrm>
              <a:off x="7066" y="1869"/>
              <a:ext cx="506" cy="5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6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46" name="Text Box 54"/>
            <p:cNvSpPr txBox="1">
              <a:spLocks noChangeArrowheads="1"/>
            </p:cNvSpPr>
            <p:nvPr/>
          </p:nvSpPr>
          <p:spPr bwMode="auto">
            <a:xfrm>
              <a:off x="6847" y="2605"/>
              <a:ext cx="633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9445" name="Text Box 53"/>
            <p:cNvSpPr txBox="1">
              <a:spLocks noChangeArrowheads="1"/>
            </p:cNvSpPr>
            <p:nvPr/>
          </p:nvSpPr>
          <p:spPr bwMode="auto">
            <a:xfrm>
              <a:off x="7154" y="3023"/>
              <a:ext cx="579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13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44" name="Text Box 52"/>
            <p:cNvSpPr txBox="1">
              <a:spLocks noChangeArrowheads="1"/>
            </p:cNvSpPr>
            <p:nvPr/>
          </p:nvSpPr>
          <p:spPr bwMode="auto">
            <a:xfrm>
              <a:off x="7120" y="3579"/>
              <a:ext cx="586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11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43" name="Text Box 51"/>
            <p:cNvSpPr txBox="1">
              <a:spLocks noChangeArrowheads="1"/>
            </p:cNvSpPr>
            <p:nvPr/>
          </p:nvSpPr>
          <p:spPr bwMode="auto">
            <a:xfrm>
              <a:off x="6887" y="4260"/>
              <a:ext cx="541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9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42" name="Text Box 50"/>
            <p:cNvSpPr txBox="1">
              <a:spLocks noChangeArrowheads="1"/>
            </p:cNvSpPr>
            <p:nvPr/>
          </p:nvSpPr>
          <p:spPr bwMode="auto">
            <a:xfrm>
              <a:off x="7231" y="4758"/>
              <a:ext cx="718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18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41" name="Text Box 49"/>
            <p:cNvSpPr txBox="1">
              <a:spLocks noChangeArrowheads="1"/>
            </p:cNvSpPr>
            <p:nvPr/>
          </p:nvSpPr>
          <p:spPr bwMode="auto">
            <a:xfrm>
              <a:off x="7630" y="1689"/>
              <a:ext cx="598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10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40" name="Text Box 48"/>
            <p:cNvSpPr txBox="1">
              <a:spLocks noChangeArrowheads="1"/>
            </p:cNvSpPr>
            <p:nvPr/>
          </p:nvSpPr>
          <p:spPr bwMode="auto">
            <a:xfrm>
              <a:off x="7805" y="2692"/>
              <a:ext cx="409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7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39" name="Text Box 47"/>
            <p:cNvSpPr txBox="1">
              <a:spLocks noChangeArrowheads="1"/>
            </p:cNvSpPr>
            <p:nvPr/>
          </p:nvSpPr>
          <p:spPr bwMode="auto">
            <a:xfrm>
              <a:off x="7645" y="3635"/>
              <a:ext cx="555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12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38" name="Text Box 46"/>
            <p:cNvSpPr txBox="1">
              <a:spLocks noChangeArrowheads="1"/>
            </p:cNvSpPr>
            <p:nvPr/>
          </p:nvSpPr>
          <p:spPr bwMode="auto">
            <a:xfrm>
              <a:off x="7820" y="4581"/>
              <a:ext cx="505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7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37" name="Text Box 45"/>
            <p:cNvSpPr txBox="1">
              <a:spLocks noChangeArrowheads="1"/>
            </p:cNvSpPr>
            <p:nvPr/>
          </p:nvSpPr>
          <p:spPr bwMode="auto">
            <a:xfrm>
              <a:off x="8738" y="1733"/>
              <a:ext cx="720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14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36" name="Text Box 44"/>
            <p:cNvSpPr txBox="1">
              <a:spLocks noChangeArrowheads="1"/>
            </p:cNvSpPr>
            <p:nvPr/>
          </p:nvSpPr>
          <p:spPr bwMode="auto">
            <a:xfrm>
              <a:off x="8727" y="2880"/>
              <a:ext cx="619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12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35" name="Text Box 43"/>
            <p:cNvSpPr txBox="1">
              <a:spLocks noChangeArrowheads="1"/>
            </p:cNvSpPr>
            <p:nvPr/>
          </p:nvSpPr>
          <p:spPr bwMode="auto">
            <a:xfrm>
              <a:off x="8800" y="3432"/>
              <a:ext cx="566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8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34" name="Text Box 42"/>
            <p:cNvSpPr txBox="1">
              <a:spLocks noChangeArrowheads="1"/>
            </p:cNvSpPr>
            <p:nvPr/>
          </p:nvSpPr>
          <p:spPr bwMode="auto">
            <a:xfrm>
              <a:off x="8738" y="4089"/>
              <a:ext cx="554" cy="5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10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33" name="Oval 41"/>
            <p:cNvSpPr>
              <a:spLocks noChangeArrowheads="1"/>
            </p:cNvSpPr>
            <p:nvPr/>
          </p:nvSpPr>
          <p:spPr bwMode="auto">
            <a:xfrm>
              <a:off x="2835" y="2511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9432" name="Oval 40"/>
            <p:cNvSpPr>
              <a:spLocks noChangeArrowheads="1"/>
            </p:cNvSpPr>
            <p:nvPr/>
          </p:nvSpPr>
          <p:spPr bwMode="auto">
            <a:xfrm>
              <a:off x="4399" y="2411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9431" name="Oval 39"/>
            <p:cNvSpPr>
              <a:spLocks noChangeArrowheads="1"/>
            </p:cNvSpPr>
            <p:nvPr/>
          </p:nvSpPr>
          <p:spPr bwMode="auto">
            <a:xfrm>
              <a:off x="4399" y="3574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9430" name="Oval 38"/>
            <p:cNvSpPr>
              <a:spLocks noChangeArrowheads="1"/>
            </p:cNvSpPr>
            <p:nvPr/>
          </p:nvSpPr>
          <p:spPr bwMode="auto">
            <a:xfrm>
              <a:off x="4399" y="4749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9429" name="Oval 37"/>
            <p:cNvSpPr>
              <a:spLocks noChangeArrowheads="1"/>
            </p:cNvSpPr>
            <p:nvPr/>
          </p:nvSpPr>
          <p:spPr bwMode="auto">
            <a:xfrm>
              <a:off x="6155" y="3092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9428" name="Oval 36"/>
            <p:cNvSpPr>
              <a:spLocks noChangeArrowheads="1"/>
            </p:cNvSpPr>
            <p:nvPr/>
          </p:nvSpPr>
          <p:spPr bwMode="auto">
            <a:xfrm>
              <a:off x="6166" y="4431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9427" name="Oval 35"/>
            <p:cNvSpPr>
              <a:spLocks noChangeArrowheads="1"/>
            </p:cNvSpPr>
            <p:nvPr/>
          </p:nvSpPr>
          <p:spPr bwMode="auto">
            <a:xfrm>
              <a:off x="6149" y="1755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9426" name="Oval 34"/>
            <p:cNvSpPr>
              <a:spLocks noChangeArrowheads="1"/>
            </p:cNvSpPr>
            <p:nvPr/>
          </p:nvSpPr>
          <p:spPr bwMode="auto">
            <a:xfrm>
              <a:off x="7809" y="1149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9425" name="Oval 33"/>
            <p:cNvSpPr>
              <a:spLocks noChangeArrowheads="1"/>
            </p:cNvSpPr>
            <p:nvPr/>
          </p:nvSpPr>
          <p:spPr bwMode="auto">
            <a:xfrm>
              <a:off x="7818" y="2043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9424" name="Oval 32"/>
            <p:cNvSpPr>
              <a:spLocks noChangeArrowheads="1"/>
            </p:cNvSpPr>
            <p:nvPr/>
          </p:nvSpPr>
          <p:spPr bwMode="auto">
            <a:xfrm>
              <a:off x="7820" y="3014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9423" name="Oval 31"/>
            <p:cNvSpPr>
              <a:spLocks noChangeArrowheads="1"/>
            </p:cNvSpPr>
            <p:nvPr/>
          </p:nvSpPr>
          <p:spPr bwMode="auto">
            <a:xfrm>
              <a:off x="7830" y="3993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9422" name="Oval 30"/>
            <p:cNvSpPr>
              <a:spLocks noChangeArrowheads="1"/>
            </p:cNvSpPr>
            <p:nvPr/>
          </p:nvSpPr>
          <p:spPr bwMode="auto">
            <a:xfrm>
              <a:off x="7842" y="4978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9421" name="Oval 29"/>
            <p:cNvSpPr>
              <a:spLocks noChangeArrowheads="1"/>
            </p:cNvSpPr>
            <p:nvPr/>
          </p:nvSpPr>
          <p:spPr bwMode="auto">
            <a:xfrm>
              <a:off x="9730" y="2879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grpSp>
          <p:nvGrpSpPr>
            <p:cNvPr id="59418" name="Group 26"/>
            <p:cNvGrpSpPr>
              <a:grpSpLocks/>
            </p:cNvGrpSpPr>
            <p:nvPr/>
          </p:nvGrpSpPr>
          <p:grpSpPr bwMode="auto">
            <a:xfrm>
              <a:off x="3166" y="1224"/>
              <a:ext cx="708" cy="4320"/>
              <a:chOff x="2912" y="1502"/>
              <a:chExt cx="708" cy="4320"/>
            </a:xfrm>
          </p:grpSpPr>
          <p:sp>
            <p:nvSpPr>
              <p:cNvPr id="59420" name="Line 28"/>
              <p:cNvSpPr>
                <a:spLocks noChangeShapeType="1"/>
              </p:cNvSpPr>
              <p:nvPr/>
            </p:nvSpPr>
            <p:spPr bwMode="auto">
              <a:xfrm>
                <a:off x="3461" y="1502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59419" name="Text Box 27"/>
              <p:cNvSpPr txBox="1">
                <a:spLocks noChangeArrowheads="1"/>
              </p:cNvSpPr>
              <p:nvPr/>
            </p:nvSpPr>
            <p:spPr bwMode="auto">
              <a:xfrm>
                <a:off x="2912" y="4990"/>
                <a:ext cx="708" cy="60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К</a:t>
                </a:r>
                <a:r>
                  <a:rPr kumimoji="0" lang="ru-RU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1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59407" name="Group 15"/>
            <p:cNvGrpSpPr>
              <a:grpSpLocks/>
            </p:cNvGrpSpPr>
            <p:nvPr/>
          </p:nvGrpSpPr>
          <p:grpSpPr bwMode="auto">
            <a:xfrm>
              <a:off x="3287" y="1689"/>
              <a:ext cx="2894" cy="3362"/>
              <a:chOff x="3287" y="1689"/>
              <a:chExt cx="2894" cy="3362"/>
            </a:xfrm>
          </p:grpSpPr>
          <p:sp>
            <p:nvSpPr>
              <p:cNvPr id="59417" name="Line 25"/>
              <p:cNvSpPr>
                <a:spLocks noChangeShapeType="1"/>
              </p:cNvSpPr>
              <p:nvPr/>
            </p:nvSpPr>
            <p:spPr bwMode="auto">
              <a:xfrm flipV="1">
                <a:off x="3408" y="1755"/>
                <a:ext cx="991" cy="9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59416" name="Line 24"/>
              <p:cNvSpPr>
                <a:spLocks noChangeShapeType="1"/>
              </p:cNvSpPr>
              <p:nvPr/>
            </p:nvSpPr>
            <p:spPr bwMode="auto">
              <a:xfrm flipV="1">
                <a:off x="3452" y="2770"/>
                <a:ext cx="94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59415" name="Line 23"/>
              <p:cNvSpPr>
                <a:spLocks noChangeShapeType="1"/>
              </p:cNvSpPr>
              <p:nvPr/>
            </p:nvSpPr>
            <p:spPr bwMode="auto">
              <a:xfrm>
                <a:off x="3287" y="3092"/>
                <a:ext cx="1205" cy="17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59414" name="Line 22"/>
              <p:cNvSpPr>
                <a:spLocks noChangeShapeType="1"/>
              </p:cNvSpPr>
              <p:nvPr/>
            </p:nvSpPr>
            <p:spPr bwMode="auto">
              <a:xfrm>
                <a:off x="3419" y="2957"/>
                <a:ext cx="1051" cy="7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59413" name="Line 21"/>
              <p:cNvSpPr>
                <a:spLocks noChangeShapeType="1"/>
              </p:cNvSpPr>
              <p:nvPr/>
            </p:nvSpPr>
            <p:spPr bwMode="auto">
              <a:xfrm>
                <a:off x="5016" y="1689"/>
                <a:ext cx="1135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59412" name="Line 20"/>
              <p:cNvSpPr>
                <a:spLocks noChangeShapeType="1"/>
              </p:cNvSpPr>
              <p:nvPr/>
            </p:nvSpPr>
            <p:spPr bwMode="auto">
              <a:xfrm>
                <a:off x="5016" y="2837"/>
                <a:ext cx="1165" cy="4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59411" name="Line 19"/>
              <p:cNvSpPr>
                <a:spLocks noChangeShapeType="1"/>
              </p:cNvSpPr>
              <p:nvPr/>
            </p:nvSpPr>
            <p:spPr bwMode="auto">
              <a:xfrm flipV="1">
                <a:off x="5016" y="2049"/>
                <a:ext cx="1135" cy="5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59410" name="Line 18"/>
              <p:cNvSpPr>
                <a:spLocks noChangeShapeType="1"/>
              </p:cNvSpPr>
              <p:nvPr/>
            </p:nvSpPr>
            <p:spPr bwMode="auto">
              <a:xfrm flipV="1">
                <a:off x="5016" y="3499"/>
                <a:ext cx="1157" cy="3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59409" name="Line 17"/>
              <p:cNvSpPr>
                <a:spLocks noChangeShapeType="1"/>
              </p:cNvSpPr>
              <p:nvPr/>
            </p:nvSpPr>
            <p:spPr bwMode="auto">
              <a:xfrm>
                <a:off x="5016" y="4028"/>
                <a:ext cx="1165" cy="5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59408" name="Line 16"/>
              <p:cNvSpPr>
                <a:spLocks noChangeShapeType="1"/>
              </p:cNvSpPr>
              <p:nvPr/>
            </p:nvSpPr>
            <p:spPr bwMode="auto">
              <a:xfrm flipV="1">
                <a:off x="5016" y="4820"/>
                <a:ext cx="1157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</p:grpSp>
        <p:grpSp>
          <p:nvGrpSpPr>
            <p:cNvPr id="59394" name="Group 2"/>
            <p:cNvGrpSpPr>
              <a:grpSpLocks/>
            </p:cNvGrpSpPr>
            <p:nvPr/>
          </p:nvGrpSpPr>
          <p:grpSpPr bwMode="auto">
            <a:xfrm>
              <a:off x="6468" y="1429"/>
              <a:ext cx="3456" cy="3862"/>
              <a:chOff x="6468" y="1429"/>
              <a:chExt cx="3456" cy="3862"/>
            </a:xfrm>
          </p:grpSpPr>
          <p:sp>
            <p:nvSpPr>
              <p:cNvPr id="59406" name="Line 14"/>
              <p:cNvSpPr>
                <a:spLocks noChangeShapeType="1"/>
              </p:cNvSpPr>
              <p:nvPr/>
            </p:nvSpPr>
            <p:spPr bwMode="auto">
              <a:xfrm>
                <a:off x="6468" y="2375"/>
                <a:ext cx="1" cy="7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59405" name="Line 13"/>
              <p:cNvSpPr>
                <a:spLocks noChangeShapeType="1"/>
              </p:cNvSpPr>
              <p:nvPr/>
            </p:nvSpPr>
            <p:spPr bwMode="auto">
              <a:xfrm flipV="1">
                <a:off x="6764" y="1429"/>
                <a:ext cx="1045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59404" name="Line 12"/>
              <p:cNvSpPr>
                <a:spLocks noChangeShapeType="1"/>
              </p:cNvSpPr>
              <p:nvPr/>
            </p:nvSpPr>
            <p:spPr bwMode="auto">
              <a:xfrm>
                <a:off x="6761" y="2152"/>
                <a:ext cx="1048" cy="14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59403" name="Line 11"/>
              <p:cNvSpPr>
                <a:spLocks noChangeShapeType="1"/>
              </p:cNvSpPr>
              <p:nvPr/>
            </p:nvSpPr>
            <p:spPr bwMode="auto">
              <a:xfrm flipH="1">
                <a:off x="6761" y="2511"/>
                <a:ext cx="1102" cy="7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59402" name="Line 10"/>
              <p:cNvSpPr>
                <a:spLocks noChangeShapeType="1"/>
              </p:cNvSpPr>
              <p:nvPr/>
            </p:nvSpPr>
            <p:spPr bwMode="auto">
              <a:xfrm>
                <a:off x="6761" y="3400"/>
                <a:ext cx="10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59401" name="Line 9"/>
              <p:cNvSpPr>
                <a:spLocks noChangeShapeType="1"/>
              </p:cNvSpPr>
              <p:nvPr/>
            </p:nvSpPr>
            <p:spPr bwMode="auto">
              <a:xfrm>
                <a:off x="6728" y="3557"/>
                <a:ext cx="1135" cy="6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59400" name="Line 8"/>
              <p:cNvSpPr>
                <a:spLocks noChangeShapeType="1"/>
              </p:cNvSpPr>
              <p:nvPr/>
            </p:nvSpPr>
            <p:spPr bwMode="auto">
              <a:xfrm flipV="1">
                <a:off x="6783" y="4389"/>
                <a:ext cx="1047" cy="3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59399" name="Line 7"/>
              <p:cNvSpPr>
                <a:spLocks noChangeShapeType="1"/>
              </p:cNvSpPr>
              <p:nvPr/>
            </p:nvSpPr>
            <p:spPr bwMode="auto">
              <a:xfrm>
                <a:off x="6772" y="4853"/>
                <a:ext cx="1091" cy="4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59398" name="Line 6"/>
              <p:cNvSpPr>
                <a:spLocks noChangeShapeType="1"/>
              </p:cNvSpPr>
              <p:nvPr/>
            </p:nvSpPr>
            <p:spPr bwMode="auto">
              <a:xfrm>
                <a:off x="8399" y="1628"/>
                <a:ext cx="1446" cy="13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59397" name="Line 5"/>
              <p:cNvSpPr>
                <a:spLocks noChangeShapeType="1"/>
              </p:cNvSpPr>
              <p:nvPr/>
            </p:nvSpPr>
            <p:spPr bwMode="auto">
              <a:xfrm flipV="1">
                <a:off x="8426" y="3233"/>
                <a:ext cx="1304" cy="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59396" name="Line 4"/>
              <p:cNvSpPr>
                <a:spLocks noChangeShapeType="1"/>
              </p:cNvSpPr>
              <p:nvPr/>
            </p:nvSpPr>
            <p:spPr bwMode="auto">
              <a:xfrm flipH="1">
                <a:off x="8426" y="3333"/>
                <a:ext cx="1337" cy="9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59395" name="Line 3"/>
              <p:cNvSpPr>
                <a:spLocks noChangeShapeType="1"/>
              </p:cNvSpPr>
              <p:nvPr/>
            </p:nvSpPr>
            <p:spPr bwMode="auto">
              <a:xfrm flipH="1">
                <a:off x="8470" y="3477"/>
                <a:ext cx="1454" cy="17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</p:grpSp>
      </p:grpSp>
      <p:sp>
        <p:nvSpPr>
          <p:cNvPr id="59489" name="Rectangle 9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9521" name="Rectangle 129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18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0" y="507207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2. Находим    </a:t>
            </a:r>
          </a:p>
          <a:p>
            <a:endParaRPr lang="ru-RU" sz="2400" dirty="0"/>
          </a:p>
        </p:txBody>
      </p:sp>
      <p:sp>
        <p:nvSpPr>
          <p:cNvPr id="59536" name="Rectangle 1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9535" name="Object 143"/>
          <p:cNvGraphicFramePr>
            <a:graphicFrameLocks noChangeAspect="1"/>
          </p:cNvGraphicFramePr>
          <p:nvPr/>
        </p:nvGraphicFramePr>
        <p:xfrm>
          <a:off x="1893075" y="5072074"/>
          <a:ext cx="2262203" cy="714380"/>
        </p:xfrm>
        <a:graphic>
          <a:graphicData uri="http://schemas.openxmlformats.org/presentationml/2006/ole">
            <p:oleObj spid="_x0000_s59535" name="Формула" r:id="rId4" imgW="1562100" imgH="495300" progId="Equation.3">
              <p:embed/>
            </p:oleObj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0" y="571501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3. </a:t>
            </a:r>
            <a:r>
              <a:rPr lang="ru-RU" sz="2400" dirty="0" err="1" smtClean="0"/>
              <a:t>Закорачиваем</a:t>
            </a:r>
            <a:r>
              <a:rPr lang="ru-RU" sz="2400" dirty="0" smtClean="0"/>
              <a:t> все ребра графа 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i="1" baseline="-25000" dirty="0" smtClean="0"/>
              <a:t>,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j</a:t>
            </a:r>
            <a:r>
              <a:rPr lang="ru-RU" sz="2400" dirty="0" smtClean="0"/>
              <a:t>) с </a:t>
            </a:r>
            <a:r>
              <a:rPr lang="ru-RU" sz="2400" i="1" dirty="0" err="1" smtClean="0"/>
              <a:t>q</a:t>
            </a:r>
            <a:r>
              <a:rPr lang="en-US" sz="2400" i="1" baseline="-25000" dirty="0" err="1" smtClean="0"/>
              <a:t>ij</a:t>
            </a:r>
            <a:r>
              <a:rPr lang="ru-RU" sz="2400" i="1" dirty="0" smtClean="0"/>
              <a:t>≥</a:t>
            </a:r>
            <a:r>
              <a:rPr lang="en-US" sz="2400" i="1" dirty="0" smtClean="0"/>
              <a:t>Q</a:t>
            </a:r>
            <a:r>
              <a:rPr lang="ru-RU" sz="2400" i="1" baseline="-25000" dirty="0" smtClean="0"/>
              <a:t>1</a:t>
            </a:r>
            <a:r>
              <a:rPr lang="ru-RU" sz="2400" dirty="0" smtClean="0"/>
              <a:t>. 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0" y="628652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4. Это ребра (</a:t>
            </a:r>
            <a:r>
              <a:rPr lang="en-US" sz="2400" i="1" dirty="0" smtClean="0"/>
              <a:t>s</a:t>
            </a:r>
            <a:r>
              <a:rPr lang="ru-RU" sz="2400" i="1" baseline="-25000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4</a:t>
            </a:r>
            <a:r>
              <a:rPr lang="ru-RU" sz="2400" dirty="0" smtClean="0"/>
              <a:t>), 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dirty="0" smtClean="0"/>
              <a:t>), 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8</a:t>
            </a:r>
            <a:r>
              <a:rPr lang="ru-RU" sz="2400" dirty="0" smtClean="0"/>
              <a:t>), 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9</a:t>
            </a:r>
            <a:r>
              <a:rPr lang="ru-RU" sz="2400" dirty="0" smtClean="0"/>
              <a:t>) и 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7,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12</a:t>
            </a:r>
            <a:r>
              <a:rPr lang="ru-RU" sz="2400" dirty="0" smtClean="0"/>
              <a:t>). Получаем граф </a:t>
            </a:r>
            <a:r>
              <a:rPr lang="en-US" sz="2400" i="1" dirty="0" smtClean="0"/>
              <a:t>G</a:t>
            </a:r>
            <a:r>
              <a:rPr lang="ru-RU" sz="2400" i="1" baseline="-25000" dirty="0" smtClean="0"/>
              <a:t>1.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106" name="Text Box 41"/>
          <p:cNvSpPr txBox="1">
            <a:spLocks noChangeArrowheads="1"/>
          </p:cNvSpPr>
          <p:nvPr/>
        </p:nvSpPr>
        <p:spPr bwMode="auto">
          <a:xfrm>
            <a:off x="4499992" y="1772816"/>
            <a:ext cx="542702" cy="517806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8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59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4" grpId="0"/>
      <p:bldP spid="10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6" name="Rectangle 6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61441" name="Group 1"/>
          <p:cNvGrpSpPr>
            <a:grpSpLocks noChangeAspect="1"/>
          </p:cNvGrpSpPr>
          <p:nvPr/>
        </p:nvGrpSpPr>
        <p:grpSpPr bwMode="auto">
          <a:xfrm>
            <a:off x="0" y="0"/>
            <a:ext cx="7792962" cy="4000504"/>
            <a:chOff x="1718" y="8423"/>
            <a:chExt cx="7919" cy="3557"/>
          </a:xfrm>
        </p:grpSpPr>
        <p:sp>
          <p:nvSpPr>
            <p:cNvPr id="61505" name="AutoShape 65"/>
            <p:cNvSpPr>
              <a:spLocks noChangeAspect="1" noChangeArrowheads="1" noTextEdit="1"/>
            </p:cNvSpPr>
            <p:nvPr/>
          </p:nvSpPr>
          <p:spPr bwMode="auto">
            <a:xfrm>
              <a:off x="1718" y="8423"/>
              <a:ext cx="7919" cy="3557"/>
            </a:xfrm>
            <a:prstGeom prst="rect">
              <a:avLst/>
            </a:prstGeom>
            <a:noFill/>
            <a:ln w="9525"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1504" name="Text Box 64"/>
            <p:cNvSpPr txBox="1">
              <a:spLocks noChangeArrowheads="1"/>
            </p:cNvSpPr>
            <p:nvPr/>
          </p:nvSpPr>
          <p:spPr bwMode="auto">
            <a:xfrm>
              <a:off x="1762" y="9800"/>
              <a:ext cx="955" cy="71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 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s, х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4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503" name="Oval 63"/>
            <p:cNvSpPr>
              <a:spLocks noChangeArrowheads="1"/>
            </p:cNvSpPr>
            <p:nvPr/>
          </p:nvSpPr>
          <p:spPr bwMode="auto">
            <a:xfrm>
              <a:off x="3476" y="10812"/>
              <a:ext cx="794" cy="6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1502" name="Line 62"/>
            <p:cNvSpPr>
              <a:spLocks noChangeShapeType="1"/>
            </p:cNvSpPr>
            <p:nvPr/>
          </p:nvSpPr>
          <p:spPr bwMode="auto">
            <a:xfrm>
              <a:off x="3878" y="9188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1501" name="Line 61"/>
            <p:cNvSpPr>
              <a:spLocks noChangeShapeType="1"/>
            </p:cNvSpPr>
            <p:nvPr/>
          </p:nvSpPr>
          <p:spPr bwMode="auto">
            <a:xfrm>
              <a:off x="3878" y="10316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1500" name="Line 60"/>
            <p:cNvSpPr>
              <a:spLocks noChangeShapeType="1"/>
            </p:cNvSpPr>
            <p:nvPr/>
          </p:nvSpPr>
          <p:spPr bwMode="auto">
            <a:xfrm>
              <a:off x="6937" y="10088"/>
              <a:ext cx="1" cy="3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1499" name="Line 59"/>
            <p:cNvSpPr>
              <a:spLocks noChangeShapeType="1"/>
            </p:cNvSpPr>
            <p:nvPr/>
          </p:nvSpPr>
          <p:spPr bwMode="auto">
            <a:xfrm>
              <a:off x="4210" y="11348"/>
              <a:ext cx="1074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1498" name="Line 58"/>
            <p:cNvSpPr>
              <a:spLocks noChangeShapeType="1"/>
            </p:cNvSpPr>
            <p:nvPr/>
          </p:nvSpPr>
          <p:spPr bwMode="auto">
            <a:xfrm flipV="1">
              <a:off x="3878" y="11734"/>
              <a:ext cx="144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1497" name="Text Box 57"/>
            <p:cNvSpPr txBox="1">
              <a:spLocks noChangeArrowheads="1"/>
            </p:cNvSpPr>
            <p:nvPr/>
          </p:nvSpPr>
          <p:spPr bwMode="auto">
            <a:xfrm>
              <a:off x="3518" y="8648"/>
              <a:ext cx="721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96" name="Text Box 56"/>
            <p:cNvSpPr txBox="1">
              <a:spLocks noChangeArrowheads="1"/>
            </p:cNvSpPr>
            <p:nvPr/>
          </p:nvSpPr>
          <p:spPr bwMode="auto">
            <a:xfrm>
              <a:off x="3551" y="9787"/>
              <a:ext cx="719" cy="5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95" name="Text Box 55"/>
            <p:cNvSpPr txBox="1">
              <a:spLocks noChangeArrowheads="1"/>
            </p:cNvSpPr>
            <p:nvPr/>
          </p:nvSpPr>
          <p:spPr bwMode="auto">
            <a:xfrm>
              <a:off x="3378" y="10867"/>
              <a:ext cx="1077" cy="68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3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, х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6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, 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      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х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9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94" name="Text Box 54"/>
            <p:cNvSpPr txBox="1">
              <a:spLocks noChangeArrowheads="1"/>
            </p:cNvSpPr>
            <p:nvPr/>
          </p:nvSpPr>
          <p:spPr bwMode="auto">
            <a:xfrm>
              <a:off x="5168" y="11415"/>
              <a:ext cx="1160" cy="56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7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,х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12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93" name="Text Box 53"/>
            <p:cNvSpPr txBox="1">
              <a:spLocks noChangeArrowheads="1"/>
            </p:cNvSpPr>
            <p:nvPr/>
          </p:nvSpPr>
          <p:spPr bwMode="auto">
            <a:xfrm>
              <a:off x="6618" y="9524"/>
              <a:ext cx="720" cy="54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10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92" name="Text Box 52"/>
            <p:cNvSpPr txBox="1">
              <a:spLocks noChangeArrowheads="1"/>
            </p:cNvSpPr>
            <p:nvPr/>
          </p:nvSpPr>
          <p:spPr bwMode="auto">
            <a:xfrm>
              <a:off x="6636" y="10518"/>
              <a:ext cx="720" cy="53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11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91" name="Text Box 51"/>
            <p:cNvSpPr txBox="1">
              <a:spLocks noChangeArrowheads="1"/>
            </p:cNvSpPr>
            <p:nvPr/>
          </p:nvSpPr>
          <p:spPr bwMode="auto">
            <a:xfrm>
              <a:off x="8185" y="9864"/>
              <a:ext cx="719" cy="54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t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90" name="Text Box 50"/>
            <p:cNvSpPr txBox="1">
              <a:spLocks noChangeArrowheads="1"/>
            </p:cNvSpPr>
            <p:nvPr/>
          </p:nvSpPr>
          <p:spPr bwMode="auto">
            <a:xfrm>
              <a:off x="2798" y="8968"/>
              <a:ext cx="720" cy="5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8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89" name="Text Box 49"/>
            <p:cNvSpPr txBox="1">
              <a:spLocks noChangeArrowheads="1"/>
            </p:cNvSpPr>
            <p:nvPr/>
          </p:nvSpPr>
          <p:spPr bwMode="auto">
            <a:xfrm>
              <a:off x="2849" y="9723"/>
              <a:ext cx="594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6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88" name="Text Box 48"/>
            <p:cNvSpPr txBox="1">
              <a:spLocks noChangeArrowheads="1"/>
            </p:cNvSpPr>
            <p:nvPr/>
          </p:nvSpPr>
          <p:spPr bwMode="auto">
            <a:xfrm>
              <a:off x="2728" y="10161"/>
              <a:ext cx="953" cy="5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10, 14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87" name="Text Box 47"/>
            <p:cNvSpPr txBox="1">
              <a:spLocks noChangeArrowheads="1"/>
            </p:cNvSpPr>
            <p:nvPr/>
          </p:nvSpPr>
          <p:spPr bwMode="auto">
            <a:xfrm>
              <a:off x="3518" y="9188"/>
              <a:ext cx="719" cy="5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9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86" name="Text Box 46"/>
            <p:cNvSpPr txBox="1">
              <a:spLocks noChangeArrowheads="1"/>
            </p:cNvSpPr>
            <p:nvPr/>
          </p:nvSpPr>
          <p:spPr bwMode="auto">
            <a:xfrm>
              <a:off x="3516" y="10316"/>
              <a:ext cx="467" cy="4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8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85" name="Text Box 45"/>
            <p:cNvSpPr txBox="1">
              <a:spLocks noChangeArrowheads="1"/>
            </p:cNvSpPr>
            <p:nvPr/>
          </p:nvSpPr>
          <p:spPr bwMode="auto">
            <a:xfrm>
              <a:off x="4308" y="8488"/>
              <a:ext cx="717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15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84" name="Text Box 44"/>
            <p:cNvSpPr txBox="1">
              <a:spLocks noChangeArrowheads="1"/>
            </p:cNvSpPr>
            <p:nvPr/>
          </p:nvSpPr>
          <p:spPr bwMode="auto">
            <a:xfrm>
              <a:off x="4239" y="9118"/>
              <a:ext cx="721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15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83" name="Text Box 43"/>
            <p:cNvSpPr txBox="1">
              <a:spLocks noChangeArrowheads="1"/>
            </p:cNvSpPr>
            <p:nvPr/>
          </p:nvSpPr>
          <p:spPr bwMode="auto">
            <a:xfrm>
              <a:off x="3735" y="10214"/>
              <a:ext cx="665" cy="66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13,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7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82" name="Text Box 42"/>
            <p:cNvSpPr txBox="1">
              <a:spLocks noChangeArrowheads="1"/>
            </p:cNvSpPr>
            <p:nvPr/>
          </p:nvSpPr>
          <p:spPr bwMode="auto">
            <a:xfrm>
              <a:off x="4058" y="11428"/>
              <a:ext cx="650" cy="44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4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81" name="Text Box 41"/>
            <p:cNvSpPr txBox="1">
              <a:spLocks noChangeArrowheads="1"/>
            </p:cNvSpPr>
            <p:nvPr/>
          </p:nvSpPr>
          <p:spPr bwMode="auto">
            <a:xfrm>
              <a:off x="4741" y="9652"/>
              <a:ext cx="721" cy="5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7,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80" name="Text Box 40"/>
            <p:cNvSpPr txBox="1">
              <a:spLocks noChangeArrowheads="1"/>
            </p:cNvSpPr>
            <p:nvPr/>
          </p:nvSpPr>
          <p:spPr bwMode="auto">
            <a:xfrm>
              <a:off x="4469" y="11092"/>
              <a:ext cx="722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6, 9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79" name="Text Box 39"/>
            <p:cNvSpPr txBox="1">
              <a:spLocks noChangeArrowheads="1"/>
            </p:cNvSpPr>
            <p:nvPr/>
          </p:nvSpPr>
          <p:spPr bwMode="auto">
            <a:xfrm>
              <a:off x="4862" y="9313"/>
              <a:ext cx="803" cy="72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6,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78" name="Text Box 38"/>
            <p:cNvSpPr txBox="1">
              <a:spLocks noChangeArrowheads="1"/>
            </p:cNvSpPr>
            <p:nvPr/>
          </p:nvSpPr>
          <p:spPr bwMode="auto">
            <a:xfrm>
              <a:off x="5165" y="9976"/>
              <a:ext cx="901" cy="5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13, 7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77" name="Text Box 37"/>
            <p:cNvSpPr txBox="1">
              <a:spLocks noChangeArrowheads="1"/>
            </p:cNvSpPr>
            <p:nvPr/>
          </p:nvSpPr>
          <p:spPr bwMode="auto">
            <a:xfrm>
              <a:off x="5316" y="10588"/>
              <a:ext cx="547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11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76" name="Text Box 36"/>
            <p:cNvSpPr txBox="1">
              <a:spLocks noChangeArrowheads="1"/>
            </p:cNvSpPr>
            <p:nvPr/>
          </p:nvSpPr>
          <p:spPr bwMode="auto">
            <a:xfrm>
              <a:off x="6039" y="10997"/>
              <a:ext cx="837" cy="53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7, 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9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75" name="Text Box 35"/>
            <p:cNvSpPr txBox="1">
              <a:spLocks noChangeArrowheads="1"/>
            </p:cNvSpPr>
            <p:nvPr/>
          </p:nvSpPr>
          <p:spPr bwMode="auto">
            <a:xfrm>
              <a:off x="4480" y="9930"/>
              <a:ext cx="721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10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74" name="Text Box 34"/>
            <p:cNvSpPr txBox="1">
              <a:spLocks noChangeArrowheads="1"/>
            </p:cNvSpPr>
            <p:nvPr/>
          </p:nvSpPr>
          <p:spPr bwMode="auto">
            <a:xfrm>
              <a:off x="6537" y="10078"/>
              <a:ext cx="556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12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73" name="Text Box 33"/>
            <p:cNvSpPr txBox="1">
              <a:spLocks noChangeArrowheads="1"/>
            </p:cNvSpPr>
            <p:nvPr/>
          </p:nvSpPr>
          <p:spPr bwMode="auto">
            <a:xfrm>
              <a:off x="6488" y="8747"/>
              <a:ext cx="719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14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72" name="Text Box 32"/>
            <p:cNvSpPr txBox="1">
              <a:spLocks noChangeArrowheads="1"/>
            </p:cNvSpPr>
            <p:nvPr/>
          </p:nvSpPr>
          <p:spPr bwMode="auto">
            <a:xfrm>
              <a:off x="7297" y="9840"/>
              <a:ext cx="648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12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71" name="Text Box 31"/>
            <p:cNvSpPr txBox="1">
              <a:spLocks noChangeArrowheads="1"/>
            </p:cNvSpPr>
            <p:nvPr/>
          </p:nvSpPr>
          <p:spPr bwMode="auto">
            <a:xfrm>
              <a:off x="7297" y="10194"/>
              <a:ext cx="719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8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70" name="Text Box 30"/>
            <p:cNvSpPr txBox="1">
              <a:spLocks noChangeArrowheads="1"/>
            </p:cNvSpPr>
            <p:nvPr/>
          </p:nvSpPr>
          <p:spPr bwMode="auto">
            <a:xfrm>
              <a:off x="7154" y="11180"/>
              <a:ext cx="719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10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69" name="Line 29"/>
            <p:cNvSpPr>
              <a:spLocks noChangeShapeType="1"/>
            </p:cNvSpPr>
            <p:nvPr/>
          </p:nvSpPr>
          <p:spPr bwMode="auto">
            <a:xfrm flipH="1" flipV="1">
              <a:off x="2325" y="10349"/>
              <a:ext cx="1554" cy="13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1468" name="Line 28"/>
            <p:cNvSpPr>
              <a:spLocks noChangeShapeType="1"/>
            </p:cNvSpPr>
            <p:nvPr/>
          </p:nvSpPr>
          <p:spPr bwMode="auto">
            <a:xfrm>
              <a:off x="2798" y="8828"/>
              <a:ext cx="1" cy="30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1467" name="Text Box 27"/>
            <p:cNvSpPr txBox="1">
              <a:spLocks noChangeArrowheads="1"/>
            </p:cNvSpPr>
            <p:nvPr/>
          </p:nvSpPr>
          <p:spPr bwMode="auto">
            <a:xfrm>
              <a:off x="2259" y="11503"/>
              <a:ext cx="708" cy="47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К</a:t>
              </a:r>
              <a:r>
                <a:rPr kumimoji="0" lang="ru-RU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1466" name="Oval 26"/>
            <p:cNvSpPr>
              <a:spLocks noChangeArrowheads="1"/>
            </p:cNvSpPr>
            <p:nvPr/>
          </p:nvSpPr>
          <p:spPr bwMode="auto">
            <a:xfrm>
              <a:off x="1985" y="9727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1465" name="Oval 25"/>
            <p:cNvSpPr>
              <a:spLocks noChangeArrowheads="1"/>
            </p:cNvSpPr>
            <p:nvPr/>
          </p:nvSpPr>
          <p:spPr bwMode="auto">
            <a:xfrm>
              <a:off x="3505" y="8568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1464" name="Oval 24"/>
            <p:cNvSpPr>
              <a:spLocks noChangeArrowheads="1"/>
            </p:cNvSpPr>
            <p:nvPr/>
          </p:nvSpPr>
          <p:spPr bwMode="auto">
            <a:xfrm>
              <a:off x="3560" y="9698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1463" name="Oval 23"/>
            <p:cNvSpPr>
              <a:spLocks noChangeArrowheads="1"/>
            </p:cNvSpPr>
            <p:nvPr/>
          </p:nvSpPr>
          <p:spPr bwMode="auto">
            <a:xfrm>
              <a:off x="5168" y="8488"/>
              <a:ext cx="676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1462" name="Oval 22"/>
            <p:cNvSpPr>
              <a:spLocks noChangeArrowheads="1"/>
            </p:cNvSpPr>
            <p:nvPr/>
          </p:nvSpPr>
          <p:spPr bwMode="auto">
            <a:xfrm>
              <a:off x="8198" y="9840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1461" name="Oval 21"/>
            <p:cNvSpPr>
              <a:spLocks noChangeArrowheads="1"/>
            </p:cNvSpPr>
            <p:nvPr/>
          </p:nvSpPr>
          <p:spPr bwMode="auto">
            <a:xfrm>
              <a:off x="6590" y="9468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1460" name="Oval 20"/>
            <p:cNvSpPr>
              <a:spLocks noChangeArrowheads="1"/>
            </p:cNvSpPr>
            <p:nvPr/>
          </p:nvSpPr>
          <p:spPr bwMode="auto">
            <a:xfrm>
              <a:off x="6636" y="10460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1459" name="Oval 19"/>
            <p:cNvSpPr>
              <a:spLocks noChangeArrowheads="1"/>
            </p:cNvSpPr>
            <p:nvPr/>
          </p:nvSpPr>
          <p:spPr bwMode="auto">
            <a:xfrm>
              <a:off x="5284" y="11268"/>
              <a:ext cx="839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grpSp>
          <p:nvGrpSpPr>
            <p:cNvPr id="61442" name="Group 2"/>
            <p:cNvGrpSpPr>
              <a:grpSpLocks/>
            </p:cNvGrpSpPr>
            <p:nvPr/>
          </p:nvGrpSpPr>
          <p:grpSpPr bwMode="auto">
            <a:xfrm>
              <a:off x="2509" y="8597"/>
              <a:ext cx="5927" cy="3137"/>
              <a:chOff x="2509" y="8597"/>
              <a:chExt cx="5927" cy="3137"/>
            </a:xfrm>
          </p:grpSpPr>
          <p:sp>
            <p:nvSpPr>
              <p:cNvPr id="61458" name="Line 18"/>
              <p:cNvSpPr>
                <a:spLocks noChangeShapeType="1"/>
              </p:cNvSpPr>
              <p:nvPr/>
            </p:nvSpPr>
            <p:spPr bwMode="auto">
              <a:xfrm flipV="1">
                <a:off x="4081" y="8968"/>
                <a:ext cx="1153" cy="8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grpSp>
            <p:nvGrpSpPr>
              <p:cNvPr id="61443" name="Group 3"/>
              <p:cNvGrpSpPr>
                <a:grpSpLocks/>
              </p:cNvGrpSpPr>
              <p:nvPr/>
            </p:nvGrpSpPr>
            <p:grpSpPr bwMode="auto">
              <a:xfrm>
                <a:off x="2509" y="8597"/>
                <a:ext cx="5927" cy="3137"/>
                <a:chOff x="2509" y="8597"/>
                <a:chExt cx="5927" cy="3137"/>
              </a:xfrm>
            </p:grpSpPr>
            <p:sp>
              <p:nvSpPr>
                <p:cNvPr id="61457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2509" y="8850"/>
                  <a:ext cx="1009" cy="9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1456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602" y="10034"/>
                  <a:ext cx="958" cy="5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1455" name="Line 15"/>
                <p:cNvSpPr>
                  <a:spLocks noChangeShapeType="1"/>
                </p:cNvSpPr>
                <p:nvPr/>
              </p:nvSpPr>
              <p:spPr bwMode="auto">
                <a:xfrm>
                  <a:off x="2509" y="10239"/>
                  <a:ext cx="1163" cy="63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1454" name="Line 14"/>
                <p:cNvSpPr>
                  <a:spLocks noChangeShapeType="1"/>
                </p:cNvSpPr>
                <p:nvPr/>
              </p:nvSpPr>
              <p:spPr bwMode="auto">
                <a:xfrm>
                  <a:off x="4122" y="8829"/>
                  <a:ext cx="105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1453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4109" y="9075"/>
                  <a:ext cx="1208" cy="181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1452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4224" y="9930"/>
                  <a:ext cx="2366" cy="10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1451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4270" y="10758"/>
                  <a:ext cx="2366" cy="41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145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6123" y="11080"/>
                  <a:ext cx="805" cy="44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1449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6066" y="11632"/>
                  <a:ext cx="1477" cy="10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1448" name="Line 8"/>
                <p:cNvSpPr>
                  <a:spLocks noChangeShapeType="1"/>
                </p:cNvSpPr>
                <p:nvPr/>
              </p:nvSpPr>
              <p:spPr bwMode="auto">
                <a:xfrm>
                  <a:off x="5844" y="8773"/>
                  <a:ext cx="2456" cy="114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1447" name="Line 7"/>
                <p:cNvSpPr>
                  <a:spLocks noChangeShapeType="1"/>
                </p:cNvSpPr>
                <p:nvPr/>
              </p:nvSpPr>
              <p:spPr bwMode="auto">
                <a:xfrm>
                  <a:off x="7207" y="9730"/>
                  <a:ext cx="991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1446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7207" y="10316"/>
                  <a:ext cx="1024" cy="30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1445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7543" y="10447"/>
                  <a:ext cx="893" cy="118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1444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5022" y="8597"/>
                  <a:ext cx="1080" cy="521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Calibri" pitchFamily="34" charset="0"/>
                      <a:cs typeface="Times New Roman" pitchFamily="18" charset="0"/>
                    </a:rPr>
                    <a:t> </a:t>
                  </a:r>
                  <a:r>
                    <a:rPr kumimoji="0" lang="en-US" sz="24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Calibri" pitchFamily="34" charset="0"/>
                      <a:cs typeface="Times New Roman" pitchFamily="18" charset="0"/>
                    </a:rPr>
                    <a:t>x</a:t>
                  </a:r>
                  <a:r>
                    <a:rPr kumimoji="0" lang="en-US" sz="2400" b="0" i="1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Calibri" pitchFamily="34" charset="0"/>
                      <a:cs typeface="Times New Roman" pitchFamily="18" charset="0"/>
                    </a:rPr>
                    <a:t>5</a:t>
                  </a:r>
                  <a:r>
                    <a:rPr kumimoji="0" lang="en-US" sz="24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Calibri" pitchFamily="34" charset="0"/>
                      <a:cs typeface="Times New Roman" pitchFamily="18" charset="0"/>
                    </a:rPr>
                    <a:t>, х</a:t>
                  </a:r>
                  <a:r>
                    <a:rPr kumimoji="0" lang="en-US" sz="2400" b="0" i="1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Calibri" pitchFamily="34" charset="0"/>
                      <a:cs typeface="Times New Roman" pitchFamily="18" charset="0"/>
                    </a:rPr>
                    <a:t>8</a:t>
                  </a: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</p:grpSp>
      </p:grpSp>
      <p:sp>
        <p:nvSpPr>
          <p:cNvPr id="68" name="TextBox 67"/>
          <p:cNvSpPr txBox="1"/>
          <p:nvPr/>
        </p:nvSpPr>
        <p:spPr>
          <a:xfrm>
            <a:off x="0" y="4000504"/>
            <a:ext cx="4429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5. Проводим разрез </a:t>
            </a:r>
            <a:r>
              <a:rPr lang="ru-RU" sz="2400" i="1" dirty="0" smtClean="0"/>
              <a:t>К</a:t>
            </a:r>
            <a:r>
              <a:rPr lang="ru-RU" sz="2400" i="1" baseline="-25000" dirty="0" smtClean="0"/>
              <a:t>2</a:t>
            </a:r>
            <a:r>
              <a:rPr lang="ru-RU" sz="2400" dirty="0" smtClean="0"/>
              <a:t>, находим</a:t>
            </a:r>
          </a:p>
        </p:txBody>
      </p:sp>
      <p:graphicFrame>
        <p:nvGraphicFramePr>
          <p:cNvPr id="61538" name="Object 98"/>
          <p:cNvGraphicFramePr>
            <a:graphicFrameLocks noChangeAspect="1"/>
          </p:cNvGraphicFramePr>
          <p:nvPr/>
        </p:nvGraphicFramePr>
        <p:xfrm>
          <a:off x="4500562" y="3929066"/>
          <a:ext cx="2708319" cy="785818"/>
        </p:xfrm>
        <a:graphic>
          <a:graphicData uri="http://schemas.openxmlformats.org/presentationml/2006/ole">
            <p:oleObj spid="_x0000_s61538" name="Формула" r:id="rId3" imgW="1600200" imgH="469800" progId="Equation.3">
              <p:embed/>
            </p:oleObj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0" y="4500570"/>
            <a:ext cx="9001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6. </a:t>
            </a:r>
            <a:r>
              <a:rPr lang="ru-RU" sz="2400" dirty="0" err="1" smtClean="0"/>
              <a:t>Закорачиваем</a:t>
            </a:r>
            <a:r>
              <a:rPr lang="ru-RU" sz="2400" dirty="0" smtClean="0"/>
              <a:t> все ребра графа 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i="1" baseline="-25000" dirty="0" smtClean="0"/>
              <a:t>,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j</a:t>
            </a:r>
            <a:r>
              <a:rPr lang="ru-RU" sz="2400" dirty="0" smtClean="0"/>
              <a:t>) с </a:t>
            </a:r>
            <a:r>
              <a:rPr lang="ru-RU" sz="2400" i="1" dirty="0" err="1" smtClean="0"/>
              <a:t>q</a:t>
            </a:r>
            <a:r>
              <a:rPr lang="en-US" sz="2400" i="1" baseline="-25000" dirty="0" err="1" smtClean="0"/>
              <a:t>ij</a:t>
            </a:r>
            <a:r>
              <a:rPr lang="ru-RU" sz="2400" i="1" dirty="0" smtClean="0"/>
              <a:t>≥</a:t>
            </a:r>
            <a:r>
              <a:rPr lang="en-US" sz="2400" i="1" dirty="0" smtClean="0"/>
              <a:t>Q</a:t>
            </a:r>
            <a:r>
              <a:rPr lang="ru-RU" sz="2400" i="1" baseline="-25000" dirty="0" smtClean="0"/>
              <a:t>2</a:t>
            </a:r>
            <a:r>
              <a:rPr lang="ru-RU" sz="2400" dirty="0" smtClean="0"/>
              <a:t>. Это ребра (</a:t>
            </a:r>
            <a:r>
              <a:rPr lang="en-US" sz="2400" i="1" dirty="0" smtClean="0"/>
              <a:t>s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4</a:t>
            </a:r>
            <a:r>
              <a:rPr lang="ru-RU" sz="2400" i="1" dirty="0" smtClean="0"/>
              <a:t>, х</a:t>
            </a:r>
            <a:r>
              <a:rPr lang="ru-RU" sz="2400" i="1" baseline="-25000" dirty="0" smtClean="0"/>
              <a:t>3</a:t>
            </a:r>
            <a:r>
              <a:rPr lang="ru-RU" sz="2400" i="1" dirty="0" smtClean="0"/>
              <a:t>, </a:t>
            </a:r>
            <a:r>
              <a:rPr lang="ru-RU" sz="2400" i="1" dirty="0" smtClean="0"/>
              <a:t>х</a:t>
            </a:r>
            <a:r>
              <a:rPr lang="ru-RU" sz="2400" i="1" baseline="-25000" dirty="0" smtClean="0"/>
              <a:t>6</a:t>
            </a:r>
            <a:r>
              <a:rPr lang="ru-RU" sz="2400" i="1" dirty="0" smtClean="0"/>
              <a:t>, х</a:t>
            </a:r>
            <a:r>
              <a:rPr lang="ru-RU" sz="2400" i="1" baseline="-25000" dirty="0" smtClean="0"/>
              <a:t>9</a:t>
            </a:r>
            <a:r>
              <a:rPr lang="ru-RU" sz="2400" dirty="0" smtClean="0"/>
              <a:t>), </a:t>
            </a:r>
            <a:r>
              <a:rPr lang="ru-RU" sz="2400" dirty="0" smtClean="0"/>
              <a:t>(</a:t>
            </a:r>
            <a:r>
              <a:rPr lang="ru-RU" sz="2400" i="1" dirty="0" smtClean="0"/>
              <a:t>х</a:t>
            </a:r>
            <a:r>
              <a:rPr lang="ru-RU" sz="2400" i="1" baseline="-25000" dirty="0" smtClean="0"/>
              <a:t>1</a:t>
            </a:r>
            <a:r>
              <a:rPr lang="ru-RU" sz="2400" i="1" dirty="0" smtClean="0"/>
              <a:t>, х</a:t>
            </a:r>
            <a:r>
              <a:rPr lang="ru-RU" sz="2400" i="1" baseline="-25000" dirty="0" smtClean="0"/>
              <a:t>2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8</a:t>
            </a:r>
            <a:r>
              <a:rPr lang="ru-RU" sz="2400" i="1" dirty="0" smtClean="0"/>
              <a:t>, </a:t>
            </a:r>
            <a:r>
              <a:rPr lang="en-US" sz="2400" i="1" dirty="0" smtClean="0"/>
              <a:t>t</a:t>
            </a:r>
            <a:r>
              <a:rPr lang="ru-RU" sz="2400" dirty="0" smtClean="0"/>
              <a:t>). Получаем граф </a:t>
            </a:r>
            <a:r>
              <a:rPr lang="en-US" sz="2400" i="1" dirty="0" smtClean="0"/>
              <a:t>G</a:t>
            </a:r>
            <a:r>
              <a:rPr lang="ru-RU" sz="2400" i="1" baseline="-25000" dirty="0" smtClean="0"/>
              <a:t>2.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0" y="5286388"/>
            <a:ext cx="4429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7. Проводим разрез </a:t>
            </a:r>
            <a:r>
              <a:rPr lang="ru-RU" sz="2400" i="1" dirty="0" smtClean="0"/>
              <a:t>К</a:t>
            </a:r>
            <a:r>
              <a:rPr lang="ru-RU" sz="2400" i="1" baseline="-25000" dirty="0" smtClean="0"/>
              <a:t>3</a:t>
            </a:r>
            <a:r>
              <a:rPr lang="ru-RU" sz="2400" dirty="0" smtClean="0"/>
              <a:t>, находим </a:t>
            </a:r>
          </a:p>
        </p:txBody>
      </p:sp>
      <p:graphicFrame>
        <p:nvGraphicFramePr>
          <p:cNvPr id="61539" name="Object 99"/>
          <p:cNvGraphicFramePr>
            <a:graphicFrameLocks noChangeAspect="1"/>
          </p:cNvGraphicFramePr>
          <p:nvPr/>
        </p:nvGraphicFramePr>
        <p:xfrm>
          <a:off x="4453347" y="5286388"/>
          <a:ext cx="2677200" cy="785818"/>
        </p:xfrm>
        <a:graphic>
          <a:graphicData uri="http://schemas.openxmlformats.org/presentationml/2006/ole">
            <p:oleObj spid="_x0000_s61539" name="Формула" r:id="rId4" imgW="161280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6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6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0" grpId="0"/>
      <p:bldP spid="7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09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8369" name="Group 1"/>
          <p:cNvGrpSpPr>
            <a:grpSpLocks noChangeAspect="1"/>
          </p:cNvGrpSpPr>
          <p:nvPr/>
        </p:nvGrpSpPr>
        <p:grpSpPr bwMode="auto">
          <a:xfrm>
            <a:off x="1571604" y="-24"/>
            <a:ext cx="5715040" cy="3500462"/>
            <a:chOff x="1868" y="1140"/>
            <a:chExt cx="4898" cy="3003"/>
          </a:xfrm>
        </p:grpSpPr>
        <p:sp>
          <p:nvSpPr>
            <p:cNvPr id="58407" name="Oval 39"/>
            <p:cNvSpPr>
              <a:spLocks noChangeArrowheads="1"/>
            </p:cNvSpPr>
            <p:nvPr/>
          </p:nvSpPr>
          <p:spPr bwMode="auto">
            <a:xfrm>
              <a:off x="1985" y="3131"/>
              <a:ext cx="1172" cy="7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406" name="Oval 38"/>
            <p:cNvSpPr>
              <a:spLocks noChangeArrowheads="1"/>
            </p:cNvSpPr>
            <p:nvPr/>
          </p:nvSpPr>
          <p:spPr bwMode="auto">
            <a:xfrm>
              <a:off x="3518" y="1331"/>
              <a:ext cx="119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405" name="Oval 37"/>
            <p:cNvSpPr>
              <a:spLocks noChangeArrowheads="1"/>
            </p:cNvSpPr>
            <p:nvPr/>
          </p:nvSpPr>
          <p:spPr bwMode="auto">
            <a:xfrm>
              <a:off x="5721" y="3053"/>
              <a:ext cx="811" cy="72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404" name="Line 36"/>
            <p:cNvSpPr>
              <a:spLocks noChangeShapeType="1"/>
            </p:cNvSpPr>
            <p:nvPr/>
          </p:nvSpPr>
          <p:spPr bwMode="auto">
            <a:xfrm flipV="1">
              <a:off x="2798" y="1691"/>
              <a:ext cx="72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403" name="Line 35"/>
            <p:cNvSpPr>
              <a:spLocks noChangeShapeType="1"/>
            </p:cNvSpPr>
            <p:nvPr/>
          </p:nvSpPr>
          <p:spPr bwMode="auto">
            <a:xfrm>
              <a:off x="4389" y="2849"/>
              <a:ext cx="442" cy="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402" name="Line 34"/>
            <p:cNvSpPr>
              <a:spLocks noChangeShapeType="1"/>
            </p:cNvSpPr>
            <p:nvPr/>
          </p:nvSpPr>
          <p:spPr bwMode="auto">
            <a:xfrm flipV="1">
              <a:off x="3149" y="3191"/>
              <a:ext cx="834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401" name="Line 33"/>
            <p:cNvSpPr>
              <a:spLocks noChangeShapeType="1"/>
            </p:cNvSpPr>
            <p:nvPr/>
          </p:nvSpPr>
          <p:spPr bwMode="auto">
            <a:xfrm flipV="1">
              <a:off x="5355" y="3233"/>
              <a:ext cx="4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400" name="Line 32"/>
            <p:cNvSpPr>
              <a:spLocks noChangeShapeType="1"/>
            </p:cNvSpPr>
            <p:nvPr/>
          </p:nvSpPr>
          <p:spPr bwMode="auto">
            <a:xfrm>
              <a:off x="4525" y="1948"/>
              <a:ext cx="418" cy="9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399" name="Text Box 31"/>
            <p:cNvSpPr txBox="1">
              <a:spLocks noChangeArrowheads="1"/>
            </p:cNvSpPr>
            <p:nvPr/>
          </p:nvSpPr>
          <p:spPr bwMode="auto">
            <a:xfrm>
              <a:off x="3518" y="1364"/>
              <a:ext cx="1324" cy="73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, 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2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, 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5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,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х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8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, t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398" name="Text Box 30"/>
            <p:cNvSpPr txBox="1">
              <a:spLocks noChangeArrowheads="1"/>
            </p:cNvSpPr>
            <p:nvPr/>
          </p:nvSpPr>
          <p:spPr bwMode="auto">
            <a:xfrm>
              <a:off x="5611" y="3142"/>
              <a:ext cx="1155" cy="57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7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, х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12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397" name="Text Box 29"/>
            <p:cNvSpPr txBox="1">
              <a:spLocks noChangeArrowheads="1"/>
            </p:cNvSpPr>
            <p:nvPr/>
          </p:nvSpPr>
          <p:spPr bwMode="auto">
            <a:xfrm>
              <a:off x="3760" y="2687"/>
              <a:ext cx="720" cy="5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10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396" name="Text Box 28"/>
            <p:cNvSpPr txBox="1">
              <a:spLocks noChangeArrowheads="1"/>
            </p:cNvSpPr>
            <p:nvPr/>
          </p:nvSpPr>
          <p:spPr bwMode="auto">
            <a:xfrm>
              <a:off x="4689" y="2951"/>
              <a:ext cx="720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11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395" name="Text Box 27"/>
            <p:cNvSpPr txBox="1">
              <a:spLocks noChangeArrowheads="1"/>
            </p:cNvSpPr>
            <p:nvPr/>
          </p:nvSpPr>
          <p:spPr bwMode="auto">
            <a:xfrm>
              <a:off x="2762" y="2051"/>
              <a:ext cx="720" cy="5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8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394" name="Text Box 26"/>
            <p:cNvSpPr txBox="1">
              <a:spLocks noChangeArrowheads="1"/>
            </p:cNvSpPr>
            <p:nvPr/>
          </p:nvSpPr>
          <p:spPr bwMode="auto">
            <a:xfrm>
              <a:off x="3074" y="1918"/>
              <a:ext cx="638" cy="79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 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6 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10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393" name="Text Box 25"/>
            <p:cNvSpPr txBox="1">
              <a:spLocks noChangeArrowheads="1"/>
            </p:cNvSpPr>
            <p:nvPr/>
          </p:nvSpPr>
          <p:spPr bwMode="auto">
            <a:xfrm>
              <a:off x="3055" y="1581"/>
              <a:ext cx="709" cy="72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6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  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392" name="Text Box 24"/>
            <p:cNvSpPr txBox="1">
              <a:spLocks noChangeArrowheads="1"/>
            </p:cNvSpPr>
            <p:nvPr/>
          </p:nvSpPr>
          <p:spPr bwMode="auto">
            <a:xfrm>
              <a:off x="2618" y="2591"/>
              <a:ext cx="719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8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391" name="Text Box 23"/>
            <p:cNvSpPr txBox="1">
              <a:spLocks noChangeArrowheads="1"/>
            </p:cNvSpPr>
            <p:nvPr/>
          </p:nvSpPr>
          <p:spPr bwMode="auto">
            <a:xfrm>
              <a:off x="1868" y="2367"/>
              <a:ext cx="719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10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390" name="Text Box 22"/>
            <p:cNvSpPr txBox="1">
              <a:spLocks noChangeArrowheads="1"/>
            </p:cNvSpPr>
            <p:nvPr/>
          </p:nvSpPr>
          <p:spPr bwMode="auto">
            <a:xfrm>
              <a:off x="2688" y="2571"/>
              <a:ext cx="898" cy="81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  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13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7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389" name="Text Box 21"/>
            <p:cNvSpPr txBox="1">
              <a:spLocks noChangeArrowheads="1"/>
            </p:cNvSpPr>
            <p:nvPr/>
          </p:nvSpPr>
          <p:spPr bwMode="auto">
            <a:xfrm>
              <a:off x="4723" y="3448"/>
              <a:ext cx="973" cy="48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4, 6, 9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388" name="Text Box 20"/>
            <p:cNvSpPr txBox="1">
              <a:spLocks noChangeArrowheads="1"/>
            </p:cNvSpPr>
            <p:nvPr/>
          </p:nvSpPr>
          <p:spPr bwMode="auto">
            <a:xfrm>
              <a:off x="3061" y="2948"/>
              <a:ext cx="818" cy="54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13, 7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387" name="Text Box 19"/>
            <p:cNvSpPr txBox="1">
              <a:spLocks noChangeArrowheads="1"/>
            </p:cNvSpPr>
            <p:nvPr/>
          </p:nvSpPr>
          <p:spPr bwMode="auto">
            <a:xfrm>
              <a:off x="4239" y="3054"/>
              <a:ext cx="603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11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386" name="Text Box 18"/>
            <p:cNvSpPr txBox="1">
              <a:spLocks noChangeArrowheads="1"/>
            </p:cNvSpPr>
            <p:nvPr/>
          </p:nvSpPr>
          <p:spPr bwMode="auto">
            <a:xfrm>
              <a:off x="5284" y="2800"/>
              <a:ext cx="721" cy="38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9, 7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385" name="Text Box 17"/>
            <p:cNvSpPr txBox="1">
              <a:spLocks noChangeArrowheads="1"/>
            </p:cNvSpPr>
            <p:nvPr/>
          </p:nvSpPr>
          <p:spPr bwMode="auto">
            <a:xfrm>
              <a:off x="4302" y="2571"/>
              <a:ext cx="720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12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384" name="Text Box 16"/>
            <p:cNvSpPr txBox="1">
              <a:spLocks noChangeArrowheads="1"/>
            </p:cNvSpPr>
            <p:nvPr/>
          </p:nvSpPr>
          <p:spPr bwMode="auto">
            <a:xfrm>
              <a:off x="3646" y="2165"/>
              <a:ext cx="578" cy="47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12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383" name="Text Box 15"/>
            <p:cNvSpPr txBox="1">
              <a:spLocks noChangeArrowheads="1"/>
            </p:cNvSpPr>
            <p:nvPr/>
          </p:nvSpPr>
          <p:spPr bwMode="auto">
            <a:xfrm>
              <a:off x="4326" y="2067"/>
              <a:ext cx="717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8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382" name="Text Box 14"/>
            <p:cNvSpPr txBox="1">
              <a:spLocks noChangeArrowheads="1"/>
            </p:cNvSpPr>
            <p:nvPr/>
          </p:nvSpPr>
          <p:spPr bwMode="auto">
            <a:xfrm>
              <a:off x="5044" y="1995"/>
              <a:ext cx="719" cy="54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10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381" name="Line 13"/>
            <p:cNvSpPr>
              <a:spLocks noChangeShapeType="1"/>
            </p:cNvSpPr>
            <p:nvPr/>
          </p:nvSpPr>
          <p:spPr bwMode="auto">
            <a:xfrm>
              <a:off x="3518" y="1214"/>
              <a:ext cx="2" cy="29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380" name="Text Box 12"/>
            <p:cNvSpPr txBox="1">
              <a:spLocks noChangeArrowheads="1"/>
            </p:cNvSpPr>
            <p:nvPr/>
          </p:nvSpPr>
          <p:spPr bwMode="auto">
            <a:xfrm>
              <a:off x="3055" y="3721"/>
              <a:ext cx="709" cy="42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К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379" name="Text Box 11"/>
            <p:cNvSpPr txBox="1">
              <a:spLocks noChangeArrowheads="1"/>
            </p:cNvSpPr>
            <p:nvPr/>
          </p:nvSpPr>
          <p:spPr bwMode="auto">
            <a:xfrm>
              <a:off x="2726" y="1153"/>
              <a:ext cx="359" cy="67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9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378" name="Freeform 10"/>
            <p:cNvSpPr>
              <a:spLocks/>
            </p:cNvSpPr>
            <p:nvPr/>
          </p:nvSpPr>
          <p:spPr bwMode="auto">
            <a:xfrm rot="8627249">
              <a:off x="1941" y="2654"/>
              <a:ext cx="780" cy="480"/>
            </a:xfrm>
            <a:custGeom>
              <a:avLst/>
              <a:gdLst/>
              <a:ahLst/>
              <a:cxnLst>
                <a:cxn ang="0">
                  <a:pos x="780" y="90"/>
                </a:cxn>
                <a:cxn ang="0">
                  <a:pos x="600" y="630"/>
                </a:cxn>
                <a:cxn ang="0">
                  <a:pos x="60" y="630"/>
                </a:cxn>
                <a:cxn ang="0">
                  <a:pos x="240" y="90"/>
                </a:cxn>
                <a:cxn ang="0">
                  <a:pos x="600" y="90"/>
                </a:cxn>
              </a:cxnLst>
              <a:rect l="0" t="0" r="r" b="b"/>
              <a:pathLst>
                <a:path w="780" h="720">
                  <a:moveTo>
                    <a:pt x="780" y="90"/>
                  </a:moveTo>
                  <a:cubicBezTo>
                    <a:pt x="750" y="315"/>
                    <a:pt x="720" y="540"/>
                    <a:pt x="600" y="630"/>
                  </a:cubicBezTo>
                  <a:cubicBezTo>
                    <a:pt x="480" y="720"/>
                    <a:pt x="120" y="720"/>
                    <a:pt x="60" y="630"/>
                  </a:cubicBezTo>
                  <a:cubicBezTo>
                    <a:pt x="0" y="540"/>
                    <a:pt x="150" y="180"/>
                    <a:pt x="240" y="90"/>
                  </a:cubicBezTo>
                  <a:cubicBezTo>
                    <a:pt x="330" y="0"/>
                    <a:pt x="540" y="90"/>
                    <a:pt x="600" y="9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377" name="Freeform 9"/>
            <p:cNvSpPr>
              <a:spLocks/>
            </p:cNvSpPr>
            <p:nvPr/>
          </p:nvSpPr>
          <p:spPr bwMode="auto">
            <a:xfrm>
              <a:off x="3017" y="1140"/>
              <a:ext cx="1200" cy="535"/>
            </a:xfrm>
            <a:custGeom>
              <a:avLst/>
              <a:gdLst/>
              <a:ahLst/>
              <a:cxnLst>
                <a:cxn ang="0">
                  <a:pos x="1200" y="240"/>
                </a:cxn>
                <a:cxn ang="0">
                  <a:pos x="120" y="60"/>
                </a:cxn>
                <a:cxn ang="0">
                  <a:pos x="480" y="600"/>
                </a:cxn>
              </a:cxnLst>
              <a:rect l="0" t="0" r="r" b="b"/>
              <a:pathLst>
                <a:path w="1200" h="600">
                  <a:moveTo>
                    <a:pt x="1200" y="240"/>
                  </a:moveTo>
                  <a:cubicBezTo>
                    <a:pt x="720" y="120"/>
                    <a:pt x="240" y="0"/>
                    <a:pt x="120" y="60"/>
                  </a:cubicBezTo>
                  <a:cubicBezTo>
                    <a:pt x="0" y="120"/>
                    <a:pt x="420" y="510"/>
                    <a:pt x="480" y="60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376" name="Oval 8"/>
            <p:cNvSpPr>
              <a:spLocks noChangeArrowheads="1"/>
            </p:cNvSpPr>
            <p:nvPr/>
          </p:nvSpPr>
          <p:spPr bwMode="auto">
            <a:xfrm>
              <a:off x="3784" y="2593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375" name="Oval 7"/>
            <p:cNvSpPr>
              <a:spLocks noChangeArrowheads="1"/>
            </p:cNvSpPr>
            <p:nvPr/>
          </p:nvSpPr>
          <p:spPr bwMode="auto">
            <a:xfrm>
              <a:off x="4749" y="2904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374" name="Text Box 6"/>
            <p:cNvSpPr txBox="1">
              <a:spLocks noChangeArrowheads="1"/>
            </p:cNvSpPr>
            <p:nvPr/>
          </p:nvSpPr>
          <p:spPr bwMode="auto">
            <a:xfrm>
              <a:off x="1898" y="3131"/>
              <a:ext cx="1441" cy="81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s, х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4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, 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3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, 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х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6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,  х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9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373" name="Line 5"/>
            <p:cNvSpPr>
              <a:spLocks noChangeShapeType="1"/>
            </p:cNvSpPr>
            <p:nvPr/>
          </p:nvSpPr>
          <p:spPr bwMode="auto">
            <a:xfrm flipV="1">
              <a:off x="3157" y="3388"/>
              <a:ext cx="1685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372" name="Line 4"/>
            <p:cNvSpPr>
              <a:spLocks noChangeShapeType="1"/>
            </p:cNvSpPr>
            <p:nvPr/>
          </p:nvSpPr>
          <p:spPr bwMode="auto">
            <a:xfrm>
              <a:off x="3066" y="3671"/>
              <a:ext cx="2939" cy="1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371" name="Line 3"/>
            <p:cNvSpPr>
              <a:spLocks noChangeShapeType="1"/>
            </p:cNvSpPr>
            <p:nvPr/>
          </p:nvSpPr>
          <p:spPr bwMode="auto">
            <a:xfrm>
              <a:off x="4652" y="1827"/>
              <a:ext cx="1414" cy="12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370" name="Line 2"/>
            <p:cNvSpPr>
              <a:spLocks noChangeShapeType="1"/>
            </p:cNvSpPr>
            <p:nvPr/>
          </p:nvSpPr>
          <p:spPr bwMode="auto">
            <a:xfrm>
              <a:off x="4058" y="2051"/>
              <a:ext cx="23" cy="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0" y="3429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8. </a:t>
            </a:r>
            <a:r>
              <a:rPr lang="ru-RU" sz="2400" dirty="0" err="1" smtClean="0"/>
              <a:t>Закорачиваем</a:t>
            </a:r>
            <a:r>
              <a:rPr lang="ru-RU" sz="2400" dirty="0" smtClean="0"/>
              <a:t> все ребра графа 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i="1" baseline="-25000" dirty="0" smtClean="0"/>
              <a:t>,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j</a:t>
            </a:r>
            <a:r>
              <a:rPr lang="ru-RU" sz="2400" dirty="0" smtClean="0"/>
              <a:t>) с </a:t>
            </a:r>
            <a:r>
              <a:rPr lang="ru-RU" sz="2400" i="1" dirty="0" smtClean="0"/>
              <a:t> </a:t>
            </a:r>
            <a:r>
              <a:rPr lang="ru-RU" sz="2400" i="1" dirty="0" err="1" smtClean="0"/>
              <a:t>q</a:t>
            </a:r>
            <a:r>
              <a:rPr lang="en-US" sz="2400" i="1" baseline="-25000" dirty="0" err="1" smtClean="0"/>
              <a:t>ij</a:t>
            </a:r>
            <a:r>
              <a:rPr lang="en-US" sz="2400" i="1" baseline="-25000" dirty="0" smtClean="0"/>
              <a:t> </a:t>
            </a:r>
            <a:r>
              <a:rPr lang="ru-RU" sz="2400" i="1" dirty="0" smtClean="0"/>
              <a:t>≥ </a:t>
            </a:r>
            <a:r>
              <a:rPr lang="en-US" sz="2400" i="1" dirty="0" smtClean="0"/>
              <a:t>Q</a:t>
            </a:r>
            <a:r>
              <a:rPr lang="ru-RU" sz="2400" i="1" baseline="-25000" dirty="0" smtClean="0"/>
              <a:t>3</a:t>
            </a:r>
            <a:r>
              <a:rPr lang="ru-RU" sz="2400" i="1" dirty="0" smtClean="0"/>
              <a:t>.</a:t>
            </a:r>
            <a:r>
              <a:rPr lang="ru-RU" sz="2400" dirty="0" smtClean="0"/>
              <a:t> Получаем граф </a:t>
            </a:r>
            <a:r>
              <a:rPr lang="en-US" sz="2400" i="1" dirty="0" smtClean="0"/>
              <a:t>G</a:t>
            </a:r>
            <a:r>
              <a:rPr lang="ru-RU" sz="2400" i="1" baseline="-25000" dirty="0" smtClean="0"/>
              <a:t>3.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58457" name="Rectangle 8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8431" name="Group 63"/>
          <p:cNvGrpSpPr>
            <a:grpSpLocks noChangeAspect="1"/>
          </p:cNvGrpSpPr>
          <p:nvPr/>
        </p:nvGrpSpPr>
        <p:grpSpPr bwMode="auto">
          <a:xfrm>
            <a:off x="785786" y="3857628"/>
            <a:ext cx="7143800" cy="3000372"/>
            <a:chOff x="2798" y="10220"/>
            <a:chExt cx="6300" cy="2408"/>
          </a:xfrm>
        </p:grpSpPr>
        <p:sp>
          <p:nvSpPr>
            <p:cNvPr id="58456" name="AutoShape 88"/>
            <p:cNvSpPr>
              <a:spLocks noChangeAspect="1" noChangeArrowheads="1" noTextEdit="1"/>
            </p:cNvSpPr>
            <p:nvPr/>
          </p:nvSpPr>
          <p:spPr bwMode="auto">
            <a:xfrm>
              <a:off x="2798" y="10220"/>
              <a:ext cx="6300" cy="2408"/>
            </a:xfrm>
            <a:prstGeom prst="rect">
              <a:avLst/>
            </a:prstGeom>
            <a:noFill/>
            <a:ln w="9525"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455" name="Freeform 87"/>
            <p:cNvSpPr>
              <a:spLocks/>
            </p:cNvSpPr>
            <p:nvPr/>
          </p:nvSpPr>
          <p:spPr bwMode="auto">
            <a:xfrm>
              <a:off x="3488" y="10512"/>
              <a:ext cx="1860" cy="540"/>
            </a:xfrm>
            <a:custGeom>
              <a:avLst/>
              <a:gdLst/>
              <a:ahLst/>
              <a:cxnLst>
                <a:cxn ang="0">
                  <a:pos x="570" y="1440"/>
                </a:cxn>
                <a:cxn ang="0">
                  <a:pos x="30" y="900"/>
                </a:cxn>
                <a:cxn ang="0">
                  <a:pos x="750" y="0"/>
                </a:cxn>
                <a:cxn ang="0">
                  <a:pos x="1830" y="900"/>
                </a:cxn>
                <a:cxn ang="0">
                  <a:pos x="570" y="1440"/>
                </a:cxn>
              </a:cxnLst>
              <a:rect l="0" t="0" r="r" b="b"/>
              <a:pathLst>
                <a:path w="1860" h="1440">
                  <a:moveTo>
                    <a:pt x="570" y="1440"/>
                  </a:moveTo>
                  <a:cubicBezTo>
                    <a:pt x="270" y="1440"/>
                    <a:pt x="0" y="1140"/>
                    <a:pt x="30" y="900"/>
                  </a:cubicBezTo>
                  <a:cubicBezTo>
                    <a:pt x="60" y="660"/>
                    <a:pt x="450" y="0"/>
                    <a:pt x="750" y="0"/>
                  </a:cubicBezTo>
                  <a:cubicBezTo>
                    <a:pt x="1050" y="0"/>
                    <a:pt x="1860" y="660"/>
                    <a:pt x="1830" y="900"/>
                  </a:cubicBezTo>
                  <a:cubicBezTo>
                    <a:pt x="1800" y="1140"/>
                    <a:pt x="870" y="1440"/>
                    <a:pt x="570" y="14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454" name="Oval 86"/>
            <p:cNvSpPr>
              <a:spLocks noChangeArrowheads="1"/>
            </p:cNvSpPr>
            <p:nvPr/>
          </p:nvSpPr>
          <p:spPr bwMode="auto">
            <a:xfrm>
              <a:off x="2978" y="11052"/>
              <a:ext cx="2160" cy="108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453" name="Text Box 85"/>
            <p:cNvSpPr txBox="1">
              <a:spLocks noChangeArrowheads="1"/>
            </p:cNvSpPr>
            <p:nvPr/>
          </p:nvSpPr>
          <p:spPr bwMode="auto">
            <a:xfrm>
              <a:off x="3158" y="11152"/>
              <a:ext cx="2107" cy="80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s,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х</a:t>
              </a:r>
              <a:r>
                <a:rPr kumimoji="0" lang="en-US" sz="24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4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, x</a:t>
              </a:r>
              <a:r>
                <a:rPr kumimoji="0" lang="en-US" sz="24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3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, х</a:t>
              </a:r>
              <a:r>
                <a:rPr kumimoji="0" lang="en-US" sz="24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6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, х</a:t>
              </a:r>
              <a:r>
                <a:rPr kumimoji="0" lang="en-US" sz="24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9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, x</a:t>
              </a:r>
              <a:r>
                <a:rPr kumimoji="0" lang="en-US" sz="24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,x</a:t>
              </a:r>
              <a:r>
                <a:rPr kumimoji="0" lang="en-US" sz="24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2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, x</a:t>
              </a:r>
              <a:r>
                <a:rPr kumimoji="0" lang="en-US" sz="24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5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,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х</a:t>
              </a:r>
              <a:r>
                <a:rPr kumimoji="0" lang="en-US" sz="24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8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, t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452" name="Line 84"/>
            <p:cNvSpPr>
              <a:spLocks noChangeShapeType="1"/>
            </p:cNvSpPr>
            <p:nvPr/>
          </p:nvSpPr>
          <p:spPr bwMode="auto">
            <a:xfrm flipV="1">
              <a:off x="5138" y="11636"/>
              <a:ext cx="17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451" name="Line 83"/>
            <p:cNvSpPr>
              <a:spLocks noChangeShapeType="1"/>
            </p:cNvSpPr>
            <p:nvPr/>
          </p:nvSpPr>
          <p:spPr bwMode="auto">
            <a:xfrm>
              <a:off x="7119" y="11096"/>
              <a:ext cx="9" cy="2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450" name="Line 82"/>
            <p:cNvSpPr>
              <a:spLocks noChangeShapeType="1"/>
            </p:cNvSpPr>
            <p:nvPr/>
          </p:nvSpPr>
          <p:spPr bwMode="auto">
            <a:xfrm>
              <a:off x="4238" y="12132"/>
              <a:ext cx="159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449" name="Line 81"/>
            <p:cNvSpPr>
              <a:spLocks noChangeShapeType="1"/>
            </p:cNvSpPr>
            <p:nvPr/>
          </p:nvSpPr>
          <p:spPr bwMode="auto">
            <a:xfrm flipV="1">
              <a:off x="4993" y="10833"/>
              <a:ext cx="1845" cy="5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448" name="Line 80"/>
            <p:cNvSpPr>
              <a:spLocks noChangeShapeType="1"/>
            </p:cNvSpPr>
            <p:nvPr/>
          </p:nvSpPr>
          <p:spPr bwMode="auto">
            <a:xfrm flipV="1">
              <a:off x="6590" y="12003"/>
              <a:ext cx="510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447" name="Text Box 79"/>
            <p:cNvSpPr txBox="1">
              <a:spLocks noChangeArrowheads="1"/>
            </p:cNvSpPr>
            <p:nvPr/>
          </p:nvSpPr>
          <p:spPr bwMode="auto">
            <a:xfrm>
              <a:off x="5728" y="11946"/>
              <a:ext cx="1006" cy="49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7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,х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12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446" name="Text Box 78"/>
            <p:cNvSpPr txBox="1">
              <a:spLocks noChangeArrowheads="1"/>
            </p:cNvSpPr>
            <p:nvPr/>
          </p:nvSpPr>
          <p:spPr bwMode="auto">
            <a:xfrm>
              <a:off x="6929" y="10608"/>
              <a:ext cx="720" cy="54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10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445" name="Text Box 77"/>
            <p:cNvSpPr txBox="1">
              <a:spLocks noChangeArrowheads="1"/>
            </p:cNvSpPr>
            <p:nvPr/>
          </p:nvSpPr>
          <p:spPr bwMode="auto">
            <a:xfrm>
              <a:off x="6888" y="11474"/>
              <a:ext cx="720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x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11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444" name="Text Box 76"/>
            <p:cNvSpPr txBox="1">
              <a:spLocks noChangeArrowheads="1"/>
            </p:cNvSpPr>
            <p:nvPr/>
          </p:nvSpPr>
          <p:spPr bwMode="auto">
            <a:xfrm>
              <a:off x="3371" y="10220"/>
              <a:ext cx="1080" cy="54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6, 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8, 10 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443" name="Text Box 75"/>
            <p:cNvSpPr txBox="1">
              <a:spLocks noChangeArrowheads="1"/>
            </p:cNvSpPr>
            <p:nvPr/>
          </p:nvSpPr>
          <p:spPr bwMode="auto">
            <a:xfrm>
              <a:off x="4652" y="10334"/>
              <a:ext cx="1080" cy="42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6, 8, 9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    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442" name="Text Box 74"/>
            <p:cNvSpPr txBox="1">
              <a:spLocks noChangeArrowheads="1"/>
            </p:cNvSpPr>
            <p:nvPr/>
          </p:nvSpPr>
          <p:spPr bwMode="auto">
            <a:xfrm>
              <a:off x="3141" y="10556"/>
              <a:ext cx="719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10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441" name="Text Box 73"/>
            <p:cNvSpPr txBox="1">
              <a:spLocks noChangeArrowheads="1"/>
            </p:cNvSpPr>
            <p:nvPr/>
          </p:nvSpPr>
          <p:spPr bwMode="auto">
            <a:xfrm>
              <a:off x="4172" y="10512"/>
              <a:ext cx="697" cy="4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7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440" name="Text Box 72"/>
            <p:cNvSpPr txBox="1">
              <a:spLocks noChangeArrowheads="1"/>
            </p:cNvSpPr>
            <p:nvPr/>
          </p:nvSpPr>
          <p:spPr bwMode="auto">
            <a:xfrm>
              <a:off x="4652" y="11825"/>
              <a:ext cx="1337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4, 6, 9, 10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439" name="Text Box 71"/>
            <p:cNvSpPr txBox="1">
              <a:spLocks noChangeArrowheads="1"/>
            </p:cNvSpPr>
            <p:nvPr/>
          </p:nvSpPr>
          <p:spPr bwMode="auto">
            <a:xfrm>
              <a:off x="5624" y="10600"/>
              <a:ext cx="900" cy="54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7,12</a:t>
              </a: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438" name="Text Box 70"/>
            <p:cNvSpPr txBox="1">
              <a:spLocks noChangeArrowheads="1"/>
            </p:cNvSpPr>
            <p:nvPr/>
          </p:nvSpPr>
          <p:spPr bwMode="auto">
            <a:xfrm>
              <a:off x="5507" y="11285"/>
              <a:ext cx="924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8, </a:t>
              </a: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11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437" name="Text Box 69"/>
            <p:cNvSpPr txBox="1">
              <a:spLocks noChangeArrowheads="1"/>
            </p:cNvSpPr>
            <p:nvPr/>
          </p:nvSpPr>
          <p:spPr bwMode="auto">
            <a:xfrm>
              <a:off x="6763" y="12088"/>
              <a:ext cx="503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9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436" name="Text Box 68"/>
            <p:cNvSpPr txBox="1">
              <a:spLocks noChangeArrowheads="1"/>
            </p:cNvSpPr>
            <p:nvPr/>
          </p:nvSpPr>
          <p:spPr bwMode="auto">
            <a:xfrm>
              <a:off x="6685" y="11024"/>
              <a:ext cx="603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12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435" name="Text Box 67"/>
            <p:cNvSpPr txBox="1">
              <a:spLocks noChangeArrowheads="1"/>
            </p:cNvSpPr>
            <p:nvPr/>
          </p:nvSpPr>
          <p:spPr bwMode="auto">
            <a:xfrm>
              <a:off x="6550" y="11838"/>
              <a:ext cx="578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7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434" name="Oval 66"/>
            <p:cNvSpPr>
              <a:spLocks noChangeArrowheads="1"/>
            </p:cNvSpPr>
            <p:nvPr/>
          </p:nvSpPr>
          <p:spPr bwMode="auto">
            <a:xfrm>
              <a:off x="6838" y="10476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433" name="Oval 65"/>
            <p:cNvSpPr>
              <a:spLocks noChangeArrowheads="1"/>
            </p:cNvSpPr>
            <p:nvPr/>
          </p:nvSpPr>
          <p:spPr bwMode="auto">
            <a:xfrm>
              <a:off x="6888" y="11394"/>
              <a:ext cx="617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58432" name="Oval 64"/>
            <p:cNvSpPr>
              <a:spLocks noChangeArrowheads="1"/>
            </p:cNvSpPr>
            <p:nvPr/>
          </p:nvSpPr>
          <p:spPr bwMode="auto">
            <a:xfrm>
              <a:off x="5834" y="11871"/>
              <a:ext cx="771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5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9. Вершины </a:t>
            </a:r>
            <a:r>
              <a:rPr lang="en-US" sz="2400" i="1" dirty="0" smtClean="0"/>
              <a:t>s</a:t>
            </a:r>
            <a:r>
              <a:rPr lang="ru-RU" sz="2400" i="1" dirty="0" smtClean="0"/>
              <a:t>-</a:t>
            </a:r>
            <a:r>
              <a:rPr lang="en-US" sz="2400" i="1" dirty="0" smtClean="0"/>
              <a:t>t</a:t>
            </a:r>
            <a:r>
              <a:rPr lang="ru-RU" sz="2400" dirty="0" smtClean="0"/>
              <a:t> объединены. Пропускная способность искомого пути </a:t>
            </a:r>
            <a:r>
              <a:rPr lang="en-US" sz="2400" i="1" dirty="0" smtClean="0"/>
              <a:t>Q</a:t>
            </a:r>
            <a:r>
              <a:rPr lang="ru-RU" sz="2400" i="1" dirty="0" smtClean="0"/>
              <a:t>(</a:t>
            </a:r>
            <a:r>
              <a:rPr lang="en-US" sz="2400" i="1" dirty="0" smtClean="0"/>
              <a:t>P</a:t>
            </a:r>
            <a:r>
              <a:rPr lang="ru-RU" sz="2400" i="1" dirty="0" smtClean="0"/>
              <a:t>)=13. </a:t>
            </a:r>
            <a:endParaRPr lang="ru-RU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85723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10. Строим граф, вершины которого – вершины исходного графа </a:t>
            </a:r>
            <a:r>
              <a:rPr lang="en-US" sz="2400" i="1" dirty="0" smtClean="0"/>
              <a:t>G</a:t>
            </a:r>
            <a:r>
              <a:rPr lang="ru-RU" sz="2400" dirty="0" smtClean="0"/>
              <a:t>, а ребра – </a:t>
            </a:r>
            <a:r>
              <a:rPr lang="ru-RU" sz="2400" dirty="0" err="1" smtClean="0"/>
              <a:t>ребра</a:t>
            </a:r>
            <a:r>
              <a:rPr lang="ru-RU" sz="2400" dirty="0" smtClean="0"/>
              <a:t> с пропускной способностью </a:t>
            </a:r>
            <a:r>
              <a:rPr lang="ru-RU" sz="2400" i="1" dirty="0" err="1" smtClean="0"/>
              <a:t>q</a:t>
            </a:r>
            <a:r>
              <a:rPr lang="en-US" sz="2400" i="1" baseline="-25000" dirty="0" err="1" smtClean="0"/>
              <a:t>ij</a:t>
            </a:r>
            <a:r>
              <a:rPr lang="en-US" sz="2400" i="1" baseline="-25000" dirty="0" smtClean="0"/>
              <a:t> </a:t>
            </a:r>
            <a:r>
              <a:rPr lang="ru-RU" sz="2400" i="1" dirty="0" smtClean="0"/>
              <a:t>≥ </a:t>
            </a:r>
            <a:r>
              <a:rPr lang="en-US" sz="2400" i="1" dirty="0" smtClean="0"/>
              <a:t>Q</a:t>
            </a:r>
            <a:r>
              <a:rPr lang="ru-RU" sz="2400" i="1" dirty="0" smtClean="0"/>
              <a:t>(</a:t>
            </a:r>
            <a:r>
              <a:rPr lang="en-US" sz="2400" i="1" dirty="0" smtClean="0"/>
              <a:t>P</a:t>
            </a:r>
            <a:r>
              <a:rPr lang="ru-RU" sz="2400" i="1" dirty="0" smtClean="0"/>
              <a:t>)=13.</a:t>
            </a:r>
            <a:endParaRPr lang="ru-RU" sz="2400" dirty="0" smtClean="0"/>
          </a:p>
        </p:txBody>
      </p:sp>
      <p:pic>
        <p:nvPicPr>
          <p:cNvPr id="63514" name="Picture 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66700" cy="219075"/>
          </a:xfrm>
          <a:prstGeom prst="rect">
            <a:avLst/>
          </a:prstGeom>
          <a:noFill/>
        </p:spPr>
      </p:pic>
      <p:sp>
        <p:nvSpPr>
          <p:cNvPr id="63543" name="Rectangle 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3565" name="Rectangle 77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18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71472" y="6143644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Путь с наибольшей пропускной способностью.</a:t>
            </a:r>
          </a:p>
        </p:txBody>
      </p:sp>
      <p:grpSp>
        <p:nvGrpSpPr>
          <p:cNvPr id="62" name="Группа 61"/>
          <p:cNvGrpSpPr/>
          <p:nvPr/>
        </p:nvGrpSpPr>
        <p:grpSpPr>
          <a:xfrm>
            <a:off x="571472" y="1643050"/>
            <a:ext cx="7958291" cy="4429156"/>
            <a:chOff x="571472" y="1643050"/>
            <a:chExt cx="7958291" cy="4429156"/>
          </a:xfrm>
        </p:grpSpPr>
        <p:grpSp>
          <p:nvGrpSpPr>
            <p:cNvPr id="63489" name="Group 1"/>
            <p:cNvGrpSpPr>
              <a:grpSpLocks noChangeAspect="1"/>
            </p:cNvGrpSpPr>
            <p:nvPr/>
          </p:nvGrpSpPr>
          <p:grpSpPr bwMode="auto">
            <a:xfrm>
              <a:off x="571472" y="1643050"/>
              <a:ext cx="7958291" cy="4429156"/>
              <a:chOff x="1701" y="1143"/>
              <a:chExt cx="8205" cy="4322"/>
            </a:xfrm>
          </p:grpSpPr>
          <p:sp>
            <p:nvSpPr>
              <p:cNvPr id="63542" name="AutoShape 54"/>
              <p:cNvSpPr>
                <a:spLocks noChangeAspect="1" noChangeArrowheads="1" noTextEdit="1"/>
              </p:cNvSpPr>
              <p:nvPr/>
            </p:nvSpPr>
            <p:spPr bwMode="auto">
              <a:xfrm>
                <a:off x="1701" y="1143"/>
                <a:ext cx="8205" cy="4322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3541" name="Text Box 53"/>
              <p:cNvSpPr txBox="1">
                <a:spLocks noChangeArrowheads="1"/>
              </p:cNvSpPr>
              <p:nvPr/>
            </p:nvSpPr>
            <p:spPr bwMode="auto">
              <a:xfrm>
                <a:off x="6085" y="1394"/>
                <a:ext cx="723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16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540" name="Text Box 52"/>
              <p:cNvSpPr txBox="1">
                <a:spLocks noChangeArrowheads="1"/>
              </p:cNvSpPr>
              <p:nvPr/>
            </p:nvSpPr>
            <p:spPr bwMode="auto">
              <a:xfrm>
                <a:off x="4308" y="1926"/>
                <a:ext cx="721" cy="54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15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539" name="Text Box 51"/>
              <p:cNvSpPr txBox="1">
                <a:spLocks noChangeArrowheads="1"/>
              </p:cNvSpPr>
              <p:nvPr/>
            </p:nvSpPr>
            <p:spPr bwMode="auto">
              <a:xfrm>
                <a:off x="4328" y="2536"/>
                <a:ext cx="719" cy="54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13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538" name="Text Box 50"/>
              <p:cNvSpPr txBox="1">
                <a:spLocks noChangeArrowheads="1"/>
              </p:cNvSpPr>
              <p:nvPr/>
            </p:nvSpPr>
            <p:spPr bwMode="auto">
              <a:xfrm>
                <a:off x="7993" y="1833"/>
                <a:ext cx="72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14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537" name="Text Box 49"/>
              <p:cNvSpPr txBox="1">
                <a:spLocks noChangeArrowheads="1"/>
              </p:cNvSpPr>
              <p:nvPr/>
            </p:nvSpPr>
            <p:spPr bwMode="auto">
              <a:xfrm>
                <a:off x="2961" y="2663"/>
                <a:ext cx="720" cy="542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14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536" name="Text Box 48"/>
              <p:cNvSpPr txBox="1">
                <a:spLocks noChangeArrowheads="1"/>
              </p:cNvSpPr>
              <p:nvPr/>
            </p:nvSpPr>
            <p:spPr bwMode="auto">
              <a:xfrm>
                <a:off x="4259" y="3060"/>
                <a:ext cx="727" cy="54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16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535" name="Text Box 47"/>
              <p:cNvSpPr txBox="1">
                <a:spLocks noChangeArrowheads="1"/>
              </p:cNvSpPr>
              <p:nvPr/>
            </p:nvSpPr>
            <p:spPr bwMode="auto">
              <a:xfrm>
                <a:off x="2145" y="2716"/>
                <a:ext cx="720" cy="72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   </a:t>
                </a: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s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534" name="Line 46"/>
              <p:cNvSpPr>
                <a:spLocks noChangeShapeType="1"/>
              </p:cNvSpPr>
              <p:nvPr/>
            </p:nvSpPr>
            <p:spPr bwMode="auto">
              <a:xfrm>
                <a:off x="2761" y="3205"/>
                <a:ext cx="872" cy="11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3533" name="Line 45"/>
              <p:cNvSpPr>
                <a:spLocks noChangeShapeType="1"/>
              </p:cNvSpPr>
              <p:nvPr/>
            </p:nvSpPr>
            <p:spPr bwMode="auto">
              <a:xfrm>
                <a:off x="2843" y="2942"/>
                <a:ext cx="838" cy="36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3532" name="Line 44"/>
              <p:cNvSpPr>
                <a:spLocks noChangeShapeType="1"/>
              </p:cNvSpPr>
              <p:nvPr/>
            </p:nvSpPr>
            <p:spPr bwMode="auto">
              <a:xfrm>
                <a:off x="4118" y="1683"/>
                <a:ext cx="1182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3531" name="Line 43"/>
              <p:cNvSpPr>
                <a:spLocks noChangeShapeType="1"/>
              </p:cNvSpPr>
              <p:nvPr/>
            </p:nvSpPr>
            <p:spPr bwMode="auto">
              <a:xfrm flipH="1">
                <a:off x="5878" y="2403"/>
                <a:ext cx="1091" cy="5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3530" name="Line 42"/>
              <p:cNvSpPr>
                <a:spLocks noChangeShapeType="1"/>
              </p:cNvSpPr>
              <p:nvPr/>
            </p:nvSpPr>
            <p:spPr bwMode="auto">
              <a:xfrm>
                <a:off x="5889" y="3205"/>
                <a:ext cx="1135" cy="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3529" name="Line 41"/>
              <p:cNvSpPr>
                <a:spLocks noChangeShapeType="1"/>
              </p:cNvSpPr>
              <p:nvPr/>
            </p:nvSpPr>
            <p:spPr bwMode="auto">
              <a:xfrm>
                <a:off x="5914" y="4204"/>
                <a:ext cx="1265" cy="6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3528" name="Text Box 40"/>
              <p:cNvSpPr txBox="1">
                <a:spLocks noChangeArrowheads="1"/>
              </p:cNvSpPr>
              <p:nvPr/>
            </p:nvSpPr>
            <p:spPr bwMode="auto">
              <a:xfrm>
                <a:off x="3462" y="1443"/>
                <a:ext cx="83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 </a:t>
                </a: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 </a:t>
                </a: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1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527" name="Text Box 39"/>
              <p:cNvSpPr txBox="1">
                <a:spLocks noChangeArrowheads="1"/>
              </p:cNvSpPr>
              <p:nvPr/>
            </p:nvSpPr>
            <p:spPr bwMode="auto">
              <a:xfrm>
                <a:off x="3392" y="2422"/>
                <a:ext cx="828" cy="543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   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2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526" name="Text Box 38"/>
              <p:cNvSpPr txBox="1">
                <a:spLocks noChangeArrowheads="1"/>
              </p:cNvSpPr>
              <p:nvPr/>
            </p:nvSpPr>
            <p:spPr bwMode="auto">
              <a:xfrm>
                <a:off x="3578" y="3353"/>
                <a:ext cx="85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 </a:t>
                </a: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3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525" name="Text Box 37"/>
              <p:cNvSpPr txBox="1">
                <a:spLocks noChangeArrowheads="1"/>
              </p:cNvSpPr>
              <p:nvPr/>
            </p:nvSpPr>
            <p:spPr bwMode="auto">
              <a:xfrm>
                <a:off x="3545" y="4247"/>
                <a:ext cx="874" cy="67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  </a:t>
                </a: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4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524" name="Text Box 36"/>
              <p:cNvSpPr txBox="1">
                <a:spLocks noChangeArrowheads="1"/>
              </p:cNvSpPr>
              <p:nvPr/>
            </p:nvSpPr>
            <p:spPr bwMode="auto">
              <a:xfrm>
                <a:off x="5180" y="1833"/>
                <a:ext cx="851" cy="72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 </a:t>
                </a: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 </a:t>
                </a: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5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523" name="Text Box 35"/>
              <p:cNvSpPr txBox="1">
                <a:spLocks noChangeArrowheads="1"/>
              </p:cNvSpPr>
              <p:nvPr/>
            </p:nvSpPr>
            <p:spPr bwMode="auto">
              <a:xfrm>
                <a:off x="5272" y="2811"/>
                <a:ext cx="721" cy="68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 </a:t>
                </a: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6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522" name="Text Box 34"/>
              <p:cNvSpPr txBox="1">
                <a:spLocks noChangeArrowheads="1"/>
              </p:cNvSpPr>
              <p:nvPr/>
            </p:nvSpPr>
            <p:spPr bwMode="auto">
              <a:xfrm>
                <a:off x="5295" y="3882"/>
                <a:ext cx="801" cy="72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 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7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521" name="Text Box 33"/>
              <p:cNvSpPr txBox="1">
                <a:spLocks noChangeArrowheads="1"/>
              </p:cNvSpPr>
              <p:nvPr/>
            </p:nvSpPr>
            <p:spPr bwMode="auto">
              <a:xfrm>
                <a:off x="6871" y="1272"/>
                <a:ext cx="936" cy="65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   </a:t>
                </a: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x8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520" name="Text Box 32"/>
              <p:cNvSpPr txBox="1">
                <a:spLocks noChangeArrowheads="1"/>
              </p:cNvSpPr>
              <p:nvPr/>
            </p:nvSpPr>
            <p:spPr bwMode="auto">
              <a:xfrm>
                <a:off x="6869" y="2127"/>
                <a:ext cx="919" cy="6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  </a:t>
                </a: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 </a:t>
                </a: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x9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519" name="Text Box 31"/>
              <p:cNvSpPr txBox="1">
                <a:spLocks noChangeArrowheads="1"/>
              </p:cNvSpPr>
              <p:nvPr/>
            </p:nvSpPr>
            <p:spPr bwMode="auto">
              <a:xfrm>
                <a:off x="6869" y="3043"/>
                <a:ext cx="919" cy="61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  </a:t>
                </a: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10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518" name="Text Box 30"/>
              <p:cNvSpPr txBox="1">
                <a:spLocks noChangeArrowheads="1"/>
              </p:cNvSpPr>
              <p:nvPr/>
            </p:nvSpPr>
            <p:spPr bwMode="auto">
              <a:xfrm>
                <a:off x="6969" y="3926"/>
                <a:ext cx="919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   </a:t>
                </a: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11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517" name="Text Box 29"/>
              <p:cNvSpPr txBox="1">
                <a:spLocks noChangeArrowheads="1"/>
              </p:cNvSpPr>
              <p:nvPr/>
            </p:nvSpPr>
            <p:spPr bwMode="auto">
              <a:xfrm>
                <a:off x="6969" y="4819"/>
                <a:ext cx="1013" cy="64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  </a:t>
                </a: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12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516" name="Text Box 28"/>
              <p:cNvSpPr txBox="1">
                <a:spLocks noChangeArrowheads="1"/>
              </p:cNvSpPr>
              <p:nvPr/>
            </p:nvSpPr>
            <p:spPr bwMode="auto">
              <a:xfrm>
                <a:off x="2957" y="3404"/>
                <a:ext cx="720" cy="54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16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515" name="Text Box 27"/>
              <p:cNvSpPr txBox="1">
                <a:spLocks noChangeArrowheads="1"/>
              </p:cNvSpPr>
              <p:nvPr/>
            </p:nvSpPr>
            <p:spPr bwMode="auto">
              <a:xfrm>
                <a:off x="4350" y="1419"/>
                <a:ext cx="717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15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513" name="Text Box 25"/>
              <p:cNvSpPr txBox="1">
                <a:spLocks noChangeArrowheads="1"/>
              </p:cNvSpPr>
              <p:nvPr/>
            </p:nvSpPr>
            <p:spPr bwMode="auto">
              <a:xfrm>
                <a:off x="6149" y="2270"/>
                <a:ext cx="720" cy="54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3512" name="Text Box 24"/>
              <p:cNvSpPr txBox="1">
                <a:spLocks noChangeArrowheads="1"/>
              </p:cNvSpPr>
              <p:nvPr/>
            </p:nvSpPr>
            <p:spPr bwMode="auto">
              <a:xfrm>
                <a:off x="6219" y="2887"/>
                <a:ext cx="544" cy="54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13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511" name="Text Box 23"/>
              <p:cNvSpPr txBox="1">
                <a:spLocks noChangeArrowheads="1"/>
              </p:cNvSpPr>
              <p:nvPr/>
            </p:nvSpPr>
            <p:spPr bwMode="auto">
              <a:xfrm>
                <a:off x="6306" y="4119"/>
                <a:ext cx="718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18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510" name="Text Box 22"/>
              <p:cNvSpPr txBox="1">
                <a:spLocks noChangeArrowheads="1"/>
              </p:cNvSpPr>
              <p:nvPr/>
            </p:nvSpPr>
            <p:spPr bwMode="auto">
              <a:xfrm>
                <a:off x="8605" y="2763"/>
                <a:ext cx="791" cy="72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  </a:t>
                </a: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t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509" name="Oval 21"/>
              <p:cNvSpPr>
                <a:spLocks noChangeArrowheads="1"/>
              </p:cNvSpPr>
              <p:nvPr/>
            </p:nvSpPr>
            <p:spPr bwMode="auto">
              <a:xfrm>
                <a:off x="3501" y="1363"/>
                <a:ext cx="617" cy="62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3508" name="Oval 20"/>
              <p:cNvSpPr>
                <a:spLocks noChangeArrowheads="1"/>
              </p:cNvSpPr>
              <p:nvPr/>
            </p:nvSpPr>
            <p:spPr bwMode="auto">
              <a:xfrm>
                <a:off x="3545" y="2312"/>
                <a:ext cx="617" cy="62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3507" name="Oval 19"/>
              <p:cNvSpPr>
                <a:spLocks noChangeArrowheads="1"/>
              </p:cNvSpPr>
              <p:nvPr/>
            </p:nvSpPr>
            <p:spPr bwMode="auto">
              <a:xfrm>
                <a:off x="3570" y="3233"/>
                <a:ext cx="617" cy="62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3506" name="Oval 18"/>
              <p:cNvSpPr>
                <a:spLocks noChangeArrowheads="1"/>
              </p:cNvSpPr>
              <p:nvPr/>
            </p:nvSpPr>
            <p:spPr bwMode="auto">
              <a:xfrm>
                <a:off x="2226" y="2663"/>
                <a:ext cx="617" cy="62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3505" name="Oval 17"/>
              <p:cNvSpPr>
                <a:spLocks noChangeArrowheads="1"/>
              </p:cNvSpPr>
              <p:nvPr/>
            </p:nvSpPr>
            <p:spPr bwMode="auto">
              <a:xfrm>
                <a:off x="3589" y="4166"/>
                <a:ext cx="617" cy="62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3504" name="Oval 16"/>
              <p:cNvSpPr>
                <a:spLocks noChangeArrowheads="1"/>
              </p:cNvSpPr>
              <p:nvPr/>
            </p:nvSpPr>
            <p:spPr bwMode="auto">
              <a:xfrm>
                <a:off x="5272" y="1783"/>
                <a:ext cx="617" cy="62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3503" name="Oval 15"/>
              <p:cNvSpPr>
                <a:spLocks noChangeArrowheads="1"/>
              </p:cNvSpPr>
              <p:nvPr/>
            </p:nvSpPr>
            <p:spPr bwMode="auto">
              <a:xfrm>
                <a:off x="5272" y="2764"/>
                <a:ext cx="617" cy="62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3502" name="Oval 14"/>
              <p:cNvSpPr>
                <a:spLocks noChangeArrowheads="1"/>
              </p:cNvSpPr>
              <p:nvPr/>
            </p:nvSpPr>
            <p:spPr bwMode="auto">
              <a:xfrm>
                <a:off x="7004" y="1213"/>
                <a:ext cx="617" cy="62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3501" name="Oval 13"/>
              <p:cNvSpPr>
                <a:spLocks noChangeArrowheads="1"/>
              </p:cNvSpPr>
              <p:nvPr/>
            </p:nvSpPr>
            <p:spPr bwMode="auto">
              <a:xfrm>
                <a:off x="6994" y="2033"/>
                <a:ext cx="617" cy="62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3500" name="Oval 12"/>
              <p:cNvSpPr>
                <a:spLocks noChangeArrowheads="1"/>
              </p:cNvSpPr>
              <p:nvPr/>
            </p:nvSpPr>
            <p:spPr bwMode="auto">
              <a:xfrm>
                <a:off x="7024" y="2984"/>
                <a:ext cx="617" cy="62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3499" name="Oval 11"/>
              <p:cNvSpPr>
                <a:spLocks noChangeArrowheads="1"/>
              </p:cNvSpPr>
              <p:nvPr/>
            </p:nvSpPr>
            <p:spPr bwMode="auto">
              <a:xfrm>
                <a:off x="7101" y="3853"/>
                <a:ext cx="617" cy="62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3498" name="Oval 10"/>
              <p:cNvSpPr>
                <a:spLocks noChangeArrowheads="1"/>
              </p:cNvSpPr>
              <p:nvPr/>
            </p:nvSpPr>
            <p:spPr bwMode="auto">
              <a:xfrm>
                <a:off x="7101" y="4743"/>
                <a:ext cx="617" cy="62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3497" name="Oval 9"/>
              <p:cNvSpPr>
                <a:spLocks noChangeArrowheads="1"/>
              </p:cNvSpPr>
              <p:nvPr/>
            </p:nvSpPr>
            <p:spPr bwMode="auto">
              <a:xfrm>
                <a:off x="5302" y="3793"/>
                <a:ext cx="617" cy="62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3496" name="Oval 8"/>
              <p:cNvSpPr>
                <a:spLocks noChangeArrowheads="1"/>
              </p:cNvSpPr>
              <p:nvPr/>
            </p:nvSpPr>
            <p:spPr bwMode="auto">
              <a:xfrm>
                <a:off x="8605" y="2733"/>
                <a:ext cx="617" cy="62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grpSp>
            <p:nvGrpSpPr>
              <p:cNvPr id="63490" name="Group 2"/>
              <p:cNvGrpSpPr>
                <a:grpSpLocks/>
              </p:cNvGrpSpPr>
              <p:nvPr/>
            </p:nvGrpSpPr>
            <p:grpSpPr bwMode="auto">
              <a:xfrm>
                <a:off x="4118" y="1503"/>
                <a:ext cx="4595" cy="2100"/>
                <a:chOff x="4118" y="1503"/>
                <a:chExt cx="4595" cy="2100"/>
              </a:xfrm>
            </p:grpSpPr>
            <p:sp>
              <p:nvSpPr>
                <p:cNvPr id="63495" name="Line 7"/>
                <p:cNvSpPr>
                  <a:spLocks noChangeShapeType="1"/>
                </p:cNvSpPr>
                <p:nvPr/>
              </p:nvSpPr>
              <p:spPr bwMode="auto">
                <a:xfrm>
                  <a:off x="4118" y="2763"/>
                  <a:ext cx="1154" cy="28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3494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4118" y="2043"/>
                  <a:ext cx="1182" cy="45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3493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4206" y="3133"/>
                  <a:ext cx="1096" cy="47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3492" name="Line 4"/>
                <p:cNvSpPr>
                  <a:spLocks noChangeShapeType="1"/>
                </p:cNvSpPr>
                <p:nvPr/>
              </p:nvSpPr>
              <p:spPr bwMode="auto">
                <a:xfrm flipV="1">
                  <a:off x="5889" y="1503"/>
                  <a:ext cx="1080" cy="54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63491" name="Line 3"/>
                <p:cNvSpPr>
                  <a:spLocks noChangeShapeType="1"/>
                </p:cNvSpPr>
                <p:nvPr/>
              </p:nvSpPr>
              <p:spPr bwMode="auto">
                <a:xfrm>
                  <a:off x="7578" y="1503"/>
                  <a:ext cx="1135" cy="130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</p:grpSp>
        </p:grpSp>
        <p:sp>
          <p:nvSpPr>
            <p:cNvPr id="61" name="Text Box 41"/>
            <p:cNvSpPr txBox="1">
              <a:spLocks noChangeArrowheads="1"/>
            </p:cNvSpPr>
            <p:nvPr/>
          </p:nvSpPr>
          <p:spPr bwMode="auto">
            <a:xfrm>
              <a:off x="4821386" y="2839186"/>
              <a:ext cx="542702" cy="51780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8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2400" b="1" dirty="0" smtClean="0"/>
              <a:t>3. Модель </a:t>
            </a:r>
            <a:r>
              <a:rPr lang="ru-RU" sz="2400" b="1" dirty="0"/>
              <a:t>схемы в виде </a:t>
            </a:r>
            <a:r>
              <a:rPr lang="ru-RU" sz="2400" b="1" dirty="0" err="1"/>
              <a:t>мультиграфа</a:t>
            </a:r>
            <a:r>
              <a:rPr lang="ru-RU" sz="2400" b="1" dirty="0"/>
              <a:t> </a:t>
            </a:r>
            <a:r>
              <a:rPr lang="en-US" sz="2400" b="1" i="1" dirty="0"/>
              <a:t>G</a:t>
            </a:r>
            <a:r>
              <a:rPr lang="ru-RU" sz="2400" b="1" dirty="0"/>
              <a:t>(</a:t>
            </a:r>
            <a:r>
              <a:rPr lang="en-US" sz="2400" b="1" i="1" dirty="0"/>
              <a:t>E</a:t>
            </a:r>
            <a:r>
              <a:rPr lang="ru-RU" sz="2400" b="1" i="1" dirty="0"/>
              <a:t>, </a:t>
            </a:r>
            <a:r>
              <a:rPr lang="en-US" sz="2400" b="1" i="1" dirty="0"/>
              <a:t>U</a:t>
            </a:r>
            <a:r>
              <a:rPr lang="ru-RU" sz="2400" b="1" dirty="0" smtClean="0"/>
              <a:t>)</a:t>
            </a:r>
            <a:endParaRPr lang="ru-RU" sz="2400" dirty="0"/>
          </a:p>
        </p:txBody>
      </p:sp>
      <p:sp>
        <p:nvSpPr>
          <p:cNvPr id="6190" name="Rectangle 4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6145" name="Group 1"/>
          <p:cNvGrpSpPr>
            <a:grpSpLocks noChangeAspect="1"/>
          </p:cNvGrpSpPr>
          <p:nvPr/>
        </p:nvGrpSpPr>
        <p:grpSpPr bwMode="auto">
          <a:xfrm>
            <a:off x="2051720" y="476672"/>
            <a:ext cx="5076056" cy="4802920"/>
            <a:chOff x="5876" y="6544"/>
            <a:chExt cx="4134" cy="3913"/>
          </a:xfrm>
        </p:grpSpPr>
        <p:sp>
          <p:nvSpPr>
            <p:cNvPr id="6189" name="AutoShape 45"/>
            <p:cNvSpPr>
              <a:spLocks noChangeAspect="1" noChangeArrowheads="1" noTextEdit="1"/>
            </p:cNvSpPr>
            <p:nvPr/>
          </p:nvSpPr>
          <p:spPr bwMode="auto">
            <a:xfrm>
              <a:off x="5876" y="6544"/>
              <a:ext cx="4134" cy="3913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grpSp>
          <p:nvGrpSpPr>
            <p:cNvPr id="6186" name="Group 42"/>
            <p:cNvGrpSpPr>
              <a:grpSpLocks/>
            </p:cNvGrpSpPr>
            <p:nvPr/>
          </p:nvGrpSpPr>
          <p:grpSpPr bwMode="auto">
            <a:xfrm>
              <a:off x="6075" y="8288"/>
              <a:ext cx="609" cy="545"/>
              <a:chOff x="3272" y="3441"/>
              <a:chExt cx="607" cy="551"/>
            </a:xfrm>
          </p:grpSpPr>
          <p:sp>
            <p:nvSpPr>
              <p:cNvPr id="6188" name="Oval 44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187" name="Text Box 43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e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0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183" name="Group 39"/>
            <p:cNvGrpSpPr>
              <a:grpSpLocks/>
            </p:cNvGrpSpPr>
            <p:nvPr/>
          </p:nvGrpSpPr>
          <p:grpSpPr bwMode="auto">
            <a:xfrm>
              <a:off x="7597" y="6658"/>
              <a:ext cx="607" cy="547"/>
              <a:chOff x="3272" y="3441"/>
              <a:chExt cx="607" cy="551"/>
            </a:xfrm>
          </p:grpSpPr>
          <p:sp>
            <p:nvSpPr>
              <p:cNvPr id="6185" name="Oval 41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184" name="Text Box 40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e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2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180" name="Group 36"/>
            <p:cNvGrpSpPr>
              <a:grpSpLocks/>
            </p:cNvGrpSpPr>
            <p:nvPr/>
          </p:nvGrpSpPr>
          <p:grpSpPr bwMode="auto">
            <a:xfrm>
              <a:off x="7752" y="9827"/>
              <a:ext cx="609" cy="547"/>
              <a:chOff x="3272" y="3441"/>
              <a:chExt cx="607" cy="551"/>
            </a:xfrm>
          </p:grpSpPr>
          <p:sp>
            <p:nvSpPr>
              <p:cNvPr id="6182" name="Oval 38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181" name="Text Box 37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e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6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177" name="Group 33"/>
            <p:cNvGrpSpPr>
              <a:grpSpLocks/>
            </p:cNvGrpSpPr>
            <p:nvPr/>
          </p:nvGrpSpPr>
          <p:grpSpPr bwMode="auto">
            <a:xfrm>
              <a:off x="6514" y="7127"/>
              <a:ext cx="607" cy="547"/>
              <a:chOff x="3272" y="3441"/>
              <a:chExt cx="607" cy="551"/>
            </a:xfrm>
          </p:grpSpPr>
          <p:sp>
            <p:nvSpPr>
              <p:cNvPr id="6179" name="Oval 35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178" name="Text Box 34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e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1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174" name="Group 30"/>
            <p:cNvGrpSpPr>
              <a:grpSpLocks/>
            </p:cNvGrpSpPr>
            <p:nvPr/>
          </p:nvGrpSpPr>
          <p:grpSpPr bwMode="auto">
            <a:xfrm>
              <a:off x="6549" y="9383"/>
              <a:ext cx="607" cy="547"/>
              <a:chOff x="3272" y="3441"/>
              <a:chExt cx="607" cy="551"/>
            </a:xfrm>
          </p:grpSpPr>
          <p:sp>
            <p:nvSpPr>
              <p:cNvPr id="6176" name="Oval 32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175" name="Text Box 31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e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7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171" name="Group 27"/>
            <p:cNvGrpSpPr>
              <a:grpSpLocks/>
            </p:cNvGrpSpPr>
            <p:nvPr/>
          </p:nvGrpSpPr>
          <p:grpSpPr bwMode="auto">
            <a:xfrm>
              <a:off x="9186" y="8230"/>
              <a:ext cx="607" cy="547"/>
              <a:chOff x="3272" y="3441"/>
              <a:chExt cx="607" cy="551"/>
            </a:xfrm>
          </p:grpSpPr>
          <p:sp>
            <p:nvSpPr>
              <p:cNvPr id="6173" name="Oval 29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172" name="Text Box 28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e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4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168" name="Group 24"/>
            <p:cNvGrpSpPr>
              <a:grpSpLocks/>
            </p:cNvGrpSpPr>
            <p:nvPr/>
          </p:nvGrpSpPr>
          <p:grpSpPr bwMode="auto">
            <a:xfrm>
              <a:off x="8804" y="9281"/>
              <a:ext cx="607" cy="547"/>
              <a:chOff x="3272" y="3441"/>
              <a:chExt cx="607" cy="551"/>
            </a:xfrm>
          </p:grpSpPr>
          <p:sp>
            <p:nvSpPr>
              <p:cNvPr id="6170" name="Oval 26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169" name="Text Box 25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e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5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165" name="Group 21"/>
            <p:cNvGrpSpPr>
              <a:grpSpLocks/>
            </p:cNvGrpSpPr>
            <p:nvPr/>
          </p:nvGrpSpPr>
          <p:grpSpPr bwMode="auto">
            <a:xfrm>
              <a:off x="8769" y="7127"/>
              <a:ext cx="607" cy="547"/>
              <a:chOff x="3272" y="3441"/>
              <a:chExt cx="607" cy="551"/>
            </a:xfrm>
          </p:grpSpPr>
          <p:sp>
            <p:nvSpPr>
              <p:cNvPr id="6167" name="Oval 23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6166" name="Text Box 22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e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3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164" name="AutoShape 20"/>
            <p:cNvSpPr>
              <a:spLocks noChangeShapeType="1"/>
            </p:cNvSpPr>
            <p:nvPr/>
          </p:nvSpPr>
          <p:spPr bwMode="auto">
            <a:xfrm flipH="1">
              <a:off x="6362" y="7594"/>
              <a:ext cx="236" cy="6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163" name="AutoShape 19"/>
            <p:cNvSpPr>
              <a:spLocks noChangeShapeType="1"/>
            </p:cNvSpPr>
            <p:nvPr/>
          </p:nvSpPr>
          <p:spPr bwMode="auto">
            <a:xfrm>
              <a:off x="7002" y="7594"/>
              <a:ext cx="1886" cy="176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162" name="AutoShape 18"/>
            <p:cNvSpPr>
              <a:spLocks noChangeShapeType="1"/>
            </p:cNvSpPr>
            <p:nvPr/>
          </p:nvSpPr>
          <p:spPr bwMode="auto">
            <a:xfrm>
              <a:off x="6651" y="8545"/>
              <a:ext cx="2153" cy="10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161" name="AutoShape 17"/>
            <p:cNvSpPr>
              <a:spLocks noChangeShapeType="1"/>
            </p:cNvSpPr>
            <p:nvPr/>
          </p:nvSpPr>
          <p:spPr bwMode="auto">
            <a:xfrm>
              <a:off x="6565" y="8753"/>
              <a:ext cx="1271" cy="11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160" name="AutoShape 16"/>
            <p:cNvSpPr>
              <a:spLocks noChangeShapeType="1"/>
            </p:cNvSpPr>
            <p:nvPr/>
          </p:nvSpPr>
          <p:spPr bwMode="auto">
            <a:xfrm>
              <a:off x="6800" y="7674"/>
              <a:ext cx="1239" cy="215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159" name="AutoShape 15"/>
            <p:cNvSpPr>
              <a:spLocks noChangeShapeType="1"/>
            </p:cNvSpPr>
            <p:nvPr/>
          </p:nvSpPr>
          <p:spPr bwMode="auto">
            <a:xfrm flipV="1">
              <a:off x="8242" y="9748"/>
              <a:ext cx="646" cy="18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158" name="AutoShape 14"/>
            <p:cNvSpPr>
              <a:spLocks noChangeShapeType="1"/>
            </p:cNvSpPr>
            <p:nvPr/>
          </p:nvSpPr>
          <p:spPr bwMode="auto">
            <a:xfrm flipV="1">
              <a:off x="6565" y="7125"/>
              <a:ext cx="1116" cy="12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157" name="AutoShape 13"/>
            <p:cNvSpPr>
              <a:spLocks noChangeShapeType="1"/>
            </p:cNvSpPr>
            <p:nvPr/>
          </p:nvSpPr>
          <p:spPr bwMode="auto">
            <a:xfrm>
              <a:off x="7883" y="7205"/>
              <a:ext cx="156" cy="26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156" name="AutoShape 12"/>
            <p:cNvSpPr>
              <a:spLocks noChangeShapeType="1"/>
            </p:cNvSpPr>
            <p:nvPr/>
          </p:nvSpPr>
          <p:spPr bwMode="auto">
            <a:xfrm>
              <a:off x="6629" y="8685"/>
              <a:ext cx="1287" cy="118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155" name="AutoShape 11"/>
            <p:cNvSpPr>
              <a:spLocks noChangeShapeType="1"/>
            </p:cNvSpPr>
            <p:nvPr/>
          </p:nvSpPr>
          <p:spPr bwMode="auto">
            <a:xfrm flipV="1">
              <a:off x="6618" y="7506"/>
              <a:ext cx="2169" cy="9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154" name="AutoShape 10"/>
            <p:cNvSpPr>
              <a:spLocks noChangeShapeType="1"/>
            </p:cNvSpPr>
            <p:nvPr/>
          </p:nvSpPr>
          <p:spPr bwMode="auto">
            <a:xfrm>
              <a:off x="7088" y="7386"/>
              <a:ext cx="2098" cy="11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153" name="AutoShape 9"/>
            <p:cNvSpPr>
              <a:spLocks noChangeShapeType="1"/>
            </p:cNvSpPr>
            <p:nvPr/>
          </p:nvSpPr>
          <p:spPr bwMode="auto">
            <a:xfrm>
              <a:off x="8085" y="7125"/>
              <a:ext cx="1185" cy="11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152" name="AutoShape 8"/>
            <p:cNvSpPr>
              <a:spLocks noChangeShapeType="1"/>
            </p:cNvSpPr>
            <p:nvPr/>
          </p:nvSpPr>
          <p:spPr bwMode="auto">
            <a:xfrm>
              <a:off x="9257" y="7594"/>
              <a:ext cx="215" cy="63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151" name="AutoShape 7"/>
            <p:cNvSpPr>
              <a:spLocks noChangeShapeType="1"/>
            </p:cNvSpPr>
            <p:nvPr/>
          </p:nvSpPr>
          <p:spPr bwMode="auto">
            <a:xfrm flipH="1">
              <a:off x="9292" y="8777"/>
              <a:ext cx="180" cy="58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150" name="AutoShape 6"/>
            <p:cNvSpPr>
              <a:spLocks noChangeShapeType="1"/>
            </p:cNvSpPr>
            <p:nvPr/>
          </p:nvSpPr>
          <p:spPr bwMode="auto">
            <a:xfrm>
              <a:off x="9055" y="7674"/>
              <a:ext cx="35" cy="160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149" name="AutoShape 5"/>
            <p:cNvSpPr>
              <a:spLocks noChangeShapeType="1"/>
            </p:cNvSpPr>
            <p:nvPr/>
          </p:nvSpPr>
          <p:spPr bwMode="auto">
            <a:xfrm flipV="1">
              <a:off x="7068" y="8697"/>
              <a:ext cx="2202" cy="8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148" name="AutoShape 4"/>
            <p:cNvSpPr>
              <a:spLocks noChangeShapeType="1"/>
            </p:cNvSpPr>
            <p:nvPr/>
          </p:nvSpPr>
          <p:spPr bwMode="auto">
            <a:xfrm flipV="1">
              <a:off x="7112" y="9555"/>
              <a:ext cx="1692" cy="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147" name="AutoShape 3"/>
            <p:cNvSpPr>
              <a:spLocks noChangeShapeType="1"/>
            </p:cNvSpPr>
            <p:nvPr/>
          </p:nvSpPr>
          <p:spPr bwMode="auto">
            <a:xfrm flipH="1" flipV="1">
              <a:off x="7074" y="9819"/>
              <a:ext cx="678" cy="28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6146" name="AutoShape 2"/>
            <p:cNvSpPr>
              <a:spLocks noChangeShapeType="1"/>
            </p:cNvSpPr>
            <p:nvPr/>
          </p:nvSpPr>
          <p:spPr bwMode="auto">
            <a:xfrm>
              <a:off x="6362" y="8833"/>
              <a:ext cx="473" cy="5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79512" y="5271591"/>
            <a:ext cx="896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4. </a:t>
            </a:r>
            <a:r>
              <a:rPr lang="ru-RU" sz="2400" b="1" dirty="0"/>
              <a:t>Модель схемы в виде взвешенного графа </a:t>
            </a:r>
            <a:r>
              <a:rPr lang="en-US" sz="2400" b="1" i="1" dirty="0"/>
              <a:t>G</a:t>
            </a:r>
            <a:r>
              <a:rPr lang="ru-RU" sz="2400" b="1" dirty="0"/>
              <a:t>(</a:t>
            </a:r>
            <a:r>
              <a:rPr lang="en-US" sz="2400" b="1" i="1" dirty="0"/>
              <a:t>E</a:t>
            </a:r>
            <a:r>
              <a:rPr lang="ru-RU" sz="2400" b="1" i="1" dirty="0"/>
              <a:t>, </a:t>
            </a:r>
            <a:r>
              <a:rPr lang="en-US" sz="2400" b="1" i="1" dirty="0"/>
              <a:t>U</a:t>
            </a:r>
            <a:r>
              <a:rPr lang="ru-RU" sz="2400" b="1" dirty="0"/>
              <a:t>)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0"/>
            <a:ext cx="8434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Матрица </a:t>
            </a:r>
            <a:r>
              <a:rPr lang="ru-RU" sz="2400" i="1" dirty="0"/>
              <a:t>соединений</a:t>
            </a:r>
            <a:r>
              <a:rPr lang="ru-RU" sz="2400" dirty="0"/>
              <a:t> </a:t>
            </a:r>
            <a:r>
              <a:rPr lang="en-US" sz="2400" i="1" dirty="0"/>
              <a:t>R</a:t>
            </a:r>
            <a:r>
              <a:rPr lang="ru-RU" sz="2400" i="1" dirty="0"/>
              <a:t>=</a:t>
            </a:r>
            <a:r>
              <a:rPr lang="ru-RU" sz="2400" dirty="0">
                <a:sym typeface="Symbol"/>
              </a:rPr>
              <a:t>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ij</a:t>
            </a:r>
            <a:r>
              <a:rPr lang="ru-RU" sz="2400" dirty="0">
                <a:sym typeface="Symbol"/>
              </a:rPr>
              <a:t></a:t>
            </a:r>
            <a:r>
              <a:rPr lang="en-US" sz="2400" i="1" baseline="-25000" dirty="0" err="1"/>
              <a:t>n</a:t>
            </a:r>
            <a:r>
              <a:rPr lang="en-US" sz="2400" baseline="-25000" dirty="0" err="1">
                <a:sym typeface="Symbol"/>
              </a:rPr>
              <a:t></a:t>
            </a:r>
            <a:r>
              <a:rPr lang="en-US" sz="2400" i="1" baseline="-25000" dirty="0" err="1"/>
              <a:t>n</a:t>
            </a:r>
            <a:r>
              <a:rPr lang="ru-RU" sz="2400" dirty="0"/>
              <a:t>. </a:t>
            </a:r>
            <a:endParaRPr lang="ru-RU" sz="2400" dirty="0" smtClean="0"/>
          </a:p>
          <a:p>
            <a:r>
              <a:rPr lang="ru-RU" sz="2400" dirty="0" smtClean="0"/>
              <a:t>Матрицу </a:t>
            </a:r>
            <a:r>
              <a:rPr lang="ru-RU" sz="2400" dirty="0"/>
              <a:t>соединений легко получить из матрицы комплексов 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121" name="Object 1"/>
          <p:cNvGraphicFramePr>
            <a:graphicFrameLocks noChangeAspect="1"/>
          </p:cNvGraphicFramePr>
          <p:nvPr/>
        </p:nvGraphicFramePr>
        <p:xfrm>
          <a:off x="3131840" y="908720"/>
          <a:ext cx="1764374" cy="927660"/>
        </p:xfrm>
        <a:graphic>
          <a:graphicData uri="http://schemas.openxmlformats.org/presentationml/2006/ole">
            <p:oleObj spid="_x0000_s5121" name="Формула" r:id="rId3" imgW="825500" imgH="431800" progId="Equation.3">
              <p:embed/>
            </p:oleObj>
          </a:graphicData>
        </a:graphic>
      </p:graphicFrame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070265" y="1903874"/>
          <a:ext cx="5877999" cy="4621470"/>
        </p:xfrm>
        <a:graphic>
          <a:graphicData uri="http://schemas.openxmlformats.org/presentationml/2006/ole">
            <p:oleObj spid="_x0000_s5123" name="Формула" r:id="rId4" imgW="2616200" imgH="2057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Алгоритмы раскраски графа</a:t>
            </a:r>
            <a:endParaRPr lang="ru-RU" sz="2400" dirty="0"/>
          </a:p>
          <a:p>
            <a:r>
              <a:rPr lang="ru-RU" sz="2400" dirty="0"/>
              <a:t>Необходимо раскрасить вершины графа таким образом, чтобы смежные вершины были окрашены в разные цвета. Минимальное число красок, в которые можно раскрасить граф называется </a:t>
            </a:r>
            <a:r>
              <a:rPr lang="ru-RU" sz="2400" i="1" dirty="0"/>
              <a:t>хроматическим числом</a:t>
            </a:r>
            <a:r>
              <a:rPr lang="ru-RU" sz="2400" dirty="0"/>
              <a:t> </a:t>
            </a:r>
            <a:r>
              <a:rPr lang="ru-RU" sz="2400" i="1" dirty="0" smtClean="0"/>
              <a:t>графа.</a:t>
            </a:r>
            <a:endParaRPr lang="ru-RU" sz="2400" dirty="0" smtClean="0"/>
          </a:p>
          <a:p>
            <a:r>
              <a:rPr lang="ru-RU" sz="2400" dirty="0" smtClean="0"/>
              <a:t>Задача </a:t>
            </a:r>
            <a:r>
              <a:rPr lang="ru-RU" sz="2400" dirty="0"/>
              <a:t>раскраски вершин графа относится к </a:t>
            </a:r>
            <a:r>
              <a:rPr lang="en-US" sz="2400" dirty="0"/>
              <a:t>NP</a:t>
            </a:r>
            <a:r>
              <a:rPr lang="ru-RU" sz="2400" dirty="0"/>
              <a:t>-полным задачам. Различают точные и приближенные алгоритмы раскраски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6072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Примером точных алгоритмов служит алгоритм </a:t>
            </a:r>
            <a:r>
              <a:rPr lang="ru-RU" sz="2400" dirty="0" err="1" smtClean="0"/>
              <a:t>Вейссмана</a:t>
            </a:r>
            <a:r>
              <a:rPr lang="ru-RU" sz="2400" dirty="0" smtClean="0"/>
              <a:t>. 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002176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Алгоритм состоит из двух частей:</a:t>
            </a:r>
          </a:p>
          <a:p>
            <a:pPr lvl="0"/>
            <a:r>
              <a:rPr lang="ru-RU" sz="2400" dirty="0" smtClean="0"/>
              <a:t>1. Построение </a:t>
            </a:r>
            <a:r>
              <a:rPr lang="ru-RU" sz="2400" dirty="0"/>
              <a:t>семейства максимальных внутренне устойчивых множеств (МВУМ) (метод Магу);</a:t>
            </a:r>
          </a:p>
          <a:p>
            <a:r>
              <a:rPr lang="ru-RU" sz="2400" dirty="0" smtClean="0"/>
              <a:t>2. Выбор </a:t>
            </a:r>
            <a:r>
              <a:rPr lang="ru-RU" sz="2400" dirty="0"/>
              <a:t>минимального числа МВУМ, покрывающих все вершины графа (метод Петрика).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874384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Множество вершин </a:t>
            </a:r>
            <a:r>
              <a:rPr lang="ru-RU" sz="2400" i="1" dirty="0"/>
              <a:t>Х</a:t>
            </a:r>
            <a:r>
              <a:rPr lang="en-US" sz="2400" i="1" baseline="-25000" dirty="0"/>
              <a:t>s</a:t>
            </a:r>
            <a:r>
              <a:rPr lang="ru-RU" sz="2400" dirty="0"/>
              <a:t> графа </a:t>
            </a:r>
            <a:r>
              <a:rPr lang="ru-RU" sz="2400" i="1" dirty="0"/>
              <a:t>G</a:t>
            </a:r>
            <a:r>
              <a:rPr lang="ru-RU" sz="2400" dirty="0"/>
              <a:t>(</a:t>
            </a:r>
            <a:r>
              <a:rPr lang="en-US" sz="2400" i="1" dirty="0"/>
              <a:t>X</a:t>
            </a:r>
            <a:r>
              <a:rPr lang="ru-RU" sz="2400" i="1" dirty="0"/>
              <a:t>,</a:t>
            </a:r>
            <a:r>
              <a:rPr lang="en-US" sz="2400" i="1" dirty="0"/>
              <a:t>U</a:t>
            </a:r>
            <a:r>
              <a:rPr lang="ru-RU" sz="2400" dirty="0"/>
              <a:t>) называется </a:t>
            </a:r>
            <a:r>
              <a:rPr lang="ru-RU" sz="2400" i="1" dirty="0"/>
              <a:t>внутренне </a:t>
            </a:r>
            <a:r>
              <a:rPr lang="ru-RU" sz="2400" i="1" dirty="0" err="1" smtClean="0"/>
              <a:t>устойчи-вым</a:t>
            </a:r>
            <a:r>
              <a:rPr lang="ru-RU" sz="2400" i="1" dirty="0" smtClean="0"/>
              <a:t> </a:t>
            </a:r>
            <a:r>
              <a:rPr lang="ru-RU" sz="2400" dirty="0"/>
              <a:t>(</a:t>
            </a:r>
            <a:r>
              <a:rPr lang="ru-RU" sz="2400" i="1" dirty="0"/>
              <a:t>независимым</a:t>
            </a:r>
            <a:r>
              <a:rPr lang="ru-RU" sz="2400" dirty="0"/>
              <a:t>), если никакие две вершины из этого множества не </a:t>
            </a:r>
            <a:r>
              <a:rPr lang="ru-RU" sz="2400" dirty="0" err="1"/>
              <a:t>смежны</a:t>
            </a:r>
            <a:r>
              <a:rPr lang="ru-RU" sz="2400" dirty="0"/>
              <a:t>,  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s</a:t>
            </a:r>
            <a:r>
              <a:rPr lang="en-US" sz="2400" dirty="0" err="1">
                <a:sym typeface="Symbol"/>
              </a:rPr>
              <a:t></a:t>
            </a:r>
            <a:r>
              <a:rPr lang="en-US" sz="2400" i="1" dirty="0" err="1"/>
              <a:t>X</a:t>
            </a:r>
            <a:r>
              <a:rPr lang="en-US" sz="2400" i="1" dirty="0"/>
              <a:t>  </a:t>
            </a:r>
            <a:r>
              <a:rPr lang="ru-RU" sz="2400" dirty="0"/>
              <a:t>[</a:t>
            </a:r>
            <a:r>
              <a:rPr lang="ru-RU" sz="2400" i="1" dirty="0"/>
              <a:t>Г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s</a:t>
            </a:r>
            <a:r>
              <a:rPr lang="en-US" sz="2400" dirty="0" err="1">
                <a:sym typeface="Symbol"/>
              </a:rPr>
              <a:t>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s</a:t>
            </a:r>
            <a:r>
              <a:rPr lang="ru-RU" sz="2400" dirty="0"/>
              <a:t>=</a:t>
            </a:r>
            <a:r>
              <a:rPr lang="ru-RU" sz="2400" dirty="0">
                <a:sym typeface="Symbol"/>
              </a:rPr>
              <a:t></a:t>
            </a:r>
            <a:r>
              <a:rPr lang="ru-RU" sz="2400" dirty="0"/>
              <a:t>]. Внутренне устойчивое множество называется </a:t>
            </a:r>
            <a:r>
              <a:rPr lang="ru-RU" sz="2400" i="1" dirty="0"/>
              <a:t>максимальным</a:t>
            </a:r>
            <a:r>
              <a:rPr lang="ru-RU" sz="2400" dirty="0"/>
              <a:t>, если оно не является собственным подмножеством некоторого другого независимого множества.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39343"/>
            <a:ext cx="896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5. Если </a:t>
            </a:r>
            <a:r>
              <a:rPr lang="en-US" sz="2400" i="1" dirty="0"/>
              <a:t>R </a:t>
            </a:r>
            <a:r>
              <a:rPr lang="ru-RU" sz="2400" dirty="0">
                <a:sym typeface="Symbol"/>
              </a:rPr>
              <a:t></a:t>
            </a:r>
            <a:r>
              <a:rPr lang="ru-RU" sz="2400" i="1" dirty="0"/>
              <a:t> </a:t>
            </a:r>
            <a:r>
              <a:rPr lang="ru-RU" sz="2400" dirty="0">
                <a:sym typeface="Symbol"/>
              </a:rPr>
              <a:t></a:t>
            </a:r>
            <a:r>
              <a:rPr lang="ru-RU" sz="2400" dirty="0"/>
              <a:t>, то переход к п. 2, иначе к п. 6</a:t>
            </a:r>
            <a:r>
              <a:rPr lang="ru-RU" sz="2400" dirty="0" smtClean="0"/>
              <a:t>;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1. В матрице соединений </a:t>
            </a:r>
            <a:r>
              <a:rPr lang="en-US" sz="2400" i="1" dirty="0" smtClean="0"/>
              <a:t>R</a:t>
            </a:r>
            <a:r>
              <a:rPr lang="ru-RU" sz="2400" dirty="0" smtClean="0"/>
              <a:t> для каждой вершины подсчитывается число ненулевых элементов </a:t>
            </a:r>
            <a:r>
              <a:rPr lang="en-US" sz="2400" i="1" dirty="0" err="1" smtClean="0"/>
              <a:t>r</a:t>
            </a:r>
            <a:r>
              <a:rPr lang="en-US" sz="2400" i="1" baseline="-25000" dirty="0" err="1" smtClean="0"/>
              <a:t>i</a:t>
            </a:r>
            <a:r>
              <a:rPr lang="ru-RU" sz="2400" dirty="0" smtClean="0"/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79780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2. Находится вершина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dirty="0" smtClean="0"/>
              <a:t>  с  </a:t>
            </a:r>
            <a:r>
              <a:rPr lang="en-US" sz="2400" dirty="0" smtClean="0"/>
              <a:t>max </a:t>
            </a:r>
            <a:r>
              <a:rPr lang="en-US" sz="2400" i="1" dirty="0" err="1" smtClean="0"/>
              <a:t>r</a:t>
            </a:r>
            <a:r>
              <a:rPr lang="en-US" sz="2400" i="1" baseline="-25000" dirty="0" err="1" smtClean="0"/>
              <a:t>i</a:t>
            </a:r>
            <a:r>
              <a:rPr lang="ru-RU" sz="2400" dirty="0" smtClean="0"/>
              <a:t>, если таких вершин несколько, то выбирается любая;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51788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3. Для выбранной вершины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dirty="0" smtClean="0"/>
              <a:t> записывается выражение</a:t>
            </a:r>
          </a:p>
          <a:p>
            <a:r>
              <a:rPr lang="en-US" sz="2400" i="1" dirty="0" err="1" smtClean="0"/>
              <a:t>C</a:t>
            </a:r>
            <a:r>
              <a:rPr lang="en-US" sz="2400" i="1" baseline="-25000" dirty="0" err="1" smtClean="0"/>
              <a:t>i</a:t>
            </a:r>
            <a:r>
              <a:rPr lang="ru-RU" sz="2400" i="1" dirty="0" smtClean="0"/>
              <a:t> = 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</a:t>
            </a:r>
            <a:r>
              <a:rPr lang="en-US" sz="2400" dirty="0" smtClean="0"/>
              <a:t>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b</a:t>
            </a:r>
            <a:r>
              <a:rPr lang="ru-RU" sz="2400" i="1" dirty="0" smtClean="0"/>
              <a:t>...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q</a:t>
            </a:r>
            <a:r>
              <a:rPr lang="ru-RU" sz="2400" dirty="0" smtClean="0"/>
              <a:t>),  где </a:t>
            </a:r>
            <a:r>
              <a:rPr lang="ru-RU" sz="2400" i="1" dirty="0" smtClean="0"/>
              <a:t>Г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dirty="0" smtClean="0"/>
              <a:t> = {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a</a:t>
            </a:r>
            <a:r>
              <a:rPr lang="ru-RU" sz="2400" i="1" dirty="0" smtClean="0"/>
              <a:t>,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b</a:t>
            </a:r>
            <a:r>
              <a:rPr lang="ru-RU" sz="2400" i="1" dirty="0" smtClean="0"/>
              <a:t>, ...,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q</a:t>
            </a:r>
            <a:r>
              <a:rPr lang="ru-RU" sz="2400" dirty="0" smtClean="0"/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309971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4. Из матрицы </a:t>
            </a:r>
            <a:r>
              <a:rPr lang="en-US" sz="2400" i="1" dirty="0" smtClean="0"/>
              <a:t>R</a:t>
            </a:r>
            <a:r>
              <a:rPr lang="ru-RU" sz="2400" dirty="0" smtClean="0"/>
              <a:t> удаляются строка и столбец, соответствующие вершине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dirty="0" smtClean="0"/>
              <a:t>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345280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6. </a:t>
            </a:r>
            <a:r>
              <a:rPr lang="ru-RU" sz="2400" dirty="0"/>
              <a:t>Составляется конъюнкция </a:t>
            </a:r>
            <a:r>
              <a:rPr lang="ru-RU" sz="2400" i="1" dirty="0"/>
              <a:t>П = </a:t>
            </a:r>
            <a:r>
              <a:rPr lang="ru-RU" sz="2400" dirty="0">
                <a:sym typeface="Symbol"/>
              </a:rPr>
              <a:t></a:t>
            </a:r>
            <a:r>
              <a:rPr lang="en-US" sz="2400" i="1" dirty="0" err="1"/>
              <a:t>C</a:t>
            </a:r>
            <a:r>
              <a:rPr lang="en-US" sz="2400" i="1" baseline="-25000" dirty="0" err="1"/>
              <a:t>i</a:t>
            </a:r>
            <a:r>
              <a:rPr lang="ru-RU" sz="2400" dirty="0"/>
              <a:t>. Раскрываются скобки.  В полученной дизъюнкции на основе законов булевой алгебры выполняется минимизация.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62351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7. Результат </a:t>
            </a:r>
            <a:r>
              <a:rPr lang="ru-RU" sz="2400" dirty="0"/>
              <a:t>минимизации записывается в виде </a:t>
            </a:r>
            <a:r>
              <a:rPr lang="ru-RU" sz="2400" i="1" dirty="0"/>
              <a:t>П = </a:t>
            </a:r>
            <a:r>
              <a:rPr lang="ru-RU" sz="2400" dirty="0">
                <a:sym typeface="Symbol"/>
              </a:rPr>
              <a:t></a:t>
            </a:r>
            <a:r>
              <a:rPr lang="ru-RU" sz="2400" dirty="0"/>
              <a:t> </a:t>
            </a:r>
            <a:r>
              <a:rPr lang="en-US" sz="2400" i="1" dirty="0" err="1"/>
              <a:t>K</a:t>
            </a:r>
            <a:r>
              <a:rPr lang="en-US" sz="2400" i="1" baseline="-25000" dirty="0" err="1"/>
              <a:t>j</a:t>
            </a:r>
            <a:r>
              <a:rPr lang="ru-RU" sz="2400" dirty="0" smtClean="0"/>
              <a:t>;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583836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9. Для </a:t>
            </a:r>
            <a:r>
              <a:rPr lang="ru-RU" sz="2400" dirty="0"/>
              <a:t>каждой вершины </a:t>
            </a:r>
            <a:r>
              <a:rPr lang="en-US" sz="2400" i="1" dirty="0"/>
              <a:t>x</a:t>
            </a:r>
            <a:r>
              <a:rPr lang="en-US" sz="2400" i="1" baseline="-25000" dirty="0"/>
              <a:t>i</a:t>
            </a:r>
            <a:r>
              <a:rPr lang="en-US" sz="2400" dirty="0">
                <a:sym typeface="Symbol"/>
              </a:rPr>
              <a:t></a:t>
            </a:r>
            <a:r>
              <a:rPr lang="ru-RU" sz="2400" i="1" dirty="0"/>
              <a:t>Х </a:t>
            </a:r>
            <a:r>
              <a:rPr lang="ru-RU" sz="2400" dirty="0"/>
              <a:t>определяются подмножества </a:t>
            </a:r>
            <a:r>
              <a:rPr lang="ru-RU" sz="2400" i="1" dirty="0">
                <a:sym typeface="Symbol"/>
              </a:rPr>
              <a:t></a:t>
            </a:r>
            <a:r>
              <a:rPr lang="en-US" sz="2400" i="1" baseline="-25000" dirty="0"/>
              <a:t>j</a:t>
            </a:r>
            <a:r>
              <a:rPr lang="ru-RU" sz="2400" dirty="0"/>
              <a:t>, в которые входит вершина </a:t>
            </a:r>
            <a:r>
              <a:rPr lang="en-US" sz="2400" i="1" dirty="0"/>
              <a:t>x</a:t>
            </a:r>
            <a:r>
              <a:rPr lang="en-US" sz="2400" i="1" baseline="-25000" dirty="0"/>
              <a:t>i</a:t>
            </a:r>
            <a:r>
              <a:rPr lang="en-US" sz="2400" dirty="0">
                <a:sym typeface="Symbol"/>
              </a:rPr>
              <a:t></a:t>
            </a:r>
            <a:r>
              <a:rPr lang="ru-RU" sz="2400" i="1" dirty="0">
                <a:sym typeface="Symbol"/>
              </a:rPr>
              <a:t></a:t>
            </a:r>
            <a:r>
              <a:rPr lang="en-US" sz="2400" i="1" baseline="-25000" dirty="0"/>
              <a:t>j</a:t>
            </a:r>
            <a:r>
              <a:rPr lang="ru-RU" sz="2400" i="1" dirty="0"/>
              <a:t>.</a:t>
            </a:r>
            <a:r>
              <a:rPr lang="ru-RU" sz="2400" dirty="0"/>
              <a:t>  Составляется дизъюнкция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i</a:t>
            </a:r>
            <a:r>
              <a:rPr lang="ru-RU" sz="2400" i="1" dirty="0"/>
              <a:t> = </a:t>
            </a:r>
            <a:r>
              <a:rPr lang="ru-RU" sz="2400" dirty="0">
                <a:sym typeface="Symbol"/>
              </a:rPr>
              <a:t></a:t>
            </a:r>
            <a:r>
              <a:rPr lang="ru-RU" sz="2400" i="1" dirty="0">
                <a:sym typeface="Symbol"/>
              </a:rPr>
              <a:t></a:t>
            </a:r>
            <a:r>
              <a:rPr lang="en-US" sz="2400" i="1" baseline="-25000" dirty="0"/>
              <a:t>j</a:t>
            </a:r>
            <a:r>
              <a:rPr lang="ru-RU" sz="2400" dirty="0" smtClean="0"/>
              <a:t>;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5046275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8. Для каждого </a:t>
            </a:r>
            <a:r>
              <a:rPr lang="en-US" sz="2400" i="1" dirty="0" err="1" smtClean="0"/>
              <a:t>K</a:t>
            </a:r>
            <a:r>
              <a:rPr lang="en-US" sz="2400" i="1" baseline="-25000" dirty="0" err="1" smtClean="0"/>
              <a:t>j</a:t>
            </a:r>
            <a:r>
              <a:rPr lang="ru-RU" sz="2400" dirty="0" smtClean="0"/>
              <a:t> ищутся  вершины графа, не вошедшие в него. Получено </a:t>
            </a:r>
            <a:r>
              <a:rPr lang="ru-RU" sz="2400" i="1" dirty="0" smtClean="0">
                <a:sym typeface="Symbol"/>
              </a:rPr>
              <a:t></a:t>
            </a:r>
            <a:r>
              <a:rPr lang="en-US" sz="2400" i="1" baseline="-25000" dirty="0" smtClean="0"/>
              <a:t>j</a:t>
            </a:r>
            <a:r>
              <a:rPr lang="ru-RU" sz="2400" dirty="0" smtClean="0"/>
              <a:t> и семейство МВУМ </a:t>
            </a:r>
            <a:r>
              <a:rPr lang="ru-RU" sz="2400" i="1" dirty="0" smtClean="0">
                <a:sym typeface="Symbol"/>
              </a:rPr>
              <a:t></a:t>
            </a:r>
            <a:r>
              <a:rPr lang="ru-RU" sz="2400" i="1" dirty="0" smtClean="0"/>
              <a:t>  = </a:t>
            </a:r>
            <a:r>
              <a:rPr lang="ru-RU" sz="2400" dirty="0" smtClean="0"/>
              <a:t>{</a:t>
            </a:r>
            <a:r>
              <a:rPr lang="ru-RU" sz="2400" i="1" dirty="0" smtClean="0">
                <a:sym typeface="Symbol"/>
              </a:rPr>
              <a:t></a:t>
            </a:r>
            <a:r>
              <a:rPr lang="ru-RU" sz="2400" i="1" baseline="-25000" dirty="0" smtClean="0"/>
              <a:t>1</a:t>
            </a:r>
            <a:r>
              <a:rPr lang="ru-RU" sz="2400" i="1" dirty="0" smtClean="0"/>
              <a:t>, </a:t>
            </a:r>
            <a:r>
              <a:rPr lang="ru-RU" sz="2400" i="1" dirty="0" smtClean="0">
                <a:sym typeface="Symbol"/>
              </a:rPr>
              <a:t></a:t>
            </a:r>
            <a:r>
              <a:rPr lang="ru-RU" sz="2400" i="1" baseline="-25000" dirty="0" smtClean="0"/>
              <a:t>2</a:t>
            </a:r>
            <a:r>
              <a:rPr lang="ru-RU" sz="2400" i="1" dirty="0" smtClean="0"/>
              <a:t>, ..., </a:t>
            </a:r>
            <a:r>
              <a:rPr lang="ru-RU" sz="2400" i="1" dirty="0" smtClean="0">
                <a:sym typeface="Symbol"/>
              </a:rPr>
              <a:t></a:t>
            </a:r>
            <a:r>
              <a:rPr lang="en-US" sz="2400" i="1" baseline="-25000" dirty="0" smtClean="0"/>
              <a:t>l</a:t>
            </a:r>
            <a:r>
              <a:rPr lang="ru-RU" sz="2400" dirty="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10. Составляется </a:t>
            </a:r>
            <a:r>
              <a:rPr lang="ru-RU" sz="2400" dirty="0"/>
              <a:t>конъюнкция </a:t>
            </a:r>
            <a:r>
              <a:rPr lang="ru-RU" sz="2400" i="1" dirty="0"/>
              <a:t>П’ = </a:t>
            </a:r>
            <a:r>
              <a:rPr lang="ru-RU" sz="2400" dirty="0">
                <a:sym typeface="Symbol"/>
              </a:rPr>
              <a:t>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i</a:t>
            </a:r>
            <a:r>
              <a:rPr lang="ru-RU" sz="2400" dirty="0"/>
              <a:t>. Раскрываются скобки.  В полученной дизъюнкции на основе законов булевой алгебры выполняется минимизация</a:t>
            </a:r>
            <a:r>
              <a:rPr lang="ru-RU" sz="2400" dirty="0" smtClean="0"/>
              <a:t>;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2474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11. Получена дизъюнкция конъюнктивных термов  </a:t>
            </a:r>
            <a:r>
              <a:rPr lang="ru-RU" sz="2400" i="1" dirty="0" smtClean="0"/>
              <a:t>П’ = </a:t>
            </a:r>
            <a:r>
              <a:rPr lang="ru-RU" sz="2400" dirty="0" smtClean="0">
                <a:sym typeface="Symbol"/>
              </a:rPr>
              <a:t></a:t>
            </a:r>
            <a:r>
              <a:rPr lang="ru-RU" sz="2400" dirty="0" smtClean="0"/>
              <a:t>(</a:t>
            </a:r>
            <a:r>
              <a:rPr lang="ru-RU" sz="2400" dirty="0" smtClean="0">
                <a:sym typeface="Symbol"/>
              </a:rPr>
              <a:t></a:t>
            </a:r>
            <a:r>
              <a:rPr lang="ru-RU" sz="2400" i="1" dirty="0" smtClean="0">
                <a:sym typeface="Symbol"/>
              </a:rPr>
              <a:t></a:t>
            </a:r>
            <a:r>
              <a:rPr lang="en-US" sz="2400" i="1" baseline="-25000" dirty="0" smtClean="0"/>
              <a:t>j</a:t>
            </a:r>
            <a:r>
              <a:rPr lang="ru-RU" sz="2400" dirty="0" smtClean="0"/>
              <a:t>). Выбирается конъюнктивный терм </a:t>
            </a:r>
            <a:r>
              <a:rPr lang="ru-RU" sz="2400" dirty="0" smtClean="0">
                <a:sym typeface="Symbol"/>
              </a:rPr>
              <a:t></a:t>
            </a:r>
            <a:r>
              <a:rPr lang="ru-RU" sz="2400" i="1" dirty="0" smtClean="0">
                <a:sym typeface="Symbol"/>
              </a:rPr>
              <a:t></a:t>
            </a:r>
            <a:r>
              <a:rPr lang="en-US" sz="2400" i="1" baseline="-25000" dirty="0" smtClean="0"/>
              <a:t>j</a:t>
            </a:r>
            <a:r>
              <a:rPr lang="ru-RU" sz="2400" dirty="0" smtClean="0"/>
              <a:t> с минимальным числом сомножителей.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34888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Количество сомножителей в этом терме и есть хроматическое число графа. Число минимальных термов – число вариантов раскраски графа. А каждое </a:t>
            </a:r>
            <a:r>
              <a:rPr lang="ru-RU" sz="2400" i="1" dirty="0">
                <a:sym typeface="Symbol"/>
              </a:rPr>
              <a:t></a:t>
            </a:r>
            <a:r>
              <a:rPr lang="en-US" sz="2400" i="1" baseline="-25000" dirty="0"/>
              <a:t>j</a:t>
            </a:r>
            <a:r>
              <a:rPr lang="ru-RU" sz="2400" dirty="0"/>
              <a:t> – множество вершин, которые можно окрасить в один цвет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93305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Заметим, что п.п. 1-8 составляют метод Магу, а п.п. 9-11 – метод Петрика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1" name="Rectangle 3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0241" name="Group 1"/>
          <p:cNvGrpSpPr>
            <a:grpSpLocks noChangeAspect="1"/>
          </p:cNvGrpSpPr>
          <p:nvPr/>
        </p:nvGrpSpPr>
        <p:grpSpPr bwMode="auto">
          <a:xfrm>
            <a:off x="360040" y="56944"/>
            <a:ext cx="3275856" cy="2940008"/>
            <a:chOff x="3357" y="6859"/>
            <a:chExt cx="3073" cy="2758"/>
          </a:xfrm>
        </p:grpSpPr>
        <p:sp>
          <p:nvSpPr>
            <p:cNvPr id="10270" name="AutoShape 30"/>
            <p:cNvSpPr>
              <a:spLocks noChangeAspect="1" noChangeArrowheads="1" noTextEdit="1"/>
            </p:cNvSpPr>
            <p:nvPr/>
          </p:nvSpPr>
          <p:spPr bwMode="auto">
            <a:xfrm>
              <a:off x="3357" y="6859"/>
              <a:ext cx="3073" cy="2758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grpSp>
          <p:nvGrpSpPr>
            <p:cNvPr id="10267" name="Group 27"/>
            <p:cNvGrpSpPr>
              <a:grpSpLocks/>
            </p:cNvGrpSpPr>
            <p:nvPr/>
          </p:nvGrpSpPr>
          <p:grpSpPr bwMode="auto">
            <a:xfrm>
              <a:off x="3569" y="8582"/>
              <a:ext cx="607" cy="547"/>
              <a:chOff x="3272" y="3441"/>
              <a:chExt cx="607" cy="551"/>
            </a:xfrm>
          </p:grpSpPr>
          <p:sp>
            <p:nvSpPr>
              <p:cNvPr id="10269" name="Oval 29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0268" name="Text Box 28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5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264" name="Group 24"/>
            <p:cNvGrpSpPr>
              <a:grpSpLocks/>
            </p:cNvGrpSpPr>
            <p:nvPr/>
          </p:nvGrpSpPr>
          <p:grpSpPr bwMode="auto">
            <a:xfrm>
              <a:off x="4578" y="6915"/>
              <a:ext cx="609" cy="547"/>
              <a:chOff x="3272" y="3441"/>
              <a:chExt cx="607" cy="551"/>
            </a:xfrm>
          </p:grpSpPr>
          <p:sp>
            <p:nvSpPr>
              <p:cNvPr id="10266" name="Oval 26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0265" name="Text Box 25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1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261" name="Group 21"/>
            <p:cNvGrpSpPr>
              <a:grpSpLocks/>
            </p:cNvGrpSpPr>
            <p:nvPr/>
          </p:nvGrpSpPr>
          <p:grpSpPr bwMode="auto">
            <a:xfrm>
              <a:off x="3549" y="7412"/>
              <a:ext cx="607" cy="547"/>
              <a:chOff x="3272" y="3441"/>
              <a:chExt cx="607" cy="551"/>
            </a:xfrm>
          </p:grpSpPr>
          <p:sp>
            <p:nvSpPr>
              <p:cNvPr id="10263" name="Oval 23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0262" name="Text Box 22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6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258" name="Group 18"/>
            <p:cNvGrpSpPr>
              <a:grpSpLocks/>
            </p:cNvGrpSpPr>
            <p:nvPr/>
          </p:nvGrpSpPr>
          <p:grpSpPr bwMode="auto">
            <a:xfrm>
              <a:off x="5723" y="8540"/>
              <a:ext cx="607" cy="547"/>
              <a:chOff x="3272" y="3441"/>
              <a:chExt cx="607" cy="551"/>
            </a:xfrm>
          </p:grpSpPr>
          <p:sp>
            <p:nvSpPr>
              <p:cNvPr id="10260" name="Oval 20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0259" name="Text Box 19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255" name="Group 15"/>
            <p:cNvGrpSpPr>
              <a:grpSpLocks/>
            </p:cNvGrpSpPr>
            <p:nvPr/>
          </p:nvGrpSpPr>
          <p:grpSpPr bwMode="auto">
            <a:xfrm>
              <a:off x="4684" y="9016"/>
              <a:ext cx="607" cy="547"/>
              <a:chOff x="3272" y="3441"/>
              <a:chExt cx="607" cy="551"/>
            </a:xfrm>
          </p:grpSpPr>
          <p:sp>
            <p:nvSpPr>
              <p:cNvPr id="10257" name="Oval 17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0256" name="Text Box 16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4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252" name="Group 12"/>
            <p:cNvGrpSpPr>
              <a:grpSpLocks/>
            </p:cNvGrpSpPr>
            <p:nvPr/>
          </p:nvGrpSpPr>
          <p:grpSpPr bwMode="auto">
            <a:xfrm>
              <a:off x="5679" y="7364"/>
              <a:ext cx="607" cy="547"/>
              <a:chOff x="3272" y="3441"/>
              <a:chExt cx="607" cy="551"/>
            </a:xfrm>
          </p:grpSpPr>
          <p:sp>
            <p:nvSpPr>
              <p:cNvPr id="10254" name="Oval 14"/>
              <p:cNvSpPr>
                <a:spLocks noChangeArrowheads="1"/>
              </p:cNvSpPr>
              <p:nvPr/>
            </p:nvSpPr>
            <p:spPr bwMode="auto">
              <a:xfrm>
                <a:off x="3272" y="3441"/>
                <a:ext cx="572" cy="55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0253" name="Text Box 13"/>
              <p:cNvSpPr txBox="1">
                <a:spLocks noChangeArrowheads="1"/>
              </p:cNvSpPr>
              <p:nvPr/>
            </p:nvSpPr>
            <p:spPr bwMode="auto">
              <a:xfrm>
                <a:off x="3318" y="3489"/>
                <a:ext cx="561" cy="4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x</a:t>
                </a:r>
                <a:r>
                  <a:rPr kumimoji="0" lang="en-US" sz="2400" b="0" i="1" u="none" strike="noStrike" cap="none" normalizeH="0" baseline="-30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2</a:t>
                </a: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 flipV="1">
              <a:off x="5216" y="8899"/>
              <a:ext cx="512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 flipH="1" flipV="1">
              <a:off x="5965" y="7911"/>
              <a:ext cx="36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0249" name="AutoShape 9"/>
            <p:cNvSpPr>
              <a:spLocks noChangeShapeType="1"/>
            </p:cNvSpPr>
            <p:nvPr/>
          </p:nvSpPr>
          <p:spPr bwMode="auto">
            <a:xfrm flipH="1" flipV="1">
              <a:off x="5068" y="7382"/>
              <a:ext cx="739" cy="12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0248" name="AutoShape 8"/>
            <p:cNvSpPr>
              <a:spLocks noChangeShapeType="1"/>
            </p:cNvSpPr>
            <p:nvPr/>
          </p:nvSpPr>
          <p:spPr bwMode="auto">
            <a:xfrm flipV="1">
              <a:off x="4096" y="7282"/>
              <a:ext cx="506" cy="2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0247" name="AutoShape 7"/>
            <p:cNvSpPr>
              <a:spLocks noChangeShapeType="1"/>
            </p:cNvSpPr>
            <p:nvPr/>
          </p:nvSpPr>
          <p:spPr bwMode="auto">
            <a:xfrm>
              <a:off x="5148" y="7203"/>
              <a:ext cx="573" cy="30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0246" name="AutoShape 6"/>
            <p:cNvSpPr>
              <a:spLocks noChangeShapeType="1"/>
            </p:cNvSpPr>
            <p:nvPr/>
          </p:nvSpPr>
          <p:spPr bwMode="auto">
            <a:xfrm flipH="1" flipV="1">
              <a:off x="4051" y="7863"/>
              <a:ext cx="717" cy="12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0245" name="AutoShape 5"/>
            <p:cNvSpPr>
              <a:spLocks noChangeShapeType="1"/>
            </p:cNvSpPr>
            <p:nvPr/>
          </p:nvSpPr>
          <p:spPr bwMode="auto">
            <a:xfrm>
              <a:off x="4146" y="8861"/>
              <a:ext cx="564" cy="3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0244" name="AutoShape 4"/>
            <p:cNvSpPr>
              <a:spLocks noChangeShapeType="1"/>
            </p:cNvSpPr>
            <p:nvPr/>
          </p:nvSpPr>
          <p:spPr bwMode="auto">
            <a:xfrm flipH="1" flipV="1">
              <a:off x="3835" y="7959"/>
              <a:ext cx="20" cy="6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0243" name="AutoShape 3"/>
            <p:cNvSpPr>
              <a:spLocks noChangeShapeType="1"/>
            </p:cNvSpPr>
            <p:nvPr/>
          </p:nvSpPr>
          <p:spPr bwMode="auto">
            <a:xfrm flipV="1">
              <a:off x="5172" y="7833"/>
              <a:ext cx="597" cy="12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0242" name="AutoShape 2"/>
            <p:cNvSpPr>
              <a:spLocks noChangeShapeType="1"/>
            </p:cNvSpPr>
            <p:nvPr/>
          </p:nvSpPr>
          <p:spPr bwMode="auto">
            <a:xfrm flipV="1">
              <a:off x="4016" y="7382"/>
              <a:ext cx="646" cy="124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</p:grpSp>
      <p:graphicFrame>
        <p:nvGraphicFramePr>
          <p:cNvPr id="10278" name="Object 38"/>
          <p:cNvGraphicFramePr>
            <a:graphicFrameLocks noChangeAspect="1"/>
          </p:cNvGraphicFramePr>
          <p:nvPr/>
        </p:nvGraphicFramePr>
        <p:xfrm>
          <a:off x="4283968" y="188640"/>
          <a:ext cx="4308233" cy="2780928"/>
        </p:xfrm>
        <a:graphic>
          <a:graphicData uri="http://schemas.openxmlformats.org/presentationml/2006/ole">
            <p:oleObj spid="_x0000_s10278" name="Формула" r:id="rId3" imgW="2323800" imgH="1498320" progId="Equation.3">
              <p:embed/>
            </p:oleObj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0" y="306896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AutoNum type="arabicPeriod"/>
            </a:pPr>
            <a:r>
              <a:rPr lang="ru-RU" sz="2400" dirty="0" smtClean="0"/>
              <a:t>В </a:t>
            </a:r>
            <a:r>
              <a:rPr lang="ru-RU" sz="2400" dirty="0"/>
              <a:t>матрице </a:t>
            </a:r>
            <a:r>
              <a:rPr lang="en-US" sz="2400" i="1" dirty="0"/>
              <a:t>R </a:t>
            </a:r>
            <a:r>
              <a:rPr lang="ru-RU" sz="2400" dirty="0"/>
              <a:t>подсчитываем число ненулевых элементов 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i</a:t>
            </a:r>
            <a:r>
              <a:rPr lang="ru-RU" sz="2400" dirty="0" smtClean="0"/>
              <a:t>;</a:t>
            </a:r>
            <a:endParaRPr lang="ru-RU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0" y="3966155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3</a:t>
            </a:r>
            <a:r>
              <a:rPr lang="ru-RU" sz="2400" i="1" dirty="0" smtClean="0"/>
              <a:t>. Г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1</a:t>
            </a:r>
            <a:r>
              <a:rPr lang="ru-RU" sz="2400" dirty="0" smtClean="0"/>
              <a:t> = {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2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dirty="0" smtClean="0"/>
              <a:t>}, записываем выражение</a:t>
            </a:r>
          </a:p>
          <a:p>
            <a:r>
              <a:rPr lang="ru-RU" sz="2400" i="1" dirty="0" smtClean="0"/>
              <a:t>           </a:t>
            </a:r>
            <a:r>
              <a:rPr lang="en-US" sz="2400" i="1" dirty="0" smtClean="0"/>
              <a:t>C</a:t>
            </a:r>
            <a:r>
              <a:rPr lang="ru-RU" sz="2400" i="1" baseline="-25000" dirty="0" smtClean="0"/>
              <a:t>1</a:t>
            </a:r>
            <a:r>
              <a:rPr lang="ru-RU" sz="2400" i="1" dirty="0" smtClean="0"/>
              <a:t> = 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1</a:t>
            </a:r>
            <a:r>
              <a:rPr lang="ru-RU" sz="2400" dirty="0" smtClean="0"/>
              <a:t> </a:t>
            </a:r>
            <a:r>
              <a:rPr lang="en-US" sz="2400" dirty="0" smtClean="0">
                <a:sym typeface="Symbol"/>
              </a:rPr>
              <a:t></a:t>
            </a:r>
            <a:r>
              <a:rPr lang="en-US" sz="2400" dirty="0" smtClean="0"/>
              <a:t>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2</a:t>
            </a:r>
            <a:r>
              <a:rPr lang="ru-RU" sz="2400" i="1" dirty="0" smtClean="0"/>
              <a:t>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</a:t>
            </a:r>
            <a:r>
              <a:rPr lang="ru-RU" sz="2400" i="1" dirty="0" smtClean="0"/>
              <a:t>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</a:t>
            </a:r>
            <a:r>
              <a:rPr lang="ru-RU" sz="2400" i="1" dirty="0" smtClean="0"/>
              <a:t>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dirty="0" smtClean="0"/>
              <a:t>);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0" y="354339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2.   </a:t>
            </a:r>
            <a:r>
              <a:rPr lang="en-US" sz="2400" dirty="0" smtClean="0"/>
              <a:t>max </a:t>
            </a:r>
            <a:r>
              <a:rPr lang="en-US" sz="2400" i="1" dirty="0" err="1" smtClean="0"/>
              <a:t>r</a:t>
            </a:r>
            <a:r>
              <a:rPr lang="en-US" sz="2400" i="1" baseline="-25000" dirty="0" err="1" smtClean="0"/>
              <a:t>i</a:t>
            </a:r>
            <a:r>
              <a:rPr lang="ru-RU" sz="2400" dirty="0" smtClean="0"/>
              <a:t>  = </a:t>
            </a:r>
            <a:r>
              <a:rPr lang="en-US" sz="2400" i="1" dirty="0" smtClean="0"/>
              <a:t>r</a:t>
            </a:r>
            <a:r>
              <a:rPr lang="ru-RU" sz="2400" i="1" baseline="-25000" dirty="0" smtClean="0"/>
              <a:t>1 </a:t>
            </a:r>
            <a:r>
              <a:rPr lang="ru-RU" sz="2400" dirty="0" smtClean="0"/>
              <a:t>= </a:t>
            </a:r>
            <a:r>
              <a:rPr lang="en-US" sz="2400" i="1" dirty="0" smtClean="0"/>
              <a:t>r</a:t>
            </a:r>
            <a:r>
              <a:rPr lang="ru-RU" sz="2400" i="1" baseline="-25000" dirty="0" smtClean="0"/>
              <a:t>4 </a:t>
            </a:r>
            <a:r>
              <a:rPr lang="ru-RU" sz="2400" i="1" dirty="0" smtClean="0"/>
              <a:t>= </a:t>
            </a:r>
            <a:r>
              <a:rPr lang="ru-RU" sz="2400" dirty="0" smtClean="0"/>
              <a:t>4, выбираем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1</a:t>
            </a:r>
            <a:r>
              <a:rPr lang="ru-RU" sz="2400" dirty="0" smtClean="0"/>
              <a:t>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0" y="479715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4.  Из </a:t>
            </a:r>
            <a:r>
              <a:rPr lang="ru-RU" sz="2400" dirty="0"/>
              <a:t>матрицы </a:t>
            </a:r>
            <a:r>
              <a:rPr lang="en-US" sz="2400" i="1" dirty="0"/>
              <a:t>R</a:t>
            </a:r>
            <a:r>
              <a:rPr lang="ru-RU" sz="2400" dirty="0"/>
              <a:t> удаляем строку и столбец, соответствующие вершине </a:t>
            </a:r>
            <a:r>
              <a:rPr lang="en-US" sz="2400" i="1" dirty="0"/>
              <a:t>x</a:t>
            </a:r>
            <a:r>
              <a:rPr lang="ru-RU" sz="2400" i="1" baseline="-25000" dirty="0"/>
              <a:t>1</a:t>
            </a:r>
            <a:r>
              <a:rPr lang="ru-RU" sz="2400" dirty="0" smtClean="0"/>
              <a:t>;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5106</Words>
  <Application>Microsoft Office PowerPoint</Application>
  <PresentationFormat>Экран (4:3)</PresentationFormat>
  <Paragraphs>872</Paragraphs>
  <Slides>37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39" baseType="lpstr">
      <vt:lpstr>Тема Office</vt:lpstr>
      <vt:lpstr>Формула</vt:lpstr>
      <vt:lpstr>Математические модели электрических схем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Математические модели электрических схем</dc:title>
  <dc:creator>User</dc:creator>
  <cp:lastModifiedBy>User</cp:lastModifiedBy>
  <cp:revision>21</cp:revision>
  <dcterms:created xsi:type="dcterms:W3CDTF">2015-02-23T23:47:53Z</dcterms:created>
  <dcterms:modified xsi:type="dcterms:W3CDTF">2015-02-26T05:08:41Z</dcterms:modified>
</cp:coreProperties>
</file>