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7" r:id="rId7"/>
    <p:sldId id="278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5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45" r:id="rId101"/>
    <p:sldId id="356" r:id="rId102"/>
    <p:sldId id="357" r:id="rId10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2E1"/>
    <a:srgbClr val="FDEAB5"/>
    <a:srgbClr val="0B0F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663D8-2F73-46D4-BD8C-873D73026DD6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1312-DAE9-492E-B421-2DC8AAD5C9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582F9-2F0B-4A14-A2E2-8820FA6741CE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12BB7-286B-487A-8D10-D38F0B7B8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B6BD0-26C3-4F7F-9428-2CFD59E929E1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545F5-81E9-4EF0-A5B5-B19985D808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AEEF-A51A-4202-BC02-84490619D590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AA912-BFC1-478A-923B-7EA8A74EF4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678B9-5796-4F51-A85F-0D9E7891770A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A8F02-96C2-4AAD-AD56-FB758E3AD1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0749C-3167-4E89-87EF-4BBC2E396FE3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51DB0-4E69-4AE0-86A8-047D24E28A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FF25F-A1D0-4F16-9673-B00102A5DEAA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CEA07-7CAF-4809-83A2-BE653E17D4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32156-A7EC-4D45-AF74-58E9B7C23345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3752-5025-40CE-92EA-09C85DAEB6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D2ED3-75BD-46B1-97A7-8A719E55BAF9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59FAD-53AE-4692-BC32-F9C05B6BAB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07AB2-33B8-4DD1-8BB8-BCF89860C196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741D0-B084-4EDE-9F52-9BAF2BB491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C886-5459-45B0-93E3-587040BB643F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855FA-7733-4CFC-B2DD-9293F116A2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7F47FEE-2C56-4484-A36C-D0E9D8980452}" type="datetimeFigureOut">
              <a:rPr lang="ru-RU"/>
              <a:pPr>
                <a:defRPr/>
              </a:pPr>
              <a:t>05.04.2015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4A79F02-0D71-40A0-A87C-ECDC57529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4%D0%BE%D1%80%D0%BC%D0%B0%D0%BB%D1%8C%D0%BD%D0%B0%D1%8F_%D0%BB%D0%BE%D0%B3%D0%B8%D0%BA%D0%B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8%D0%BC%D0%BF%D0%BB%D0%B8%D0%BA%D0%B0%D1%86%D0%B8%D1%8F" TargetMode="External"/><Relationship Id="rId2" Type="http://schemas.openxmlformats.org/officeDocument/2006/relationships/hyperlink" Target="http://ru.wikipedia.org/wiki/%D0%9F%D0%B0%D1%80%D0%B0%D0%B4%D0%BE%D0%BA%D1%8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ru.wikipedia.org/wiki/%D0%A4%D1%83%D0%BD%D0%BA%D1%86%D0%B8%D1%8F" TargetMode="External"/><Relationship Id="rId4" Type="http://schemas.openxmlformats.org/officeDocument/2006/relationships/hyperlink" Target="http://ru.wikipedia.org/wiki/%D0%9A%D0%BB%D0%B0%D1%81%D1%81%D0%B8%D1%87%D0%B5%D1%81%D0%BA%D0%B0%D1%8F_%D0%BB%D0%BE%D0%B3%D0%B8%D0%BA%D0%B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2%D0%B0%D0%B2%D1%82%D0%BE%D0%BB%D0%BE%D0%B3%D0%B8%D1%8F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4%D0%B5%D0%B4%D1%83%D0%BA%D1%86%D0%B8%D1%8F" TargetMode="External"/><Relationship Id="rId2" Type="http://schemas.openxmlformats.org/officeDocument/2006/relationships/hyperlink" Target="http://ru.wikipedia.org/wiki/%D0%9F%D0%B0%D1%80%D0%B0%D0%B4%D0%BE%D0%BA%D1%81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F%D0%B0%D1%80%D0%B0%D0%BB%D0%BE%D0%B3%D0%B8%D0%B7%D0%BC" TargetMode="External"/><Relationship Id="rId2" Type="http://schemas.openxmlformats.org/officeDocument/2006/relationships/hyperlink" Target="http://ru.wikipedia.org/wiki/%D0%93%D1%80%D0%B5%D1%87%D0%B5%D1%81%D0%BA%D0%B8%D0%B9_%D1%8F%D0%B7%D1%8B%D0%B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dic.academic.ru/dic.nsf/enc_philosophy/3096" TargetMode="External"/><Relationship Id="rId4" Type="http://schemas.openxmlformats.org/officeDocument/2006/relationships/hyperlink" Target="http://ru.wikipedia.org/wiki/%D0%90%D0%BF%D0%BE%D1%80%D0%B8%D1%8F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1838_%D0%B3%D0%BE%D0%B4" TargetMode="External"/><Relationship Id="rId2" Type="http://schemas.openxmlformats.org/officeDocument/2006/relationships/hyperlink" Target="http://ru.wikipedia.org/wiki/%D0%9C%D0%BE%D1%80%D0%B3%D0%B0%D0%BD,_%D0%9E%D0%B3%D0%B0%D1%81%D1%82%D0%B5%D1%81_%D0%B4%D0%B5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megabook.ru/article/%d0%9a%d0%92%d0%90%d0%94%d0%a0%d0%90%d0%9d%d0%a2%20(%d0%b0%d1%81%d1%82%d1%80%d0%be%d0%bd%d0%be%d0%bc%d0%b8%d1%87%d0%b5%d1%81%d0%ba%d0%b8%d0%b9%20%d0%b8%d0%bd%d1%81%d1%82%d1%80%d1%83%d0%bc%d0%b5%d0%bd%d1%82)" TargetMode="External"/><Relationship Id="rId2" Type="http://schemas.openxmlformats.org/officeDocument/2006/relationships/hyperlink" Target="http://megabook.ru/article/%d0%a1%d0%98%d0%9d%d0%a3%d0%a1%d0%9e%d0%92%20%d0%a2%d0%95%d0%9e%d0%a0%d0%95%d0%9c%d0%90" TargetMode="Externa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785813" y="0"/>
            <a:ext cx="7772400" cy="1470025"/>
          </a:xfrm>
        </p:spPr>
        <p:txBody>
          <a:bodyPr/>
          <a:lstStyle/>
          <a:p>
            <a:pPr eaLnBrk="1" hangingPunct="1"/>
            <a:r>
              <a:rPr lang="ru-RU" sz="3600" smtClean="0">
                <a:solidFill>
                  <a:srgbClr val="FF0000"/>
                </a:solidFill>
              </a:rPr>
              <a:t>Математическая логика</a:t>
            </a:r>
            <a:r>
              <a:rPr lang="en-US" sz="3600" smtClean="0">
                <a:solidFill>
                  <a:srgbClr val="FF0000"/>
                </a:solidFill>
              </a:rPr>
              <a:t/>
            </a:r>
            <a:br>
              <a:rPr lang="en-US" sz="3600" smtClean="0">
                <a:solidFill>
                  <a:srgbClr val="FF0000"/>
                </a:solidFill>
              </a:rPr>
            </a:br>
            <a:r>
              <a:rPr lang="ru-RU" sz="3600" smtClean="0">
                <a:solidFill>
                  <a:srgbClr val="FF0000"/>
                </a:solidFill>
              </a:rPr>
              <a:t>и теория алгоритмов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85875"/>
            <a:ext cx="9144000" cy="1000125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>
                <a:solidFill>
                  <a:schemeClr val="tx1"/>
                </a:solidFill>
              </a:rPr>
              <a:t>В настоящее время можно выделить несколько основных значений </a:t>
            </a:r>
            <a:r>
              <a:rPr lang="ru-RU" dirty="0" smtClean="0">
                <a:solidFill>
                  <a:schemeClr val="tx1"/>
                </a:solidFill>
              </a:rPr>
              <a:t>логики: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214563"/>
            <a:ext cx="91440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– последовательная связь предметов и явлений окружающего мира. Типичными примерами употребления рассматриваемого термина в таком значении являются выражения «логика вещей», «логика исторического развития», «логика международных отношений».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1435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>
                <a:latin typeface="Calibri" pitchFamily="34" charset="0"/>
              </a:rPr>
              <a:t> – определенная последовательность в действиях человека. Например, логика поступка, логика поведения.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i="1">
                <a:latin typeface="Calibri" pitchFamily="34" charset="0"/>
              </a:rPr>
              <a:t>Дихотомия</a:t>
            </a:r>
            <a:r>
              <a:rPr lang="ru-RU" sz="3200">
                <a:latin typeface="Calibri" pitchFamily="34" charset="0"/>
              </a:rPr>
              <a:t>. Для того, чтобы пройти весь путь, дви-жущееся тело сначала должно пройти половину пути, но чтобы преодолеть эту половину, надо пройти половину половины и т. д. до бесконеч-ности. Иными словами, при тех же условиях, что и в предыдущем случае, мы будем иметь дело с перевернутым рядом точек: (½)</a:t>
            </a:r>
            <a:r>
              <a:rPr lang="ru-RU" sz="3200" baseline="30000">
                <a:latin typeface="Calibri" pitchFamily="34" charset="0"/>
              </a:rPr>
              <a:t>n</a:t>
            </a:r>
            <a:r>
              <a:rPr lang="ru-RU" sz="3200">
                <a:latin typeface="Calibri" pitchFamily="34" charset="0"/>
              </a:rPr>
              <a:t>, ..., (½)</a:t>
            </a:r>
            <a:r>
              <a:rPr lang="ru-RU" sz="3200" baseline="30000">
                <a:latin typeface="Calibri" pitchFamily="34" charset="0"/>
              </a:rPr>
              <a:t>3</a:t>
            </a:r>
            <a:r>
              <a:rPr lang="ru-RU" sz="3200">
                <a:latin typeface="Calibri" pitchFamily="34" charset="0"/>
              </a:rPr>
              <a:t>, (½)</a:t>
            </a:r>
            <a:r>
              <a:rPr lang="ru-RU" sz="3200" baseline="30000">
                <a:latin typeface="Calibri" pitchFamily="34" charset="0"/>
              </a:rPr>
              <a:t>2</a:t>
            </a:r>
            <a:r>
              <a:rPr lang="ru-RU" sz="3200">
                <a:latin typeface="Calibri" pitchFamily="34" charset="0"/>
              </a:rPr>
              <a:t>, (½)</a:t>
            </a:r>
            <a:r>
              <a:rPr lang="ru-RU" sz="3200" baseline="30000">
                <a:latin typeface="Calibri" pitchFamily="34" charset="0"/>
              </a:rPr>
              <a:t>1</a:t>
            </a:r>
            <a:r>
              <a:rPr lang="ru-RU" sz="3200">
                <a:latin typeface="Calibri" pitchFamily="34" charset="0"/>
              </a:rPr>
              <a:t>. Если в случае апории </a:t>
            </a:r>
            <a:r>
              <a:rPr lang="ru-RU" sz="3200" i="1">
                <a:latin typeface="Calibri" pitchFamily="34" charset="0"/>
              </a:rPr>
              <a:t>Ахилл и черепаха</a:t>
            </a:r>
            <a:r>
              <a:rPr lang="ru-RU" sz="3200">
                <a:latin typeface="Calibri" pitchFamily="34" charset="0"/>
              </a:rPr>
              <a:t> соответ-ствующий ряд не имел последней точки, то в </a:t>
            </a:r>
            <a:r>
              <a:rPr lang="ru-RU" sz="3200" i="1">
                <a:latin typeface="Calibri" pitchFamily="34" charset="0"/>
              </a:rPr>
              <a:t>Дихо-томии</a:t>
            </a:r>
            <a:r>
              <a:rPr lang="ru-RU" sz="3200">
                <a:latin typeface="Calibri" pitchFamily="34" charset="0"/>
              </a:rPr>
              <a:t> этот ряд не имеет </a:t>
            </a:r>
            <a:r>
              <a:rPr lang="ru-RU" sz="3200" i="1">
                <a:latin typeface="Calibri" pitchFamily="34" charset="0"/>
              </a:rPr>
              <a:t>первой</a:t>
            </a:r>
            <a:r>
              <a:rPr lang="ru-RU" sz="3200">
                <a:latin typeface="Calibri" pitchFamily="34" charset="0"/>
              </a:rPr>
              <a:t> точки. Следова-тельно, заключает Зенон, движение не может на-чаться. А поскольку движение не только не может закончиться, но и не может начаться, движения нет.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Правила резолюции последовательно применяется, пока не будет найдено противоречие или дизъюнкты с </a:t>
            </a:r>
            <a:r>
              <a:rPr lang="ru-RU" sz="2800" dirty="0" err="1" smtClean="0">
                <a:latin typeface="+mn-lt"/>
              </a:rPr>
              <a:t>конт-рарными</a:t>
            </a:r>
            <a:r>
              <a:rPr lang="ru-RU" sz="2800" dirty="0" smtClean="0">
                <a:latin typeface="+mn-lt"/>
              </a:rPr>
              <a:t> литерами отсутствуют. В последнем варианте формула </a:t>
            </a:r>
            <a:r>
              <a:rPr lang="ru-RU" sz="2800" dirty="0" smtClean="0">
                <a:latin typeface="+mn-lt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противоречие и Ф –тавтология.</a:t>
            </a:r>
            <a:endParaRPr lang="en-US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Если </a:t>
            </a:r>
            <a:r>
              <a:rPr lang="ru-RU" sz="2800" dirty="0">
                <a:latin typeface="+mn-lt"/>
              </a:rPr>
              <a:t>правило резолюции на некотором шаге не </a:t>
            </a:r>
            <a:r>
              <a:rPr lang="ru-RU" sz="2800" dirty="0" err="1" smtClean="0">
                <a:latin typeface="+mn-lt"/>
              </a:rPr>
              <a:t>приме-нимо</a:t>
            </a:r>
            <a:r>
              <a:rPr lang="ru-RU" sz="2800" dirty="0">
                <a:latin typeface="+mn-lt"/>
              </a:rPr>
              <a:t>, то для оставшихся дизъюнктов можно применить правила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и</a:t>
            </a:r>
            <a:r>
              <a:rPr lang="ru-RU" sz="2800" dirty="0">
                <a:latin typeface="+mn-lt"/>
              </a:rPr>
              <a:t> найти набор значений </a:t>
            </a:r>
            <a:r>
              <a:rPr lang="ru-RU" sz="2800" dirty="0" err="1" smtClean="0">
                <a:latin typeface="+mn-lt"/>
              </a:rPr>
              <a:t>ато-мов</a:t>
            </a:r>
            <a:r>
              <a:rPr lang="ru-RU" sz="2800" dirty="0">
                <a:latin typeface="+mn-lt"/>
              </a:rPr>
              <a:t>, для которого формула выполнима (</a:t>
            </a:r>
            <a:r>
              <a:rPr lang="en-US" sz="2800" dirty="0">
                <a:latin typeface="+mn-lt"/>
              </a:rPr>
              <a:t>SAT</a:t>
            </a:r>
            <a:r>
              <a:rPr lang="ru-RU" sz="2800" dirty="0">
                <a:latin typeface="+mn-lt"/>
              </a:rPr>
              <a:t>-проблема). Например, если в примере исключить любой терм, то получим просто выполнимую формулу </a:t>
            </a:r>
          </a:p>
          <a:p>
            <a:r>
              <a:rPr lang="ru-RU" sz="2800" dirty="0">
                <a:latin typeface="+mn-lt"/>
              </a:rPr>
              <a:t> Ф1= </a:t>
            </a:r>
            <a:r>
              <a:rPr lang="en-US" sz="2800" i="1" dirty="0" err="1">
                <a:latin typeface="+mn-lt"/>
              </a:rPr>
              <a:t>xz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err="1">
                <a:latin typeface="+mn-lt"/>
              </a:rPr>
              <a:t>yz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>
                <a:latin typeface="+mn-lt"/>
              </a:rPr>
              <a:t>;   </a:t>
            </a:r>
          </a:p>
          <a:p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Ф1=(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>
                <a:latin typeface="+mn-lt"/>
              </a:rPr>
              <a:t>x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y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 smtClean="0">
                <a:latin typeface="+mn-lt"/>
              </a:rPr>
              <a:t>x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 </a:t>
            </a:r>
            <a:r>
              <a:rPr lang="en-US" sz="2800" dirty="0" smtClean="0"/>
              <a:t>→</a:t>
            </a:r>
            <a:endParaRPr lang="ru-RU" sz="2800" dirty="0" smtClean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        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y</a:t>
            </a:r>
            <a:r>
              <a:rPr lang="ru-RU" sz="2800" dirty="0" smtClean="0">
                <a:latin typeface="+mn-lt"/>
              </a:rPr>
              <a:t>)(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)(</a:t>
            </a:r>
            <a:r>
              <a:rPr lang="en-US" sz="2800" i="1" dirty="0" smtClean="0">
                <a:latin typeface="+mn-lt"/>
              </a:rPr>
              <a:t>y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dirty="0" smtClean="0">
                <a:latin typeface="+mn-lt"/>
              </a:rPr>
              <a:t>)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 </a:t>
            </a:r>
            <a:r>
              <a:rPr lang="en-US" sz="2800" i="1" dirty="0" smtClean="0">
                <a:latin typeface="+mn-lt"/>
              </a:rPr>
              <a:t>y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z</a:t>
            </a:r>
            <a:r>
              <a:rPr lang="ru-RU" sz="2800" i="1" dirty="0" smtClean="0">
                <a:latin typeface="+mn-lt"/>
              </a:rPr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Выводы</a:t>
            </a:r>
          </a:p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  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ru-RU" sz="2800" dirty="0" smtClean="0">
                <a:latin typeface="+mn-lt"/>
              </a:rPr>
              <a:t>В логике высказываний применимы алгебраические </a:t>
            </a:r>
            <a:r>
              <a:rPr lang="ru-RU" sz="2800" dirty="0" err="1" smtClean="0">
                <a:latin typeface="+mn-lt"/>
              </a:rPr>
              <a:t>пре-образования</a:t>
            </a:r>
            <a:r>
              <a:rPr lang="ru-RU" sz="2800" dirty="0" smtClean="0">
                <a:latin typeface="+mn-lt"/>
              </a:rPr>
              <a:t> для вычисления значения истинности </a:t>
            </a:r>
            <a:r>
              <a:rPr lang="ru-RU" sz="2800" dirty="0" err="1" smtClean="0">
                <a:latin typeface="+mn-lt"/>
              </a:rPr>
              <a:t>состав-ных</a:t>
            </a:r>
            <a:r>
              <a:rPr lang="ru-RU" sz="2800" dirty="0" smtClean="0">
                <a:latin typeface="+mn-lt"/>
              </a:rPr>
              <a:t> высказываний и при доказательстве теорем на основе выполнимых гипотез.</a:t>
            </a:r>
          </a:p>
          <a:p>
            <a:r>
              <a:rPr lang="ru-RU" sz="2800" dirty="0" smtClean="0">
                <a:latin typeface="+mn-lt"/>
              </a:rPr>
              <a:t>Метод </a:t>
            </a:r>
            <a:r>
              <a:rPr lang="ru-RU" sz="2800" dirty="0">
                <a:latin typeface="+mn-lt"/>
              </a:rPr>
              <a:t>доказательства теорем может быть построен на основе правил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-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, которые дополняются правилом резолюции Робинсона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2930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Логика высказываний — основополагающий раздел </a:t>
            </a:r>
            <a:r>
              <a:rPr lang="ru-RU" sz="2800" dirty="0" err="1" smtClean="0">
                <a:latin typeface="+mn-lt"/>
              </a:rPr>
              <a:t>сов-ременной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логики, имеющий широкое применение в </a:t>
            </a:r>
            <a:r>
              <a:rPr lang="ru-RU" sz="2800" dirty="0" err="1" smtClean="0">
                <a:latin typeface="+mn-lt"/>
              </a:rPr>
              <a:t>раз-личных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сферах интеллектуальной деятельности человека.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285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Вместе с тем, поскольку в логике высказываний не </a:t>
            </a:r>
            <a:r>
              <a:rPr lang="ru-RU" sz="2800" dirty="0" err="1" smtClean="0">
                <a:latin typeface="+mn-lt"/>
              </a:rPr>
              <a:t>учиты-вается</a:t>
            </a:r>
            <a:r>
              <a:rPr lang="ru-RU" sz="2800" dirty="0" smtClean="0">
                <a:latin typeface="+mn-lt"/>
              </a:rPr>
              <a:t> субъективно-предикатная структура высказываний и ряд других содержательных положений, с ее помощью нельзя адекватно формализовать значительную часть </a:t>
            </a:r>
            <a:r>
              <a:rPr lang="ru-RU" sz="2800" dirty="0" err="1" smtClean="0">
                <a:latin typeface="+mn-lt"/>
              </a:rPr>
              <a:t>со-держательных</a:t>
            </a:r>
            <a:r>
              <a:rPr lang="ru-RU" sz="2800" dirty="0" smtClean="0">
                <a:latin typeface="+mn-lt"/>
              </a:rPr>
              <a:t> рассуждений, используемых человеком. Для этих целей дополнительно к средствам логики </a:t>
            </a:r>
            <a:r>
              <a:rPr lang="ru-RU" sz="2800" dirty="0" err="1" smtClean="0">
                <a:latin typeface="+mn-lt"/>
              </a:rPr>
              <a:t>выска-зываний</a:t>
            </a:r>
            <a:r>
              <a:rPr lang="ru-RU" sz="2800" dirty="0" smtClean="0">
                <a:latin typeface="+mn-lt"/>
              </a:rPr>
              <a:t> используются средства </a:t>
            </a:r>
            <a:r>
              <a:rPr lang="ru-RU" sz="2800" dirty="0" smtClean="0">
                <a:solidFill>
                  <a:srgbClr val="FF0000"/>
                </a:solidFill>
                <a:latin typeface="+mn-lt"/>
              </a:rPr>
              <a:t>логики предикатов </a:t>
            </a:r>
            <a:r>
              <a:rPr lang="ru-RU" sz="2800" dirty="0" smtClean="0">
                <a:latin typeface="+mn-lt"/>
              </a:rPr>
              <a:t>и металогики.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478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+mn-lt"/>
              </a:rPr>
              <a:t>Существует легенда, о которой вспоминает А. С. Пушкин в стихотворении «Движение»: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Движенья нет, сказал мудрец </a:t>
            </a:r>
            <a:r>
              <a:rPr lang="ru-RU" sz="3200" i="1" dirty="0" err="1">
                <a:latin typeface="+mn-lt"/>
              </a:rPr>
              <a:t>брадатый</a:t>
            </a:r>
            <a:r>
              <a:rPr lang="ru-RU" sz="3200" i="1" dirty="0">
                <a:latin typeface="+mn-lt"/>
              </a:rPr>
              <a:t>.</a:t>
            </a:r>
            <a:endParaRPr lang="ru-RU" sz="3200" dirty="0">
              <a:latin typeface="+mn-lt"/>
            </a:endParaRP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Другой смолчал и стал пред ним ходить.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Сильнее бы не мог он возразить;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Хвалили все ответ замысловатый.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Но, господа, забавный случай сей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Другой пример на память мне приводит: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Ведь каждый день пред нами солнце ходит,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i="1" dirty="0">
                <a:latin typeface="+mn-lt"/>
              </a:rPr>
              <a:t>Однако ж прав упрямый Галилей.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200" dirty="0">
                <a:latin typeface="+mn-lt"/>
              </a:rPr>
              <a:t>Представим себе, что по дороге в одном </a:t>
            </a:r>
            <a:r>
              <a:rPr lang="ru-RU" sz="3200" dirty="0" err="1">
                <a:latin typeface="+mn-lt"/>
              </a:rPr>
              <a:t>направле-нии</a:t>
            </a:r>
            <a:r>
              <a:rPr lang="ru-RU" sz="3200" dirty="0">
                <a:latin typeface="+mn-lt"/>
              </a:rPr>
              <a:t> движутся быстроногий Ахилл и две черепахи, из которых Черепаха-1 несколько ближе к Ахиллу, чем Черепаха-2.</a:t>
            </a:r>
          </a:p>
          <a:p>
            <a:pPr indent="890588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000">
                <a:latin typeface="Calibri" pitchFamily="34" charset="0"/>
              </a:rPr>
              <a:t>Можно показать, что Ахилл не сможет перегнать Черепаху-1. За то время, как Ахилл пробежит разделя-ющее их вначале расстояние, Черепаха-1 успеет уползти несколько вперед и такое положение будет бесконечно повторяться. Ахилл будет все ближе и ближе к Черепахе-1, но никогда не сможет ее пере-гнать. Такой вывод, конечно же, противоречит нашему опыту, но логического противоречия у нас пока нет.</a:t>
            </a:r>
          </a:p>
          <a:p>
            <a:r>
              <a:rPr lang="ru-RU" sz="3000">
                <a:latin typeface="Calibri" pitchFamily="34" charset="0"/>
              </a:rPr>
              <a:t>Пусть, однако, Ахилл примется догонять более дальнюю Черепаху-2, не обращая никакого внимания на ближнюю. Можно утверждать, что Ахилл сумеет вплотную приблизиться к Черепахе-2, но это означает, что он перегонит Черепаху-1. Теперь мы приходим уже к логическому противоречию.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Проанализировав более тщательно две приведен-ные апории, мы обнаружим, что обе они опира-ются на допущение о </a:t>
            </a:r>
            <a:r>
              <a:rPr lang="ru-RU" sz="3200" i="1">
                <a:solidFill>
                  <a:srgbClr val="0070C0"/>
                </a:solidFill>
                <a:latin typeface="Calibri" pitchFamily="34" charset="0"/>
              </a:rPr>
              <a:t>непрерывности</a:t>
            </a:r>
            <a:r>
              <a:rPr lang="ru-RU" sz="3200">
                <a:latin typeface="Calibri" pitchFamily="34" charset="0"/>
              </a:rPr>
              <a:t> простран-ства и времени в смысле их </a:t>
            </a:r>
            <a:r>
              <a:rPr lang="ru-RU" sz="3200" i="1">
                <a:solidFill>
                  <a:srgbClr val="0070C0"/>
                </a:solidFill>
                <a:latin typeface="Calibri" pitchFamily="34" charset="0"/>
              </a:rPr>
              <a:t>бесконечной делимос-ти</a:t>
            </a:r>
            <a:r>
              <a:rPr lang="ru-RU" sz="3200">
                <a:solidFill>
                  <a:srgbClr val="0070C0"/>
                </a:solidFill>
                <a:latin typeface="Calibri" pitchFamily="34" charset="0"/>
              </a:rPr>
              <a:t>.</a:t>
            </a:r>
            <a:r>
              <a:rPr lang="ru-RU" sz="3200">
                <a:latin typeface="Calibri" pitchFamily="34" charset="0"/>
              </a:rPr>
              <a:t> Такое допущение непрерывности отличается от современного, но имело место в древности. Без допущения тезиса о том, что любой пространст-венный или временной интервал можно разделить на меньшие по длине интервалы, обе апории рушатся.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Различают: 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  <a:hlinkClick r:id="rId2" tooltip="Формальная логика"/>
              </a:rPr>
              <a:t>формальную логику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классическая логика), </a:t>
            </a:r>
            <a:r>
              <a:rPr lang="ru-RU" sz="3200" b="1" i="1" u="sng">
                <a:solidFill>
                  <a:srgbClr val="0B0FA9"/>
                </a:solidFill>
                <a:latin typeface="Calibri" pitchFamily="34" charset="0"/>
              </a:rPr>
              <a:t>индуктивную логику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, </a:t>
            </a:r>
            <a:r>
              <a:rPr lang="ru-RU" sz="3200" b="1" i="1" u="sng">
                <a:solidFill>
                  <a:srgbClr val="0B0FA9"/>
                </a:solidFill>
                <a:latin typeface="Calibri" pitchFamily="34" charset="0"/>
              </a:rPr>
              <a:t>символическую логику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,</a:t>
            </a:r>
            <a:r>
              <a:rPr lang="ru-RU" sz="3200">
                <a:solidFill>
                  <a:srgbClr val="0B0FA9"/>
                </a:solidFill>
                <a:latin typeface="Calibri" pitchFamily="34" charset="0"/>
              </a:rPr>
              <a:t> (</a:t>
            </a:r>
            <a:r>
              <a:rPr lang="ru-RU" sz="3200">
                <a:latin typeface="Calibri" pitchFamily="34" charset="0"/>
              </a:rPr>
              <a:t>Дж. Буль предложил логику рассуждений безотносительно к содержанию определить фор-мальным символическим языком </a:t>
            </a:r>
            <a:r>
              <a:rPr lang="ru-RU" sz="3200" b="1" i="1">
                <a:latin typeface="Calibri" pitchFamily="34" charset="0"/>
              </a:rPr>
              <a:t>формальной логики</a:t>
            </a:r>
            <a:r>
              <a:rPr lang="ru-RU" sz="3200" b="1">
                <a:latin typeface="Calibri" pitchFamily="34" charset="0"/>
              </a:rPr>
              <a:t>, </a:t>
            </a:r>
            <a:r>
              <a:rPr lang="ru-RU" sz="3200">
                <a:latin typeface="Calibri" pitchFamily="34" charset="0"/>
              </a:rPr>
              <a:t>утверждениям присваиваются абстракт-ные значения </a:t>
            </a:r>
            <a:r>
              <a:rPr lang="en-US" sz="3200">
                <a:latin typeface="Calibri" pitchFamily="34" charset="0"/>
              </a:rPr>
              <a:t>True </a:t>
            </a:r>
            <a:r>
              <a:rPr lang="ru-RU" sz="3200">
                <a:latin typeface="Calibri" pitchFamily="34" charset="0"/>
              </a:rPr>
              <a:t>(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истина</a:t>
            </a:r>
            <a:r>
              <a:rPr lang="ru-RU" sz="3200">
                <a:latin typeface="Calibri" pitchFamily="34" charset="0"/>
              </a:rPr>
              <a:t>) или </a:t>
            </a:r>
            <a:r>
              <a:rPr lang="en-US" sz="3200">
                <a:latin typeface="Calibri" pitchFamily="34" charset="0"/>
              </a:rPr>
              <a:t>False </a:t>
            </a:r>
            <a:r>
              <a:rPr lang="ru-RU" sz="3200">
                <a:latin typeface="Calibri" pitchFamily="34" charset="0"/>
              </a:rPr>
              <a:t>(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ложь</a:t>
            </a:r>
            <a:r>
              <a:rPr lang="ru-RU" sz="3200">
                <a:latin typeface="Calibri" pitchFamily="34" charset="0"/>
              </a:rPr>
              <a:t>), </a:t>
            </a:r>
            <a:r>
              <a:rPr lang="ru-RU" sz="3200" b="1" i="1" u="sng">
                <a:solidFill>
                  <a:srgbClr val="0B0FA9"/>
                </a:solidFill>
                <a:latin typeface="Calibri" pitchFamily="34" charset="0"/>
              </a:rPr>
              <a:t>прагматистскую логику</a:t>
            </a:r>
            <a:r>
              <a:rPr lang="ru-RU" sz="3200">
                <a:latin typeface="Calibri" pitchFamily="34" charset="0"/>
              </a:rPr>
              <a:t>. В конце XIX – начале XX в.в., возникла логическая теория, получившая наз-вание </a:t>
            </a:r>
            <a:r>
              <a:rPr lang="ru-RU" sz="3200" b="1" i="1" u="sng">
                <a:solidFill>
                  <a:srgbClr val="0B0FA9"/>
                </a:solidFill>
                <a:latin typeface="Calibri" pitchFamily="34" charset="0"/>
              </a:rPr>
              <a:t>математической логики</a:t>
            </a:r>
            <a:r>
              <a:rPr lang="ru-RU" sz="3200">
                <a:latin typeface="Calibri" pitchFamily="34" charset="0"/>
              </a:rPr>
              <a:t>. Со временем это направление получило название классической ло-гики. Разнообразные неклассические направле-ния, возникшие позднее, объединяются в такое понятие, как </a:t>
            </a:r>
            <a:r>
              <a:rPr lang="ru-RU" sz="3200" b="1" i="1" u="sng">
                <a:solidFill>
                  <a:srgbClr val="0B0FA9"/>
                </a:solidFill>
                <a:latin typeface="Calibri" pitchFamily="34" charset="0"/>
              </a:rPr>
              <a:t>неклассическая логика</a:t>
            </a:r>
            <a:r>
              <a:rPr lang="ru-RU" sz="3200">
                <a:latin typeface="Calibri" pitchFamily="34" charset="0"/>
              </a:rPr>
              <a:t>. </a:t>
            </a:r>
            <a:endParaRPr lang="ru-RU" sz="3200" u="sng">
              <a:solidFill>
                <a:srgbClr val="0B0FA9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Классическая логика основывается на принципе, согласно которому каждое высказывание является либо истинным, либо ложным. Это так называ-емый принцип двузначности. Логику, основанную на этом принципе, называют 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двузначной</a:t>
            </a:r>
            <a:r>
              <a:rPr lang="ru-RU" sz="3200">
                <a:latin typeface="Calibri" pitchFamily="34" charset="0"/>
              </a:rPr>
              <a:t>. Ей про-тивопоставляют 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многозначные системы</a:t>
            </a:r>
            <a:r>
              <a:rPr lang="ru-RU" sz="3200">
                <a:latin typeface="Calibri" pitchFamily="34" charset="0"/>
              </a:rPr>
              <a:t>. В пос-ледних наряду с истинными и ложными утвержде-ниями допускаются также разного рода неопреде-ленные суждения, учет которых не только услож-няет, но и меняет всю картину. В 1920 г. Я. Лукасе-вичем была предложена </a:t>
            </a:r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трехзначная логика</a:t>
            </a:r>
            <a:r>
              <a:rPr lang="ru-RU" sz="3200">
                <a:latin typeface="Calibri" pitchFamily="34" charset="0"/>
              </a:rPr>
              <a:t>, основанная на предположении, что высказывания бывают истинными, ложными и возможными, или неопределенными.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Логика входит в состав фундаментальных математ-ических дисциплин современной информатики, объединяемых в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дискретной математике</a:t>
            </a:r>
            <a:r>
              <a:rPr lang="ru-RU" sz="3200" b="1">
                <a:latin typeface="Calibri" pitchFamily="34" charset="0"/>
              </a:rPr>
              <a:t>.</a:t>
            </a:r>
            <a:endParaRPr lang="ru-RU" sz="3200">
              <a:latin typeface="Calibri" pitchFamily="34" charset="0"/>
            </a:endParaRPr>
          </a:p>
          <a:p>
            <a:r>
              <a:rPr lang="ru-RU" sz="3200">
                <a:latin typeface="Calibri" pitchFamily="34" charset="0"/>
              </a:rPr>
              <a:t>Логика  связана с </a:t>
            </a:r>
            <a:r>
              <a:rPr lang="ru-RU" sz="3200" b="1">
                <a:solidFill>
                  <a:srgbClr val="0B0FA9"/>
                </a:solidFill>
                <a:latin typeface="Calibri" pitchFamily="34" charset="0"/>
              </a:rPr>
              <a:t>алгоритмизацией и автомати-ческим решением задач</a:t>
            </a:r>
            <a:r>
              <a:rPr lang="ru-RU" sz="3200">
                <a:latin typeface="Calibri" pitchFamily="34" charset="0"/>
              </a:rPr>
              <a:t>. Важнейшим достижени-ем логики в приложениях конца ХХ века является разработка основ логического программирования.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4290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Можно выделить четыре функции, которые выпол-няет логика в обществе.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429125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Познавательная функция</a:t>
            </a:r>
            <a:r>
              <a:rPr lang="ru-RU" sz="3200">
                <a:latin typeface="Calibri" pitchFamily="34" charset="0"/>
              </a:rPr>
              <a:t>. Логика позволяет оп-ределить верный путь для достижения истинных знаний, а также выявить последствия, к которым приводит неправильный ход рассуждения.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Мировоззренческая функция</a:t>
            </a:r>
            <a:r>
              <a:rPr lang="ru-RU" sz="3200">
                <a:latin typeface="Calibri" pitchFamily="34" charset="0"/>
              </a:rPr>
              <a:t>. Логика влияет на формирование человеческого мышления, которое, в свою очередь, определяет жизненную позицию человека.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28813"/>
            <a:ext cx="91440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Методологическая функция.</a:t>
            </a:r>
            <a:r>
              <a:rPr lang="ru-RU" sz="3200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Следует отметить, что законы логики играют важную роль в разра-ботке методологий различных наук. В то же время логическая теория также является методом позна-ния.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86250"/>
            <a:ext cx="9144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 i="1">
                <a:solidFill>
                  <a:srgbClr val="0B0FA9"/>
                </a:solidFill>
                <a:latin typeface="Calibri" pitchFamily="34" charset="0"/>
              </a:rPr>
              <a:t>Идеологическая функция</a:t>
            </a:r>
            <a:r>
              <a:rPr lang="ru-RU" sz="3200">
                <a:latin typeface="Calibri" pitchFamily="34" charset="0"/>
              </a:rPr>
              <a:t>. Логика часто использу-ется в идеологических целях в силу своих внутрен-них антагонизмов и противоречий (например, между материализмом и идеализмом, диалекти-кой и метафизикой).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Современные приложения логики - проектирование циф-ровых схем, программирование экспертных  систем, уп-равление базами данных, логическое управление. </a:t>
            </a:r>
          </a:p>
          <a:p>
            <a:r>
              <a:rPr lang="ru-RU" sz="2800">
                <a:latin typeface="Calibri" pitchFamily="34" charset="0"/>
              </a:rPr>
              <a:t>Различают два основных раздела математической логики: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B0FA9"/>
                </a:solidFill>
                <a:latin typeface="Calibri" pitchFamily="34" charset="0"/>
              </a:rPr>
              <a:t>логика высказываний </a:t>
            </a:r>
            <a:r>
              <a:rPr lang="ru-RU" sz="2800" b="1" i="1">
                <a:latin typeface="Calibri" pitchFamily="34" charset="0"/>
              </a:rPr>
              <a:t>и </a:t>
            </a:r>
            <a:r>
              <a:rPr lang="ru-RU" sz="2800" b="1" i="1">
                <a:solidFill>
                  <a:srgbClr val="0B0FA9"/>
                </a:solidFill>
                <a:latin typeface="Calibri" pitchFamily="34" charset="0"/>
              </a:rPr>
              <a:t>логика предикатов</a:t>
            </a:r>
            <a:r>
              <a:rPr lang="ru-RU" sz="2800" b="1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В </a:t>
            </a:r>
            <a:r>
              <a:rPr lang="ru-RU" sz="2800" b="1" i="1">
                <a:solidFill>
                  <a:srgbClr val="0B0FA9"/>
                </a:solidFill>
                <a:latin typeface="Calibri" pitchFamily="34" charset="0"/>
              </a:rPr>
              <a:t>логике высказываний</a:t>
            </a:r>
            <a:r>
              <a:rPr lang="ru-RU" sz="2800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рассуждения из </a:t>
            </a:r>
            <a:r>
              <a:rPr lang="ru-RU" sz="2800" b="1" i="1">
                <a:latin typeface="Calibri" pitchFamily="34" charset="0"/>
              </a:rPr>
              <a:t>вербальной</a:t>
            </a:r>
            <a:r>
              <a:rPr lang="ru-RU" sz="2800">
                <a:latin typeface="Calibri" pitchFamily="34" charset="0"/>
              </a:rPr>
              <a:t> фор-мы преобразуются в символическую форму и определяю-тся основные законы правильных рассуждений. Законы позволяют абстрагироваться от смысла конкретных выска-зываний, выполнить анализ и алгебраические преобразо-вания высказываний в символической форме.</a:t>
            </a:r>
          </a:p>
          <a:p>
            <a:r>
              <a:rPr lang="ru-RU" sz="2800">
                <a:latin typeface="Calibri" pitchFamily="34" charset="0"/>
              </a:rPr>
              <a:t>В </a:t>
            </a:r>
            <a:r>
              <a:rPr lang="ru-RU" sz="2800" b="1" i="1">
                <a:solidFill>
                  <a:srgbClr val="0B0FA9"/>
                </a:solidFill>
                <a:latin typeface="Calibri" pitchFamily="34" charset="0"/>
              </a:rPr>
              <a:t>логике предикатов</a:t>
            </a:r>
            <a:r>
              <a:rPr lang="ru-RU" sz="2800" i="1">
                <a:solidFill>
                  <a:srgbClr val="0B0FA9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рассматриваются законы построе-ния утверждений в обобщенной форме с переменными, определяемыми в классах с конкретным информацион-ным смыслом. Язык логики предикатов играет важную роль в искусственном получении знаний. </a:t>
            </a:r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 высказываний</a:t>
            </a:r>
            <a:endParaRPr lang="ru-RU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500063"/>
            <a:ext cx="91440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Раздел логики, в котором изучаются истинностные взаимосвязи между высказываниями.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Высказывания</a:t>
            </a:r>
            <a:r>
              <a:rPr lang="ru-RU" sz="3200">
                <a:latin typeface="Calibri" pitchFamily="34" charset="0"/>
              </a:rPr>
              <a:t> (пропозиции, простые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предложе-ния</a:t>
            </a:r>
            <a:r>
              <a:rPr lang="ru-RU" sz="3200">
                <a:latin typeface="Calibri" pitchFamily="34" charset="0"/>
              </a:rPr>
              <a:t>) рассматриваются только с точки зрения их истинности или ложности, безотносительно к их содержанию.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357563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Формулы высказываний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929063"/>
            <a:ext cx="91440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Простые высказывания – истинные либо ложные по смыслу простые предложения. Примерами простых высказываний являются: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42925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1)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свойства</a:t>
            </a:r>
            <a:r>
              <a:rPr lang="ru-RU" sz="3200">
                <a:latin typeface="Calibri" pitchFamily="34" charset="0"/>
              </a:rPr>
              <a:t> объектов, </a:t>
            </a:r>
          </a:p>
          <a:p>
            <a:r>
              <a:rPr lang="ru-RU" sz="3200">
                <a:latin typeface="Calibri" pitchFamily="34" charset="0"/>
              </a:rPr>
              <a:t>5</a:t>
            </a:r>
            <a:r>
              <a:rPr lang="ru-RU" sz="3200" i="1">
                <a:latin typeface="Calibri" pitchFamily="34" charset="0"/>
              </a:rPr>
              <a:t>-число, Петров высокий, фрукт красный.</a:t>
            </a:r>
            <a:r>
              <a:rPr lang="ru-RU" sz="3200">
                <a:latin typeface="Calibri" pitchFamily="34" charset="0"/>
              </a:rPr>
              <a:t>  </a:t>
            </a:r>
          </a:p>
          <a:p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4929188"/>
          </a:xfrm>
        </p:spPr>
        <p:txBody>
          <a:bodyPr rtlCol="0">
            <a:normAutofit lnSpcReduction="10000"/>
          </a:bodyPr>
          <a:lstStyle/>
          <a:p>
            <a:pPr marL="0" indent="15875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b="1" dirty="0">
                <a:solidFill>
                  <a:srgbClr val="FF0000"/>
                </a:solidFill>
              </a:rPr>
              <a:t>Психология</a:t>
            </a:r>
            <a:r>
              <a:rPr lang="ru-RU" b="1" dirty="0"/>
              <a:t> </a:t>
            </a:r>
            <a:r>
              <a:rPr lang="ru-RU" dirty="0"/>
              <a:t>изучает мышление как один из </a:t>
            </a:r>
            <a:r>
              <a:rPr lang="ru-RU" dirty="0" err="1" smtClean="0"/>
              <a:t>психи-ческих</a:t>
            </a:r>
            <a:r>
              <a:rPr lang="ru-RU" dirty="0" smtClean="0"/>
              <a:t> </a:t>
            </a:r>
            <a:r>
              <a:rPr lang="ru-RU" dirty="0"/>
              <a:t>процессов наряду с эмоциями, волей и т. д. Она уделяет значительное внимание изучению как механизмов возникновения того или иного </a:t>
            </a:r>
            <a:r>
              <a:rPr lang="ru-RU" dirty="0" err="1" smtClean="0"/>
              <a:t>опре-деленного</a:t>
            </a:r>
            <a:r>
              <a:rPr lang="ru-RU" dirty="0" smtClean="0"/>
              <a:t> </a:t>
            </a:r>
            <a:r>
              <a:rPr lang="ru-RU" dirty="0"/>
              <a:t>типа мышления, так и </a:t>
            </a:r>
            <a:r>
              <a:rPr lang="ru-RU" dirty="0" err="1" smtClean="0"/>
              <a:t>непосредствен-ное</a:t>
            </a:r>
            <a:r>
              <a:rPr lang="ru-RU" dirty="0" smtClean="0"/>
              <a:t> </a:t>
            </a:r>
            <a:r>
              <a:rPr lang="ru-RU" dirty="0"/>
              <a:t>проявление этих типов мышления на практике. Однако психологию не интересует истинность этих типов мышления, наоборот, ее предметом </a:t>
            </a:r>
            <a:r>
              <a:rPr lang="ru-RU" dirty="0" err="1" smtClean="0"/>
              <a:t>высту-пает</a:t>
            </a:r>
            <a:r>
              <a:rPr lang="ru-RU" dirty="0" smtClean="0"/>
              <a:t> </a:t>
            </a:r>
            <a:r>
              <a:rPr lang="ru-RU" dirty="0"/>
              <a:t>исследование отклоняющихся от нормы типов мышления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357688"/>
            <a:ext cx="91440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Физиология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раскрывает механизмы, которые обусловливают процесс мышления. При этом ее мало интересует отражение действительности, возникающее в процессе мышления.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Даже, если мы никогда не видели Петрова и ябло-ка, мы верим, что это истина и верим в то, что фрукт красный.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643063"/>
            <a:ext cx="9144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2)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отношения</a:t>
            </a:r>
            <a:r>
              <a:rPr lang="ru-RU" sz="3200">
                <a:latin typeface="Calibri" pitchFamily="34" charset="0"/>
              </a:rPr>
              <a:t> между объектами,  </a:t>
            </a:r>
            <a:r>
              <a:rPr lang="ru-RU" sz="3200" i="1">
                <a:latin typeface="Calibri" pitchFamily="34" charset="0"/>
              </a:rPr>
              <a:t>Олег брат Сергея, </a:t>
            </a:r>
            <a:r>
              <a:rPr lang="ru-RU" sz="3200">
                <a:latin typeface="Calibri" pitchFamily="34" charset="0"/>
              </a:rPr>
              <a:t>5</a:t>
            </a:r>
            <a:r>
              <a:rPr lang="ru-RU" sz="3200" i="1">
                <a:latin typeface="Calibri" pitchFamily="34" charset="0"/>
              </a:rPr>
              <a:t> больше </a:t>
            </a:r>
            <a:r>
              <a:rPr lang="ru-RU" sz="3200">
                <a:latin typeface="Calibri" pitchFamily="34" charset="0"/>
              </a:rPr>
              <a:t>7</a:t>
            </a:r>
            <a:r>
              <a:rPr lang="ru-RU" sz="3200" i="1">
                <a:latin typeface="Calibri" pitchFamily="34" charset="0"/>
              </a:rPr>
              <a:t>, прямая на плоскости.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786063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3) Двузначные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события</a:t>
            </a:r>
            <a:r>
              <a:rPr lang="ru-RU" sz="3200">
                <a:latin typeface="Calibri" pitchFamily="34" charset="0"/>
              </a:rPr>
              <a:t> в технике, в природе, в жизни  – </a:t>
            </a:r>
            <a:r>
              <a:rPr lang="ru-RU" sz="3200" i="1">
                <a:latin typeface="Calibri" pitchFamily="34" charset="0"/>
              </a:rPr>
              <a:t>контакт </a:t>
            </a:r>
            <a:r>
              <a:rPr lang="en-US" sz="3200" i="1">
                <a:latin typeface="Calibri" pitchFamily="34" charset="0"/>
              </a:rPr>
              <a:t>F</a:t>
            </a:r>
            <a:r>
              <a:rPr lang="ru-RU" sz="3200" i="1">
                <a:latin typeface="Calibri" pitchFamily="34" charset="0"/>
              </a:rPr>
              <a:t> замкнут, двигатель включен</a:t>
            </a:r>
            <a:r>
              <a:rPr lang="ru-RU" sz="3200">
                <a:latin typeface="Calibri" pitchFamily="34" charset="0"/>
              </a:rPr>
              <a:t>, </a:t>
            </a:r>
            <a:r>
              <a:rPr lang="ru-RU" sz="3200" i="1">
                <a:latin typeface="Calibri" pitchFamily="34" charset="0"/>
              </a:rPr>
              <a:t>дождь идет, Иванов болен</a:t>
            </a:r>
            <a:r>
              <a:rPr lang="ru-RU" sz="3200">
                <a:latin typeface="Calibri" pitchFamily="34" charset="0"/>
              </a:rPr>
              <a:t>, ... </a:t>
            </a:r>
          </a:p>
          <a:p>
            <a:r>
              <a:rPr lang="ru-RU" sz="3200">
                <a:latin typeface="Calibri" pitchFamily="34" charset="0"/>
              </a:rPr>
              <a:t>А почему </a:t>
            </a:r>
            <a:r>
              <a:rPr lang="ru-RU" sz="3200" i="1">
                <a:latin typeface="Calibri" pitchFamily="34" charset="0"/>
              </a:rPr>
              <a:t>замкнут </a:t>
            </a:r>
            <a:r>
              <a:rPr lang="ru-RU" sz="3200">
                <a:latin typeface="Calibri" pitchFamily="34" charset="0"/>
              </a:rPr>
              <a:t>– истина, а разомкнут – </a:t>
            </a:r>
            <a:r>
              <a:rPr lang="ru-RU" sz="3200" i="1">
                <a:latin typeface="Calibri" pitchFamily="34" charset="0"/>
              </a:rPr>
              <a:t>лож</a:t>
            </a:r>
            <a:r>
              <a:rPr lang="ru-RU" sz="3200">
                <a:latin typeface="Calibri" pitchFamily="34" charset="0"/>
              </a:rPr>
              <a:t>ь? На практике нам может быть важнее считать,  что истинным является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инверсный смысл</a:t>
            </a:r>
            <a:r>
              <a:rPr lang="ru-RU" sz="32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– </a:t>
            </a:r>
            <a:r>
              <a:rPr lang="ru-RU" sz="3200" i="1">
                <a:latin typeface="Calibri" pitchFamily="34" charset="0"/>
              </a:rPr>
              <a:t>разомк-нутый</a:t>
            </a:r>
            <a:r>
              <a:rPr lang="ru-RU" sz="3200">
                <a:latin typeface="Calibri" pitchFamily="34" charset="0"/>
              </a:rPr>
              <a:t> контакт.</a:t>
            </a:r>
          </a:p>
          <a:p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Смысл высказываний для практических приложе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ний может иметь важное значение, но для фор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мальной логики основная цель состоит в формаль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ной записи рассуждений и обосновании правиль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ных рассуждений при любых значениях истинно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сти.</a:t>
            </a:r>
          </a:p>
          <a:p>
            <a:r>
              <a:rPr lang="ru-RU" sz="3200">
                <a:latin typeface="Calibri" pitchFamily="34" charset="0"/>
              </a:rPr>
              <a:t>Рассуждение  “Если (3&gt;5)  и  (5&gt;7), то (3&gt;7)“ фор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мально правильное и при ложных посылках 3&gt;5, 5&gt;7 и 3&gt;7, если считаем их истинными.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357688"/>
            <a:ext cx="9144000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Также можно строить неправильные рассуждения при истинных посылках. Таким образом, различа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ем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правильность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и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истинность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рассуждений. В ло</a:t>
            </a:r>
            <a:r>
              <a:rPr lang="en-US" sz="3200">
                <a:latin typeface="Calibri" pitchFamily="34" charset="0"/>
              </a:rPr>
              <a:t>-</a:t>
            </a:r>
            <a:r>
              <a:rPr lang="ru-RU" sz="3200">
                <a:latin typeface="Calibri" pitchFamily="34" charset="0"/>
              </a:rPr>
              <a:t>гике высказываний исследуется формальная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ис</a:t>
            </a:r>
            <a:r>
              <a:rPr lang="en-US" sz="3200" b="1">
                <a:solidFill>
                  <a:srgbClr val="0932E1"/>
                </a:solidFill>
                <a:latin typeface="Calibri" pitchFamily="34" charset="0"/>
              </a:rPr>
              <a:t>-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тинность</a:t>
            </a:r>
            <a:r>
              <a:rPr lang="ru-RU" sz="3200">
                <a:latin typeface="Calibri" pitchFamily="34" charset="0"/>
              </a:rPr>
              <a:t> рассуждений.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Символическая запись на языке логики позволяет избежать двусмысленности, свойственной  рассуждениям в естественном языке. </a:t>
            </a: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Синтаксис</a:t>
            </a:r>
            <a:r>
              <a:rPr lang="ru-RU" sz="2800">
                <a:latin typeface="Calibri" pitchFamily="34" charset="0"/>
              </a:rPr>
              <a:t> языка логики – формальная запись структуры рассуждений.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Семантика</a:t>
            </a:r>
            <a:r>
              <a:rPr lang="ru-RU" sz="2800">
                <a:latin typeface="Calibri" pitchFamily="34" charset="0"/>
              </a:rPr>
              <a:t> языка логики – правильные (истинные –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 безотносительно к информационному по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лю) или неправильные (ложные –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 безотносительно к ин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формационному полю) утверждения и рассуждения.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357563"/>
            <a:ext cx="91440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Простые высказывания обозначаются буквами – </a:t>
            </a:r>
            <a:r>
              <a:rPr lang="ru-RU" sz="2800" i="1">
                <a:latin typeface="Calibri" pitchFamily="34" charset="0"/>
              </a:rPr>
              <a:t>А,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 i="1">
                <a:latin typeface="Calibri" pitchFamily="34" charset="0"/>
              </a:rPr>
              <a:t>,</a:t>
            </a:r>
            <a:r>
              <a:rPr lang="ru-RU" sz="2800">
                <a:latin typeface="Calibri" pitchFamily="34" charset="0"/>
              </a:rPr>
              <a:t> ... и называются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атомами</a:t>
            </a:r>
            <a:r>
              <a:rPr lang="ru-RU" sz="2800">
                <a:latin typeface="Calibri" pitchFamily="34" charset="0"/>
              </a:rPr>
              <a:t>. Значения простых высказываний и соответствующих символов {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} не связаны с каким-либо смыслом</a:t>
            </a:r>
            <a:r>
              <a:rPr lang="ru-RU" sz="3200">
                <a:latin typeface="Calibri" pitchFamily="34" charset="0"/>
              </a:rPr>
              <a:t>. </a:t>
            </a:r>
            <a:endParaRPr lang="en-US" sz="3200"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Составные высказывания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истинные или ложные состоят из  простых высказываний, которые разделяются синтак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сически. </a:t>
            </a:r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Составные высказывания  определяются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формулами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сос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тоящими из атомов и символов, обозначающих связки безотносительно к их содержанию и конкретному смыслу. Элементарные формулы из одного или двух атомов (прос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тых высказываний) обозначают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связки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 однозначно оп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ределяются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таблицами истинности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43188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Конъюнкция (И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, &amp;)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“Составное высказывание 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  истинное тогда, когда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i="1" dirty="0">
                <a:latin typeface="+mn-lt"/>
              </a:rPr>
              <a:t>А истинно  </a:t>
            </a:r>
            <a:r>
              <a:rPr lang="ru-RU" sz="2800" b="1" dirty="0">
                <a:latin typeface="+mn-lt"/>
              </a:rPr>
              <a:t>И</a:t>
            </a:r>
            <a:r>
              <a:rPr lang="ru-RU" sz="2800" i="1" dirty="0">
                <a:latin typeface="+mn-lt"/>
              </a:rPr>
              <a:t>  В истинно”. 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класс объектов </a:t>
            </a:r>
            <a:r>
              <a:rPr lang="en-US" sz="2800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определяется двумя свойствами – высказываниями </a:t>
            </a:r>
            <a:r>
              <a:rPr lang="ru-RU" sz="2800" i="1" dirty="0">
                <a:latin typeface="+mn-lt"/>
              </a:rPr>
              <a:t>А</a:t>
            </a:r>
            <a:r>
              <a:rPr lang="ru-RU" sz="2800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и</a:t>
            </a:r>
            <a:r>
              <a:rPr lang="ru-RU" sz="2800" dirty="0">
                <a:latin typeface="+mn-lt"/>
              </a:rPr>
              <a:t> </a:t>
            </a:r>
            <a:r>
              <a:rPr lang="ru-RU" sz="2800" i="1" dirty="0">
                <a:latin typeface="+mn-lt"/>
              </a:rPr>
              <a:t>В</a:t>
            </a:r>
            <a:r>
              <a:rPr lang="ru-RU" sz="2800" dirty="0">
                <a:latin typeface="+mn-lt"/>
              </a:rPr>
              <a:t>, или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двумя битами информации</a:t>
            </a:r>
            <a:r>
              <a:rPr lang="ru-RU" sz="2800" dirty="0">
                <a:latin typeface="+mn-lt"/>
              </a:rPr>
              <a:t>, то его можно определить высказыванием-конъюнкцией </a:t>
            </a:r>
            <a:r>
              <a:rPr lang="en-US" sz="2800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</a:t>
            </a:r>
            <a:r>
              <a:rPr lang="ru-RU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&amp; </a:t>
            </a:r>
            <a:r>
              <a:rPr lang="ru-RU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. По отношению к этому классу все множество объектов </a:t>
            </a:r>
            <a:r>
              <a:rPr lang="en-US" sz="2800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называют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универсальным</a:t>
            </a:r>
            <a:r>
              <a:rPr lang="ru-RU" sz="2800" dirty="0">
                <a:latin typeface="+mn-lt"/>
              </a:rPr>
              <a:t> множеством.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Пример класса.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“четное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положительное число” = “Некоторое  число четное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)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положительное число”(В).</a:t>
            </a:r>
            <a:endParaRPr lang="ru-RU" sz="2800"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Пример отношений.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“Сидоров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Петров в школе”.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В естественном языке связка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>
                <a:latin typeface="Calibri" pitchFamily="34" charset="0"/>
              </a:rPr>
              <a:t> может явно отсутствовать, вместо нее может использоваться противопоставление (</a:t>
            </a:r>
            <a:r>
              <a:rPr lang="ru-RU" sz="2800" i="1">
                <a:latin typeface="Calibri" pitchFamily="34" charset="0"/>
              </a:rPr>
              <a:t>число четное, но отрицательное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b="1"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знаки препинания – запятые, точки, несколько подлежащих и прилагательных.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0" y="385762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endParaRPr lang="ru-RU" sz="2800"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Служащие мужского пола с непрерывным стажем работы не меньше пяти лет, получающие пенсионную прибавку.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Рассматривается универсальный класс Служащих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>
                <a:latin typeface="Calibri" pitchFamily="34" charset="0"/>
              </a:rPr>
              <a:t>Служащие – мужчины (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ru-RU" sz="2800" i="1">
                <a:latin typeface="Calibri" pitchFamily="34" charset="0"/>
              </a:rPr>
              <a:t>). Служащие, имеющие стаж работы не менее 5 лет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i="1">
                <a:latin typeface="Calibri" pitchFamily="34" charset="0"/>
              </a:rPr>
              <a:t>), Служащие получают пенсионную прибавку (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 i="1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Другая запись этого утверждения через запятые (точки), что эквивалентно связке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>
                <a:latin typeface="Calibri" pitchFamily="34" charset="0"/>
              </a:rPr>
              <a:t>.</a:t>
            </a:r>
          </a:p>
          <a:p>
            <a:r>
              <a:rPr lang="ru-RU" sz="2800">
                <a:latin typeface="Calibri" pitchFamily="34" charset="0"/>
              </a:rPr>
              <a:t>Формула для этого утверждения – 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>
                <a:latin typeface="Calibri" pitchFamily="34" charset="0"/>
              </a:rPr>
              <a:t> определяет класс служащих со свойствами 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>
                <a:latin typeface="Calibri" pitchFamily="34" charset="0"/>
              </a:rPr>
              <a:t>  и отношением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0" y="3071813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Дизъюнкция </a:t>
            </a:r>
            <a:r>
              <a:rPr lang="ru-RU" sz="2800">
                <a:latin typeface="Calibri" pitchFamily="34" charset="0"/>
              </a:rPr>
              <a:t>(ИЛИ,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) - соединительное ИЛИ</a:t>
            </a:r>
            <a:r>
              <a:rPr lang="en-US" sz="2800">
                <a:latin typeface="Calibri" pitchFamily="34" charset="0"/>
              </a:rPr>
              <a:t>.</a:t>
            </a:r>
          </a:p>
          <a:p>
            <a:r>
              <a:rPr lang="ru-RU" sz="2800">
                <a:latin typeface="Calibri" pitchFamily="34" charset="0"/>
              </a:rPr>
              <a:t>“</a:t>
            </a:r>
            <a:r>
              <a:rPr lang="ru-RU" sz="2800" i="1">
                <a:latin typeface="Calibri" pitchFamily="34" charset="0"/>
              </a:rPr>
              <a:t>Составное высказывание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(А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i="1">
                <a:latin typeface="Calibri" pitchFamily="34" charset="0"/>
              </a:rPr>
              <a:t> В) истинное, когда А </a:t>
            </a:r>
            <a:r>
              <a:rPr lang="ru-RU" sz="2800" b="1">
                <a:latin typeface="Calibri" pitchFamily="34" charset="0"/>
              </a:rPr>
              <a:t>ИЛИ</a:t>
            </a:r>
            <a:r>
              <a:rPr lang="ru-RU" sz="2800" i="1">
                <a:latin typeface="Calibri" pitchFamily="34" charset="0"/>
              </a:rPr>
              <a:t> В истинны”.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</a:t>
            </a:r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.</a:t>
            </a:r>
          </a:p>
          <a:p>
            <a:r>
              <a:rPr lang="ru-RU" sz="2800">
                <a:latin typeface="Calibri" pitchFamily="34" charset="0"/>
              </a:rPr>
              <a:t>“</a:t>
            </a:r>
            <a:r>
              <a:rPr lang="ru-RU" sz="2800" i="1">
                <a:latin typeface="Calibri" pitchFamily="34" charset="0"/>
              </a:rPr>
              <a:t>В преступлении могли участвовать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” – формула рассуждения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C </a:t>
            </a:r>
            <a:r>
              <a:rPr lang="ru-RU" sz="2800">
                <a:latin typeface="Calibri" pitchFamily="34" charset="0"/>
              </a:rPr>
              <a:t>скорее всего неправильная и выби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раем 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, так как некоторые из {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} могли не участвовать в преступлении.</a:t>
            </a:r>
          </a:p>
          <a:p>
            <a:endParaRPr lang="ru-RU" sz="2800">
              <a:latin typeface="Calibri" pitchFamily="34" charset="0"/>
            </a:endParaRPr>
          </a:p>
          <a:p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3)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отрицание (НЕ,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)</a:t>
            </a:r>
            <a:endParaRPr lang="en-US" sz="2800" b="1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Если выказывание “А истинно “=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endParaRPr lang="en-US" sz="2800" i="1"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то “</a:t>
            </a:r>
            <a:r>
              <a:rPr lang="ru-RU" sz="2800" b="1">
                <a:latin typeface="Calibri" pitchFamily="34" charset="0"/>
              </a:rPr>
              <a:t>НЕ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ru-RU" sz="2800" i="1">
                <a:latin typeface="Calibri" pitchFamily="34" charset="0"/>
              </a:rPr>
              <a:t>- ложно” =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А.</a:t>
            </a:r>
            <a:endParaRPr lang="en-US" sz="2800" i="1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З</a:t>
            </a:r>
            <a:r>
              <a:rPr lang="ru-RU" sz="2800" i="1">
                <a:latin typeface="Calibri" pitchFamily="34" charset="0"/>
              </a:rPr>
              <a:t>абастовка продолжается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и забастовка не продолжается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0" y="2214563"/>
            <a:ext cx="9144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4)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Эквивалентность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 (~)</a:t>
            </a:r>
            <a:endParaRPr lang="en-US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“Высказывание  А ~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  истинно тогда, когда  А </a:t>
            </a:r>
            <a:r>
              <a:rPr lang="ru-RU" sz="2800" b="1" i="1">
                <a:latin typeface="Calibri" pitchFamily="34" charset="0"/>
              </a:rPr>
              <a:t>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 В истинны </a:t>
            </a:r>
            <a:r>
              <a:rPr lang="ru-RU" sz="2800" b="1">
                <a:latin typeface="Calibri" pitchFamily="34" charset="0"/>
              </a:rPr>
              <a:t> ИЛИ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В ложны”.</a:t>
            </a:r>
            <a:r>
              <a:rPr lang="ru-RU" sz="2800">
                <a:latin typeface="Calibri" pitchFamily="34" charset="0"/>
              </a:rPr>
              <a:t> Предложение можно записать следующим равенством</a:t>
            </a:r>
          </a:p>
          <a:p>
            <a:r>
              <a:rPr lang="ru-RU" sz="2800">
                <a:latin typeface="Calibri" pitchFamily="34" charset="0"/>
              </a:rPr>
              <a:t>                    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~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).</a:t>
            </a:r>
            <a:endParaRPr lang="en-US" sz="2800"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.</a:t>
            </a:r>
          </a:p>
          <a:p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“Сидоров ходит в школу ТАКЖЕ, КАК Петров” =”Сидоров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Петров в школе  </a:t>
            </a:r>
            <a:r>
              <a:rPr lang="ru-RU" sz="2800" b="1">
                <a:latin typeface="Calibri" pitchFamily="34" charset="0"/>
              </a:rPr>
              <a:t>ИЛИ</a:t>
            </a:r>
            <a:r>
              <a:rPr lang="ru-RU" sz="2800" i="1">
                <a:latin typeface="Calibri" pitchFamily="34" charset="0"/>
              </a:rPr>
              <a:t> Сидорова </a:t>
            </a:r>
            <a:r>
              <a:rPr lang="ru-RU" sz="2800" b="1">
                <a:latin typeface="Calibri" pitchFamily="34" charset="0"/>
              </a:rPr>
              <a:t>НЕТ</a:t>
            </a:r>
            <a:r>
              <a:rPr lang="ru-RU" sz="2800" i="1">
                <a:latin typeface="Calibri" pitchFamily="34" charset="0"/>
              </a:rPr>
              <a:t> в школе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 i="1">
                <a:latin typeface="Calibri" pitchFamily="34" charset="0"/>
              </a:rPr>
              <a:t> Петрова </a:t>
            </a:r>
            <a:r>
              <a:rPr lang="ru-RU" sz="2800" b="1">
                <a:latin typeface="Calibri" pitchFamily="34" charset="0"/>
              </a:rPr>
              <a:t>НЕТ</a:t>
            </a:r>
            <a:r>
              <a:rPr lang="ru-RU" sz="2800" i="1">
                <a:latin typeface="Calibri" pitchFamily="34" charset="0"/>
              </a:rPr>
              <a:t> в школе”</a:t>
            </a:r>
            <a:r>
              <a:rPr lang="en-US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endParaRPr lang="ru-RU" sz="2800">
              <a:latin typeface="Calibri" pitchFamily="34" charset="0"/>
            </a:endParaRPr>
          </a:p>
          <a:p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</a:p>
          <a:p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5)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Исключающее ИЛИ </a:t>
            </a:r>
            <a:r>
              <a:rPr lang="ru-RU" sz="2800">
                <a:latin typeface="Calibri" pitchFamily="34" charset="0"/>
              </a:rPr>
              <a:t>(ЛИБО, ЛИБО,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>
                <a:latin typeface="Calibri" pitchFamily="34" charset="0"/>
              </a:rPr>
              <a:t>) – разделительное ИЛИ</a:t>
            </a:r>
            <a:r>
              <a:rPr lang="en-US" sz="2800">
                <a:latin typeface="Calibri" pitchFamily="34" charset="0"/>
              </a:rPr>
              <a:t>.</a:t>
            </a:r>
          </a:p>
          <a:p>
            <a:r>
              <a:rPr lang="ru-RU" sz="2800">
                <a:latin typeface="Calibri" pitchFamily="34" charset="0"/>
              </a:rPr>
              <a:t>Связка ЛИБО (</a:t>
            </a:r>
            <a:r>
              <a:rPr lang="ru-RU" sz="2800" b="1">
                <a:latin typeface="Calibri" pitchFamily="34" charset="0"/>
              </a:rPr>
              <a:t>ИЛИ /НО НЕИ</a:t>
            </a:r>
            <a:r>
              <a:rPr lang="ru-RU" sz="2800">
                <a:latin typeface="Calibri" pitchFamily="34" charset="0"/>
              </a:rPr>
              <a:t>)</a:t>
            </a:r>
          </a:p>
          <a:p>
            <a:r>
              <a:rPr lang="ru-RU" sz="2800">
                <a:latin typeface="Calibri" pitchFamily="34" charset="0"/>
              </a:rPr>
              <a:t>“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либо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истинно 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 тогда и только тогда, когда</a:t>
            </a:r>
            <a:r>
              <a:rPr lang="ru-RU" sz="2800" i="1">
                <a:latin typeface="Calibri" pitchFamily="34" charset="0"/>
              </a:rPr>
              <a:t> А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b="1">
                <a:latin typeface="Calibri" pitchFamily="34" charset="0"/>
              </a:rPr>
              <a:t>ИЛИ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истинны, но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b="1">
                <a:latin typeface="Calibri" pitchFamily="34" charset="0"/>
              </a:rPr>
              <a:t>И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ложны”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</a:t>
            </a:r>
            <a:r>
              <a:rPr lang="ru-RU" sz="2800">
                <a:latin typeface="Calibri" pitchFamily="34" charset="0"/>
              </a:rPr>
              <a:t> ((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)&amp;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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)). Здесь используем  тождество. </a:t>
            </a:r>
          </a:p>
          <a:p>
            <a:r>
              <a:rPr lang="ru-RU" sz="2800" i="1">
                <a:latin typeface="Calibri" pitchFamily="34" charset="0"/>
              </a:rPr>
              <a:t>“Петров </a:t>
            </a:r>
            <a:r>
              <a:rPr lang="ru-RU" sz="2800" b="1">
                <a:latin typeface="Calibri" pitchFamily="34" charset="0"/>
              </a:rPr>
              <a:t>ЛИБО</a:t>
            </a:r>
            <a:r>
              <a:rPr lang="ru-RU" sz="2800" i="1">
                <a:latin typeface="Calibri" pitchFamily="34" charset="0"/>
              </a:rPr>
              <a:t> Семенов в школе”= “</a:t>
            </a:r>
            <a:r>
              <a:rPr lang="ru-RU" sz="2800" b="1">
                <a:latin typeface="Calibri" pitchFamily="34" charset="0"/>
              </a:rPr>
              <a:t>ЛИБО</a:t>
            </a:r>
            <a:r>
              <a:rPr lang="ru-RU" sz="2800" i="1">
                <a:latin typeface="Calibri" pitchFamily="34" charset="0"/>
              </a:rPr>
              <a:t> Петров в школе, </a:t>
            </a:r>
            <a:r>
              <a:rPr lang="ru-RU" sz="2800" b="1">
                <a:latin typeface="Calibri" pitchFamily="34" charset="0"/>
              </a:rPr>
              <a:t>ЛИБО</a:t>
            </a:r>
            <a:r>
              <a:rPr lang="ru-RU" sz="2800" i="1">
                <a:latin typeface="Calibri" pitchFamily="34" charset="0"/>
              </a:rPr>
              <a:t> Семенов в школе” = “Петров </a:t>
            </a:r>
            <a:r>
              <a:rPr lang="ru-RU" sz="2800" b="1">
                <a:latin typeface="Calibri" pitchFamily="34" charset="0"/>
              </a:rPr>
              <a:t>ИЛИ</a:t>
            </a:r>
            <a:r>
              <a:rPr lang="ru-RU" sz="2800" i="1">
                <a:latin typeface="Calibri" pitchFamily="34" charset="0"/>
              </a:rPr>
              <a:t> Семенов в школе, </a:t>
            </a:r>
            <a:r>
              <a:rPr lang="ru-RU" sz="2800" b="1">
                <a:latin typeface="Calibri" pitchFamily="34" charset="0"/>
              </a:rPr>
              <a:t>НО НЕ</a:t>
            </a:r>
            <a:r>
              <a:rPr lang="ru-RU" sz="2800" i="1">
                <a:latin typeface="Calibri" pitchFamily="34" charset="0"/>
              </a:rPr>
              <a:t> вместе”.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78618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6)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Импликация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>
                <a:latin typeface="Calibri" pitchFamily="34" charset="0"/>
              </a:rPr>
              <a:t>)</a:t>
            </a:r>
            <a:endParaRPr lang="en-US" sz="2800"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ЕСЛИ</a:t>
            </a:r>
            <a:r>
              <a:rPr lang="ru-RU" sz="2800" i="1">
                <a:latin typeface="Calibri" pitchFamily="34" charset="0"/>
              </a:rPr>
              <a:t> А истинно, </a:t>
            </a:r>
            <a:r>
              <a:rPr lang="ru-RU" sz="2800" b="1">
                <a:latin typeface="Calibri" pitchFamily="34" charset="0"/>
              </a:rPr>
              <a:t>ТО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 i="1">
                <a:latin typeface="Calibri" pitchFamily="34" charset="0"/>
              </a:rPr>
              <a:t>истинно. </a:t>
            </a:r>
            <a:r>
              <a:rPr lang="ru-RU" sz="2800">
                <a:latin typeface="Calibri" pitchFamily="34" charset="0"/>
              </a:rPr>
              <a:t>Здесь 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посылка, а 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– следствие.</a:t>
            </a:r>
            <a:endParaRPr lang="en-US" sz="2800"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en-US" sz="2800" b="1">
                <a:latin typeface="Calibri" pitchFamily="34" charset="0"/>
              </a:rPr>
              <a:t>.</a:t>
            </a:r>
            <a:r>
              <a:rPr lang="en-US" sz="2800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“</a:t>
            </a:r>
            <a:r>
              <a:rPr lang="ru-RU" sz="2800" b="1">
                <a:latin typeface="Calibri" pitchFamily="34" charset="0"/>
              </a:rPr>
              <a:t>ЕСЛИ</a:t>
            </a:r>
            <a:r>
              <a:rPr lang="ru-RU" sz="2800" i="1">
                <a:latin typeface="Calibri" pitchFamily="34" charset="0"/>
              </a:rPr>
              <a:t>  Петров в школе, </a:t>
            </a:r>
            <a:r>
              <a:rPr lang="ru-RU" sz="2800" b="1">
                <a:latin typeface="Calibri" pitchFamily="34" charset="0"/>
              </a:rPr>
              <a:t>ТО</a:t>
            </a:r>
            <a:r>
              <a:rPr lang="ru-RU" sz="2800" i="1">
                <a:latin typeface="Calibri" pitchFamily="34" charset="0"/>
              </a:rPr>
              <a:t> Сидоров тоже в школе” = ”А нет в школе </a:t>
            </a:r>
            <a:r>
              <a:rPr lang="ru-RU" sz="2800" b="1">
                <a:latin typeface="Calibri" pitchFamily="34" charset="0"/>
              </a:rPr>
              <a:t>ИЛИ</a:t>
            </a:r>
            <a:r>
              <a:rPr lang="ru-RU" sz="2800" i="1">
                <a:latin typeface="Calibri" pitchFamily="34" charset="0"/>
              </a:rPr>
              <a:t> В в школе”.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Сходство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импликации с другими связками указывает на то, что при переходе к символической записи утвержде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ний необходимо проверять  по таблице истинности все условия. Неправильный выбор связки приводит к ошибоч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ным  рассуждениям</a:t>
            </a:r>
            <a:r>
              <a:rPr lang="en-US" sz="2800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143125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математике утверждение </a:t>
            </a:r>
            <a:r>
              <a:rPr lang="ru-RU" sz="2800" i="1">
                <a:latin typeface="Calibri" pitchFamily="34" charset="0"/>
              </a:rPr>
              <a:t>"если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 i="1">
                <a:latin typeface="Calibri" pitchFamily="34" charset="0"/>
              </a:rPr>
              <a:t>, то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 i="1">
                <a:latin typeface="Calibri" pitchFamily="34" charset="0"/>
              </a:rPr>
              <a:t>"</a:t>
            </a:r>
            <a:r>
              <a:rPr lang="ru-RU" sz="2800">
                <a:latin typeface="Calibri" pitchFamily="34" charset="0"/>
              </a:rPr>
              <a:t> читается как </a:t>
            </a:r>
          </a:p>
          <a:p>
            <a:r>
              <a:rPr lang="ru-RU" sz="2800" i="1">
                <a:latin typeface="Calibri" pitchFamily="34" charset="0"/>
              </a:rPr>
              <a:t>"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 b="1" i="1"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достаточно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для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 i="1">
                <a:latin typeface="Calibri" pitchFamily="34" charset="0"/>
              </a:rPr>
              <a:t>"</a:t>
            </a:r>
            <a:r>
              <a:rPr lang="ru-RU" sz="2800">
                <a:latin typeface="Calibri" pitchFamily="34" charset="0"/>
              </a:rPr>
              <a:t>  </a:t>
            </a:r>
            <a:r>
              <a:rPr lang="ru-RU" sz="2800" b="1">
                <a:latin typeface="Calibri" pitchFamily="34" charset="0"/>
              </a:rPr>
              <a:t>=</a:t>
            </a:r>
            <a:r>
              <a:rPr lang="ru-RU" sz="2800">
                <a:latin typeface="Calibri" pitchFamily="34" charset="0"/>
              </a:rPr>
              <a:t>  </a:t>
            </a:r>
            <a:r>
              <a:rPr lang="ru-RU" sz="2800" i="1">
                <a:latin typeface="Calibri" pitchFamily="34" charset="0"/>
              </a:rPr>
              <a:t>"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 i="1">
                <a:latin typeface="Calibri" pitchFamily="34" charset="0"/>
              </a:rPr>
              <a:t> 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необходимо</a:t>
            </a:r>
            <a:r>
              <a:rPr lang="ru-RU" sz="2800" i="1">
                <a:latin typeface="Calibri" pitchFamily="34" charset="0"/>
              </a:rPr>
              <a:t> для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 i="1">
                <a:latin typeface="Calibri" pitchFamily="34" charset="0"/>
              </a:rPr>
              <a:t>".</a:t>
            </a:r>
            <a:r>
              <a:rPr lang="ru-RU" sz="2800">
                <a:latin typeface="Calibri" pitchFamily="34" charset="0"/>
              </a:rPr>
              <a:t> </a:t>
            </a:r>
          </a:p>
          <a:p>
            <a:r>
              <a:rPr lang="ru-RU" sz="2800">
                <a:latin typeface="Calibri" pitchFamily="34" charset="0"/>
              </a:rPr>
              <a:t>Если выполняется </a:t>
            </a:r>
            <a:r>
              <a:rPr lang="ru-RU" sz="2800" i="1">
                <a:latin typeface="Calibri" pitchFamily="34" charset="0"/>
              </a:rPr>
              <a:t>необходимость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ru-RU" sz="2800" i="1">
                <a:latin typeface="Calibri" pitchFamily="34" charset="0"/>
              </a:rPr>
              <a:t>достаточность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для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, то утверждения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 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 </a:t>
            </a:r>
            <a:r>
              <a:rPr lang="ru-RU" sz="2800" i="1">
                <a:latin typeface="Calibri" pitchFamily="34" charset="0"/>
              </a:rPr>
              <a:t>эквивалентны</a:t>
            </a:r>
            <a:r>
              <a:rPr lang="ru-RU" sz="2800">
                <a:latin typeface="Calibri" pitchFamily="34" charset="0"/>
              </a:rPr>
              <a:t>, что можно записать в следующей символической форме </a:t>
            </a:r>
          </a:p>
          <a:p>
            <a:r>
              <a:rPr lang="ru-RU" sz="2800">
                <a:latin typeface="Calibri" pitchFamily="34" charset="0"/>
              </a:rPr>
              <a:t>        		((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)&amp;(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))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 i="1">
                <a:latin typeface="Calibri" pitchFamily="34" charset="0"/>
              </a:rPr>
              <a:t>~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</a:t>
            </a:r>
            <a:endParaRPr lang="en-US" sz="2800"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Парадоксы импликации</a:t>
            </a:r>
            <a:r>
              <a:rPr lang="ru-RU" sz="2800">
                <a:latin typeface="Calibri" pitchFamily="34" charset="0"/>
              </a:rPr>
              <a:t> — это </a:t>
            </a:r>
            <a:r>
              <a:rPr lang="ru-RU" sz="2800" u="sng">
                <a:latin typeface="Calibri" pitchFamily="34" charset="0"/>
                <a:hlinkClick r:id="rId2" tooltip="Парадокс"/>
              </a:rPr>
              <a:t>парадоксы</a:t>
            </a:r>
            <a:r>
              <a:rPr lang="ru-RU" sz="2800">
                <a:latin typeface="Calibri" pitchFamily="34" charset="0"/>
              </a:rPr>
              <a:t>, возникающие в связи с содержанием </a:t>
            </a:r>
            <a:r>
              <a:rPr lang="ru-RU" sz="2800" u="sng">
                <a:latin typeface="Calibri" pitchFamily="34" charset="0"/>
                <a:hlinkClick r:id="rId3" tooltip="Импликация"/>
              </a:rPr>
              <a:t>условных утверждений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u="sng">
                <a:latin typeface="Calibri" pitchFamily="34" charset="0"/>
                <a:hlinkClick r:id="rId4" tooltip="Классическая логика"/>
              </a:rPr>
              <a:t>класси</a:t>
            </a:r>
            <a:r>
              <a:rPr lang="en-US" sz="2800" u="sng">
                <a:latin typeface="Calibri" pitchFamily="34" charset="0"/>
                <a:hlinkClick r:id="rId4" tooltip="Классическая логика"/>
              </a:rPr>
              <a:t>-</a:t>
            </a:r>
            <a:r>
              <a:rPr lang="ru-RU" sz="2800" u="sng">
                <a:latin typeface="Calibri" pitchFamily="34" charset="0"/>
                <a:hlinkClick r:id="rId4" tooltip="Классическая логика"/>
              </a:rPr>
              <a:t>ческой логики</a:t>
            </a:r>
            <a:r>
              <a:rPr lang="ru-RU" sz="2800">
                <a:latin typeface="Calibri" pitchFamily="34" charset="0"/>
              </a:rPr>
              <a:t>. Главная </a:t>
            </a:r>
            <a:r>
              <a:rPr lang="ru-RU" sz="2800" u="sng">
                <a:latin typeface="Calibri" pitchFamily="34" charset="0"/>
                <a:hlinkClick r:id="rId5" tooltip="Функция"/>
              </a:rPr>
              <a:t>функция</a:t>
            </a:r>
            <a:r>
              <a:rPr lang="ru-RU" sz="2800">
                <a:latin typeface="Calibri" pitchFamily="34" charset="0"/>
              </a:rPr>
              <a:t> этих утверждений — обоснование одних утверждений ссылкой на другие.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классической логике условное утверждение имеет форму «Если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, то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». Оно ложно только в том случае, 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истинно, а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ложно, и истинно во всех остальных случаях. Содержание утверждений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при этом во внимание не принимается. Если даже они никак не связаны друг с другом по смыслу, составленное из них условное утверждение может быть истинным.</a:t>
            </a:r>
          </a:p>
          <a:p>
            <a:r>
              <a:rPr lang="ru-RU" sz="2800">
                <a:latin typeface="Calibri" pitchFamily="34" charset="0"/>
              </a:rPr>
              <a:t>Так истолкованное условное утверждение носит название «материальной импликации». Оно обладает следующими особенностями:</a:t>
            </a:r>
          </a:p>
          <a:p>
            <a:r>
              <a:rPr lang="ru-RU" sz="2800">
                <a:latin typeface="Calibri" pitchFamily="34" charset="0"/>
              </a:rPr>
              <a:t>Если 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истинно, то истинность всего условного утвержде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ния уже не зависит от истинности 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. То есть, истинное утверждение может быть обосновано с помощью любого утверждения. Пример: утверждение «Если дважды два равно пяти, то снег бел» является истинным.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– закономерности в связях и развитии мыс-ли. В данном случае в качестве примеров можно привести такие выражения, как «женская логика», «железная логика», «логика рассуждения».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000375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Необходимо отметить отличие предмета логики от предмета других наук о мышлении.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200025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– наука о структуре и закономерностях правильного мышления.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3929063"/>
            <a:ext cx="9144000" cy="304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Философия</a:t>
            </a:r>
            <a:r>
              <a:rPr lang="ru-RU" sz="3200" b="1">
                <a:latin typeface="Calibri" pitchFamily="34" charset="0"/>
              </a:rPr>
              <a:t> </a:t>
            </a:r>
            <a:r>
              <a:rPr lang="ru-RU" sz="3200">
                <a:latin typeface="Calibri" pitchFamily="34" charset="0"/>
              </a:rPr>
              <a:t>исследует мышление в целом. Она ре-шает вопрос об отношении человека, а, следова-тельно, его мышления к окружающему миру. При этом философию мало интересуют те механизмы, на основе которых формируется человеческое мышление.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ложно, то истинность всего условного утверждения уже не зависит от истинности 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. То есть, с помощью ложного утверждения можно обосновать все, что угодно. Пример: утверждение «Если дважды два равно пяти, то снег красный» является истинным.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143125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является противоречивым утверждением, то истинность всего условного утверждения уже не зависит от истинности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. То есть, из противоречивого утверждения можно вывести все, что угодно. Пример: утверждение «Если дважды два равно четырем и дважды два не равно четырем, то Луна сделана из зеленого сыра» является истинным.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51435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является </a:t>
            </a:r>
            <a:r>
              <a:rPr lang="ru-RU" sz="2800" u="sng">
                <a:latin typeface="Calibri" pitchFamily="34" charset="0"/>
                <a:hlinkClick r:id="rId2" tooltip="Тавтология"/>
              </a:rPr>
              <a:t>тавтологией</a:t>
            </a:r>
            <a:r>
              <a:rPr lang="ru-RU" sz="2800">
                <a:latin typeface="Calibri" pitchFamily="34" charset="0"/>
              </a:rPr>
              <a:t>, то истинность всего условно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го утверждения уже не зависит от истинности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. То есть логические законы следуют из любых утверждений.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Пример: утверждение «Если снег бел, то дважды два равно четырем или дважды два не равно четырем» является истинным</a:t>
            </a:r>
            <a:r>
              <a:rPr lang="en-US" sz="2800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285875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Эта особенность материальной импликации является пря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мым следствием двух основных допущений классической логики:</a:t>
            </a:r>
          </a:p>
          <a:p>
            <a:r>
              <a:rPr lang="ru-RU" sz="2800">
                <a:latin typeface="Calibri" pitchFamily="34" charset="0"/>
              </a:rPr>
              <a:t>1) всякое утверждение либо истинно, либо ложно, а треть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его не дано:</a:t>
            </a:r>
          </a:p>
          <a:p>
            <a:r>
              <a:rPr lang="ru-RU" sz="2800">
                <a:latin typeface="Calibri" pitchFamily="34" charset="0"/>
              </a:rPr>
              <a:t>2) истинностное значение сложного утверждения зависит только от истинностных значений входящих в него прос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тых утверждений, а также от характера связи между ними, и не зависит от их содержания.</a:t>
            </a:r>
            <a:endParaRPr lang="ru-RU" sz="2400">
              <a:latin typeface="Calibri" pitchFamily="34" charset="0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0" y="51435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В рамках этих двух допущений более удачное построение условных утверждений невозможно.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Подобное положе</a:t>
            </a:r>
            <a:r>
              <a:rPr lang="en-US" sz="2800" dirty="0">
                <a:latin typeface="Calibri" pitchFamily="34" charset="0"/>
              </a:rPr>
              <a:t>-</a:t>
            </a:r>
            <a:r>
              <a:rPr lang="ru-RU" sz="2800" dirty="0" err="1">
                <a:latin typeface="Calibri" pitchFamily="34" charset="0"/>
              </a:rPr>
              <a:t>ние</a:t>
            </a:r>
            <a:r>
              <a:rPr lang="ru-RU" sz="2800" dirty="0">
                <a:latin typeface="Calibri" pitchFamily="34" charset="0"/>
              </a:rPr>
              <a:t> дел, отстаиваемое классической логикой, получило название «</a:t>
            </a:r>
            <a:r>
              <a:rPr lang="ru-RU" sz="2800" dirty="0">
                <a:solidFill>
                  <a:srgbClr val="0932E1"/>
                </a:solidFill>
                <a:latin typeface="Calibri" pitchFamily="34" charset="0"/>
              </a:rPr>
              <a:t>парадоксов материальной импликации</a:t>
            </a:r>
            <a:r>
              <a:rPr lang="ru-RU" sz="2800" dirty="0">
                <a:latin typeface="Calibri" pitchFamily="34" charset="0"/>
              </a:rPr>
              <a:t>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 целью решения этих </a:t>
            </a:r>
            <a:r>
              <a:rPr lang="ru-RU" sz="2800" u="sng">
                <a:latin typeface="Calibri" pitchFamily="34" charset="0"/>
                <a:hlinkClick r:id="rId2" tooltip="Парадокс"/>
              </a:rPr>
              <a:t>парадоксов</a:t>
            </a:r>
            <a:r>
              <a:rPr lang="ru-RU" sz="2800">
                <a:latin typeface="Calibri" pitchFamily="34" charset="0"/>
              </a:rPr>
              <a:t> была предложена «строгая импликация», которая как-то отражала связь простых утверждений, составляющих условное утвержде-ние, по смыслу. Правда, потом оказалось, что строгая импликация сама не свободна от парадоксов. Поэтому был предложен другой вариант условной связи — «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реле-вантная импликация</a:t>
            </a:r>
            <a:r>
              <a:rPr lang="ru-RU" sz="2800">
                <a:latin typeface="Calibri" pitchFamily="34" charset="0"/>
              </a:rPr>
              <a:t>»,  которая разрешает не только пара-доксы материальной импликации, но и парадоксы стро-гой импликации. 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Этой импликацией можно связывать только такие утверждения, которые имеют общее содер-жание.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941888"/>
            <a:ext cx="9144000" cy="18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Импликация на примере дедукции</a:t>
            </a:r>
          </a:p>
          <a:p>
            <a:pPr marL="0" lvl="1"/>
            <a:r>
              <a:rPr lang="ru-RU" sz="2800">
                <a:latin typeface="Calibri" pitchFamily="34" charset="0"/>
              </a:rPr>
              <a:t>Что собой представляет эта импликация, можно посмот-реть на примере </a:t>
            </a:r>
            <a:r>
              <a:rPr lang="ru-RU" sz="2800" u="sng">
                <a:latin typeface="Calibri" pitchFamily="34" charset="0"/>
                <a:hlinkClick r:id="rId3" tooltip="Дедукция"/>
              </a:rPr>
              <a:t>дедукции</a:t>
            </a:r>
            <a:r>
              <a:rPr lang="ru-RU" sz="2800">
                <a:latin typeface="Calibri" pitchFamily="34" charset="0"/>
              </a:rPr>
              <a:t> — метода умозаключений, в котором применяются условные утверждения.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Классическим примером дедукции является следующее:</a:t>
            </a:r>
          </a:p>
          <a:p>
            <a:r>
              <a:rPr lang="ru-RU" sz="2800">
                <a:latin typeface="Calibri" pitchFamily="34" charset="0"/>
              </a:rPr>
              <a:t>все люди — смертны,</a:t>
            </a:r>
          </a:p>
          <a:p>
            <a:r>
              <a:rPr lang="ru-RU" sz="2800">
                <a:latin typeface="Calibri" pitchFamily="34" charset="0"/>
              </a:rPr>
              <a:t>все греки — люди,</a:t>
            </a:r>
          </a:p>
          <a:p>
            <a:r>
              <a:rPr lang="ru-RU" sz="2800">
                <a:latin typeface="Calibri" pitchFamily="34" charset="0"/>
              </a:rPr>
              <a:t>следовательно, все греки — смертны.</a:t>
            </a:r>
          </a:p>
          <a:p>
            <a:r>
              <a:rPr lang="ru-RU" sz="2800">
                <a:latin typeface="Calibri" pitchFamily="34" charset="0"/>
              </a:rPr>
              <a:t>Условная связь этих утверждений станет очевидна, если мы представим их в следующем виде:</a:t>
            </a:r>
          </a:p>
          <a:p>
            <a:r>
              <a:rPr lang="ru-RU" sz="2800">
                <a:latin typeface="Calibri" pitchFamily="34" charset="0"/>
              </a:rPr>
              <a:t>если все люди смертны</a:t>
            </a:r>
          </a:p>
          <a:p>
            <a:r>
              <a:rPr lang="ru-RU" sz="2800">
                <a:latin typeface="Calibri" pitchFamily="34" charset="0"/>
              </a:rPr>
              <a:t>и если все греки — люди,</a:t>
            </a:r>
          </a:p>
          <a:p>
            <a:r>
              <a:rPr lang="ru-RU" sz="2800">
                <a:latin typeface="Calibri" pitchFamily="34" charset="0"/>
              </a:rPr>
              <a:t>то все греки смертны.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86080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классической логике это умозаключение имеет следу-ющую форму: если первое, то второе; имеет место пер-вое, значит, есть и второе. Такая форма дедукции является правильной. Неправильной дедукцией будет такая форма: если первое, то второе; имеет место второе; значит, есть и первое. Если вложить в эту форму прежнее содержание, то получится следующее: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Ясно, что это умозаключение является неправильным. </a:t>
            </a: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0" y="620713"/>
            <a:ext cx="9144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качестве классификационного признака берется смерт-ность объектов. Первая посылка приписывает этот приз-нак наиболее общему классу данной классификации, то есть классу людей. Само собой, что следующие, более частные классы данной классификации также будут обла-дать этим признаком. Поэтому когда вторая посылка уста-навливает принадлежность греков к данной классифика-ции, то тем самым она наделяет их и признаком смерт-ности. Заключительный вывод только констатирует это, не внося в рассуждения ничего нового.</a:t>
            </a:r>
          </a:p>
          <a:p>
            <a:r>
              <a:rPr lang="ru-RU" sz="2800">
                <a:latin typeface="Calibri" pitchFamily="34" charset="0"/>
              </a:rPr>
              <a:t>В свою очередь, в неправильной форме данной дедукции вторая посылка ставит более частный класс на один уровень с исходным классом, из-за чего и происходит обобщение частного признака на этот (исходный) класс.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Определение. </a:t>
            </a:r>
            <a:r>
              <a:rPr lang="ru-RU" sz="2800">
                <a:latin typeface="Calibri" pitchFamily="34" charset="0"/>
              </a:rPr>
              <a:t>Формула правильно построена (</a:t>
            </a:r>
            <a:r>
              <a:rPr lang="en-US" sz="2800">
                <a:solidFill>
                  <a:srgbClr val="0932E1"/>
                </a:solidFill>
                <a:latin typeface="Calibri" pitchFamily="34" charset="0"/>
              </a:rPr>
              <a:t>Well formed formula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– 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Wff</a:t>
            </a:r>
            <a:r>
              <a:rPr lang="ru-RU" sz="2800">
                <a:latin typeface="Calibri" pitchFamily="34" charset="0"/>
              </a:rPr>
              <a:t>), если содержит только перечислен-ные связки, причем бинарные связки правильно попарно соединяют атомы и формулы. В дальнейшем предполага-ются по умолчанию только </a:t>
            </a:r>
            <a:r>
              <a:rPr lang="en-US" sz="2800">
                <a:latin typeface="Calibri" pitchFamily="34" charset="0"/>
              </a:rPr>
              <a:t>Wff</a:t>
            </a:r>
            <a:r>
              <a:rPr lang="ru-RU" sz="2800">
                <a:latin typeface="Calibri" pitchFamily="34" charset="0"/>
              </a:rPr>
              <a:t>- формулы.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Формальная запись рассуждения в </a:t>
            </a:r>
            <a:r>
              <a:rPr lang="en-US" sz="2800" b="1">
                <a:latin typeface="Calibri" pitchFamily="34" charset="0"/>
              </a:rPr>
              <a:t>Wff</a:t>
            </a:r>
            <a:r>
              <a:rPr lang="ru-RU" sz="2800">
                <a:latin typeface="Calibri" pitchFamily="34" charset="0"/>
              </a:rPr>
              <a:t>  позволяет устра-нить неопределенности, свойственные естественному языку. При этом сохраняется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независимость и различи-мость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простых утверждений в составном высказывании, благодаря применению различных обозначений.</a:t>
            </a: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0" y="44370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Следствием</a:t>
            </a:r>
            <a:r>
              <a:rPr lang="ru-RU" sz="2800">
                <a:latin typeface="Calibri" pitchFamily="34" charset="0"/>
              </a:rPr>
              <a:t> этого являются: </a:t>
            </a:r>
          </a:p>
          <a:p>
            <a:r>
              <a:rPr lang="ru-RU" sz="2800">
                <a:latin typeface="Calibri" pitchFamily="34" charset="0"/>
              </a:rPr>
              <a:t>1) Возможность применения формул для исследования правильности рассуждений и преобразований рассуждений независимо от содержательного смысла.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 возвращении к содержательной форме сохраняется истинный смысл исходного утверждения. </a:t>
            </a:r>
          </a:p>
          <a:p>
            <a:r>
              <a:rPr lang="ru-RU" sz="2800">
                <a:latin typeface="Calibri" pitchFamily="34" charset="0"/>
              </a:rPr>
              <a:t>2) Возможность соединения в одном рассуждении высказ-ываний из различных классов – событий, свойств и отно-шений.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047875"/>
            <a:ext cx="9144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Примеры.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sz="2800" i="1" dirty="0">
                <a:latin typeface="+mn-lt"/>
              </a:rPr>
              <a:t>Если яблоко зеленое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),</a:t>
            </a:r>
            <a:r>
              <a:rPr lang="ru-RU" sz="2800" i="1" dirty="0">
                <a:latin typeface="+mn-lt"/>
              </a:rPr>
              <a:t> то оно кислое</a:t>
            </a:r>
            <a:r>
              <a:rPr lang="ru-RU" sz="2800" dirty="0">
                <a:latin typeface="+mn-lt"/>
              </a:rPr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А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В = </a:t>
            </a:r>
            <a:r>
              <a:rPr lang="ru-RU" sz="2800" i="1" dirty="0">
                <a:latin typeface="+mn-lt"/>
              </a:rPr>
              <a:t>“яблоко не зеленое </a:t>
            </a:r>
            <a:r>
              <a:rPr lang="ru-RU" sz="2800" dirty="0">
                <a:latin typeface="+mn-lt"/>
              </a:rPr>
              <a:t>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i="1" dirty="0">
                <a:latin typeface="+mn-lt"/>
              </a:rPr>
              <a:t>А</a:t>
            </a:r>
            <a:r>
              <a:rPr lang="ru-RU" sz="2800" dirty="0">
                <a:latin typeface="+mn-lt"/>
              </a:rPr>
              <a:t>)</a:t>
            </a:r>
            <a:r>
              <a:rPr lang="ru-RU" sz="2800" i="1" dirty="0">
                <a:latin typeface="+mn-lt"/>
              </a:rPr>
              <a:t> или  кислое </a:t>
            </a:r>
            <a:r>
              <a:rPr lang="ru-RU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В</a:t>
            </a:r>
            <a:r>
              <a:rPr lang="ru-RU" sz="2800" dirty="0">
                <a:latin typeface="+mn-lt"/>
              </a:rPr>
              <a:t>)</a:t>
            </a:r>
            <a:r>
              <a:rPr lang="ru-RU" sz="2800" i="1" dirty="0">
                <a:latin typeface="+mn-lt"/>
              </a:rPr>
              <a:t>”.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Здесь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разные свойства для одного класса и пример преобразования формулы, сохраняющей истинностный смысл рассуждения.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79742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2.  “</a:t>
            </a:r>
            <a:r>
              <a:rPr lang="ru-RU" sz="2800" i="1">
                <a:latin typeface="Calibri" pitchFamily="34" charset="0"/>
              </a:rPr>
              <a:t>Если влажность высокая 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, то после полудня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или (либо) вечером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будет дождь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) “.</a:t>
            </a:r>
          </a:p>
          <a:p>
            <a:r>
              <a:rPr lang="ru-RU" sz="2800">
                <a:latin typeface="Calibri" pitchFamily="34" charset="0"/>
              </a:rPr>
              <a:t> Высказывания </a:t>
            </a:r>
            <a:r>
              <a:rPr lang="ru-RU" sz="2800" i="1">
                <a:latin typeface="Calibri" pitchFamily="34" charset="0"/>
              </a:rPr>
              <a:t>А, В, С </a:t>
            </a:r>
            <a:r>
              <a:rPr lang="ru-RU" sz="2800">
                <a:latin typeface="Calibri" pitchFamily="34" charset="0"/>
              </a:rPr>
              <a:t>– события из разных классов</a:t>
            </a:r>
            <a:r>
              <a:rPr lang="ru-RU" sz="2800" i="1">
                <a:latin typeface="Calibri" pitchFamily="34" charset="0"/>
              </a:rPr>
              <a:t>,  </a:t>
            </a:r>
          </a:p>
          <a:p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i="1">
                <a:latin typeface="Calibri" pitchFamily="34" charset="0"/>
              </a:rPr>
              <a:t> С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3. “</a:t>
            </a:r>
            <a:r>
              <a:rPr lang="ru-RU" sz="2800" i="1">
                <a:latin typeface="Calibri" pitchFamily="34" charset="0"/>
              </a:rPr>
              <a:t>Лечение не будет найдено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, пока не определены причины болезни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и не найдены новые лекарства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”.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Высказывания </a:t>
            </a:r>
            <a:r>
              <a:rPr lang="ru-RU" sz="2800" i="1">
                <a:latin typeface="Calibri" pitchFamily="34" charset="0"/>
              </a:rPr>
              <a:t>А, В, С</a:t>
            </a:r>
            <a:r>
              <a:rPr lang="ru-RU" sz="2800">
                <a:latin typeface="Calibri" pitchFamily="34" charset="0"/>
              </a:rPr>
              <a:t> – события из разных классов,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 i="1">
                <a:latin typeface="Calibri" pitchFamily="34" charset="0"/>
              </a:rPr>
              <a:t>А.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0" y="1844675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4. “</a:t>
            </a:r>
            <a:r>
              <a:rPr lang="ru-RU" sz="2800" i="1">
                <a:latin typeface="Calibri" pitchFamily="34" charset="0"/>
              </a:rPr>
              <a:t>Требуется (необходимы !) храбрость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и мастер-ство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, чтобы подняться на эту гору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”.</a:t>
            </a:r>
            <a:endParaRPr lang="ru-RU" sz="2800">
              <a:latin typeface="Calibri" pitchFamily="34" charset="0"/>
            </a:endParaRPr>
          </a:p>
          <a:p>
            <a:r>
              <a:rPr lang="ru-RU" sz="2800" i="1">
                <a:latin typeface="Calibri" pitchFamily="34" charset="0"/>
              </a:rPr>
              <a:t>А, В</a:t>
            </a:r>
            <a:r>
              <a:rPr lang="ru-RU" sz="2800">
                <a:latin typeface="Calibri" pitchFamily="34" charset="0"/>
              </a:rPr>
              <a:t> – свойства, </a:t>
            </a:r>
            <a:r>
              <a:rPr lang="ru-RU" sz="2800" i="1">
                <a:latin typeface="Calibri" pitchFamily="34" charset="0"/>
              </a:rPr>
              <a:t>С </a:t>
            </a:r>
            <a:r>
              <a:rPr lang="ru-RU" sz="2800">
                <a:latin typeface="Calibri" pitchFamily="34" charset="0"/>
              </a:rPr>
              <a:t>– событие,  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 i="1">
                <a:latin typeface="Calibri" pitchFamily="34" charset="0"/>
              </a:rPr>
              <a:t>В.</a:t>
            </a:r>
            <a:r>
              <a:rPr lang="ru-RU" sz="2800">
                <a:latin typeface="Calibri" pitchFamily="34" charset="0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2131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5.  “</a:t>
            </a:r>
            <a:r>
              <a:rPr lang="ru-RU" sz="2800" i="1">
                <a:latin typeface="Calibri" pitchFamily="34" charset="0"/>
              </a:rPr>
              <a:t>Для того, чтобы число было нечетным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, необходимо , чтобы число было простым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и не делилось на два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)”.</a:t>
            </a:r>
          </a:p>
          <a:p>
            <a:r>
              <a:rPr lang="ru-RU" sz="2800" i="1">
                <a:latin typeface="Calibri" pitchFamily="34" charset="0"/>
              </a:rPr>
              <a:t>А, В, С – </a:t>
            </a:r>
            <a:r>
              <a:rPr lang="ru-RU" sz="2800">
                <a:latin typeface="Calibri" pitchFamily="34" charset="0"/>
              </a:rPr>
              <a:t>свойства чисел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 i="1">
                <a:latin typeface="Calibri" pitchFamily="34" charset="0"/>
              </a:rPr>
              <a:t>С. 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0" y="5013325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6. “</a:t>
            </a:r>
            <a:r>
              <a:rPr lang="ru-RU" sz="2800" i="1">
                <a:latin typeface="Calibri" pitchFamily="34" charset="0"/>
              </a:rPr>
              <a:t>Если </a:t>
            </a:r>
            <a:r>
              <a:rPr lang="ru-RU" sz="2800">
                <a:latin typeface="Calibri" pitchFamily="34" charset="0"/>
              </a:rPr>
              <a:t>(2&lt;5)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и </a:t>
            </a:r>
            <a:r>
              <a:rPr lang="ru-RU" sz="2800">
                <a:latin typeface="Calibri" pitchFamily="34" charset="0"/>
              </a:rPr>
              <a:t>(5&gt;10) 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</a:t>
            </a:r>
            <a:r>
              <a:rPr lang="ru-RU" sz="2800" i="1">
                <a:latin typeface="Calibri" pitchFamily="34" charset="0"/>
              </a:rPr>
              <a:t> то </a:t>
            </a:r>
            <a:r>
              <a:rPr lang="ru-RU" sz="2800">
                <a:latin typeface="Calibri" pitchFamily="34" charset="0"/>
              </a:rPr>
              <a:t>(2≠10) (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)”.</a:t>
            </a:r>
          </a:p>
          <a:p>
            <a:r>
              <a:rPr lang="ru-RU" sz="2800">
                <a:latin typeface="Calibri" pitchFamily="34" charset="0"/>
              </a:rPr>
              <a:t>   </a:t>
            </a:r>
            <a:r>
              <a:rPr lang="ru-RU" sz="2800" i="1">
                <a:latin typeface="Calibri" pitchFamily="34" charset="0"/>
              </a:rPr>
              <a:t>  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 – отношения в классе чисел.   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.</a:t>
            </a:r>
          </a:p>
          <a:p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Интерпретация логических формул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Определение</a:t>
            </a:r>
            <a:r>
              <a:rPr lang="ru-RU" sz="2800" b="1"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Пусть задана формула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где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– атомы. Подстановка конкретных высказываний (или просто их значений </a:t>
            </a:r>
            <a:r>
              <a:rPr lang="ru-RU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 или </a:t>
            </a:r>
            <a:r>
              <a:rPr lang="ru-RU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) и вычисление истинности составного высказывания называется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интерпретацией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Формулы разделяют на:</a:t>
            </a:r>
          </a:p>
          <a:p>
            <a:r>
              <a:rPr lang="ru-RU" sz="2800">
                <a:latin typeface="Calibri" pitchFamily="34" charset="0"/>
              </a:rPr>
              <a:t>1)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выполнимые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существует интерпретация, при которой формула истинна: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500438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а) если формула Φ истинна в интерпретации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то Ф(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выполнима в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а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  называется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моделью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Ф;</a:t>
            </a:r>
          </a:p>
          <a:p>
            <a:r>
              <a:rPr lang="ru-RU" sz="2800">
                <a:latin typeface="Calibri" pitchFamily="34" charset="0"/>
              </a:rPr>
              <a:t>б) если формула Ф ложна в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то Ф(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опровергается в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48688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тавтологии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(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общезначимые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) </a:t>
            </a:r>
            <a:r>
              <a:rPr lang="ru-RU" sz="2800">
                <a:latin typeface="Calibri" pitchFamily="34" charset="0"/>
              </a:rPr>
              <a:t>– формулы, истинные на всех наборах атомов;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80548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3)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противоречия</a:t>
            </a:r>
            <a:r>
              <a:rPr lang="ru-RU" sz="2800">
                <a:latin typeface="Calibri" pitchFamily="34" charset="0"/>
              </a:rPr>
              <a:t> – ложные формулы на всех наборах атомов.</a:t>
            </a:r>
          </a:p>
          <a:p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Заменяя содержательные рассуждения формулами, полу-чаем возможность проверить истинность утверждений в общем случае, когда смысл утверждений не очевиден и зависит от истинности простых высказываний.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0021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 классификации  формул решаются следующие задачи:</a:t>
            </a:r>
          </a:p>
          <a:p>
            <a:r>
              <a:rPr lang="ru-RU" sz="2800">
                <a:latin typeface="Calibri" pitchFamily="34" charset="0"/>
              </a:rPr>
              <a:t>1) Проблема автоматической (алгоритмической) проверки формулы на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выполнимость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>
                <a:latin typeface="Calibri" pitchFamily="34" charset="0"/>
              </a:rPr>
              <a:t>Satisfability Automation Testing</a:t>
            </a:r>
            <a:r>
              <a:rPr lang="ru-RU" sz="2800">
                <a:latin typeface="Calibri" pitchFamily="34" charset="0"/>
              </a:rPr>
              <a:t> – 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SAT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)</a:t>
            </a:r>
            <a:r>
              <a:rPr lang="ru-RU" sz="2800">
                <a:latin typeface="Calibri" pitchFamily="34" charset="0"/>
              </a:rPr>
              <a:t>. Если формула не выполнима, то является противоречием.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211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Проблема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разрешимости</a:t>
            </a:r>
            <a:r>
              <a:rPr lang="ru-RU" sz="2800">
                <a:latin typeface="Calibri" pitchFamily="34" charset="0"/>
              </a:rPr>
              <a:t> в логике – проверить, является ли формула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тавтологией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(общезначимой).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847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Обе задачи связаны с интерпретацией значения формулы. Формулу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называют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логической функцией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если использовать логическую переменную </a:t>
            </a:r>
            <a:r>
              <a:rPr lang="en-US" sz="2800" i="1">
                <a:latin typeface="Calibri" pitchFamily="34" charset="0"/>
              </a:rPr>
              <a:t>F </a:t>
            </a:r>
            <a:r>
              <a:rPr lang="ru-RU" sz="2800">
                <a:latin typeface="Calibri" pitchFamily="34" charset="0"/>
              </a:rPr>
              <a:t>=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как значение формулы для всевозможных интерпретаций.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Своеобразие логики заключается в том, что она изучает мышление, его содержание, формы, зако-ны, истинность. Поэтому более точным определе-нием логики как науки будет следующее высказы-вание: 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логика</a:t>
            </a:r>
            <a:r>
              <a:rPr lang="ru-RU" sz="3200">
                <a:latin typeface="Calibri" pitchFamily="34" charset="0"/>
              </a:rPr>
              <a:t> это наука о законах и формах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пра-вильного рассуждения</a:t>
            </a:r>
            <a:r>
              <a:rPr lang="ru-RU" sz="3200">
                <a:latin typeface="Calibri" pitchFamily="34" charset="0"/>
              </a:rPr>
              <a:t>, на основе которых полу-чаем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правильные выводы</a:t>
            </a:r>
            <a:r>
              <a:rPr lang="ru-RU" sz="3200">
                <a:latin typeface="Calibri" pitchFamily="34" charset="0"/>
              </a:rPr>
              <a:t>,  наука о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методах познания.</a:t>
            </a:r>
            <a:endParaRPr lang="ru-RU" sz="32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0" y="3857625"/>
            <a:ext cx="91440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Логика занимается формальными рассуждениями безотносительно к их содержанию. Отличают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правильные</a:t>
            </a:r>
            <a:r>
              <a:rPr lang="ru-RU" sz="3200">
                <a:latin typeface="Calibri" pitchFamily="34" charset="0"/>
              </a:rPr>
              <a:t> (истинные)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и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 b="1">
                <a:solidFill>
                  <a:srgbClr val="FF0000"/>
                </a:solidFill>
                <a:latin typeface="Calibri" pitchFamily="34" charset="0"/>
              </a:rPr>
              <a:t>неправильные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(ложные) утверждения.</a:t>
            </a:r>
          </a:p>
          <a:p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</a:t>
            </a:r>
            <a:r>
              <a:rPr lang="ru-RU" sz="2800">
                <a:latin typeface="Calibri" pitchFamily="34" charset="0"/>
              </a:rPr>
              <a:t> </a:t>
            </a:r>
          </a:p>
          <a:p>
            <a:r>
              <a:rPr lang="ru-RU" sz="2800">
                <a:latin typeface="Calibri" pitchFamily="34" charset="0"/>
              </a:rPr>
              <a:t>Требуется проверить правильность рассуждения – общезначимость формулы.</a:t>
            </a:r>
          </a:p>
          <a:p>
            <a:r>
              <a:rPr lang="ru-RU" sz="2800">
                <a:latin typeface="Calibri" pitchFamily="34" charset="0"/>
              </a:rPr>
              <a:t>“Если я пойду завтра на первое занятие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), </a:t>
            </a:r>
            <a:r>
              <a:rPr lang="ru-RU" sz="2800">
                <a:latin typeface="Calibri" pitchFamily="34" charset="0"/>
              </a:rPr>
              <a:t>то должен буду встать рано 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а если я пойду вечером на танцы (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), то лягу спать поздно (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>
                <a:latin typeface="Calibri" pitchFamily="34" charset="0"/>
              </a:rPr>
              <a:t>). Если я лягу поздно (</a:t>
            </a:r>
            <a:r>
              <a:rPr lang="en-US" sz="2800" i="1">
                <a:latin typeface="Calibri" pitchFamily="34" charset="0"/>
              </a:rPr>
              <a:t>d</a:t>
            </a:r>
            <a:r>
              <a:rPr lang="ru-RU" sz="2800">
                <a:latin typeface="Calibri" pitchFamily="34" charset="0"/>
              </a:rPr>
              <a:t>), а встану рано 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то я должен буду довольствоваться пятью часами сна (</a:t>
            </a:r>
            <a:r>
              <a:rPr lang="ru-RU" sz="2800" i="1">
                <a:latin typeface="Calibri" pitchFamily="34" charset="0"/>
              </a:rPr>
              <a:t>е</a:t>
            </a:r>
            <a:r>
              <a:rPr lang="ru-RU" sz="2800">
                <a:latin typeface="Calibri" pitchFamily="34" charset="0"/>
              </a:rPr>
              <a:t>). Но я не в состоянии обойтись пятью часами сна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е</a:t>
            </a:r>
            <a:r>
              <a:rPr lang="ru-RU" sz="2800">
                <a:latin typeface="Calibri" pitchFamily="34" charset="0"/>
              </a:rPr>
              <a:t>). Следовательно, я должен или пропустить первое занятие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), или не ходить на танцы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14391" t="15981" r="56078" b="42654"/>
          <a:stretch>
            <a:fillRect/>
          </a:stretch>
        </p:blipFill>
        <p:spPr bwMode="auto">
          <a:xfrm>
            <a:off x="0" y="0"/>
            <a:ext cx="4792663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787900" y="2060575"/>
            <a:ext cx="43561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противоречие, следова-тельно, заключение  есть логическое следствие име-ющихся </a:t>
            </a:r>
            <a:r>
              <a:rPr lang="ru-RU" sz="2800" i="1">
                <a:latin typeface="Calibri" pitchFamily="34" charset="0"/>
              </a:rPr>
              <a:t>  </a:t>
            </a:r>
            <a:r>
              <a:rPr lang="ru-RU" sz="2800">
                <a:latin typeface="Calibri" pitchFamily="34" charset="0"/>
              </a:rPr>
              <a:t>посылок.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8608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Требуется определить набор значений простых высказы-ваний, при котором рассуждение ложно 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уточнить рассуждение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</a:t>
            </a:r>
            <a:r>
              <a:rPr lang="ru-RU" sz="2800">
                <a:latin typeface="Calibri" pitchFamily="34" charset="0"/>
              </a:rPr>
              <a:t> приводя его к тавтологии. 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661025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Проверим истинность следующего рассуждения.</a:t>
            </a:r>
          </a:p>
          <a:p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Студент пойдет домой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или останется в институте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</a:t>
            </a:r>
          </a:p>
          <a:p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). </a:t>
            </a:r>
          </a:p>
          <a:p>
            <a:r>
              <a:rPr lang="ru-RU" sz="2800">
                <a:latin typeface="Calibri" pitchFamily="34" charset="0"/>
              </a:rPr>
              <a:t>Студент решил остаться в институте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следовательно, он не пойдет домой,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73238"/>
            <a:ext cx="9144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Формула составного высказывания  ((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276475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Сокращенным способом выбираем значения атомов, опровергающих это утверждение: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 при ((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. При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 i="1">
                <a:latin typeface="Calibri" pitchFamily="34" charset="0"/>
              </a:rPr>
              <a:t>= Т</a:t>
            </a:r>
            <a:r>
              <a:rPr lang="ru-RU" sz="2800">
                <a:latin typeface="Calibri" pitchFamily="34" charset="0"/>
              </a:rPr>
              <a:t> выражение истинно.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78936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Таким образом, исходная формула может быть ложной и рассуждение не верно.</a:t>
            </a:r>
          </a:p>
          <a:p>
            <a:r>
              <a:rPr lang="ru-RU" sz="2800">
                <a:latin typeface="Calibri" pitchFamily="34" charset="0"/>
              </a:rPr>
              <a:t>Действительно, “ошибка” в выборе связки ИЛИ. Должна быть связка ИСКЛЮЧАЮЩЕЕ ИЛИ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либо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что можно было уточнить при записи формулы для первого высказывания.  ((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Инверсное составное высказывание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>
                <a:latin typeface="Calibri" pitchFamily="34" charset="0"/>
              </a:rPr>
              <a:t>Ф является </a:t>
            </a:r>
            <a:r>
              <a:rPr lang="ru-RU" sz="2800" i="1">
                <a:latin typeface="Calibri" pitchFamily="34" charset="0"/>
              </a:rPr>
              <a:t>п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ро-тиворечием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на всех интерпретациях ложно, если Ф – тавтология.</a:t>
            </a:r>
          </a:p>
          <a:p>
            <a:r>
              <a:rPr lang="ru-RU" sz="2800">
                <a:latin typeface="Calibri" pitchFamily="34" charset="0"/>
              </a:rPr>
              <a:t>Если требуется доказать общезначимость формулы, то для инверсной формулы (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обратный метод</a:t>
            </a:r>
            <a:r>
              <a:rPr lang="ru-RU" sz="2800">
                <a:latin typeface="Calibri" pitchFamily="34" charset="0"/>
              </a:rPr>
              <a:t>) проверяется вы-полнимость (применение обратного метода решения с использованием </a:t>
            </a:r>
            <a:r>
              <a:rPr lang="en-US" sz="2800">
                <a:latin typeface="Calibri" pitchFamily="34" charset="0"/>
              </a:rPr>
              <a:t>SAT</a:t>
            </a:r>
            <a:r>
              <a:rPr lang="ru-RU" sz="2800">
                <a:latin typeface="Calibri" pitchFamily="34" charset="0"/>
              </a:rPr>
              <a:t>-алгоритмов).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0686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Для логической формулы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=(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))) может быть построено следующее дерево синтаксического разбора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7679" t="18500" r="19165" b="48740"/>
          <a:stretch>
            <a:fillRect/>
          </a:stretch>
        </p:blipFill>
        <p:spPr bwMode="auto">
          <a:xfrm>
            <a:off x="433388" y="3933825"/>
            <a:ext cx="8099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Вычисление истинности при интерпретации выполняется в обратном порядке и представлено графом вычислений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37277" t="18977" r="27286" b="39920"/>
          <a:stretch>
            <a:fillRect/>
          </a:stretch>
        </p:blipFill>
        <p:spPr bwMode="auto">
          <a:xfrm>
            <a:off x="2408238" y="836613"/>
            <a:ext cx="57642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0" y="458152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в формуле </a:t>
            </a:r>
            <a:r>
              <a:rPr lang="en-US" sz="2800" i="1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 атомов, то таблица истинности содер-жит 2</a:t>
            </a:r>
            <a:r>
              <a:rPr lang="en-US" sz="2800" i="1" baseline="30000">
                <a:latin typeface="Calibri" pitchFamily="34" charset="0"/>
              </a:rPr>
              <a:t>N</a:t>
            </a:r>
            <a:r>
              <a:rPr lang="en-US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условий (наборов значений) истинности  атомов. Таким образом, в общем случае, когда формула противоречива, для решения </a:t>
            </a:r>
            <a:r>
              <a:rPr lang="en-US" sz="2800">
                <a:latin typeface="Calibri" pitchFamily="34" charset="0"/>
              </a:rPr>
              <a:t>SAT</a:t>
            </a:r>
            <a:r>
              <a:rPr lang="ru-RU" sz="2800">
                <a:latin typeface="Calibri" pitchFamily="34" charset="0"/>
              </a:rPr>
              <a:t>-проблемы и проверки общезначимости требуется перебор из 2</a:t>
            </a:r>
            <a:r>
              <a:rPr lang="en-US" sz="2800" i="1" baseline="30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 интерпретаций.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Принцип подстановки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1.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Если формула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– тавтология и форму-ла Ф(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)=Ф(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получена из Ф(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при </a:t>
            </a:r>
            <a:r>
              <a:rPr lang="ru-RU" sz="2800" i="1">
                <a:latin typeface="Calibri" pitchFamily="34" charset="0"/>
              </a:rPr>
              <a:t>подстановке</a:t>
            </a:r>
            <a:r>
              <a:rPr lang="ru-RU" sz="2800">
                <a:latin typeface="Calibri" pitchFamily="34" charset="0"/>
              </a:rPr>
              <a:t> фор-мулы 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вместо любого вхождения символа  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в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(обо-значим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то формула  Ф(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)=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- тоже  тавтология.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Следствие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 </a:t>
            </a:r>
            <a:r>
              <a:rPr lang="ru-RU" sz="2800">
                <a:latin typeface="Calibri" pitchFamily="34" charset="0"/>
              </a:rPr>
              <a:t>Если  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 тавтология, то 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)</a:t>
            </a:r>
            <a:r>
              <a:rPr lang="ru-RU" sz="2800">
                <a:latin typeface="Calibri" pitchFamily="34" charset="0"/>
              </a:rPr>
              <a:t> = Ф(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 тавтология.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99720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Доказать, что формула 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  тавтология.</a:t>
            </a:r>
          </a:p>
          <a:p>
            <a:r>
              <a:rPr lang="ru-RU" sz="2800">
                <a:latin typeface="Calibri" pitchFamily="34" charset="0"/>
              </a:rPr>
              <a:t>Сделаем подстановку Ф(</a:t>
            </a:r>
            <a:r>
              <a:rPr lang="ru-RU" sz="2800" i="1">
                <a:latin typeface="Calibri" pitchFamily="34" charset="0"/>
              </a:rPr>
              <a:t>А, В</a:t>
            </a:r>
            <a:r>
              <a:rPr lang="ru-RU" sz="2800">
                <a:latin typeface="Calibri" pitchFamily="34" charset="0"/>
              </a:rPr>
              <a:t>) = Ф(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,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) =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)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  <a:sym typeface="Symbol" pitchFamily="18" charset="2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, полученная формула   тавтология.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847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Определение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 </a:t>
            </a:r>
            <a:r>
              <a:rPr lang="ru-RU" sz="2800">
                <a:latin typeface="Calibri" pitchFamily="34" charset="0"/>
              </a:rPr>
              <a:t>Две 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...,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), где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 – атомы, называются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равносильными </a:t>
            </a:r>
            <a:r>
              <a:rPr lang="ru-RU" sz="2800">
                <a:latin typeface="Calibri" pitchFamily="34" charset="0"/>
              </a:rPr>
              <a:t>(тождест-венно равными), если при любых интерпретациях значе-ния истинности совпадают.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этом случае записывается </a:t>
            </a:r>
            <a:r>
              <a:rPr lang="ru-RU" sz="2800" i="1">
                <a:latin typeface="Calibri" pitchFamily="34" charset="0"/>
              </a:rPr>
              <a:t>тождество</a:t>
            </a:r>
            <a:endParaRPr lang="ru-RU" sz="2800">
              <a:latin typeface="Calibri" pitchFamily="34" charset="0"/>
            </a:endParaRPr>
          </a:p>
          <a:p>
            <a:pPr algn="ctr"/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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90805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Лемма.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и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x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) тождественно равны 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=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), 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~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– тавтология.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44675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Например, закон контрапозиции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)~(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может быть записан в виде тождества  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≡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92417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Следствие. </a:t>
            </a:r>
            <a:r>
              <a:rPr lang="ru-RU" sz="2800">
                <a:latin typeface="Calibri" pitchFamily="34" charset="0"/>
              </a:rPr>
              <a:t>Тождество сохраняется при произвольных перестановках аргументов.</a:t>
            </a:r>
          </a:p>
          <a:p>
            <a:r>
              <a:rPr lang="ru-RU" sz="2800">
                <a:latin typeface="Calibri" pitchFamily="34" charset="0"/>
              </a:rPr>
              <a:t>Например, закон контрапозиции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≡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сохраняется при подстановках (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/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01332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2. (Принцип подстановки).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Пусть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– формула, в которой выделена формула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и в результате замены 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на формулу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получим формулу Ф(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тогда: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Ф(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), если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Алгебра логики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Утверждения в виде тождеств относятся к законам логики. Применение тождественных подстановок относятся к алгебраическим формальным преобразованиям. </a:t>
            </a:r>
            <a:endParaRPr lang="ru-RU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04628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Законы логики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u="sng">
                <a:latin typeface="Calibri" pitchFamily="34" charset="0"/>
              </a:rPr>
              <a:t>1)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коммутативности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перестановка формул в симметричных связках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42118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ассоциативности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порядок применения бинарных связок и расстановка скобок </a:t>
            </a: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)&amp;</a:t>
            </a:r>
            <a:r>
              <a:rPr lang="en-US" sz="2800" i="1">
                <a:latin typeface="Calibri" pitchFamily="34" charset="0"/>
              </a:rPr>
              <a:t>c;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c.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Идемпотентность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– </a:t>
            </a:r>
            <a:r>
              <a:rPr lang="ru-RU" sz="2800">
                <a:latin typeface="Calibri" pitchFamily="34" charset="0"/>
              </a:rPr>
              <a:t>тождественное исключение эквива-лентных формул в бинарных связках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1611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4)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Дистрибутивность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распределительный закон для бинарных связок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)&amp;(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860800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5)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поглощения </a:t>
            </a:r>
          </a:p>
          <a:p>
            <a:r>
              <a:rPr lang="ru-RU" sz="2800">
                <a:latin typeface="Calibri" pitchFamily="34" charset="0"/>
              </a:rPr>
              <a:t> 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;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300663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Булева алгебра 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Алгебра логики (булева алгебра)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определена на множестве высказываний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…}.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Булева алгебра высказываний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метод вычисления значе-ний составных высказываний, определяемых формулами высказываний.</a:t>
            </a:r>
          </a:p>
          <a:p>
            <a:r>
              <a:rPr lang="ru-RU" sz="2800">
                <a:latin typeface="Calibri" pitchFamily="34" charset="0"/>
              </a:rPr>
              <a:t>Дополним множество высказываний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двумя константа-ми: </a:t>
            </a:r>
            <a:r>
              <a:rPr lang="ru-RU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=1 и </a:t>
            </a:r>
            <a:r>
              <a:rPr lang="ru-RU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=0. На множестве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справедливы законы нуля и единицы, что следует из таблиц истинности для бинарных связок 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 b="1">
                <a:latin typeface="Calibri" pitchFamily="34" charset="0"/>
              </a:rPr>
              <a:t>: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9083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6)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нуля и единицы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   0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		1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1;		</a:t>
            </a:r>
          </a:p>
          <a:p>
            <a:r>
              <a:rPr lang="ru-RU" sz="2800">
                <a:latin typeface="Calibri" pitchFamily="34" charset="0"/>
              </a:rPr>
              <a:t>       0 &amp;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0;		1 &amp;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ru-RU" sz="2800">
                <a:latin typeface="Calibri" pitchFamily="34" charset="0"/>
              </a:rPr>
              <a:t>=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.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21163"/>
            <a:ext cx="9144000" cy="2678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Для произвольного  высказывания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 и инверсии  </a:t>
            </a:r>
            <a:r>
              <a:rPr lang="en-US" sz="2800" dirty="0" err="1">
                <a:latin typeface="+mn-lt"/>
              </a:rPr>
              <a:t>ù</a:t>
            </a:r>
            <a:r>
              <a:rPr lang="en-US" sz="2800" i="1" dirty="0" err="1">
                <a:latin typeface="+mn-lt"/>
              </a:rPr>
              <a:t>a</a:t>
            </a:r>
            <a:r>
              <a:rPr lang="ru-RU" sz="2800" dirty="0">
                <a:latin typeface="+mn-lt"/>
              </a:rPr>
              <a:t>, которая, по определению связки НЕ, обозначает единственное высказывание в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для  каждого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, выполняются следующие тождества: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arenR" startAt="7"/>
              <a:defRPr/>
            </a:pPr>
            <a:r>
              <a:rPr lang="ru-RU" sz="2800" b="1" i="1" u="sng" dirty="0">
                <a:solidFill>
                  <a:srgbClr val="0932E1"/>
                </a:solidFill>
                <a:latin typeface="+mn-lt"/>
              </a:rPr>
              <a:t>Законы дополнительного элемента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 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 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  <a:sym typeface="Symbol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= 1;    </a:t>
            </a: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= 0.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0070C0"/>
                </a:solidFill>
                <a:latin typeface="Calibri" pitchFamily="34" charset="0"/>
              </a:rPr>
              <a:t>Софизм</a:t>
            </a:r>
            <a:r>
              <a:rPr lang="ru-RU" sz="3200">
                <a:latin typeface="Calibri" pitchFamily="34" charset="0"/>
              </a:rPr>
              <a:t> (от </a:t>
            </a:r>
            <a:r>
              <a:rPr lang="ru-RU" sz="3200">
                <a:latin typeface="Calibri" pitchFamily="34" charset="0"/>
                <a:hlinkClick r:id="rId2" tooltip="Греческий язык"/>
              </a:rPr>
              <a:t>греч.</a:t>
            </a:r>
            <a:r>
              <a:rPr lang="ru-RU" sz="3200">
                <a:latin typeface="Calibri" pitchFamily="34" charset="0"/>
              </a:rPr>
              <a:t> σόφισμα, «мастерство, умение, хитрая выдумка, уловка, мудрость») — ложное высказывание, которое, тем не менее, при поверх-ностном рассмотрении кажется правильным. Софизм основан на преднамеренном, сознатель-ном нарушении правил логики. Это отличает его от </a:t>
            </a:r>
            <a:r>
              <a:rPr lang="ru-RU" sz="3200">
                <a:latin typeface="Calibri" pitchFamily="34" charset="0"/>
                <a:hlinkClick r:id="rId3" tooltip="Паралогизм"/>
              </a:rPr>
              <a:t>паралогизма</a:t>
            </a:r>
            <a:r>
              <a:rPr lang="ru-RU" sz="3200">
                <a:latin typeface="Calibri" pitchFamily="34" charset="0"/>
              </a:rPr>
              <a:t> и </a:t>
            </a:r>
            <a:r>
              <a:rPr lang="ru-RU" sz="3200">
                <a:latin typeface="Calibri" pitchFamily="34" charset="0"/>
                <a:hlinkClick r:id="rId4" tooltip="Апория"/>
              </a:rPr>
              <a:t>апории</a:t>
            </a:r>
            <a:r>
              <a:rPr lang="ru-RU" sz="3200">
                <a:latin typeface="Calibri" pitchFamily="34" charset="0"/>
              </a:rPr>
              <a:t>. Логические ошибки, допус-каемы в доказательстве, как и в рассуждениях во-обще непреднамеренно, называются </a:t>
            </a:r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паралогиз-мы</a:t>
            </a:r>
            <a:r>
              <a:rPr lang="ru-RU" sz="3200" b="1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(от </a:t>
            </a:r>
            <a:r>
              <a:rPr lang="ru-RU" sz="3200">
                <a:solidFill>
                  <a:srgbClr val="0070C0"/>
                </a:solidFill>
                <a:latin typeface="Calibri" pitchFamily="34" charset="0"/>
              </a:rPr>
              <a:t>греч</a:t>
            </a:r>
            <a:r>
              <a:rPr lang="ru-RU" sz="3200">
                <a:latin typeface="Calibri" pitchFamily="34" charset="0"/>
              </a:rPr>
              <a:t>. paralogismos-неправильное рассужде-ние).</a:t>
            </a:r>
            <a:r>
              <a:rPr lang="ru-RU" sz="3200" b="1">
                <a:solidFill>
                  <a:srgbClr val="0070C0"/>
                </a:solidFill>
                <a:latin typeface="Calibri" pitchFamily="34" charset="0"/>
              </a:rPr>
              <a:t> АПОРИЯ </a:t>
            </a:r>
            <a:r>
              <a:rPr lang="ru-RU" sz="3200">
                <a:latin typeface="Calibri" pitchFamily="34" charset="0"/>
              </a:rPr>
              <a:t>(от </a:t>
            </a:r>
            <a:r>
              <a:rPr lang="ru-RU" sz="3200">
                <a:solidFill>
                  <a:srgbClr val="0070C0"/>
                </a:solidFill>
                <a:latin typeface="Calibri" pitchFamily="34" charset="0"/>
              </a:rPr>
              <a:t>греч</a:t>
            </a:r>
            <a:r>
              <a:rPr lang="ru-RU" sz="3200">
                <a:latin typeface="Calibri" pitchFamily="34" charset="0"/>
              </a:rPr>
              <a:t>. aporia — затруднение, не-доумение) — трудноразрешимая </a:t>
            </a:r>
            <a:r>
              <a:rPr lang="ru-RU" sz="3200">
                <a:latin typeface="Calibri" pitchFamily="34" charset="0"/>
                <a:hlinkClick r:id="rId5"/>
              </a:rPr>
              <a:t>проблема</a:t>
            </a:r>
            <a:r>
              <a:rPr lang="ru-RU" sz="3200">
                <a:latin typeface="Calibri" pitchFamily="34" charset="0"/>
              </a:rPr>
              <a:t>, свя-занная с противоречием между данными опыта и их мысленным анализом.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 этом также выполняются следующие законы, которые определяют свойства операции инверсии в алгебре логики: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1795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8)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 двойного отрицания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06057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9)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двойственности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(правила де Моргана) – приведение инверсии к атомам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;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86080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10)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Замена импликации бинарными связками </a:t>
            </a:r>
            <a:r>
              <a:rPr lang="ru-RU" sz="2800" b="1" u="sng">
                <a:latin typeface="Calibri" pitchFamily="34" charset="0"/>
              </a:rPr>
              <a:t>&amp;,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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72440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11)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Замена эквивалентности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~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 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64515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12)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Замена исключающего ИЛИ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ru-RU" sz="2800">
                <a:latin typeface="Calibri" pitchFamily="34" charset="0"/>
                <a:sym typeface="Symbol" pitchFamily="18" charset="2"/>
              </a:rPr>
              <a:t>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~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  <a:sym typeface="Symbol" pitchFamily="18" charset="2"/>
              </a:rPr>
              <a:t>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13)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Законы сокращения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применяются для  упрощения формул</a:t>
            </a:r>
            <a:r>
              <a:rPr lang="ru-RU" sz="2800" i="1" u="sng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b;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732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14) </a:t>
            </a:r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Правило склеивания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–</a:t>
            </a:r>
            <a:r>
              <a:rPr lang="ru-RU" sz="2800">
                <a:latin typeface="Calibri" pitchFamily="34" charset="0"/>
              </a:rPr>
              <a:t> применяется для  упрощения формул</a:t>
            </a:r>
            <a:r>
              <a:rPr lang="ru-RU" sz="2800" b="1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0" y="29972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Законы алгебры логики позволяют применять </a:t>
            </a:r>
            <a:r>
              <a:rPr lang="ru-RU" sz="2800" dirty="0" err="1">
                <a:latin typeface="Calibri" pitchFamily="34" charset="0"/>
              </a:rPr>
              <a:t>системати</a:t>
            </a:r>
            <a:r>
              <a:rPr lang="en-US" sz="2800" dirty="0">
                <a:latin typeface="Calibri" pitchFamily="34" charset="0"/>
              </a:rPr>
              <a:t>-</a:t>
            </a:r>
            <a:r>
              <a:rPr lang="ru-RU" sz="2800" dirty="0" err="1">
                <a:latin typeface="Calibri" pitchFamily="34" charset="0"/>
              </a:rPr>
              <a:t>ческие</a:t>
            </a:r>
            <a:r>
              <a:rPr lang="ru-RU" sz="2800" dirty="0">
                <a:latin typeface="Calibri" pitchFamily="34" charset="0"/>
              </a:rPr>
              <a:t> алгебраические методы преобразования формул логики, которые сводятся к тождественным подстановкам в соответствии с тождествами (1-14). </a:t>
            </a:r>
          </a:p>
          <a:p>
            <a:r>
              <a:rPr lang="ru-RU" sz="2800" dirty="0">
                <a:latin typeface="Calibri" pitchFamily="34" charset="0"/>
              </a:rPr>
              <a:t> Атомы в формулах являются булевыми переменными и могут принимать значения {0,1}. Логические связки могут быть заменены знаками (&amp; - логическое умножение ( ),  операция отрицания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 обозначается инверсией переменной  </a:t>
            </a:r>
            <a:r>
              <a:rPr lang="en-US" sz="2800" dirty="0">
                <a:latin typeface="Calibri" pitchFamily="34" charset="0"/>
              </a:rPr>
              <a:t>  </a:t>
            </a:r>
            <a:r>
              <a:rPr lang="ru-RU" sz="2800" dirty="0">
                <a:latin typeface="Calibri" pitchFamily="34" charset="0"/>
              </a:rPr>
              <a:t>).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051050" y="6524625"/>
          <a:ext cx="433388" cy="360363"/>
        </p:xfrm>
        <a:graphic>
          <a:graphicData uri="http://schemas.openxmlformats.org/presentationml/2006/ole">
            <p:oleObj spid="_x0000_s1026" name="Формула" r:id="rId3" imgW="1396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2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Булеву алгебру можно использовать для проверки тож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деств, тавтологий, в преобразованиях, упрощающих рас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суждения.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41287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2"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булевой алгебры для проверки тождеств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Можно выделить основные законы булевой алгебры и законы, которые могут быть доказаны с применением аксиом. К основным законам относят (1-4, 6,7)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3284538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i="1" u="sng">
                <a:solidFill>
                  <a:srgbClr val="0932E1"/>
                </a:solidFill>
                <a:latin typeface="Calibri" pitchFamily="34" charset="0"/>
              </a:rPr>
              <a:t>Доказательство правила де Моргана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b="1" i="1">
                <a:latin typeface="Calibri" pitchFamily="34" charset="0"/>
              </a:rPr>
              <a:t>a</a:t>
            </a:r>
            <a:r>
              <a:rPr lang="ru-RU" sz="2800" b="1" i="1">
                <a:latin typeface="Calibri" pitchFamily="34" charset="0"/>
              </a:rPr>
              <a:t> </a:t>
            </a:r>
            <a:r>
              <a:rPr lang="ru-RU" sz="2800" b="1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Рассмотрим формулу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 i="1">
                <a:latin typeface="Calibri" pitchFamily="34" charset="0"/>
              </a:rPr>
              <a:t>=                              </a:t>
            </a:r>
            <a:r>
              <a:rPr lang="ru-RU" sz="2800">
                <a:latin typeface="Calibri" pitchFamily="34" charset="0"/>
              </a:rPr>
              <a:t>дистрибутивный закон</a:t>
            </a:r>
          </a:p>
          <a:p>
            <a:r>
              <a:rPr lang="ru-RU" sz="2800">
                <a:latin typeface="Calibri" pitchFamily="34" charset="0"/>
              </a:rPr>
              <a:t>=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&amp;(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1     закон дополнительного элемента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Рассмотрим формулу 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 </a:t>
            </a:r>
            <a:r>
              <a:rPr lang="ru-RU" sz="2800">
                <a:latin typeface="Calibri" pitchFamily="34" charset="0"/>
              </a:rPr>
              <a:t>=</a:t>
            </a:r>
            <a:r>
              <a:rPr lang="ru-RU" sz="2800" i="1">
                <a:latin typeface="Calibri" pitchFamily="34" charset="0"/>
              </a:rPr>
              <a:t>             </a:t>
            </a:r>
            <a:r>
              <a:rPr lang="ru-RU" sz="2800">
                <a:latin typeface="Calibri" pitchFamily="34" charset="0"/>
              </a:rPr>
              <a:t>дистрибутивный закон</a:t>
            </a:r>
          </a:p>
          <a:p>
            <a:r>
              <a:rPr lang="ru-RU" sz="2800">
                <a:latin typeface="Calibri" pitchFamily="34" charset="0"/>
              </a:rPr>
              <a:t>=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0.    закон дополнительного элемента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1844675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Таким образом, получены тождества:</a:t>
            </a:r>
          </a:p>
          <a:p>
            <a:endParaRPr lang="ru-RU" sz="2800">
              <a:latin typeface="Calibri" pitchFamily="34" charset="0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>
              <a:latin typeface="Calibri" pitchFamily="34" charset="0"/>
            </a:endParaRP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0" y="2420938"/>
          <a:ext cx="3492500" cy="1093787"/>
        </p:xfrm>
        <a:graphic>
          <a:graphicData uri="http://schemas.openxmlformats.org/presentationml/2006/ole">
            <p:oleObj spid="_x0000_s2050" name="Формула" r:id="rId3" imgW="1320227" imgH="457002" progId="Equation.3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3573463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но согласно законам дополнительного элемента    </a:t>
            </a:r>
          </a:p>
          <a:p>
            <a:r>
              <a:rPr lang="ru-RU" sz="2800" i="1">
                <a:latin typeface="Calibri" pitchFamily="34" charset="0"/>
              </a:rPr>
              <a:t>        </a:t>
            </a:r>
            <a:r>
              <a:rPr lang="en-US" sz="2800" i="1">
                <a:latin typeface="Calibri" pitchFamily="34" charset="0"/>
              </a:rPr>
              <a:t>c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 </a:t>
            </a:r>
            <a:r>
              <a:rPr lang="ru-RU" sz="2800">
                <a:latin typeface="Calibri" pitchFamily="34" charset="0"/>
              </a:rPr>
              <a:t>= 1;    </a:t>
            </a:r>
          </a:p>
          <a:p>
            <a:r>
              <a:rPr lang="ru-RU" sz="2800" i="1">
                <a:latin typeface="Calibri" pitchFamily="34" charset="0"/>
              </a:rPr>
              <a:t>       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c </a:t>
            </a:r>
            <a:r>
              <a:rPr lang="ru-RU" sz="2800">
                <a:latin typeface="Calibri" pitchFamily="34" charset="0"/>
              </a:rPr>
              <a:t>= 0,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52117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пусть </a:t>
            </a:r>
            <a:r>
              <a:rPr lang="ru-RU" sz="2800" i="1">
                <a:latin typeface="Calibri" pitchFamily="34" charset="0"/>
              </a:rPr>
              <a:t>с = 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тогда, из полученных тождеств, следует, что 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 i="1">
                <a:latin typeface="Calibri" pitchFamily="34" charset="0"/>
              </a:rPr>
              <a:t>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что и требовалось доказать.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2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алгебры для вычислений – метод Квайна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Метод Квайна заключается в следующем: последова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тельно подставляются значения истинности в формулу для аргументов и вычисляются значения и</a:t>
            </a:r>
            <a:r>
              <a:rPr lang="en-US" sz="2800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тиности, или выполняются алгебраические преобразования формул до тех пор,  пока не получим конечные значения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 или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6368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Алгоритм вычислений строится в виде бинарного дерева (двоичной диаграммы) – концевые вершины обозначают все возможные значения формулы.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9318" t="22279" r="30977" b="46220"/>
          <a:stretch>
            <a:fillRect/>
          </a:stretch>
        </p:blipFill>
        <p:spPr bwMode="auto">
          <a:xfrm>
            <a:off x="1403350" y="3905250"/>
            <a:ext cx="635158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457" t="61977" r="33556" b="8250"/>
          <a:stretch>
            <a:fillRect/>
          </a:stretch>
        </p:blipFill>
        <p:spPr bwMode="auto">
          <a:xfrm>
            <a:off x="827088" y="1282700"/>
            <a:ext cx="7688262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Двоичная диаграмма, построенная методом Квайна, может быть использована для вычислений при заданных наборах значений переменных.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0" y="4365625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Двоичная бинарная диаграмма - 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Binary Decision Diagram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(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BDD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может быть получена сверткой бинарного дерева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относительно значений истинности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07" t="39920" r="38361" b="26060"/>
          <a:stretch>
            <a:fillRect/>
          </a:stretch>
        </p:blipFill>
        <p:spPr bwMode="auto">
          <a:xfrm>
            <a:off x="755650" y="0"/>
            <a:ext cx="223202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92500" y="404813"/>
            <a:ext cx="56515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if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)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          if (c)   </a:t>
            </a:r>
            <a:r>
              <a:rPr lang="ru-RU" sz="2800">
                <a:latin typeface="Calibri" pitchFamily="34" charset="0"/>
              </a:rPr>
              <a:t>Ф</a:t>
            </a:r>
            <a:r>
              <a:rPr lang="en-US" sz="2800">
                <a:latin typeface="Calibri" pitchFamily="34" charset="0"/>
              </a:rPr>
              <a:t>=1;        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              else      </a:t>
            </a:r>
            <a:r>
              <a:rPr lang="ru-RU" sz="2800">
                <a:latin typeface="Calibri" pitchFamily="34" charset="0"/>
              </a:rPr>
              <a:t>Ф</a:t>
            </a:r>
            <a:r>
              <a:rPr lang="en-US" sz="2800">
                <a:latin typeface="Calibri" pitchFamily="34" charset="0"/>
              </a:rPr>
              <a:t>=0;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      </a:t>
            </a:r>
            <a:r>
              <a:rPr lang="en-US" sz="2800">
                <a:latin typeface="Calibri" pitchFamily="34" charset="0"/>
              </a:rPr>
              <a:t>else</a:t>
            </a:r>
            <a:r>
              <a:rPr lang="ru-RU" sz="2800">
                <a:latin typeface="Calibri" pitchFamily="34" charset="0"/>
              </a:rPr>
              <a:t>    Ф=0.</a:t>
            </a:r>
            <a:r>
              <a:rPr lang="ru-RU" sz="2800" b="1">
                <a:latin typeface="Calibri" pitchFamily="34" charset="0"/>
              </a:rPr>
              <a:t>	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27647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. Построить </a:t>
            </a:r>
            <a:r>
              <a:rPr lang="en-US" sz="2800">
                <a:latin typeface="Calibri" pitchFamily="34" charset="0"/>
              </a:rPr>
              <a:t>BDD</a:t>
            </a:r>
            <a:r>
              <a:rPr lang="ru-RU" sz="2800">
                <a:latin typeface="Calibri" pitchFamily="34" charset="0"/>
              </a:rPr>
              <a:t> для формулы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16779" t="30911" r="13086" b="27319"/>
          <a:stretch>
            <a:fillRect/>
          </a:stretch>
        </p:blipFill>
        <p:spPr bwMode="auto">
          <a:xfrm>
            <a:off x="971550" y="2816225"/>
            <a:ext cx="6500813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268538" y="2708275"/>
            <a:ext cx="358775" cy="433388"/>
          </a:xfrm>
          <a:prstGeom prst="rect">
            <a:avLst/>
          </a:prstGeom>
          <a:solidFill>
            <a:srgbClr val="FDE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051050" y="3860800"/>
            <a:ext cx="144463" cy="288925"/>
          </a:xfrm>
          <a:prstGeom prst="rect">
            <a:avLst/>
          </a:prstGeom>
          <a:solidFill>
            <a:srgbClr val="FDE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908175" y="3697288"/>
            <a:ext cx="48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  <a:sym typeface="Symbol" pitchFamily="18" charset="2"/>
              </a:rPr>
              <a:t> </a:t>
            </a:r>
            <a:endParaRPr lang="ru-RU" sz="2800" b="1">
              <a:latin typeface="Calibri" pitchFamily="34" charset="0"/>
            </a:endParaRPr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268538" y="2781300"/>
            <a:ext cx="482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Calibri" pitchFamily="34" charset="0"/>
                <a:sym typeface="Symbol" pitchFamily="18" charset="2"/>
              </a:rPr>
              <a:t> </a:t>
            </a:r>
            <a:endParaRPr lang="ru-RU" sz="2800" b="1">
              <a:latin typeface="Calibri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0" y="549751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. Построить </a:t>
            </a:r>
            <a:r>
              <a:rPr lang="en-US" sz="2800">
                <a:latin typeface="Calibri" pitchFamily="34" charset="0"/>
              </a:rPr>
              <a:t>BDD </a:t>
            </a:r>
            <a:r>
              <a:rPr lang="ru-RU" sz="2800">
                <a:latin typeface="Calibri" pitchFamily="34" charset="0"/>
              </a:rPr>
              <a:t>для функции суммирования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7" grpId="0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14027" t="42439" r="6250" b="9682"/>
          <a:stretch>
            <a:fillRect/>
          </a:stretch>
        </p:blipFill>
        <p:spPr bwMode="auto">
          <a:xfrm>
            <a:off x="684213" y="44450"/>
            <a:ext cx="7775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492375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алгебры для доказательства общезначимости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3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Если в результате тождественных алгебра-ических преобразований  формула Ф(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...) тождествен-но равна единице, то формула Ф - тавтология (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прямой ме-тод доказательства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  <p:sp>
        <p:nvSpPr>
          <p:cNvPr id="59396" name="TextBox 5"/>
          <p:cNvSpPr txBox="1">
            <a:spLocks noChangeArrowheads="1"/>
          </p:cNvSpPr>
          <p:nvPr/>
        </p:nvSpPr>
        <p:spPr bwMode="auto">
          <a:xfrm>
            <a:off x="0" y="5013325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Утверждение 4</a:t>
            </a:r>
            <a:r>
              <a:rPr lang="ru-RU" sz="2800" dirty="0">
                <a:solidFill>
                  <a:srgbClr val="0932E1"/>
                </a:solidFill>
                <a:latin typeface="Calibri" pitchFamily="34" charset="0"/>
              </a:rPr>
              <a:t>. </a:t>
            </a:r>
            <a:r>
              <a:rPr lang="ru-RU" sz="2800" dirty="0">
                <a:latin typeface="Calibri" pitchFamily="34" charset="0"/>
              </a:rPr>
              <a:t>Если в результате тождественных </a:t>
            </a:r>
            <a:r>
              <a:rPr lang="ru-RU" sz="2800" dirty="0" err="1">
                <a:latin typeface="Calibri" pitchFamily="34" charset="0"/>
              </a:rPr>
              <a:t>алгебра-ических</a:t>
            </a:r>
            <a:r>
              <a:rPr lang="ru-RU" sz="2800" dirty="0">
                <a:latin typeface="Calibri" pitchFamily="34" charset="0"/>
              </a:rPr>
              <a:t> преобразований  формула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dirty="0">
                <a:latin typeface="Calibri" pitchFamily="34" charset="0"/>
              </a:rPr>
              <a:t>Ф(</a:t>
            </a:r>
            <a:r>
              <a:rPr lang="en-US" sz="2800" i="1" dirty="0">
                <a:latin typeface="Calibri" pitchFamily="34" charset="0"/>
              </a:rPr>
              <a:t>a</a:t>
            </a:r>
            <a:r>
              <a:rPr lang="ru-RU" sz="2800" dirty="0">
                <a:latin typeface="Calibri" pitchFamily="34" charset="0"/>
              </a:rPr>
              <a:t>, </a:t>
            </a:r>
            <a:r>
              <a:rPr lang="en-US" sz="2800" i="1" dirty="0">
                <a:latin typeface="Calibri" pitchFamily="34" charset="0"/>
              </a:rPr>
              <a:t>b</a:t>
            </a:r>
            <a:r>
              <a:rPr lang="ru-RU" sz="2800" dirty="0">
                <a:latin typeface="Calibri" pitchFamily="34" charset="0"/>
              </a:rPr>
              <a:t>,...) </a:t>
            </a:r>
            <a:r>
              <a:rPr lang="ru-RU" sz="2800" dirty="0" err="1">
                <a:latin typeface="Calibri" pitchFamily="34" charset="0"/>
              </a:rPr>
              <a:t>тождествен-но</a:t>
            </a:r>
            <a:r>
              <a:rPr lang="ru-RU" sz="2800" dirty="0">
                <a:latin typeface="Calibri" pitchFamily="34" charset="0"/>
              </a:rPr>
              <a:t> равна нулю, то формула Ф – тавтология (</a:t>
            </a:r>
            <a:r>
              <a:rPr lang="ru-RU" sz="2800" i="1" dirty="0">
                <a:solidFill>
                  <a:srgbClr val="0932E1"/>
                </a:solidFill>
                <a:latin typeface="Calibri" pitchFamily="34" charset="0"/>
              </a:rPr>
              <a:t>обратный </a:t>
            </a:r>
            <a:r>
              <a:rPr lang="ru-RU" sz="2800" i="1" dirty="0" err="1">
                <a:solidFill>
                  <a:srgbClr val="0932E1"/>
                </a:solidFill>
                <a:latin typeface="Calibri" pitchFamily="34" charset="0"/>
              </a:rPr>
              <a:t>ме-тод</a:t>
            </a:r>
            <a:r>
              <a:rPr lang="ru-RU" sz="2800" i="1" dirty="0">
                <a:solidFill>
                  <a:srgbClr val="0932E1"/>
                </a:solidFill>
                <a:latin typeface="Calibri" pitchFamily="34" charset="0"/>
              </a:rPr>
              <a:t> доказательства</a:t>
            </a:r>
            <a:r>
              <a:rPr lang="ru-RU" sz="2800" dirty="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3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  -  применение прямого метода. </a:t>
            </a:r>
          </a:p>
          <a:p>
            <a:r>
              <a:rPr lang="ru-RU" sz="2800">
                <a:latin typeface="Calibri" pitchFamily="34" charset="0"/>
              </a:rPr>
              <a:t>Требуется проверить общезначимость формулы  транзи-тивности 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17345" t="50000" r="6250" b="34859"/>
          <a:stretch>
            <a:fillRect/>
          </a:stretch>
        </p:blipFill>
        <p:spPr bwMode="auto">
          <a:xfrm>
            <a:off x="138113" y="1268413"/>
            <a:ext cx="868203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17345" t="71420" r="6250" b="14720"/>
          <a:stretch>
            <a:fillRect/>
          </a:stretch>
        </p:blipFill>
        <p:spPr bwMode="auto">
          <a:xfrm>
            <a:off x="0" y="2924175"/>
            <a:ext cx="88074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349500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  - применение обратного метода.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39338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Т.е.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Ф=0, значит формула Ф – тавтология.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6529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6. 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SAT</a:t>
            </a:r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-проблема (прямой метод)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Преобразование формулы в ДНФ позволяет получить конъюнктивные термы, соответствующие выполнимым интерпретациям (наборам).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Проверка общезначимости формул (обратный метод)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Преобразование инверсии формулы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 ДНФ позволяет опровергнуть общезначимость Ф обратным методом. ДНФ состоит из конъюнктивных термов,  определяющих выполнимые интерпретации.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8913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r>
              <a:rPr lang="ru-RU" sz="2800">
                <a:latin typeface="Calibri" pitchFamily="34" charset="0"/>
              </a:rPr>
              <a:t>   </a:t>
            </a:r>
          </a:p>
          <a:p>
            <a:r>
              <a:rPr lang="ru-RU" sz="2800">
                <a:latin typeface="Calibri" pitchFamily="34" charset="0"/>
              </a:rPr>
              <a:t>Проверить общезначимость  следующей формулы</a:t>
            </a:r>
          </a:p>
          <a:p>
            <a:r>
              <a:rPr lang="ru-RU" sz="2800">
                <a:latin typeface="Calibri" pitchFamily="34" charset="0"/>
              </a:rPr>
              <a:t>		Ф = (</a:t>
            </a:r>
            <a:r>
              <a:rPr lang="en-US" sz="2800" i="1">
                <a:latin typeface="Calibri" pitchFamily="34" charset="0"/>
              </a:rPr>
              <a:t>ab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ac</a:t>
            </a:r>
            <a:r>
              <a:rPr lang="ru-RU" sz="2800">
                <a:latin typeface="Calibri" pitchFamily="34" charset="0"/>
              </a:rPr>
              <a:t>). 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3575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Инверсия этой формулы в алгебраической форме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((</a:t>
            </a:r>
            <a:r>
              <a:rPr lang="en-US" sz="2800" i="1">
                <a:latin typeface="Calibri" pitchFamily="34" charset="0"/>
              </a:rPr>
              <a:t>ab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ru-RU" sz="2800" i="1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ac</a:t>
            </a:r>
            <a:r>
              <a:rPr lang="ru-RU" sz="2800">
                <a:latin typeface="Calibri" pitchFamily="34" charset="0"/>
              </a:rPr>
              <a:t>))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ab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ac</a:t>
            </a:r>
            <a:r>
              <a:rPr lang="ru-RU" sz="2800">
                <a:latin typeface="Calibri" pitchFamily="34" charset="0"/>
              </a:rPr>
              <a:t>) =</a:t>
            </a:r>
          </a:p>
          <a:p>
            <a:r>
              <a:rPr lang="ru-RU" sz="2800">
                <a:latin typeface="Calibri" pitchFamily="34" charset="0"/>
              </a:rPr>
              <a:t>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) =</a:t>
            </a:r>
          </a:p>
          <a:p>
            <a:r>
              <a:rPr lang="ru-RU" sz="2800">
                <a:latin typeface="Calibri" pitchFamily="34" charset="0"/>
              </a:rPr>
              <a:t>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bc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ba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.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720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Можно использовать любой из термов для выбора интер-претации, в которой формула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выполнима, а Ф не вы-полнима, например, для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=1  значения 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=0 и </a:t>
            </a:r>
            <a:r>
              <a:rPr lang="en-US" sz="2800" i="1">
                <a:latin typeface="Calibri" pitchFamily="34" charset="0"/>
              </a:rPr>
              <a:t>c</a:t>
            </a:r>
            <a:r>
              <a:rPr lang="ru-RU" sz="2800">
                <a:latin typeface="Calibri" pitchFamily="34" charset="0"/>
              </a:rPr>
              <a:t>=1. Следовательно, формула Ф не общезначима.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>
                <a:solidFill>
                  <a:srgbClr val="0932E1"/>
                </a:solidFill>
                <a:latin typeface="Calibri" pitchFamily="34" charset="0"/>
              </a:rPr>
              <a:t>Софизм Эватла</a:t>
            </a:r>
            <a:endParaRPr lang="ru-RU" sz="32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3200">
                <a:latin typeface="Calibri" pitchFamily="34" charset="0"/>
              </a:rPr>
              <a:t>У древнегреческого </a:t>
            </a:r>
            <a:r>
              <a:rPr lang="ru-RU" sz="3200">
                <a:solidFill>
                  <a:srgbClr val="0932E1"/>
                </a:solidFill>
                <a:latin typeface="Calibri" pitchFamily="34" charset="0"/>
              </a:rPr>
              <a:t>софиста Протагора </a:t>
            </a:r>
            <a:r>
              <a:rPr lang="ru-RU" sz="3200">
                <a:latin typeface="Calibri" pitchFamily="34" charset="0"/>
              </a:rPr>
              <a:t>учился </a:t>
            </a:r>
            <a:r>
              <a:rPr lang="ru-RU" sz="3200">
                <a:solidFill>
                  <a:srgbClr val="0932E1"/>
                </a:solidFill>
                <a:latin typeface="Calibri" pitchFamily="34" charset="0"/>
              </a:rPr>
              <a:t>со-фистике</a:t>
            </a:r>
            <a:r>
              <a:rPr lang="ru-RU" sz="3200">
                <a:latin typeface="Calibri" pitchFamily="34" charset="0"/>
              </a:rPr>
              <a:t> и в том числе </a:t>
            </a:r>
            <a:r>
              <a:rPr lang="ru-RU" sz="3200">
                <a:solidFill>
                  <a:srgbClr val="0932E1"/>
                </a:solidFill>
                <a:latin typeface="Calibri" pitchFamily="34" charset="0"/>
              </a:rPr>
              <a:t>судебному красноречию</a:t>
            </a:r>
            <a:r>
              <a:rPr lang="ru-RU" sz="3200">
                <a:latin typeface="Calibri" pitchFamily="34" charset="0"/>
              </a:rPr>
              <a:t> не-кий Эватл. По заключенному между ними договору Эватл должен был заплатить за обучение 10 тысяч драхм только в том случае, если выиграет свой первый судебный процесс. В случае проигрыша первого судебного дела он вообще не был обязан платить.</a:t>
            </a:r>
          </a:p>
          <a:p>
            <a:r>
              <a:rPr lang="ru-RU" sz="3200">
                <a:latin typeface="Calibri" pitchFamily="34" charset="0"/>
              </a:rPr>
              <a:t>Однако, закончив обучение, Эватл не стал участво-вать в судебных тяжбах. Как следствие, он считал себя свободным от уплаты за учебу. Это длилось довольно долго, терпение Протагора иссякло, и он сам подал на своего ученика в суд.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Метод Девиса - Патнема (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DP</a:t>
            </a:r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Решение </a:t>
            </a:r>
            <a:r>
              <a:rPr lang="en-US" sz="2800" b="1">
                <a:solidFill>
                  <a:srgbClr val="FF0000"/>
                </a:solidFill>
                <a:latin typeface="Calibri" pitchFamily="34" charset="0"/>
              </a:rPr>
              <a:t>SAT</a:t>
            </a:r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-проблемы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КНФ рассматривается как множество  дизъюнктов </a:t>
            </a:r>
          </a:p>
          <a:p>
            <a:pPr algn="ctr"/>
            <a:r>
              <a:rPr lang="en-US" sz="2800" i="1">
                <a:latin typeface="Calibri" pitchFamily="34" charset="0"/>
              </a:rPr>
              <a:t>S 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…,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}.</a:t>
            </a:r>
          </a:p>
          <a:p>
            <a:r>
              <a:rPr lang="ru-RU" sz="2800" i="1">
                <a:latin typeface="Calibri" pitchFamily="34" charset="0"/>
              </a:rPr>
              <a:t>Алгоритм </a:t>
            </a:r>
            <a:r>
              <a:rPr lang="en-US" sz="2800" i="1">
                <a:latin typeface="Calibri" pitchFamily="34" charset="0"/>
              </a:rPr>
              <a:t>SAT</a:t>
            </a:r>
            <a:r>
              <a:rPr lang="ru-RU" sz="2800">
                <a:latin typeface="Calibri" pitchFamily="34" charset="0"/>
              </a:rPr>
              <a:t> включает формальные шаги в виде правил преобразования множества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: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63683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1) Правило однолитерных дизъюнктов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:</a:t>
            </a:r>
          </a:p>
          <a:p>
            <a:r>
              <a:rPr lang="ru-RU" sz="2800">
                <a:latin typeface="Calibri" pitchFamily="34" charset="0"/>
              </a:rPr>
              <a:t>а) Если присутствуют однолитерные дизъюнкты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и  дизъ-юнкты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,  то дизъюнкты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исключаются по закону поглощения  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&amp;(</a:t>
            </a:r>
            <a:r>
              <a:rPr lang="en-US" sz="2800" i="1">
                <a:latin typeface="Calibri" pitchFamily="34" charset="0"/>
              </a:rPr>
              <a:t>L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;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92600"/>
            <a:ext cx="91440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б) Найдем для каждого однолитерного дизъюнкта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дизъ-юнкт, который содержит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, тогда в дизъюнктах можно исключить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по закону сокращения  </a:t>
            </a:r>
            <a:r>
              <a:rPr lang="ru-RU" sz="2800" i="1">
                <a:latin typeface="Calibri" pitchFamily="34" charset="0"/>
              </a:rPr>
              <a:t>  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516563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в) после преобразования дизъюнктов вычеркивается од-нолитерный дизъюнкт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, так как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выполнимо при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=1 и оставшееся множество дизъюнктов не зависит от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2) Правило чистых литер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: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Литера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– чистая</a:t>
            </a:r>
            <a:r>
              <a:rPr lang="ru-RU" sz="2800">
                <a:latin typeface="Calibri" pitchFamily="34" charset="0"/>
              </a:rPr>
              <a:t>, если во множестве дизъюнктов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не существует ни одного дизъюнкта с отрицанием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)</a:t>
            </a:r>
          </a:p>
          <a:p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1</a:t>
            </a:r>
            <a:r>
              <a:rPr lang="en-US" sz="2800">
                <a:latin typeface="Calibri" pitchFamily="34" charset="0"/>
              </a:rPr>
              <a:t>)&amp;(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2</a:t>
            </a:r>
            <a:r>
              <a:rPr lang="en-US" sz="2800">
                <a:latin typeface="Calibri" pitchFamily="34" charset="0"/>
              </a:rPr>
              <a:t>)&amp; …&amp;(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1</a:t>
            </a:r>
            <a:r>
              <a:rPr lang="en-US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2</a:t>
            </a:r>
            <a:r>
              <a:rPr lang="en-US" sz="2800">
                <a:latin typeface="Calibri" pitchFamily="34" charset="0"/>
              </a:rPr>
              <a:t>&amp;…&amp;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).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Вычеркиваются все дизъюнкты, содержащие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, так как </a:t>
            </a:r>
            <a:r>
              <a:rPr lang="en-US" sz="2800" i="1">
                <a:latin typeface="Calibri" pitchFamily="34" charset="0"/>
              </a:rPr>
              <a:t>S</a:t>
            </a:r>
            <a:r>
              <a:rPr lang="ru-RU" sz="2800">
                <a:latin typeface="Calibri" pitchFamily="34" charset="0"/>
              </a:rPr>
              <a:t> выполнимо при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=1, а оставшееся множество дизъюнктов не зависит от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068638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3) Если правила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1)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 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2)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 не применимы</a:t>
            </a:r>
            <a:r>
              <a:rPr lang="ru-RU" sz="2800">
                <a:latin typeface="Calibri" pitchFamily="34" charset="0"/>
              </a:rPr>
              <a:t>, то можно выбрать для одной из оставшихся литер значение 0 и 1, применить метод Квайна и проверить выполнение правил 1) и 2).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611688"/>
            <a:ext cx="9144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4)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Повторить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правила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 1) - 3)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пока не будут получены пустая формула или противоречивые дизъюнкты на шаге 1а. Пустая формула обозначает, что при исключении литер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...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=11...1 найдена интерпретация, в которой</a:t>
            </a:r>
            <a:r>
              <a:rPr lang="ru-RU" sz="2800" b="1">
                <a:latin typeface="Calibri" pitchFamily="34" charset="0"/>
              </a:rPr>
              <a:t> Ф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выполнима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/>
          <p:cNvSpPr txBox="1">
            <a:spLocks noChangeArrowheads="1"/>
          </p:cNvSpPr>
          <p:nvPr/>
        </p:nvSpPr>
        <p:spPr bwMode="auto">
          <a:xfrm>
            <a:off x="0" y="0"/>
            <a:ext cx="882015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Проверить выполнимость формулы</a:t>
            </a:r>
          </a:p>
          <a:p>
            <a:pPr algn="ctr"/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ru-RU" sz="2800">
                <a:latin typeface="Calibri" pitchFamily="34" charset="0"/>
              </a:rPr>
              <a:t>).</a:t>
            </a:r>
          </a:p>
          <a:p>
            <a:r>
              <a:rPr lang="ru-RU" sz="2800">
                <a:latin typeface="Calibri" pitchFamily="34" charset="0"/>
              </a:rPr>
              <a:t>Правила Девиса - Патнема не применимы, поэтому на первом шаге используем метод Квайна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21774" t="42439" r="19165" b="18500"/>
          <a:stretch>
            <a:fillRect/>
          </a:stretch>
        </p:blipFill>
        <p:spPr bwMode="auto">
          <a:xfrm>
            <a:off x="0" y="2133600"/>
            <a:ext cx="817562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1042988" y="4724400"/>
            <a:ext cx="7129462" cy="57626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5084763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Получена пустая формула и выбрана интерпретация </a:t>
            </a:r>
            <a:r>
              <a:rPr lang="en-US" sz="2800" i="1">
                <a:latin typeface="Calibri" pitchFamily="34" charset="0"/>
              </a:rPr>
              <a:t>pqt</a:t>
            </a:r>
            <a:r>
              <a:rPr lang="ru-RU" sz="2800">
                <a:latin typeface="Calibri" pitchFamily="34" charset="0"/>
              </a:rPr>
              <a:t>=110, при которой формула Ф выполнима. Другие интерпретации можно найти по правой ветви дерева при 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 i="1">
                <a:latin typeface="Calibri" pitchFamily="34" charset="0"/>
              </a:rPr>
              <a:t>=</a:t>
            </a:r>
            <a:r>
              <a:rPr lang="ru-RU" sz="2800">
                <a:latin typeface="Calibri" pitchFamily="34" charset="0"/>
              </a:rPr>
              <a:t>0, например, при </a:t>
            </a:r>
            <a:r>
              <a:rPr lang="en-US" sz="2800" i="1">
                <a:latin typeface="Calibri" pitchFamily="34" charset="0"/>
              </a:rPr>
              <a:t>pqt</a:t>
            </a:r>
            <a:r>
              <a:rPr lang="ru-RU" sz="2800">
                <a:latin typeface="Calibri" pitchFamily="34" charset="0"/>
              </a:rPr>
              <a:t>=001.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Проверка формулы на общезначимость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Метод </a:t>
            </a:r>
            <a:r>
              <a:rPr lang="en-US" sz="2800">
                <a:latin typeface="Calibri" pitchFamily="34" charset="0"/>
              </a:rPr>
              <a:t>DP</a:t>
            </a:r>
            <a:r>
              <a:rPr lang="ru-RU" sz="2800">
                <a:latin typeface="Calibri" pitchFamily="34" charset="0"/>
              </a:rPr>
              <a:t> применим для проверки формулы на общезна-чимость обратным методом. Для опровержения доста-точно найти хотя бы одну выполнимую интерпретацию </a:t>
            </a:r>
            <a:r>
              <a:rPr lang="en-US" sz="2800">
                <a:latin typeface="Calibri" pitchFamily="34" charset="0"/>
              </a:rPr>
              <a:t>SAT</a:t>
            </a:r>
            <a:r>
              <a:rPr lang="ru-RU" sz="2800">
                <a:latin typeface="Calibri" pitchFamily="34" charset="0"/>
              </a:rPr>
              <a:t>-алгоритмом для инверсной формулы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 КНФ.</a:t>
            </a:r>
          </a:p>
          <a:p>
            <a:r>
              <a:rPr lang="ru-RU" sz="2800">
                <a:latin typeface="Calibri" pitchFamily="34" charset="0"/>
              </a:rPr>
              <a:t>В этом случае формула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выполнима и  Ф не общезна-чима.</a:t>
            </a:r>
          </a:p>
          <a:p>
            <a:r>
              <a:rPr lang="ru-RU" sz="2800">
                <a:latin typeface="Calibri" pitchFamily="34" charset="0"/>
              </a:rPr>
              <a:t>Если на  шаге 1а останутся инверсные однолитерные дизъ-юнкты 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L</a:t>
            </a:r>
            <a:r>
              <a:rPr lang="ru-RU" sz="2800" i="1">
                <a:latin typeface="Calibri" pitchFamily="34" charset="0"/>
              </a:rPr>
              <a:t>, </a:t>
            </a:r>
            <a:r>
              <a:rPr lang="ru-RU" sz="2800">
                <a:latin typeface="Calibri" pitchFamily="34" charset="0"/>
              </a:rPr>
              <a:t>то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противоречие и Ф общезначима. 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3933825"/>
            <a:ext cx="91440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</a:t>
            </a:r>
            <a:r>
              <a:rPr lang="ru-RU" sz="2800">
                <a:latin typeface="Calibri" pitchFamily="34" charset="0"/>
              </a:rPr>
              <a:t>Проверить общезначимость закона транзитивности импликации</a:t>
            </a:r>
          </a:p>
          <a:p>
            <a:r>
              <a:rPr lang="ru-RU" sz="2800">
                <a:latin typeface="Calibri" pitchFamily="34" charset="0"/>
              </a:rPr>
              <a:t>Ф = (((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=</a:t>
            </a:r>
          </a:p>
          <a:p>
            <a:r>
              <a:rPr lang="ru-RU" sz="2800">
                <a:latin typeface="Calibri" pitchFamily="34" charset="0"/>
              </a:rPr>
              <a:t>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r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   исключение импликации</a:t>
            </a:r>
          </a:p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=       инверсия Ф </a:t>
            </a:r>
          </a:p>
          <a:p>
            <a:r>
              <a:rPr lang="ru-RU" sz="2800">
                <a:latin typeface="Calibri" pitchFamily="34" charset="0"/>
              </a:rPr>
              <a:t>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              исключение всех импликаций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23250" t="50000" r="33929" b="29840"/>
          <a:stretch>
            <a:fillRect/>
          </a:stretch>
        </p:blipFill>
        <p:spPr bwMode="auto">
          <a:xfrm>
            <a:off x="755650" y="0"/>
            <a:ext cx="70485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16113"/>
            <a:ext cx="914400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применяя правило 1 для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, получим противоречие </a:t>
            </a:r>
          </a:p>
          <a:p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=0, следовательно,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b="1">
                <a:latin typeface="Calibri" pitchFamily="34" charset="0"/>
              </a:rPr>
              <a:t>Ф </a:t>
            </a:r>
            <a:r>
              <a:rPr lang="ru-RU" sz="2800">
                <a:latin typeface="Calibri" pitchFamily="34" charset="0"/>
              </a:rPr>
              <a:t>противоречие и</a:t>
            </a:r>
            <a:r>
              <a:rPr lang="ru-RU" sz="2800" b="1">
                <a:latin typeface="Calibri" pitchFamily="34" charset="0"/>
              </a:rPr>
              <a:t>  Ф</a:t>
            </a:r>
            <a:r>
              <a:rPr lang="ru-RU" sz="2800">
                <a:latin typeface="Calibri" pitchFamily="34" charset="0"/>
              </a:rPr>
              <a:t> общезна-чима.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2131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Пример. 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Проверить общезначимость формулы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</a:t>
            </a:r>
          </a:p>
          <a:p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&amp;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</a:t>
            </a:r>
          </a:p>
          <a:p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 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)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 l="22511" t="50000" r="35406" b="29840"/>
          <a:stretch>
            <a:fillRect/>
          </a:stretch>
        </p:blipFill>
        <p:spPr bwMode="auto">
          <a:xfrm>
            <a:off x="809625" y="4941888"/>
            <a:ext cx="6829425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Ф выполнима при 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=1 и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=1, следовательно,  Ф не обще-значима.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1176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Применение тавтологий в  рассуждениях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Схемы рассуждений должны быть логически правильно построены, только тогда выводы могут быть признаны истинными. </a:t>
            </a:r>
          </a:p>
          <a:p>
            <a:r>
              <a:rPr lang="ru-RU" sz="2800">
                <a:latin typeface="Calibri" pitchFamily="34" charset="0"/>
              </a:rPr>
              <a:t>Тавтологии являются формальными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схемами правильных  рассуждений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 стратегией доказательства в математике (например, теоремы  элементарной геометрии). </a:t>
            </a:r>
          </a:p>
          <a:p>
            <a:r>
              <a:rPr lang="ru-RU" sz="2800">
                <a:latin typeface="Calibri" pitchFamily="34" charset="0"/>
              </a:rPr>
              <a:t> Рассуждения строятся в виде цепочки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общезначимых схем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рассуждений.</a:t>
            </a:r>
          </a:p>
          <a:p>
            <a:r>
              <a:rPr lang="ru-RU" sz="2800">
                <a:latin typeface="Calibri" pitchFamily="34" charset="0"/>
              </a:rPr>
              <a:t>Доказательства общезначимости схем формируются алгебраически или </a:t>
            </a:r>
            <a:r>
              <a:rPr lang="en-US" sz="2800">
                <a:latin typeface="Calibri" pitchFamily="34" charset="0"/>
              </a:rPr>
              <a:t>DP</a:t>
            </a:r>
            <a:r>
              <a:rPr lang="ru-RU" sz="2800">
                <a:latin typeface="Calibri" pitchFamily="34" charset="0"/>
              </a:rPr>
              <a:t>-методом.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Некоторые простые схемы рассуждений: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1) Правило отделения 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 i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“Если условие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 и  доказано, что из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всегда сле-дует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, то следствие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истинно.”</a:t>
            </a:r>
          </a:p>
          <a:p>
            <a:r>
              <a:rPr lang="ru-RU" sz="2800">
                <a:latin typeface="Calibri" pitchFamily="34" charset="0"/>
              </a:rPr>
              <a:t>       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=1.</a:t>
            </a:r>
          </a:p>
          <a:p>
            <a:r>
              <a:rPr lang="ru-RU" sz="2800">
                <a:latin typeface="Calibri" pitchFamily="34" charset="0"/>
              </a:rPr>
              <a:t>Очевидным обобщением правила является правило 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modus ponens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b="1">
                <a:solidFill>
                  <a:srgbClr val="0932E1"/>
                </a:solidFill>
                <a:latin typeface="Calibri" pitchFamily="34" charset="0"/>
              </a:rPr>
              <a:t>MP</a:t>
            </a:r>
            <a:r>
              <a:rPr lang="ru-RU" sz="2800">
                <a:latin typeface="Calibri" pitchFamily="34" charset="0"/>
              </a:rPr>
              <a:t>, лат. правило вывода),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где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 </a:t>
            </a:r>
            <a:r>
              <a:rPr lang="ru-RU" sz="2800">
                <a:latin typeface="Calibri" pitchFamily="34" charset="0"/>
              </a:rPr>
              <a:t>и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-тавтологии</a:t>
            </a:r>
            <a:r>
              <a:rPr lang="ru-RU" sz="2800" b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Остальные правила также применимы к тавтологиям.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365625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2) Правило Евклида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     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. 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“Если из предположения, что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ложно следует, что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истинно, то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истинно”.</a:t>
            </a:r>
          </a:p>
          <a:p>
            <a:r>
              <a:rPr lang="ru-RU" sz="2800">
                <a:latin typeface="Calibri" pitchFamily="34" charset="0"/>
              </a:rPr>
              <a:t>         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 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3) Правило доказательства разбором случаев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 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b="1" i="1">
                <a:latin typeface="Calibri" pitchFamily="34" charset="0"/>
              </a:rPr>
              <a:t>r </a:t>
            </a:r>
            <a:r>
              <a:rPr lang="ru-RU" sz="2800" b="1">
                <a:latin typeface="Calibri" pitchFamily="34" charset="0"/>
              </a:rPr>
              <a:t>)(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r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b="1" i="1">
                <a:latin typeface="Calibri" pitchFamily="34" charset="0"/>
              </a:rPr>
              <a:t>r</a:t>
            </a:r>
            <a:r>
              <a:rPr lang="ru-RU" sz="2800" b="1">
                <a:latin typeface="Calibri" pitchFamily="34" charset="0"/>
              </a:rPr>
              <a:t>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“Доказывается  утверждение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, выбираются по крайней мере два условия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(одно или оба истинные),  для которых может быть доказано 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)&amp;(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 тогда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 истинное утверждение.”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3250" t="39920" r="25072" b="36140"/>
          <a:stretch>
            <a:fillRect/>
          </a:stretch>
        </p:blipFill>
        <p:spPr bwMode="auto">
          <a:xfrm>
            <a:off x="107950" y="2420938"/>
            <a:ext cx="8870950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6529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противоречие и Ф общезначима.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506888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4) Правило контрапозиции (доказательство от против-ного)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           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 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 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“(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истинно тогда, к</a:t>
            </a:r>
            <a:r>
              <a:rPr lang="en-US" sz="2800">
                <a:latin typeface="Calibri" pitchFamily="34" charset="0"/>
              </a:rPr>
              <a:t>o</a:t>
            </a:r>
            <a:r>
              <a:rPr lang="ru-RU" sz="2800">
                <a:latin typeface="Calibri" pitchFamily="34" charset="0"/>
              </a:rPr>
              <a:t>гда истинно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Требуется доказать, что из истинности утверждения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следует истинность утверждения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. При этом существует содержательный или  конструктивный метод доказатель-ства тождественного утверждения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). Следовательно, приходим к противоречию с условием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0503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Если (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 ~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)) </a:t>
            </a:r>
            <a:r>
              <a:rPr lang="ru-RU" sz="2800">
                <a:latin typeface="Calibri" pitchFamily="34" charset="0"/>
              </a:rPr>
              <a:t>тавтология, то</a:t>
            </a:r>
          </a:p>
          <a:p>
            <a:r>
              <a:rPr lang="ru-RU" sz="2800">
                <a:latin typeface="Calibri" pitchFamily="34" charset="0"/>
              </a:rPr>
              <a:t> Ф = ((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 b="1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))((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</a:t>
            </a:r>
            <a:r>
              <a:rPr lang="en-US" sz="2800" b="1">
                <a:latin typeface="Calibri" pitchFamily="34" charset="0"/>
                <a:sym typeface="Symbol" pitchFamily="18" charset="2"/>
              </a:rPr>
              <a:t>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q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b="1" i="1">
                <a:latin typeface="Calibri" pitchFamily="34" charset="0"/>
              </a:rPr>
              <a:t>p</a:t>
            </a:r>
            <a:r>
              <a:rPr lang="ru-RU" sz="2800" b="1">
                <a:latin typeface="Calibri" pitchFamily="34" charset="0"/>
              </a:rPr>
              <a:t>))  </a:t>
            </a:r>
            <a:r>
              <a:rPr lang="ru-RU" sz="2800">
                <a:latin typeface="Calibri" pitchFamily="34" charset="0"/>
              </a:rPr>
              <a:t>тоже тавтология.</a:t>
            </a:r>
          </a:p>
          <a:p>
            <a:r>
              <a:rPr lang="ru-RU" sz="2800">
                <a:latin typeface="Calibri" pitchFamily="34" charset="0"/>
              </a:rPr>
              <a:t>        Ф =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) = 1.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427355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5) Правило косвенного доказательства</a:t>
            </a:r>
            <a:endParaRPr lang="ru-RU" sz="2800">
              <a:latin typeface="Calibri" pitchFamily="34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 l="21410" t="58353" r="26173" b="26060"/>
          <a:stretch>
            <a:fillRect/>
          </a:stretch>
        </p:blipFill>
        <p:spPr bwMode="auto">
          <a:xfrm>
            <a:off x="611188" y="4891088"/>
            <a:ext cx="8137525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“Доказывается утверждение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. Для этого выбирается не-которое утверждение 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,  для которого можно доказать,  что из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следует как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 i="1">
                <a:latin typeface="Calibri" pitchFamily="34" charset="0"/>
              </a:rPr>
              <a:t>,</a:t>
            </a:r>
            <a:r>
              <a:rPr lang="ru-RU" sz="2800">
                <a:latin typeface="Calibri" pitchFamily="34" charset="0"/>
              </a:rPr>
              <a:t> так и 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 i="1">
                <a:latin typeface="Calibri" pitchFamily="34" charset="0"/>
              </a:rPr>
              <a:t>). </a:t>
            </a:r>
            <a:r>
              <a:rPr lang="ru-RU" sz="2800">
                <a:latin typeface="Calibri" pitchFamily="34" charset="0"/>
              </a:rPr>
              <a:t> Тогда для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приходим к противоречию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 и утверждение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истинно.”</a:t>
            </a:r>
          </a:p>
          <a:p>
            <a:r>
              <a:rPr lang="ru-RU" sz="2800">
                <a:latin typeface="Calibri" pitchFamily="34" charset="0"/>
              </a:rPr>
              <a:t>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(</a:t>
            </a:r>
            <a:r>
              <a:rPr lang="en-US" sz="2800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 = 1.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34950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6) Правило доказательства эквивалентностью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a </a:t>
            </a:r>
            <a:r>
              <a:rPr lang="ru-RU" sz="2800" b="1">
                <a:latin typeface="Calibri" pitchFamily="34" charset="0"/>
              </a:rPr>
              <a:t>~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>
                <a:latin typeface="Calibri" pitchFamily="34" charset="0"/>
              </a:rPr>
              <a:t>) = ((</a:t>
            </a:r>
            <a:r>
              <a:rPr lang="en-US" sz="2800" b="1" i="1">
                <a:latin typeface="Calibri" pitchFamily="34" charset="0"/>
              </a:rPr>
              <a:t>a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 b="1">
                <a:latin typeface="Calibri" pitchFamily="34" charset="0"/>
              </a:rPr>
              <a:t>)(</a:t>
            </a:r>
            <a:r>
              <a:rPr lang="en-US" sz="2800" b="1" i="1">
                <a:latin typeface="Calibri" pitchFamily="34" charset="0"/>
              </a:rPr>
              <a:t>b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a</a:t>
            </a:r>
            <a:r>
              <a:rPr lang="ru-RU" sz="2800" b="1">
                <a:latin typeface="Calibri" pitchFamily="34" charset="0"/>
              </a:rPr>
              <a:t>)).</a:t>
            </a:r>
            <a:endParaRPr lang="ru-RU" sz="2800"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“Для доказательства эквивалентности двух утверждений 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в математике доказываются необходимость и доста-точность для одного из утверждений ((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необхо-димо для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и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= (</a:t>
            </a:r>
            <a:r>
              <a:rPr lang="en-US" sz="2800" i="1">
                <a:latin typeface="Calibri" pitchFamily="34" charset="0"/>
              </a:rPr>
              <a:t>a</a:t>
            </a:r>
            <a:r>
              <a:rPr lang="ru-RU" sz="2800">
                <a:latin typeface="Calibri" pitchFamily="34" charset="0"/>
              </a:rPr>
              <a:t> достаточно для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)). Левая и пра-вая части тождества истинны и ложны при одинаковых интерпретациях”.</a:t>
            </a:r>
          </a:p>
          <a:p>
            <a:r>
              <a:rPr lang="ru-RU" sz="2800">
                <a:latin typeface="Calibri" pitchFamily="34" charset="0"/>
              </a:rPr>
              <a:t>Это тождество использовалось при определении связки эквивалентности.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Таким образом, должен был состояться первый судебный процесс Эватла.</a:t>
            </a:r>
          </a:p>
          <a:p>
            <a:r>
              <a:rPr lang="ru-RU" sz="3200">
                <a:latin typeface="Calibri" pitchFamily="34" charset="0"/>
              </a:rPr>
              <a:t>Протагор привёл следующую аргументацию: «Каким бы ни было решение суда, Эватл должен будет заплатить. Он либо выиграет свой первый процесс, либо проиграет. Если выиграет, то запла-тит по договору, если проиграет, заплатит по реше-нию суда».</a:t>
            </a:r>
          </a:p>
          <a:p>
            <a:r>
              <a:rPr lang="ru-RU" sz="3200">
                <a:latin typeface="Calibri" pitchFamily="34" charset="0"/>
              </a:rPr>
              <a:t>Эватл возражал: «Ни в том, ни в другом случае я не должен платить. Если я выиграю, то я не должен платить по решению суда, если проиграю, то по договору».</a:t>
            </a:r>
          </a:p>
          <a:p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7) Правило доказательства цепочкой импликаций 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(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свойство транзитивности импликации – силлогизм – </a:t>
            </a:r>
            <a:r>
              <a:rPr lang="ru-RU" sz="2800">
                <a:latin typeface="Calibri" pitchFamily="34" charset="0"/>
              </a:rPr>
              <a:t>умозаключение, в котором из двух суждений – посылок получается третье – вывод)</a:t>
            </a:r>
          </a:p>
          <a:p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r</a:t>
            </a:r>
            <a:r>
              <a:rPr lang="ru-RU" sz="2800" b="1">
                <a:latin typeface="Calibri" pitchFamily="34" charset="0"/>
              </a:rPr>
              <a:t>)(</a:t>
            </a:r>
            <a:r>
              <a:rPr lang="en-US" sz="2800" b="1" i="1">
                <a:latin typeface="Calibri" pitchFamily="34" charset="0"/>
              </a:rPr>
              <a:t>r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ru-RU" sz="2800" b="1">
                <a:latin typeface="Calibri" pitchFamily="34" charset="0"/>
              </a:rPr>
              <a:t>(</a:t>
            </a:r>
            <a:r>
              <a:rPr lang="en-US" sz="2800" b="1" i="1">
                <a:latin typeface="Calibri" pitchFamily="34" charset="0"/>
              </a:rPr>
              <a:t>p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en-US" sz="2800" b="1">
                <a:latin typeface="Calibri" pitchFamily="34" charset="0"/>
              </a:rPr>
              <a:t> </a:t>
            </a:r>
            <a:r>
              <a:rPr lang="en-US" sz="2800" b="1" i="1">
                <a:latin typeface="Calibri" pitchFamily="34" charset="0"/>
              </a:rPr>
              <a:t>q</a:t>
            </a:r>
            <a:r>
              <a:rPr lang="ru-RU" sz="2800" b="1">
                <a:latin typeface="Calibri" pitchFamily="34" charset="0"/>
              </a:rPr>
              <a:t>).</a:t>
            </a:r>
            <a:r>
              <a:rPr lang="ru-RU" sz="2800">
                <a:latin typeface="Calibri" pitchFamily="34" charset="0"/>
              </a:rPr>
              <a:t>  </a:t>
            </a:r>
          </a:p>
          <a:p>
            <a:r>
              <a:rPr lang="ru-RU" sz="2800">
                <a:latin typeface="Calibri" pitchFamily="34" charset="0"/>
              </a:rPr>
              <a:t>“Требуется доказать, что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 Выбирается промежу-точное утверждение 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 </a:t>
            </a:r>
            <a:r>
              <a:rPr lang="ru-RU" sz="2800">
                <a:latin typeface="Calibri" pitchFamily="34" charset="0"/>
              </a:rPr>
              <a:t>и последовательно доказывается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), далее 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 Затем делается вывод 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).”     </a:t>
            </a:r>
          </a:p>
          <a:p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Calibri" pitchFamily="34" charset="0"/>
              </a:rPr>
              <a:t>)(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ru-RU" sz="2800">
                <a:latin typeface="Calibri" pitchFamily="34" charset="0"/>
              </a:rPr>
              <a:t> = 1.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133850"/>
            <a:ext cx="91440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Аксиоматическая теория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Схемы аксиом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Множество высказываний  составляет  предметную об-ласть знаний. Меньшая часть этих высказываний (правил) считается истинной или доказуемой.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 математической теории доказуемые высказывания на-зываются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теоремами</a:t>
            </a:r>
            <a:r>
              <a:rPr lang="ru-RU" sz="2800">
                <a:latin typeface="Calibri" pitchFamily="34" charset="0"/>
              </a:rPr>
              <a:t>. Теоремы выводятся из некоторых фиксированных  истинных высказываний (тавтологий), которые называются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аксиомами</a:t>
            </a:r>
            <a:r>
              <a:rPr lang="ru-RU" sz="2800" b="1" i="1"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Подобные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математи-ческие теории называют аксиоматическими.</a:t>
            </a:r>
          </a:p>
          <a:p>
            <a:r>
              <a:rPr lang="ru-RU" sz="2800">
                <a:latin typeface="Calibri" pitchFamily="34" charset="0"/>
              </a:rPr>
              <a:t>В математической логике минимальное множество пер-вичных аксиом, из которых следуют все тавтологии, назы-вают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схемами аксиом</a:t>
            </a:r>
            <a:r>
              <a:rPr lang="ru-RU" sz="2800" b="1" i="1">
                <a:latin typeface="Calibri" pitchFamily="34" charset="0"/>
              </a:rPr>
              <a:t>.</a:t>
            </a:r>
            <a:r>
              <a:rPr lang="ru-RU" sz="2800" b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Логика высказываний является аксиоматической теорией </a:t>
            </a:r>
            <a:r>
              <a:rPr lang="ru-RU" sz="2800" b="1" i="1">
                <a:solidFill>
                  <a:srgbClr val="0932E1"/>
                </a:solidFill>
                <a:latin typeface="Calibri" pitchFamily="34" charset="0"/>
              </a:rPr>
              <a:t>исчисления высказываний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Теоремами этой теории являются тавтологии.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22116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Известны различные схемы аксиом, например,  схемы аксиом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Гильберта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Аккермана</a:t>
            </a:r>
            <a:r>
              <a:rPr lang="ru-RU" sz="2800">
                <a:latin typeface="Calibri" pitchFamily="34" charset="0"/>
              </a:rPr>
              <a:t>:</a:t>
            </a:r>
          </a:p>
          <a:p>
            <a:r>
              <a:rPr lang="ru-RU" sz="2800">
                <a:latin typeface="Calibri" pitchFamily="34" charset="0"/>
              </a:rPr>
              <a:t>А1) 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</a:t>
            </a:r>
          </a:p>
          <a:p>
            <a:r>
              <a:rPr lang="ru-RU" sz="2800">
                <a:latin typeface="Calibri" pitchFamily="34" charset="0"/>
              </a:rPr>
              <a:t>А2)  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);</a:t>
            </a:r>
          </a:p>
          <a:p>
            <a:r>
              <a:rPr lang="ru-RU" sz="2800">
                <a:latin typeface="Calibri" pitchFamily="34" charset="0"/>
              </a:rPr>
              <a:t>А3)   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);</a:t>
            </a:r>
          </a:p>
          <a:p>
            <a:r>
              <a:rPr lang="ru-RU" sz="2800">
                <a:latin typeface="Calibri" pitchFamily="34" charset="0"/>
              </a:rPr>
              <a:t>А4)   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С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С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>
                <a:latin typeface="Calibri" pitchFamily="34" charset="0"/>
              </a:rPr>
              <a:t>Можно подставлять вместо символов любые формулы и в соответствии с утверждением 2 формулы остаются </a:t>
            </a:r>
            <a:r>
              <a:rPr lang="ru-RU" sz="2800" dirty="0" err="1">
                <a:latin typeface="Calibri" pitchFamily="34" charset="0"/>
              </a:rPr>
              <a:t>тавто-логиями</a:t>
            </a:r>
            <a:r>
              <a:rPr lang="ru-RU" sz="2800" dirty="0">
                <a:latin typeface="Calibri" pitchFamily="34" charset="0"/>
              </a:rPr>
              <a:t>. Доказывается, что все тавтологии могут быть получены из этой схемы аксиом с использованием </a:t>
            </a:r>
            <a:r>
              <a:rPr lang="ru-RU" sz="2800" b="1" dirty="0" err="1">
                <a:solidFill>
                  <a:srgbClr val="0932E1"/>
                </a:solidFill>
                <a:latin typeface="Calibri" pitchFamily="34" charset="0"/>
              </a:rPr>
              <a:t>под-становок</a:t>
            </a:r>
            <a:r>
              <a:rPr lang="ru-RU" sz="2800" dirty="0">
                <a:latin typeface="Calibri" pitchFamily="34" charset="0"/>
              </a:rPr>
              <a:t> и одного </a:t>
            </a:r>
            <a:r>
              <a:rPr lang="ru-RU" sz="2800" b="1" dirty="0">
                <a:solidFill>
                  <a:srgbClr val="0932E1"/>
                </a:solidFill>
                <a:latin typeface="Calibri" pitchFamily="34" charset="0"/>
              </a:rPr>
              <a:t>правила отделения </a:t>
            </a:r>
            <a:r>
              <a:rPr lang="en-US" sz="2800" b="1" dirty="0">
                <a:solidFill>
                  <a:srgbClr val="0932E1"/>
                </a:solidFill>
                <a:latin typeface="Calibri" pitchFamily="34" charset="0"/>
              </a:rPr>
              <a:t>MP </a:t>
            </a:r>
            <a:r>
              <a:rPr lang="ru-RU" sz="2800" dirty="0">
                <a:latin typeface="Calibri" pitchFamily="34" charset="0"/>
              </a:rPr>
              <a:t>из множества схем  правильных рассуждений.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5654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Определение.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Формальное доказательство (схема вывода)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последовательность формул, каждая из которых: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86080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аксиома; 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42211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получена подстановкой формул в аксиому;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4581525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результат применения правила МР.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5157788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Все формулы в последовательности – тавтологии и пос-ледняя формула в этой последовательности - логическое следствие или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теорема.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Из схемы аксиом выводятся только тавтологии, которые обозначаются </a:t>
            </a:r>
          </a:p>
          <a:p>
            <a:r>
              <a:rPr lang="ru-RU" sz="2800">
                <a:latin typeface="Calibri" pitchFamily="34" charset="0"/>
              </a:rPr>
              <a:t>             		 В</a:t>
            </a:r>
          </a:p>
          <a:p>
            <a:r>
              <a:rPr lang="ru-RU" sz="2800">
                <a:latin typeface="Calibri" pitchFamily="34" charset="0"/>
              </a:rPr>
              <a:t>Вывод - доказательство теорем – нетривиальная задача, требующая изобретательности и интуиции. </a:t>
            </a:r>
          </a:p>
          <a:p>
            <a:r>
              <a:rPr lang="ru-RU" sz="2800">
                <a:latin typeface="Calibri" pitchFamily="34" charset="0"/>
              </a:rPr>
              <a:t>Вывод -  альтернатива алгебраическому доказательству и доказано, что он всегда существует.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2411413" y="1125538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2411413" y="981075"/>
            <a:ext cx="0" cy="287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29797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Пример</a:t>
            </a:r>
            <a:r>
              <a:rPr lang="ru-RU" sz="2800">
                <a:latin typeface="Calibri" pitchFamily="34" charset="0"/>
              </a:rPr>
              <a:t> вывода: </a:t>
            </a:r>
          </a:p>
          <a:p>
            <a:r>
              <a:rPr lang="ru-RU" sz="2800">
                <a:latin typeface="Calibri" pitchFamily="34" charset="0"/>
              </a:rPr>
              <a:t>Доказать   </a:t>
            </a:r>
            <a:r>
              <a:rPr lang="ru-RU" sz="2800" b="1">
                <a:latin typeface="Calibri" pitchFamily="34" charset="0"/>
              </a:rPr>
              <a:t>     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), используя </a:t>
            </a:r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вывод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из аксиом.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692275" y="3644900"/>
            <a:ext cx="358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692275" y="3500438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0" y="392906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1)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</a:rPr>
              <a:t>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</a:t>
            </a:r>
            <a:r>
              <a:rPr lang="ru-RU" sz="2800">
                <a:latin typeface="Calibri" pitchFamily="34" charset="0"/>
              </a:rPr>
              <a:t>                            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   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(А1)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50056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2) ((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); </a:t>
            </a:r>
          </a:p>
          <a:p>
            <a:r>
              <a:rPr lang="ru-RU" sz="2800">
                <a:latin typeface="Calibri" pitchFamily="34" charset="0"/>
              </a:rPr>
              <a:t>                                                           (из А4: </a:t>
            </a:r>
            <a:r>
              <a:rPr lang="ru-RU" sz="2800" i="1">
                <a:latin typeface="Calibri" pitchFamily="34" charset="0"/>
              </a:rPr>
              <a:t>С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,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/(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),</a:t>
            </a:r>
            <a:r>
              <a:rPr lang="ru-RU" sz="2800" i="1">
                <a:latin typeface="Calibri" pitchFamily="34" charset="0"/>
              </a:rPr>
              <a:t> В</a:t>
            </a:r>
            <a:r>
              <a:rPr lang="ru-RU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0" y="55006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3)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     </a:t>
            </a:r>
            <a:r>
              <a:rPr lang="ru-RU" sz="2800">
                <a:latin typeface="Calibri" pitchFamily="34" charset="0"/>
              </a:rPr>
              <a:t>(М</a:t>
            </a:r>
            <a:r>
              <a:rPr lang="en-US" sz="2800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: (1, 2)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>
                <a:latin typeface="Calibri" pitchFamily="34" charset="0"/>
              </a:rPr>
              <a:t>3)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0" y="59293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59313" indent="-4659313"/>
            <a:r>
              <a:rPr lang="en-US" sz="2800">
                <a:latin typeface="Calibri" pitchFamily="34" charset="0"/>
              </a:rPr>
              <a:t>4) 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))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(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);</a:t>
            </a:r>
            <a:r>
              <a:rPr lang="en-US" sz="2800">
                <a:latin typeface="Calibri" pitchFamily="34" charset="0"/>
              </a:rPr>
              <a:t>          </a:t>
            </a:r>
            <a:r>
              <a:rPr lang="ru-RU" sz="2800">
                <a:latin typeface="Calibri" pitchFamily="34" charset="0"/>
              </a:rPr>
              <a:t> (тождественная замена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дизъюнкции  импликацией)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5)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            </a:t>
            </a:r>
            <a:r>
              <a:rPr lang="ru-RU" sz="2800">
                <a:latin typeface="Calibri" pitchFamily="34" charset="0"/>
              </a:rPr>
              <a:t>(А2: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en-US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42862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6)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              </a:t>
            </a:r>
            <a:r>
              <a:rPr lang="ru-RU" sz="2800">
                <a:latin typeface="Calibri" pitchFamily="34" charset="0"/>
              </a:rPr>
              <a:t>  </a:t>
            </a:r>
            <a:r>
              <a:rPr lang="en-US" sz="2800">
                <a:latin typeface="Calibri" pitchFamily="34" charset="0"/>
              </a:rPr>
              <a:t>   </a:t>
            </a:r>
            <a:r>
              <a:rPr lang="ru-RU" sz="2800">
                <a:latin typeface="Calibri" pitchFamily="34" charset="0"/>
              </a:rPr>
              <a:t>(М</a:t>
            </a:r>
            <a:r>
              <a:rPr lang="en-US" sz="2800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: (4, 5)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>
                <a:latin typeface="Calibri" pitchFamily="34" charset="0"/>
              </a:rPr>
              <a:t>6)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857250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7)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  <a:sym typeface="Symbol" pitchFamily="18" charset="2"/>
              </a:rPr>
              <a:t> 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;                    (замена импликации на дизъюнкцию)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285875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8)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>
                <a:latin typeface="Calibri" pitchFamily="34" charset="0"/>
              </a:rPr>
              <a:t>;            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(А3: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en-US" sz="2800">
                <a:latin typeface="Calibri" pitchFamily="34" charset="0"/>
              </a:rPr>
              <a:t>/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,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en-US" sz="2800" i="1">
                <a:latin typeface="Calibri" pitchFamily="34" charset="0"/>
              </a:rPr>
              <a:t>/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6906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9) </a:t>
            </a:r>
            <a:r>
              <a:rPr lang="ru-RU" sz="2800" i="1">
                <a:latin typeface="Calibri" pitchFamily="34" charset="0"/>
              </a:rPr>
              <a:t>А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.                               (М</a:t>
            </a:r>
            <a:r>
              <a:rPr lang="en-US" sz="2800">
                <a:latin typeface="Calibri" pitchFamily="34" charset="0"/>
              </a:rPr>
              <a:t>P</a:t>
            </a:r>
            <a:r>
              <a:rPr lang="ru-RU" sz="2800">
                <a:latin typeface="Calibri" pitchFamily="34" charset="0"/>
              </a:rPr>
              <a:t>: (7, 8)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>
                <a:latin typeface="Calibri" pitchFamily="34" charset="0"/>
              </a:rPr>
              <a:t>9)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2119313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Теорема доказана.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57500"/>
            <a:ext cx="9144000" cy="3365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FF0000"/>
                </a:solidFill>
                <a:latin typeface="+mn-lt"/>
              </a:rPr>
              <a:t>Правила  преобразования тавтологий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1) Удаление конъюнкции (УК,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Simplification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тавтология, то, по определению конъюнкции и импликации,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- тавтологии”</a:t>
            </a:r>
          </a:p>
          <a:p>
            <a:pPr indent="25146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&amp;</a:t>
            </a:r>
            <a:r>
              <a:rPr lang="en-US" sz="2800" i="1" u="sng" dirty="0">
                <a:latin typeface="+mn-lt"/>
              </a:rPr>
              <a:t>q</a:t>
            </a:r>
            <a:endParaRPr lang="ru-RU" sz="2800" dirty="0">
              <a:latin typeface="+mn-lt"/>
            </a:endParaRPr>
          </a:p>
          <a:p>
            <a:pPr indent="251460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i="1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en-US" sz="2800" i="1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формула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тавтология, то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 и, по определению конъюнкции,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i="1" dirty="0">
                <a:latin typeface="+mn-lt"/>
              </a:rPr>
              <a:t>=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824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2) Введение конъюнкции (ВК, </a:t>
            </a:r>
            <a:r>
              <a:rPr lang="en-US" sz="2800" b="1" dirty="0" err="1">
                <a:solidFill>
                  <a:srgbClr val="0932E1"/>
                </a:solidFill>
                <a:latin typeface="+mn-lt"/>
              </a:rPr>
              <a:t>Cojunctions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тавтологии, то, по определению</a:t>
            </a:r>
            <a:r>
              <a:rPr lang="ru-RU" sz="2800" u="sng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конъюнкции,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тавтология”</a:t>
            </a:r>
          </a:p>
          <a:p>
            <a:pPr marL="3233738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 p</a:t>
            </a:r>
            <a:r>
              <a:rPr lang="ru-RU" sz="2800" i="1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q</a:t>
            </a:r>
            <a:endParaRPr lang="ru-RU" sz="2800" dirty="0">
              <a:latin typeface="+mn-lt"/>
            </a:endParaRPr>
          </a:p>
          <a:p>
            <a:pPr marL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При доказательстве используются обратные рассуждения для предыдущего правила.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760663"/>
            <a:ext cx="9144000" cy="202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3) Введение дизъюнкции (ВД,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Addition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«Если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- тавтология, то  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–тавтология»</a:t>
            </a:r>
          </a:p>
          <a:p>
            <a:pPr indent="3233738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_</a:t>
            </a:r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p__</a:t>
            </a:r>
            <a:endParaRPr lang="ru-RU" sz="2800" dirty="0">
              <a:latin typeface="+mn-lt"/>
            </a:endParaRPr>
          </a:p>
          <a:p>
            <a:pPr indent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=1, то справедливы тождества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 1</a:t>
            </a:r>
            <a:r>
              <a:rPr lang="en-US" sz="2800" dirty="0">
                <a:latin typeface="+mn-lt"/>
                <a:sym typeface="Symbol"/>
              </a:rPr>
              <a:t> 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 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11700"/>
            <a:ext cx="9144000" cy="2073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932E1"/>
                </a:solidFill>
                <a:latin typeface="+mn-lt"/>
              </a:rPr>
              <a:t>4)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Удаление дизъюнкции (УД,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Disjunction Syllogism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 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противоречие, то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тавтология”</a:t>
            </a:r>
          </a:p>
          <a:p>
            <a:pPr indent="31353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 </a:t>
            </a:r>
            <a:r>
              <a:rPr lang="en-US" sz="2800" u="sng" dirty="0">
                <a:latin typeface="+mn-lt"/>
                <a:sym typeface="Symbol"/>
              </a:rPr>
              <a:t></a:t>
            </a:r>
            <a:r>
              <a:rPr lang="en-US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, 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u="sng" dirty="0">
                <a:latin typeface="+mn-lt"/>
              </a:rPr>
              <a:t>p</a:t>
            </a:r>
            <a:endParaRPr lang="ru-RU" sz="2800" dirty="0">
              <a:latin typeface="+mn-lt"/>
            </a:endParaRPr>
          </a:p>
          <a:p>
            <a:pPr indent="3135313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     </a:t>
            </a:r>
            <a:r>
              <a:rPr lang="ru-RU" sz="2800" i="1" dirty="0" err="1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=1,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=1, противоречие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=0,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1,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319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5) Дизъюнктивное расширение (ДР)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“Если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тавтология, то при добавлении к условию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и следствию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любого высказывания получим тавтологию”</a:t>
            </a:r>
          </a:p>
          <a:p>
            <a:pPr indent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__</a:t>
            </a:r>
            <a:r>
              <a:rPr lang="ru-RU" sz="2800" i="1" u="sng" dirty="0">
                <a:latin typeface="+mn-lt"/>
              </a:rPr>
              <a:t>   </a:t>
            </a:r>
            <a:r>
              <a:rPr lang="en-US" sz="2800" i="1" u="sng" dirty="0">
                <a:latin typeface="+mn-lt"/>
              </a:rPr>
              <a:t>p </a:t>
            </a:r>
            <a:r>
              <a:rPr lang="en-US" sz="2800" u="sng" dirty="0">
                <a:latin typeface="+mn-lt"/>
              </a:rPr>
              <a:t>→ </a:t>
            </a:r>
            <a:r>
              <a:rPr lang="en-US" sz="2800" i="1" u="sng" dirty="0">
                <a:latin typeface="+mn-lt"/>
              </a:rPr>
              <a:t>q___</a:t>
            </a:r>
            <a:endParaRPr lang="ru-RU" sz="2800" dirty="0">
              <a:latin typeface="+mn-lt"/>
            </a:endParaRPr>
          </a:p>
          <a:p>
            <a:pPr indent="3233738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 </a:t>
            </a:r>
            <a:r>
              <a:rPr lang="en-US" sz="2800" dirty="0">
                <a:latin typeface="+mn-lt"/>
              </a:rPr>
              <a:t>→ </a:t>
            </a:r>
            <a:r>
              <a:rPr lang="en-US" sz="2800" i="1" dirty="0">
                <a:latin typeface="+mn-lt"/>
              </a:rPr>
              <a:t>q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Тавтология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>
                <a:latin typeface="+mn-lt"/>
              </a:rPr>
              <a:t>→ </a:t>
            </a:r>
            <a:r>
              <a:rPr lang="en-US" sz="2800" i="1" dirty="0">
                <a:latin typeface="+mn-lt"/>
              </a:rPr>
              <a:t>q  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dirty="0">
                <a:latin typeface="+mn-lt"/>
              </a:rPr>
              <a:t>q </a:t>
            </a:r>
            <a:r>
              <a:rPr lang="ru-RU" sz="2800" dirty="0">
                <a:latin typeface="+mn-lt"/>
              </a:rPr>
              <a:t>= 1, </a:t>
            </a:r>
            <a:endParaRPr lang="en-US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тождества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 =</a:t>
            </a:r>
            <a:endParaRPr lang="en-US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=</a:t>
            </a:r>
            <a:r>
              <a:rPr lang="ru-RU" sz="2800" dirty="0">
                <a:latin typeface="+mn-lt"/>
              </a:rPr>
              <a:t> (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→(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 =1.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214688"/>
            <a:ext cx="9144000" cy="2025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6) Транзитивность импликации (ТИ, </a:t>
            </a:r>
            <a:r>
              <a:rPr lang="en-US" sz="2800" b="1" dirty="0" err="1">
                <a:solidFill>
                  <a:srgbClr val="0932E1"/>
                </a:solidFill>
                <a:latin typeface="+mn-lt"/>
              </a:rPr>
              <a:t>Hipotez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 Syllogism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 «Если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) и (</a:t>
            </a:r>
            <a:r>
              <a:rPr lang="en-US" sz="2800" i="1" dirty="0">
                <a:latin typeface="+mn-lt"/>
              </a:rPr>
              <a:t>r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) тавтологии, то по закону транзитивности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 → q</a:t>
            </a:r>
            <a:r>
              <a:rPr lang="ru-RU" sz="2800" dirty="0">
                <a:latin typeface="+mn-lt"/>
              </a:rPr>
              <a:t>) тавтология»</a:t>
            </a:r>
          </a:p>
          <a:p>
            <a:pPr indent="3135313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r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r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q</a:t>
            </a:r>
            <a:endParaRPr lang="ru-RU" sz="2800" u="sng" dirty="0">
              <a:latin typeface="+mn-lt"/>
            </a:endParaRPr>
          </a:p>
          <a:p>
            <a:pPr indent="3135313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     p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86375"/>
            <a:ext cx="9144000" cy="1704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7) Конструктивная  Дилемма (С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87337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</a:t>
            </a:r>
            <a:r>
              <a:rPr lang="en-US" sz="2800" u="sng" dirty="0">
                <a:latin typeface="+mn-lt"/>
                <a:sym typeface="Symbol"/>
              </a:rPr>
              <a:t></a:t>
            </a:r>
            <a:r>
              <a:rPr lang="ru-RU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b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 indent="2873375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        c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261225" indent="-726122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Тавтологии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b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1    (6-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правило)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d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d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a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 err="1">
                <a:latin typeface="+mn-lt"/>
              </a:rPr>
              <a:t>a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c</a:t>
            </a:r>
            <a:r>
              <a:rPr lang="ru-RU" sz="2800" dirty="0">
                <a:latin typeface="+mn-lt"/>
              </a:rPr>
              <a:t>) =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err="1">
                <a:latin typeface="+mn-lt"/>
              </a:rPr>
              <a:t>d</a:t>
            </a:r>
            <a:r>
              <a:rPr lang="en-US" sz="2800" dirty="0" err="1">
                <a:latin typeface="+mn-lt"/>
              </a:rPr>
              <a:t>→</a:t>
            </a:r>
            <a:r>
              <a:rPr lang="en-US" sz="2800" i="1" dirty="0" err="1">
                <a:latin typeface="+mn-lt"/>
              </a:rPr>
              <a:t>c</a:t>
            </a:r>
            <a:r>
              <a:rPr lang="ru-RU" sz="2800" dirty="0">
                <a:latin typeface="+mn-lt"/>
              </a:rPr>
              <a:t>)=(</a:t>
            </a:r>
            <a:r>
              <a:rPr lang="en-US" sz="2800" i="1" dirty="0">
                <a:latin typeface="+mn-lt"/>
              </a:rPr>
              <a:t>d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 = 1        (6-правило)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) тавтология.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928813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Утверждение о полноте теории высказываний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Если формула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тавтология, то она является теоремой исчисления высказываний.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34290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Утверждение о непротиворечивости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Не существует формулы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такой, что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и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являются теоремами.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485775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Следствие</a:t>
            </a:r>
            <a:r>
              <a:rPr lang="ru-RU" sz="2800" b="1">
                <a:latin typeface="Calibri" pitchFamily="34" charset="0"/>
              </a:rPr>
              <a:t>. </a:t>
            </a:r>
            <a:r>
              <a:rPr lang="ru-RU" sz="2800">
                <a:latin typeface="Calibri" pitchFamily="34" charset="0"/>
              </a:rPr>
              <a:t>Существуют формулы, которые не являются тавтологиями. Если 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тавтология, то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ru-RU" sz="2800" i="1">
                <a:latin typeface="Calibri" pitchFamily="34" charset="0"/>
              </a:rPr>
              <a:t>А</a:t>
            </a:r>
            <a:r>
              <a:rPr lang="ru-RU" sz="2800">
                <a:latin typeface="Calibri" pitchFamily="34" charset="0"/>
              </a:rPr>
              <a:t> – не тавтология (противоречие).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Логический вывод из гипотез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Гипотезы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ru-RU" sz="2800">
                <a:latin typeface="Calibri" pitchFamily="34" charset="0"/>
              </a:rPr>
              <a:t>– истинные по определению, убеждению или опыту утверждения в некоторой области. </a:t>
            </a:r>
          </a:p>
          <a:p>
            <a:r>
              <a:rPr lang="ru-RU" sz="2800">
                <a:latin typeface="Calibri" pitchFamily="34" charset="0"/>
              </a:rPr>
              <a:t>В отличие от аксиом теории высказываний гипотезы </a:t>
            </a:r>
            <a:r>
              <a:rPr lang="ru-RU" sz="2800" b="1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 не обязательно тавтологии, но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непротиворечивы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.</a:t>
            </a:r>
            <a:r>
              <a:rPr lang="ru-RU" sz="2800">
                <a:latin typeface="Calibri" pitchFamily="34" charset="0"/>
              </a:rPr>
              <a:t> В отличие от вывода в аксиоматической теории, вывод формулы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из гипотез (</a:t>
            </a:r>
            <a:r>
              <a:rPr lang="ru-RU" sz="2800" i="1">
                <a:latin typeface="Calibri" pitchFamily="34" charset="0"/>
              </a:rPr>
              <a:t>Г </a:t>
            </a:r>
            <a:r>
              <a:rPr lang="en-US" sz="2800" i="1">
                <a:latin typeface="Calibri" pitchFamily="34" charset="0"/>
              </a:rPr>
              <a:t>    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 подтверждает не общезначимость  форму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лы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, а только ее истинность при интерпретациях, в кото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рых истинны гипотезы </a:t>
            </a:r>
            <a:r>
              <a:rPr lang="ru-RU" sz="2800" b="1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. Формула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вне этой области ис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тинности конкретных гипотез может быть ложной. 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643063" y="2857500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643063" y="2713038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4214813"/>
            <a:ext cx="91440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Следовательно, правильные рассуждения имеют смысл только в данной конкретной области знаний. Причем тав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тология не может быть получена при выводе из гипотез, которые не являются тавтологиями - что следует из полно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ты и непротиворечивости теории исчисления высказыва</a:t>
            </a:r>
            <a:r>
              <a:rPr lang="en-US" sz="2800">
                <a:latin typeface="Calibri" pitchFamily="34" charset="0"/>
              </a:rPr>
              <a:t>-</a:t>
            </a:r>
            <a:r>
              <a:rPr lang="ru-RU" sz="2800">
                <a:latin typeface="Calibri" pitchFamily="34" charset="0"/>
              </a:rPr>
              <a:t>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Прямой метод вывода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Определение.</a:t>
            </a:r>
            <a:r>
              <a:rPr lang="ru-RU" sz="2800">
                <a:solidFill>
                  <a:srgbClr val="0932E1"/>
                </a:solidFill>
                <a:latin typeface="Calibri" pitchFamily="34" charset="0"/>
              </a:rPr>
              <a:t> </a:t>
            </a:r>
          </a:p>
          <a:p>
            <a:r>
              <a:rPr lang="ru-RU" sz="2800">
                <a:latin typeface="Calibri" pitchFamily="34" charset="0"/>
              </a:rPr>
              <a:t>Формула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логическое следствие </a:t>
            </a:r>
            <a:r>
              <a:rPr lang="ru-RU" sz="2800">
                <a:latin typeface="Calibri" pitchFamily="34" charset="0"/>
              </a:rPr>
              <a:t>из гипотез </a:t>
            </a:r>
            <a:r>
              <a:rPr lang="ru-RU" sz="2800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1, 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2, </a:t>
            </a:r>
            <a:r>
              <a:rPr lang="ru-RU" sz="2800">
                <a:latin typeface="Calibri" pitchFamily="34" charset="0"/>
              </a:rPr>
              <a:t>…,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}(</a:t>
            </a:r>
            <a:r>
              <a:rPr lang="en-US" sz="2800" i="1">
                <a:latin typeface="Calibri" pitchFamily="34" charset="0"/>
              </a:rPr>
              <a:t>m</a:t>
            </a:r>
            <a:r>
              <a:rPr lang="en-US" sz="2800">
                <a:latin typeface="Calibri" pitchFamily="34" charset="0"/>
              </a:rPr>
              <a:t>≥</a:t>
            </a:r>
            <a:r>
              <a:rPr lang="ru-RU" sz="2800">
                <a:latin typeface="Calibri" pitchFamily="34" charset="0"/>
              </a:rPr>
              <a:t>0), если при любой интерпретация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где 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и 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… и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истинны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) так же истинно. Обозначается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…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m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b="1">
                <a:latin typeface="Calibri" pitchFamily="34" charset="0"/>
              </a:rPr>
              <a:t>     </a:t>
            </a:r>
            <a:r>
              <a:rPr lang="ru-RU" sz="2800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357313" y="2427288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1357313" y="2284413"/>
            <a:ext cx="0" cy="287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643188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932E1"/>
                </a:solidFill>
                <a:latin typeface="Calibri" pitchFamily="34" charset="0"/>
              </a:rPr>
              <a:t>Утверждение 7. </a:t>
            </a:r>
            <a:endParaRPr lang="ru-RU" sz="2800">
              <a:solidFill>
                <a:srgbClr val="0932E1"/>
              </a:solidFill>
              <a:latin typeface="Calibri" pitchFamily="34" charset="0"/>
            </a:endParaRPr>
          </a:p>
          <a:p>
            <a:r>
              <a:rPr lang="ru-RU" sz="2800">
                <a:latin typeface="Calibri" pitchFamily="34" charset="0"/>
              </a:rPr>
              <a:t>Если  </a:t>
            </a:r>
            <a:r>
              <a:rPr lang="ru-RU" sz="2800" i="1">
                <a:latin typeface="Calibri" pitchFamily="34" charset="0"/>
              </a:rPr>
              <a:t>Г</a:t>
            </a:r>
            <a:r>
              <a:rPr lang="ru-RU" sz="2800">
                <a:latin typeface="Calibri" pitchFamily="34" charset="0"/>
              </a:rPr>
              <a:t>={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,</a:t>
            </a:r>
            <a:r>
              <a:rPr lang="ru-RU" sz="2800" i="1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, ...,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} </a:t>
            </a:r>
            <a:r>
              <a:rPr lang="en-US" sz="2800" b="1">
                <a:latin typeface="Calibri" pitchFamily="34" charset="0"/>
              </a:rPr>
              <a:t>  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</a:rPr>
              <a:t> 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, то Ф =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&amp;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 </a:t>
            </a:r>
            <a:r>
              <a:rPr lang="ru-RU" sz="2800">
                <a:latin typeface="Calibri" pitchFamily="34" charset="0"/>
              </a:rPr>
              <a:t>&amp;…&amp;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ru-RU" sz="2800" i="1">
                <a:latin typeface="Calibri" pitchFamily="34" charset="0"/>
              </a:rPr>
              <a:t>В </a:t>
            </a:r>
            <a:r>
              <a:rPr lang="ru-RU" sz="2800">
                <a:latin typeface="Calibri" pitchFamily="34" charset="0"/>
              </a:rPr>
              <a:t>=</a:t>
            </a:r>
          </a:p>
          <a:p>
            <a:r>
              <a:rPr lang="ru-RU" sz="2800">
                <a:latin typeface="Calibri" pitchFamily="34" charset="0"/>
              </a:rPr>
              <a:t>=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...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 =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</a:t>
            </a:r>
            <a:r>
              <a:rPr lang="en-US" sz="2800">
                <a:latin typeface="Calibri" pitchFamily="34" charset="0"/>
              </a:rPr>
              <a:t> →</a:t>
            </a:r>
            <a:r>
              <a:rPr lang="ru-RU" sz="2800">
                <a:latin typeface="Calibri" pitchFamily="34" charset="0"/>
              </a:rPr>
              <a:t> ... </a:t>
            </a:r>
            <a:r>
              <a:rPr lang="en-US" sz="2800">
                <a:latin typeface="Calibri" pitchFamily="34" charset="0"/>
              </a:rPr>
              <a:t>→</a:t>
            </a:r>
            <a:r>
              <a:rPr lang="ru-RU" sz="2800">
                <a:latin typeface="Calibri" pitchFamily="34" charset="0"/>
              </a:rPr>
              <a:t> (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en-US" sz="2800">
                <a:latin typeface="Calibri" pitchFamily="34" charset="0"/>
              </a:rPr>
              <a:t> → </a:t>
            </a:r>
            <a:r>
              <a:rPr lang="en-US" sz="2800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))...)  тавтология.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214688" y="3357563"/>
            <a:ext cx="3603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214688" y="3213100"/>
            <a:ext cx="0" cy="288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4286250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Таким образом, </a:t>
            </a:r>
            <a:r>
              <a:rPr lang="ru-RU" sz="2800" i="1">
                <a:solidFill>
                  <a:srgbClr val="0932E1"/>
                </a:solidFill>
                <a:latin typeface="Calibri" pitchFamily="34" charset="0"/>
              </a:rPr>
              <a:t>прямой метод вывода </a:t>
            </a:r>
            <a:r>
              <a:rPr lang="ru-RU" sz="2800">
                <a:latin typeface="Calibri" pitchFamily="34" charset="0"/>
              </a:rPr>
              <a:t>любой формулы </a:t>
            </a:r>
            <a:r>
              <a:rPr lang="ru-RU" sz="2800" b="1" i="1">
                <a:latin typeface="Calibri" pitchFamily="34" charset="0"/>
              </a:rPr>
              <a:t>В</a:t>
            </a:r>
            <a:r>
              <a:rPr lang="ru-RU" sz="2800">
                <a:latin typeface="Calibri" pitchFamily="34" charset="0"/>
              </a:rPr>
              <a:t> из гипотез сводится к доказательству общезначимости  формулы. </a:t>
            </a:r>
          </a:p>
          <a:p>
            <a:r>
              <a:rPr lang="ru-RU" sz="2800">
                <a:latin typeface="Calibri" pitchFamily="34" charset="0"/>
              </a:rPr>
              <a:t>Для заданных гипотез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1,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ru-RU" sz="2800" baseline="-25000">
                <a:latin typeface="Calibri" pitchFamily="34" charset="0"/>
              </a:rPr>
              <a:t>2, </a:t>
            </a:r>
            <a:r>
              <a:rPr lang="ru-RU" sz="2800">
                <a:latin typeface="Calibri" pitchFamily="34" charset="0"/>
              </a:rPr>
              <a:t>…, </a:t>
            </a:r>
            <a:r>
              <a:rPr lang="en-US" sz="2800" i="1">
                <a:latin typeface="Calibri" pitchFamily="34" charset="0"/>
              </a:rPr>
              <a:t>F</a:t>
            </a:r>
            <a:r>
              <a:rPr lang="en-US" sz="2800" baseline="-25000">
                <a:latin typeface="Calibri" pitchFamily="34" charset="0"/>
              </a:rPr>
              <a:t>n</a:t>
            </a:r>
            <a:r>
              <a:rPr lang="ru-RU" sz="2800">
                <a:latin typeface="Calibri" pitchFamily="34" charset="0"/>
              </a:rPr>
              <a:t> строится цепочка формул с применением правил вывода, пока не будет получена заданная формула </a:t>
            </a:r>
            <a:r>
              <a:rPr lang="en-US" sz="2800" b="1" i="1">
                <a:latin typeface="Calibri" pitchFamily="34" charset="0"/>
              </a:rPr>
              <a:t>B</a:t>
            </a:r>
            <a:r>
              <a:rPr lang="ru-RU" sz="280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0070C0"/>
                </a:solidFill>
                <a:latin typeface="Calibri" pitchFamily="34" charset="0"/>
              </a:rPr>
              <a:t>Апории Зенона и проблема движения</a:t>
            </a:r>
          </a:p>
          <a:p>
            <a:r>
              <a:rPr lang="ru-RU" sz="3200" i="1">
                <a:latin typeface="Calibri" pitchFamily="34" charset="0"/>
              </a:rPr>
              <a:t>Ахилл и черепаха</a:t>
            </a:r>
            <a:r>
              <a:rPr lang="ru-RU" sz="3200">
                <a:latin typeface="Calibri" pitchFamily="34" charset="0"/>
              </a:rPr>
              <a:t>. Ахилл —выдающийся спортс-мен. Черепаха, как известно, одно из самых мед-лительных животных. Тем не менее Зенон утверж-дал, что Ахилл проиграет черепахе состязание в беге. Примем следующие условия. Пусть Ахилла отделяет от финиша расстояние 1, а черепаху — ½. Двигаться Ахилл и черепаха начинают одновре-менно. Пусть для определенности Ахилл бежит в 2 раза быстрее черепахи. Тогда, пробежав рассто-яние ½, Ахилл обнаружит, что черепаха успела за то же время преодолеть отрезок ¼ и по-прежнему находится впереди героя.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FF0000"/>
                </a:solidFill>
                <a:latin typeface="Calibri" pitchFamily="34" charset="0"/>
              </a:rPr>
              <a:t>Правила при выводе из гипотез: </a:t>
            </a:r>
            <a:endParaRPr lang="ru-RU" sz="2800">
              <a:solidFill>
                <a:srgbClr val="FF0000"/>
              </a:solidFill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- </a:t>
            </a:r>
            <a:r>
              <a:rPr lang="ru-RU" sz="2800">
                <a:latin typeface="Calibri" pitchFamily="34" charset="0"/>
              </a:rPr>
              <a:t>если существует интерпретация 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ru-RU" sz="2800">
                <a:latin typeface="Calibri" pitchFamily="34" charset="0"/>
              </a:rPr>
              <a:t>, при которой гипотезы выполнимы, то и следствие из гипотез в этой интерпрета-ции выполнимо;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1700213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- если гипотезы общезначимы в некоторой области интер-претации, тогда и следствие общезначимо в этой области.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2636838"/>
            <a:ext cx="9144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>
                <a:latin typeface="Calibri" pitchFamily="34" charset="0"/>
              </a:rPr>
              <a:t>Правила логического вывода аксиоматической теории высказываний  применимы и при выводе из гипотез.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44900"/>
            <a:ext cx="9144000" cy="2174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1)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Правило отделения (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MP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,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modus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ponens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marL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u="sng" dirty="0">
                <a:latin typeface="+mn-lt"/>
              </a:rPr>
              <a:t>А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pPr marL="3052763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По определению импликации 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i="1" dirty="0">
                <a:latin typeface="+mn-lt"/>
              </a:rPr>
              <a:t>A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AB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 1, при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3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2) Отрицательный модус (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MT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, 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modus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b="1" dirty="0" err="1">
                <a:solidFill>
                  <a:srgbClr val="0932E1"/>
                </a:solidFill>
                <a:latin typeface="+mn-lt"/>
              </a:rPr>
              <a:t>tollens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marL="2870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u="sng" dirty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pPr marL="28702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    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По определению импликации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 = 1 при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= 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33600"/>
            <a:ext cx="9144000" cy="2174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3) Удаление конъюнкции (УК)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&amp;</a:t>
            </a:r>
            <a:r>
              <a:rPr lang="en-US" sz="2800" i="1" u="sng" dirty="0">
                <a:latin typeface="+mn-lt"/>
              </a:rPr>
              <a:t>Q</a:t>
            </a:r>
            <a:endParaRPr lang="ru-RU" sz="2800" dirty="0">
              <a:latin typeface="+mn-lt"/>
            </a:endParaRPr>
          </a:p>
          <a:p>
            <a:pPr indent="3052763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По определению конъюнкции, 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в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, то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),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так же выполнимы.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08463"/>
            <a:ext cx="9144000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4) Введение конъюнкции (ВК)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),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 </a:t>
            </a:r>
            <a:endParaRPr lang="ru-RU" sz="2800" dirty="0">
              <a:latin typeface="+mn-lt"/>
            </a:endParaRPr>
          </a:p>
          <a:p>
            <a:pPr indent="3052763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выполнимые гипотезы в интерпретации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, то и конъюнкция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в этой </a:t>
            </a:r>
            <a:r>
              <a:rPr lang="ru-RU" sz="2800" dirty="0" err="1">
                <a:latin typeface="+mn-lt"/>
              </a:rPr>
              <a:t>интерпре-тации</a:t>
            </a:r>
            <a:r>
              <a:rPr lang="ru-RU" sz="2800" dirty="0">
                <a:latin typeface="+mn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5) Введение дизъюнкции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 (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ВД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, Addition)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u="sng" dirty="0">
                <a:latin typeface="+mn-lt"/>
              </a:rPr>
              <a:t>     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</a:t>
            </a:r>
            <a:r>
              <a:rPr lang="ru-RU" sz="2800" u="sng" dirty="0">
                <a:latin typeface="+mn-lt"/>
              </a:rPr>
              <a:t>__    </a:t>
            </a:r>
            <a:endParaRPr lang="ru-RU" sz="2800" dirty="0">
              <a:latin typeface="+mn-lt"/>
            </a:endParaRPr>
          </a:p>
          <a:p>
            <a:pPr indent="30527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выполнима, то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тоже выполнима в этой интерпретации.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= 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= 1 тавтология при любых интерпретациях, следовательно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при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.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00"/>
            <a:ext cx="91440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6) Удаление дизъюнкции (УД)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9543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 </a:t>
            </a:r>
            <a:r>
              <a:rPr lang="en-US" sz="2800" u="sng" dirty="0">
                <a:latin typeface="+mn-lt"/>
                <a:sym typeface="Symbol"/>
              </a:rPr>
              <a:t></a:t>
            </a:r>
            <a:r>
              <a:rPr lang="ru-RU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),</a:t>
            </a:r>
            <a:r>
              <a:rPr lang="ru-RU" sz="2800" u="sng" dirty="0">
                <a:latin typeface="Times New Roman" pitchFamily="18" charset="0"/>
                <a:cs typeface="Times New Roman" pitchFamily="18" charset="0"/>
                <a:sym typeface="Symbol"/>
              </a:rPr>
              <a:t> </a:t>
            </a: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indent="2954338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    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 выполнима в некоторой интерпретации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 и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выполнима в этой интерпретации, то  </a:t>
            </a:r>
            <a:r>
              <a:rPr lang="ru-RU" sz="2800" dirty="0" err="1">
                <a:latin typeface="+mn-lt"/>
              </a:rPr>
              <a:t>выполни-ма</a:t>
            </a:r>
            <a:r>
              <a:rPr lang="ru-RU" sz="2800" dirty="0">
                <a:latin typeface="+mn-lt"/>
              </a:rPr>
              <a:t>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=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= 0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выполнима и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 (по УК).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00013"/>
            <a:ext cx="9144000" cy="35401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7) Дизъюнктивное расширение (ДР)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6019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u="sng" dirty="0">
                <a:latin typeface="+mn-lt"/>
              </a:rPr>
              <a:t>          </a:t>
            </a:r>
            <a:r>
              <a:rPr lang="en-US" sz="2800" i="1" u="sng" dirty="0">
                <a:latin typeface="+mn-lt"/>
              </a:rPr>
              <a:t>P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</a:t>
            </a:r>
            <a:r>
              <a:rPr lang="en-US" sz="2800" u="sng" dirty="0">
                <a:latin typeface="+mn-lt"/>
              </a:rPr>
              <a:t> → </a:t>
            </a:r>
            <a:r>
              <a:rPr lang="en-US" sz="2800" i="1" u="sng" dirty="0">
                <a:latin typeface="+mn-lt"/>
              </a:rPr>
              <a:t>Q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ru-RU" sz="2800" u="sng" dirty="0">
                <a:latin typeface="+mn-lt"/>
              </a:rPr>
              <a:t>)____</a:t>
            </a:r>
            <a:endParaRPr lang="ru-RU" sz="2800" dirty="0">
              <a:latin typeface="+mn-lt"/>
            </a:endParaRPr>
          </a:p>
          <a:p>
            <a:pPr indent="26019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 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=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→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)&amp;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</a:t>
            </a:r>
            <a:endParaRPr lang="ru-RU" sz="28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=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→  (</a:t>
            </a:r>
            <a:r>
              <a:rPr lang="ru-RU" sz="2800" dirty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 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→  ((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 → </a:t>
            </a:r>
            <a:r>
              <a:rPr lang="en-US" sz="2800" i="1" dirty="0">
                <a:latin typeface="+mn-lt"/>
              </a:rPr>
              <a:t>Q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en-US" sz="2800" dirty="0">
                <a:latin typeface="+mn-lt"/>
              </a:rPr>
              <a:t>)) =</a:t>
            </a:r>
            <a:r>
              <a:rPr lang="ru-RU" sz="2800" dirty="0">
                <a:latin typeface="+mn-lt"/>
              </a:rPr>
              <a:t> </a:t>
            </a:r>
            <a:r>
              <a:rPr lang="ru-RU" sz="2800" i="1" dirty="0">
                <a:latin typeface="+mn-lt"/>
              </a:rPr>
              <a:t>Р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ru-RU" sz="2800" dirty="0">
                <a:latin typeface="+mn-lt"/>
              </a:rPr>
              <a:t>(</a:t>
            </a:r>
            <a:r>
              <a:rPr lang="ru-RU" sz="2800" i="1" dirty="0">
                <a:latin typeface="+mn-lt"/>
              </a:rPr>
              <a:t>Р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= 1, тавтология, при любых интерпретациях, следовательно, выполнима при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13100"/>
            <a:ext cx="91440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b="1" dirty="0">
                <a:solidFill>
                  <a:srgbClr val="0932E1"/>
                </a:solidFill>
                <a:latin typeface="+mn-lt"/>
              </a:rPr>
              <a:t>8) Транзитивность импликации (ТИ)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 indent="26876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P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 → </a:t>
            </a:r>
            <a:r>
              <a:rPr lang="en-US" sz="2800" i="1" u="sng" dirty="0">
                <a:latin typeface="+mn-lt"/>
              </a:rPr>
              <a:t>R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)), (</a:t>
            </a:r>
            <a:r>
              <a:rPr lang="en-US" sz="2800" i="1" u="sng" dirty="0">
                <a:latin typeface="+mn-lt"/>
              </a:rPr>
              <a:t>R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 → </a:t>
            </a:r>
            <a:r>
              <a:rPr lang="en-US" sz="2800" i="1" u="sng" dirty="0">
                <a:latin typeface="+mn-lt"/>
              </a:rPr>
              <a:t>Q</a:t>
            </a:r>
            <a:r>
              <a:rPr lang="en-US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I</a:t>
            </a:r>
            <a:r>
              <a:rPr lang="en-US" sz="2800" u="sng" dirty="0">
                <a:latin typeface="+mn-lt"/>
              </a:rPr>
              <a:t>))</a:t>
            </a:r>
            <a:endParaRPr lang="ru-RU" sz="2800" dirty="0">
              <a:latin typeface="+mn-lt"/>
            </a:endParaRPr>
          </a:p>
          <a:p>
            <a:pPr indent="26876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i="1" dirty="0">
                <a:latin typeface="+mn-lt"/>
              </a:rPr>
              <a:t>      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dirty="0">
                <a:latin typeface="+mn-lt"/>
              </a:rPr>
              <a:t>Если  (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и (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выполнимы в интерпретации 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, то (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)) выполнима в этой интерпретации.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→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&amp;(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→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= 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</a:t>
            </a:r>
            <a:endParaRPr lang="ru-RU" sz="2800">
              <a:latin typeface="Calibri" pitchFamily="34" charset="0"/>
            </a:endParaRPr>
          </a:p>
          <a:p>
            <a:r>
              <a:rPr lang="en-US" sz="2800">
                <a:latin typeface="Calibri" pitchFamily="34" charset="0"/>
              </a:rPr>
              <a:t>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&amp;(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→(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)) =</a:t>
            </a:r>
            <a:r>
              <a:rPr lang="en-US" sz="2800" u="sng">
                <a:latin typeface="Calibri" pitchFamily="34" charset="0"/>
              </a:rPr>
              <a:t> </a:t>
            </a:r>
            <a:endParaRPr lang="ru-RU" sz="2800">
              <a:latin typeface="Calibri" pitchFamily="34" charset="0"/>
            </a:endParaRPr>
          </a:p>
          <a:p>
            <a:r>
              <a:rPr lang="en-US" sz="2800" i="1">
                <a:latin typeface="Calibri" pitchFamily="34" charset="0"/>
              </a:rPr>
              <a:t>= 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(I)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)&amp;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n-US" sz="28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</a:t>
            </a:r>
            <a:r>
              <a:rPr lang="en-US" sz="280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>
                <a:latin typeface="Calibri" pitchFamily="34" charset="0"/>
              </a:rPr>
              <a:t> </a:t>
            </a:r>
            <a:r>
              <a:rPr lang="en-US" sz="2800" i="1">
                <a:latin typeface="Calibri" pitchFamily="34" charset="0"/>
              </a:rPr>
              <a:t>R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 = </a:t>
            </a:r>
            <a:r>
              <a:rPr lang="en-US" sz="2800" i="1">
                <a:latin typeface="Calibri" pitchFamily="34" charset="0"/>
              </a:rPr>
              <a:t>T</a:t>
            </a:r>
            <a:r>
              <a:rPr lang="en-US" sz="2800">
                <a:latin typeface="Calibri" pitchFamily="34" charset="0"/>
              </a:rPr>
              <a:t> выполнима при любых интерпретациях, </a:t>
            </a:r>
            <a:r>
              <a:rPr lang="ru-RU" sz="2800">
                <a:latin typeface="Calibri" pitchFamily="34" charset="0"/>
              </a:rPr>
              <a:t>следовательно</a:t>
            </a:r>
            <a:r>
              <a:rPr lang="en-US" sz="2800">
                <a:latin typeface="Calibri" pitchFamily="34" charset="0"/>
              </a:rPr>
              <a:t>, </a:t>
            </a:r>
            <a:r>
              <a:rPr lang="en-US" sz="2800" i="1">
                <a:latin typeface="Calibri" pitchFamily="34" charset="0"/>
              </a:rPr>
              <a:t>P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)→</a:t>
            </a:r>
            <a:r>
              <a:rPr lang="en-US" sz="2800" i="1">
                <a:latin typeface="Calibri" pitchFamily="34" charset="0"/>
              </a:rPr>
              <a:t>Q</a:t>
            </a:r>
            <a:r>
              <a:rPr lang="en-US" sz="2800">
                <a:latin typeface="Calibri" pitchFamily="34" charset="0"/>
              </a:rPr>
              <a:t>(</a:t>
            </a:r>
            <a:r>
              <a:rPr lang="en-US" sz="2800" i="1">
                <a:latin typeface="Calibri" pitchFamily="34" charset="0"/>
              </a:rPr>
              <a:t>I</a:t>
            </a:r>
            <a:r>
              <a:rPr lang="en-US" sz="2800">
                <a:latin typeface="Calibri" pitchFamily="34" charset="0"/>
              </a:rPr>
              <a:t>), </a:t>
            </a:r>
            <a:r>
              <a:rPr lang="ru-RU" sz="2800">
                <a:latin typeface="Calibri" pitchFamily="34" charset="0"/>
              </a:rPr>
              <a:t>выполнима в </a:t>
            </a:r>
            <a:r>
              <a:rPr lang="en-US" sz="2800" i="1">
                <a:latin typeface="Calibri" pitchFamily="34" charset="0"/>
              </a:rPr>
              <a:t>I.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143125"/>
            <a:ext cx="9144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932E1"/>
                </a:solidFill>
                <a:latin typeface="+mn-lt"/>
              </a:rPr>
              <a:t>9)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Конструктивная  Дилемма (С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pPr>
              <a:defRPr/>
            </a:pPr>
            <a:r>
              <a:rPr lang="en-US" sz="2800" i="1" u="sng" dirty="0">
                <a:latin typeface="+mn-lt"/>
              </a:rPr>
              <a:t>a </a:t>
            </a:r>
            <a:r>
              <a:rPr lang="en-US" sz="2800" u="sng" dirty="0">
                <a:latin typeface="+mn-lt"/>
                <a:sym typeface="Symbol" pitchFamily="18" charset="2"/>
              </a:rPr>
              <a:t></a:t>
            </a:r>
            <a:r>
              <a:rPr lang="en-US" sz="2800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i="1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 </a:t>
            </a:r>
            <a:r>
              <a:rPr lang="en-US" sz="2800" u="sng" dirty="0">
                <a:latin typeface="+mn-lt"/>
              </a:rPr>
              <a:t>→</a:t>
            </a:r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i="1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b </a:t>
            </a:r>
            <a:r>
              <a:rPr lang="en-US" sz="2800" u="sng" dirty="0">
                <a:latin typeface="+mn-lt"/>
              </a:rPr>
              <a:t>→</a:t>
            </a:r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 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((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pitchFamily="18" charset="2"/>
              </a:rPr>
              <a:t>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)(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 →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))</a:t>
            </a:r>
            <a:r>
              <a:rPr lang="en-US" sz="2800" i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→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r>
              <a:rPr lang="ru-RU" sz="2800" dirty="0">
                <a:latin typeface="+mn-lt"/>
              </a:rPr>
              <a:t>) </a:t>
            </a:r>
            <a:r>
              <a:rPr lang="ru-RU" sz="2800" i="1" dirty="0">
                <a:latin typeface="+mn-lt"/>
              </a:rPr>
              <a:t>=</a:t>
            </a:r>
            <a:endParaRPr lang="en-US" sz="2800" i="1" dirty="0">
              <a:latin typeface="+mn-lt"/>
            </a:endParaRPr>
          </a:p>
          <a:p>
            <a:pPr>
              <a:defRPr/>
            </a:pPr>
            <a:r>
              <a:rPr lang="en-US" sz="2800" i="1" dirty="0">
                <a:latin typeface="+mn-lt"/>
              </a:rPr>
              <a:t>=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((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)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>
                <a:latin typeface="+mn-lt"/>
                <a:sym typeface="Symbol" pitchFamily="18" charset="2"/>
              </a:rPr>
              <a:t> 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r>
              <a:rPr lang="ru-RU" sz="2800" dirty="0">
                <a:latin typeface="+mn-lt"/>
              </a:rPr>
              <a:t>)</a:t>
            </a:r>
            <a:r>
              <a:rPr lang="ru-RU" sz="2800" i="1" dirty="0">
                <a:latin typeface="+mn-lt"/>
              </a:rPr>
              <a:t> =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i="1" dirty="0">
                <a:latin typeface="+mn-lt"/>
              </a:rPr>
              <a:t>= </a:t>
            </a:r>
            <a:r>
              <a:rPr lang="ru-RU" sz="2800" dirty="0">
                <a:latin typeface="+mn-lt"/>
              </a:rPr>
              <a:t>(</a:t>
            </a:r>
            <a:r>
              <a:rPr lang="ru-RU" sz="2800" dirty="0">
                <a:latin typeface="+mn-lt"/>
                <a:cs typeface="Times New Roman" pitchFamily="18" charset="0"/>
                <a:sym typeface="Symbol" pitchFamily="18" charset="2"/>
              </a:rPr>
              <a:t>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pitchFamily="18" charset="2"/>
              </a:rPr>
              <a:t>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b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en-US" sz="2800" i="1" dirty="0">
                <a:latin typeface="+mn-lt"/>
              </a:rPr>
              <a:t> d</a:t>
            </a:r>
            <a:r>
              <a:rPr lang="ru-RU" sz="2800" dirty="0">
                <a:latin typeface="+mn-lt"/>
              </a:rPr>
              <a:t>) </a:t>
            </a:r>
            <a:r>
              <a:rPr lang="ru-RU" sz="2800" i="1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i="1" dirty="0">
                <a:latin typeface="+mn-lt"/>
              </a:rPr>
              <a:t>,</a:t>
            </a:r>
            <a:r>
              <a:rPr lang="ru-RU" sz="2800" dirty="0">
                <a:latin typeface="+mn-lt"/>
              </a:rPr>
              <a:t>  при любых интерпретациях</a:t>
            </a:r>
            <a:r>
              <a:rPr lang="ru-RU" sz="2800" dirty="0"/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786313"/>
            <a:ext cx="9144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atin typeface="+mn-lt"/>
              </a:rPr>
              <a:t>Пример.  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Есть три гипотезы:  	                        </a:t>
            </a:r>
            <a:r>
              <a:rPr lang="en-US" sz="2800" dirty="0">
                <a:latin typeface="+mn-lt"/>
              </a:rPr>
              <a:t> 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  <a:sym typeface="Symbol" pitchFamily="18" charset="2"/>
              </a:rPr>
              <a:t>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en-US" sz="2800" u="sng" dirty="0">
                <a:latin typeface="+mn-lt"/>
              </a:rPr>
              <a:t>→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B</a:t>
            </a:r>
            <a:r>
              <a:rPr lang="en-US" sz="2800" u="sng" dirty="0">
                <a:latin typeface="+mn-lt"/>
              </a:rPr>
              <a:t>→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Предполагаемое следствие из гипотез:       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+mn-lt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pPr>
              <a:defRPr/>
            </a:pPr>
            <a:endParaRPr lang="ru-RU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1)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→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		           (гипотеза);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286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2)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	           (правило ДР к  1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2);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334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3)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/>
              <a:t>→</a:t>
            </a:r>
            <a:r>
              <a:rPr lang="en-US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		           (гипотеза);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2144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4)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 	 </a:t>
            </a:r>
            <a:r>
              <a:rPr lang="en-US" sz="2800" dirty="0">
                <a:latin typeface="+mn-lt"/>
              </a:rPr>
              <a:t>          </a:t>
            </a:r>
            <a:r>
              <a:rPr lang="ru-RU" sz="2800" dirty="0">
                <a:latin typeface="+mn-lt"/>
              </a:rPr>
              <a:t>(правило ДР к 3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4);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430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5)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 	           (правило ТИ  к 2, 4</a:t>
            </a:r>
            <a:r>
              <a:rPr lang="en-US" sz="2800" dirty="0"/>
              <a:t> →</a:t>
            </a:r>
            <a:r>
              <a:rPr lang="ru-RU" sz="2800" dirty="0">
                <a:latin typeface="+mn-lt"/>
              </a:rPr>
              <a:t> 5)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00025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6)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 		           (гипотеза);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28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7)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 		           (правило МР к 5, 6 </a:t>
            </a:r>
            <a:r>
              <a:rPr lang="en-US" sz="2800" dirty="0"/>
              <a:t>→ </a:t>
            </a:r>
            <a:r>
              <a:rPr lang="ru-RU" sz="2800" dirty="0">
                <a:latin typeface="+mn-lt"/>
              </a:rPr>
              <a:t>7).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857500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Гипотезы:   </a:t>
            </a:r>
            <a:r>
              <a:rPr lang="en-US" sz="2800" dirty="0">
                <a:latin typeface="+mn-lt"/>
              </a:rPr>
              <a:t>   </a:t>
            </a:r>
            <a:r>
              <a:rPr lang="ru-RU" sz="2800" u="sng" dirty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A</a:t>
            </a:r>
            <a:r>
              <a:rPr lang="ru-RU" sz="2800" u="sng" dirty="0">
                <a:latin typeface="+mn-lt"/>
              </a:rPr>
              <a:t>&amp;</a:t>
            </a:r>
            <a:r>
              <a:rPr lang="en-US" sz="2800" i="1" u="sng" dirty="0">
                <a:latin typeface="+mn-lt"/>
              </a:rPr>
              <a:t>D</a:t>
            </a:r>
            <a:r>
              <a:rPr lang="ru-RU" sz="2800" u="sng" dirty="0">
                <a:latin typeface="+mn-lt"/>
              </a:rPr>
              <a:t>)</a:t>
            </a:r>
            <a:r>
              <a:rPr lang="en-US" sz="2800" u="sng" dirty="0"/>
              <a:t>→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A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>
                <a:latin typeface="+mn-lt"/>
              </a:rPr>
              <a:t>C</a:t>
            </a:r>
            <a:r>
              <a:rPr lang="en-US" sz="2800" u="sng" dirty="0"/>
              <a:t>→</a:t>
            </a:r>
            <a:r>
              <a:rPr lang="en-US" sz="2800" i="1" u="sng" dirty="0">
                <a:latin typeface="+mn-lt"/>
              </a:rPr>
              <a:t>D</a:t>
            </a:r>
            <a:endParaRPr lang="ru-RU" sz="2800" dirty="0">
              <a:latin typeface="+mn-lt"/>
            </a:endParaRPr>
          </a:p>
          <a:p>
            <a:pPr>
              <a:defRPr/>
            </a:pPr>
            <a:r>
              <a:rPr lang="ru-RU" sz="2800" dirty="0">
                <a:latin typeface="+mn-lt"/>
              </a:rPr>
              <a:t>Следствие:  	   </a:t>
            </a:r>
            <a:r>
              <a:rPr lang="en-US" sz="2800" dirty="0">
                <a:latin typeface="+mn-lt"/>
              </a:rPr>
              <a:t>        </a:t>
            </a:r>
            <a:r>
              <a:rPr lang="ru-RU" sz="2800" dirty="0">
                <a:latin typeface="+mn-lt"/>
              </a:rPr>
              <a:t>   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i="1" dirty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3341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7) </a:t>
            </a:r>
            <a:r>
              <a:rPr lang="en-US" sz="2800" i="1" dirty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   	     </a:t>
            </a:r>
            <a:r>
              <a:rPr lang="en-US" sz="2800" dirty="0">
                <a:latin typeface="+mn-lt"/>
              </a:rPr>
              <a:t>                           </a:t>
            </a:r>
            <a:r>
              <a:rPr lang="ru-RU" sz="2800" dirty="0">
                <a:latin typeface="+mn-lt"/>
              </a:rPr>
              <a:t> (МР 5, 6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7).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41433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1)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i="1" dirty="0">
                <a:latin typeface="+mn-lt"/>
              </a:rPr>
              <a:t>    </a:t>
            </a:r>
            <a:r>
              <a:rPr lang="ru-RU" sz="2800" dirty="0">
                <a:latin typeface="+mn-lt"/>
              </a:rPr>
              <a:t> 	     </a:t>
            </a:r>
            <a:r>
              <a:rPr lang="en-US" sz="2800" dirty="0">
                <a:latin typeface="+mn-lt"/>
              </a:rPr>
              <a:t>                </a:t>
            </a:r>
            <a:r>
              <a:rPr lang="ru-RU" sz="2800" dirty="0">
                <a:latin typeface="+mn-lt"/>
              </a:rPr>
              <a:t> (гипотеза);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5005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2)</a:t>
            </a: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  	      </a:t>
            </a:r>
            <a:r>
              <a:rPr lang="en-US" sz="2800" dirty="0">
                <a:latin typeface="+mn-lt"/>
              </a:rPr>
              <a:t>                           </a:t>
            </a:r>
            <a:r>
              <a:rPr lang="ru-RU" sz="2800" dirty="0">
                <a:latin typeface="+mn-lt"/>
              </a:rPr>
              <a:t>(гипотеза);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485775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3) </a:t>
            </a:r>
            <a:r>
              <a:rPr lang="en-US" sz="2800" i="1" dirty="0">
                <a:latin typeface="+mn-lt"/>
              </a:rPr>
              <a:t>C</a:t>
            </a:r>
            <a:r>
              <a:rPr lang="en-US" sz="2800" dirty="0"/>
              <a:t> → 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     </a:t>
            </a:r>
            <a:r>
              <a:rPr lang="en-US" sz="2800" dirty="0">
                <a:latin typeface="+mn-lt"/>
              </a:rPr>
              <a:t>                      </a:t>
            </a:r>
            <a:r>
              <a:rPr lang="ru-RU" sz="2800" dirty="0">
                <a:latin typeface="+mn-lt"/>
              </a:rPr>
              <a:t>(гипотеза);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2149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4)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>
                <a:latin typeface="+mn-lt"/>
              </a:rPr>
              <a:t>    </a:t>
            </a:r>
            <a:r>
              <a:rPr lang="ru-RU" sz="2800" dirty="0">
                <a:latin typeface="+mn-lt"/>
              </a:rPr>
              <a:t>	      </a:t>
            </a:r>
            <a:r>
              <a:rPr lang="en-US" sz="2800" dirty="0">
                <a:latin typeface="+mn-lt"/>
              </a:rPr>
              <a:t>                           </a:t>
            </a:r>
            <a:r>
              <a:rPr lang="ru-RU" sz="2800" dirty="0">
                <a:latin typeface="+mn-lt"/>
              </a:rPr>
              <a:t>(МР 2, 3</a:t>
            </a:r>
            <a:r>
              <a:rPr lang="en-US" sz="2800" dirty="0"/>
              <a:t> → </a:t>
            </a:r>
            <a:r>
              <a:rPr lang="ru-RU" sz="2800" dirty="0">
                <a:latin typeface="+mn-lt"/>
              </a:rPr>
              <a:t>4);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5467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5)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                                (</a:t>
            </a:r>
            <a:r>
              <a:rPr lang="ru-RU" sz="2800" dirty="0">
                <a:latin typeface="+mn-lt"/>
              </a:rPr>
              <a:t>ВК</a:t>
            </a:r>
            <a:r>
              <a:rPr lang="en-US" sz="2800" dirty="0">
                <a:latin typeface="+mn-lt"/>
              </a:rPr>
              <a:t> 1, 4);</a:t>
            </a:r>
            <a:endParaRPr lang="ru-RU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90550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6)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D</a:t>
            </a:r>
            <a:r>
              <a:rPr lang="en-US" sz="2800" dirty="0">
                <a:latin typeface="+mn-lt"/>
              </a:rPr>
              <a:t>)</a:t>
            </a:r>
            <a:r>
              <a:rPr lang="en-US" sz="2800" dirty="0"/>
              <a:t> → </a:t>
            </a:r>
            <a:r>
              <a:rPr lang="en-US" sz="2800" dirty="0">
                <a:latin typeface="+mn-lt"/>
              </a:rPr>
              <a:t>B                    (</a:t>
            </a:r>
            <a:r>
              <a:rPr lang="ru-RU" sz="2800" dirty="0">
                <a:latin typeface="+mn-lt"/>
              </a:rPr>
              <a:t>гипотеза</a:t>
            </a:r>
            <a:r>
              <a:rPr lang="en-US" sz="2800" dirty="0">
                <a:latin typeface="+mn-lt"/>
              </a:rPr>
              <a:t>);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Эффективный частный случай логического вывода из </a:t>
            </a:r>
            <a:r>
              <a:rPr lang="ru-RU" sz="2800" dirty="0" err="1">
                <a:latin typeface="+mn-lt"/>
              </a:rPr>
              <a:t>гипо</a:t>
            </a:r>
            <a:r>
              <a:rPr lang="en-US" sz="2800" dirty="0">
                <a:latin typeface="+mn-lt"/>
              </a:rPr>
              <a:t>-</a:t>
            </a:r>
            <a:r>
              <a:rPr lang="ru-RU" sz="2800" dirty="0">
                <a:latin typeface="+mn-lt"/>
              </a:rPr>
              <a:t>тез известен как </a:t>
            </a:r>
            <a:r>
              <a:rPr lang="ru-RU" sz="2800" b="1" i="1" dirty="0">
                <a:solidFill>
                  <a:srgbClr val="0932E1"/>
                </a:solidFill>
                <a:latin typeface="+mn-lt"/>
              </a:rPr>
              <a:t>метод математической индукции. </a:t>
            </a:r>
            <a:r>
              <a:rPr lang="ru-RU" sz="2800" dirty="0">
                <a:latin typeface="+mn-lt"/>
              </a:rPr>
              <a:t>Осознание метода математической индукции как </a:t>
            </a:r>
            <a:r>
              <a:rPr lang="ru-RU" sz="2800" dirty="0" err="1">
                <a:latin typeface="+mn-lt"/>
              </a:rPr>
              <a:t>отдель</a:t>
            </a:r>
            <a:r>
              <a:rPr lang="en-US" sz="2800" dirty="0">
                <a:latin typeface="+mn-lt"/>
              </a:rPr>
              <a:t>-</a:t>
            </a:r>
            <a:r>
              <a:rPr lang="ru-RU" sz="2800" dirty="0" err="1">
                <a:latin typeface="+mn-lt"/>
              </a:rPr>
              <a:t>ного</a:t>
            </a:r>
            <a:r>
              <a:rPr lang="ru-RU" sz="2800" dirty="0">
                <a:latin typeface="+mn-lt"/>
              </a:rPr>
              <a:t> важного метода восходит к  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Блезу Паскалю </a:t>
            </a:r>
            <a:r>
              <a:rPr lang="ru-RU" sz="2800" dirty="0">
                <a:latin typeface="+mn-lt"/>
              </a:rPr>
              <a:t>и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rgbClr val="0932E1"/>
                </a:solidFill>
                <a:latin typeface="+mn-lt"/>
              </a:rPr>
              <a:t>Герсо-ниду</a:t>
            </a:r>
            <a:r>
              <a:rPr lang="ru-RU" sz="2800" dirty="0">
                <a:latin typeface="+mn-lt"/>
              </a:rPr>
              <a:t>. Современное название метода было введено </a:t>
            </a:r>
            <a:r>
              <a:rPr lang="ru-RU" sz="2800" u="sng" dirty="0">
                <a:latin typeface="+mn-lt"/>
                <a:hlinkClick r:id="rId2" tooltip="Морган, Огастес де"/>
              </a:rPr>
              <a:t>де Морганом</a:t>
            </a:r>
            <a:r>
              <a:rPr lang="ru-RU" sz="2800" dirty="0">
                <a:latin typeface="+mn-lt"/>
              </a:rPr>
              <a:t> в </a:t>
            </a:r>
            <a:r>
              <a:rPr lang="ru-RU" sz="2800" u="sng" dirty="0">
                <a:latin typeface="+mn-lt"/>
                <a:hlinkClick r:id="rId3" tooltip="1838 год"/>
              </a:rPr>
              <a:t>1838 году</a:t>
            </a:r>
            <a:r>
              <a:rPr lang="ru-RU" sz="2800" dirty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73350"/>
            <a:ext cx="9144000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solidFill>
                  <a:srgbClr val="0932E1"/>
                </a:solidFill>
                <a:latin typeface="+mn-lt"/>
              </a:rPr>
              <a:t>ЛЁВИ </a:t>
            </a:r>
            <a:r>
              <a:rPr lang="ru-RU" sz="2800" dirty="0" err="1">
                <a:solidFill>
                  <a:srgbClr val="0932E1"/>
                </a:solidFill>
                <a:latin typeface="+mn-lt"/>
              </a:rPr>
              <a:t>бен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rgbClr val="0932E1"/>
                </a:solidFill>
                <a:latin typeface="+mn-lt"/>
              </a:rPr>
              <a:t>Гершом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(</a:t>
            </a:r>
            <a:r>
              <a:rPr lang="ru-RU" sz="2800" dirty="0" err="1">
                <a:latin typeface="+mn-lt"/>
              </a:rPr>
              <a:t>Герсонид</a:t>
            </a:r>
            <a:r>
              <a:rPr lang="ru-RU" sz="2800" dirty="0">
                <a:latin typeface="+mn-lt"/>
              </a:rPr>
              <a:t>) (1288-1344) — </a:t>
            </a:r>
            <a:r>
              <a:rPr lang="ru-RU" sz="2800" dirty="0" err="1">
                <a:latin typeface="+mn-lt"/>
              </a:rPr>
              <a:t>средневеко-вый</a:t>
            </a:r>
            <a:r>
              <a:rPr lang="ru-RU" sz="2800" dirty="0">
                <a:latin typeface="+mn-lt"/>
              </a:rPr>
              <a:t> еврейский ученый, философ, математик, астроном, талмудист. Он оставил ряд сочинений на иврите по </a:t>
            </a:r>
            <a:r>
              <a:rPr lang="ru-RU" sz="2800" dirty="0" err="1">
                <a:latin typeface="+mn-lt"/>
              </a:rPr>
              <a:t>мате-матике</a:t>
            </a:r>
            <a:r>
              <a:rPr lang="ru-RU" sz="2800" dirty="0">
                <a:latin typeface="+mn-lt"/>
              </a:rPr>
              <a:t>, астрономии, философии, богословию, психологии, медицине, физике, метеорологии, астрологии. В трактате «Дело вычислителя» (1321) </a:t>
            </a:r>
            <a:r>
              <a:rPr lang="ru-RU" sz="2800" dirty="0" err="1">
                <a:latin typeface="+mn-lt"/>
              </a:rPr>
              <a:t>Герсонид</a:t>
            </a:r>
            <a:r>
              <a:rPr lang="ru-RU" sz="2800" dirty="0">
                <a:latin typeface="+mn-lt"/>
              </a:rPr>
              <a:t> первым в Европе </a:t>
            </a:r>
            <a:r>
              <a:rPr lang="ru-RU" sz="2800" dirty="0" err="1">
                <a:latin typeface="+mn-lt"/>
              </a:rPr>
              <a:t>вы-вел</a:t>
            </a:r>
            <a:r>
              <a:rPr lang="ru-RU" sz="2800" dirty="0">
                <a:latin typeface="+mn-lt"/>
              </a:rPr>
              <a:t> основные комбинаторные формулы для подсчета </a:t>
            </a:r>
            <a:r>
              <a:rPr lang="ru-RU" sz="2800" dirty="0" err="1">
                <a:latin typeface="+mn-lt"/>
              </a:rPr>
              <a:t>чис-ла</a:t>
            </a:r>
            <a:r>
              <a:rPr lang="ru-RU" sz="2800" dirty="0">
                <a:latin typeface="+mn-lt"/>
              </a:rPr>
              <a:t> сочетаний, перестановок и размещений; для их </a:t>
            </a:r>
            <a:r>
              <a:rPr lang="ru-RU" sz="2800" dirty="0" err="1">
                <a:latin typeface="+mn-lt"/>
              </a:rPr>
              <a:t>доказа-тельства</a:t>
            </a:r>
            <a:r>
              <a:rPr lang="ru-RU" sz="2800" dirty="0">
                <a:latin typeface="+mn-lt"/>
              </a:rPr>
              <a:t> применил метод математической индукции.</a:t>
            </a:r>
            <a:r>
              <a:rPr lang="ru-RU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В трактате «О синусах, хордах и дугах» Леви </a:t>
            </a:r>
            <a:r>
              <a:rPr lang="ru-RU" sz="2800" dirty="0" err="1">
                <a:latin typeface="+mn-lt"/>
              </a:rPr>
              <a:t>бен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Гершом</a:t>
            </a:r>
            <a:r>
              <a:rPr lang="ru-RU" sz="2800" dirty="0">
                <a:latin typeface="+mn-lt"/>
              </a:rPr>
              <a:t> доказал </a:t>
            </a:r>
            <a:r>
              <a:rPr lang="ru-RU" sz="2800" dirty="0">
                <a:latin typeface="+mn-lt"/>
                <a:hlinkClick r:id="rId2" tooltip="СИНУСОВ ТЕОРЕМА"/>
              </a:rPr>
              <a:t>теорему синусов</a:t>
            </a:r>
            <a:r>
              <a:rPr lang="ru-RU" sz="2800" dirty="0">
                <a:latin typeface="+mn-lt"/>
              </a:rPr>
              <a:t>; составил пятизначные таблицы синусов. Изобретенный им навигационный </a:t>
            </a:r>
            <a:r>
              <a:rPr lang="ru-RU" sz="2800" dirty="0">
                <a:latin typeface="+mn-lt"/>
                <a:hlinkClick r:id="rId3" tooltip="КВАДРАНТ (астрономический инструмент)"/>
              </a:rPr>
              <a:t>квадрант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err="1">
                <a:latin typeface="+mn-lt"/>
              </a:rPr>
              <a:t>на-шел</a:t>
            </a:r>
            <a:r>
              <a:rPr lang="ru-RU" sz="2800" dirty="0">
                <a:latin typeface="+mn-lt"/>
              </a:rPr>
              <a:t> применение в мореплавании.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43063"/>
            <a:ext cx="9144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Метод математической индукции заключается в следующем: </a:t>
            </a:r>
          </a:p>
          <a:p>
            <a:pPr>
              <a:defRPr/>
            </a:pPr>
            <a:r>
              <a:rPr lang="ru-RU" sz="2800" dirty="0">
                <a:latin typeface="+mn-lt"/>
              </a:rPr>
              <a:t>1) утверждается гипотеза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(0)  - 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базис индукции</a:t>
            </a:r>
            <a:r>
              <a:rPr lang="ru-RU" sz="2800"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289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2) доказывается 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(0) </a:t>
            </a:r>
            <a:r>
              <a:rPr lang="en-US" sz="2800" dirty="0"/>
              <a:t>→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en-US" sz="2800" dirty="0">
                <a:latin typeface="+mn-lt"/>
              </a:rPr>
              <a:t>(1)</a:t>
            </a:r>
            <a:r>
              <a:rPr lang="ru-RU" sz="2800" dirty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75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2800" dirty="0">
                <a:latin typeface="+mn-lt"/>
              </a:rPr>
              <a:t>3) доказывается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) </a:t>
            </a:r>
            <a:r>
              <a:rPr lang="en-US" sz="2800" dirty="0"/>
              <a:t>→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+1);</a:t>
            </a:r>
            <a:endParaRPr lang="ru-RU" sz="28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275856" y="35010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347864" y="30689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37890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4) последовательно </a:t>
            </a:r>
            <a:r>
              <a:rPr lang="ru-RU" sz="2800" dirty="0">
                <a:latin typeface="+mn-lt"/>
              </a:rPr>
              <a:t>применяя </a:t>
            </a:r>
            <a:r>
              <a:rPr lang="ru-RU" sz="2800" dirty="0" err="1">
                <a:latin typeface="+mn-lt"/>
              </a:rPr>
              <a:t>МР-правило</a:t>
            </a:r>
            <a:r>
              <a:rPr lang="ru-RU" sz="2800" dirty="0">
                <a:latin typeface="+mn-lt"/>
              </a:rPr>
              <a:t> для любого целого 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&gt;0	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(0),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(1), …,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+1), 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вывод</a:t>
            </a:r>
            <a:r>
              <a:rPr lang="ru-RU" sz="2800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n</a:t>
            </a:r>
            <a:r>
              <a:rPr lang="ru-RU" sz="2800" dirty="0">
                <a:latin typeface="+mn-lt"/>
              </a:rPr>
              <a:t>+1</a:t>
            </a:r>
            <a:r>
              <a:rPr lang="ru-RU" sz="2800" dirty="0" smtClean="0">
                <a:latin typeface="+mn-lt"/>
              </a:rPr>
              <a:t>).</a:t>
            </a:r>
            <a:endParaRPr lang="ru-RU" sz="2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04211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В общем случае применение прямого метода вывода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не эффективно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,</a:t>
            </a:r>
            <a:r>
              <a:rPr lang="ru-RU" sz="2800" dirty="0">
                <a:latin typeface="+mn-lt"/>
              </a:rPr>
              <a:t> так  как отсутствует алгоритм выбора и применения правил.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Обратный метод логического вывода из гипотез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Утверждение </a:t>
            </a:r>
            <a:r>
              <a:rPr lang="ru-RU" sz="2800" b="1" dirty="0" smtClean="0">
                <a:solidFill>
                  <a:srgbClr val="0932E1"/>
                </a:solidFill>
                <a:latin typeface="+mn-lt"/>
              </a:rPr>
              <a:t>8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. </a:t>
            </a:r>
            <a:endParaRPr lang="ru-RU" sz="2800" dirty="0">
              <a:solidFill>
                <a:srgbClr val="0932E1"/>
              </a:solidFill>
              <a:latin typeface="+mn-lt"/>
            </a:endParaRPr>
          </a:p>
          <a:p>
            <a:r>
              <a:rPr lang="ru-RU" sz="2800" dirty="0">
                <a:latin typeface="+mn-lt"/>
              </a:rPr>
              <a:t>Формула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- логическое следствие из гипотез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…, 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baseline="-25000" dirty="0">
                <a:latin typeface="+mn-lt"/>
              </a:rPr>
              <a:t>  </a:t>
            </a:r>
            <a:r>
              <a:rPr lang="ru-RU" sz="2800" dirty="0">
                <a:latin typeface="+mn-lt"/>
              </a:rPr>
              <a:t>тогда и только тогда, когда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противоречиво или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 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 smtClean="0">
                <a:latin typeface="+mn-lt"/>
              </a:rPr>
              <a:t>     . 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940152" y="184482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2204864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Таким образом,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обратный метод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вывода из гипотез формулируется как задача проверки некоторой </a:t>
            </a:r>
            <a:r>
              <a:rPr lang="ru-RU" sz="2800" dirty="0" smtClean="0">
                <a:latin typeface="+mn-lt"/>
              </a:rPr>
              <a:t>формулы </a:t>
            </a:r>
            <a:r>
              <a:rPr lang="ru-RU" sz="2800" dirty="0">
                <a:latin typeface="+mn-lt"/>
              </a:rPr>
              <a:t>на противоречивость.  Применимы  </a:t>
            </a:r>
            <a:r>
              <a:rPr lang="ru-RU" sz="2800" dirty="0" smtClean="0">
                <a:latin typeface="+mn-lt"/>
              </a:rPr>
              <a:t>рассмотренные </a:t>
            </a:r>
            <a:r>
              <a:rPr lang="ru-RU" sz="2800" dirty="0">
                <a:latin typeface="+mn-lt"/>
              </a:rPr>
              <a:t>ранее алгебраические методы и метод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>
                <a:latin typeface="+mn-lt"/>
              </a:rPr>
              <a:t>.</a:t>
            </a:r>
          </a:p>
          <a:p>
            <a:r>
              <a:rPr lang="ru-RU" sz="2800" dirty="0">
                <a:latin typeface="+mn-lt"/>
              </a:rPr>
              <a:t>Предполагается, что заключение неверно </a:t>
            </a:r>
            <a:r>
              <a:rPr lang="ru-RU" sz="2800" dirty="0" smtClean="0">
                <a:latin typeface="+mn-lt"/>
              </a:rPr>
              <a:t>(</a:t>
            </a:r>
            <a:r>
              <a:rPr lang="ru-RU" sz="2800" dirty="0" smtClean="0">
                <a:latin typeface="+mn-lt"/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), строится цепочка формул по правилам вывода до тех пор, пока не будет получено противоречие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0120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Противоречие легко обнаружить при выводе, если на </a:t>
            </a:r>
            <a:r>
              <a:rPr lang="ru-RU" sz="2800" dirty="0" err="1" smtClean="0">
                <a:latin typeface="+mn-lt"/>
              </a:rPr>
              <a:t>оче-редном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шаге получены противоречивые формулы 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F</a:t>
            </a:r>
            <a:r>
              <a:rPr lang="ru-RU" sz="2800" dirty="0">
                <a:latin typeface="+mn-lt"/>
              </a:rPr>
              <a:t>,  из которых следует пустая формула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>
                <a:cs typeface="Times New Roman" pitchFamily="18" charset="0"/>
                <a:sym typeface="Symbol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F 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 smtClean="0">
                <a:latin typeface="+mn-lt"/>
              </a:rPr>
              <a:t>    .</a:t>
            </a:r>
            <a:endParaRPr lang="ru-RU" sz="2800" dirty="0">
              <a:latin typeface="+mn-lt"/>
            </a:endParaRPr>
          </a:p>
          <a:p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60232" y="6309320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Применение правил вывода из гипотез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ru-RU" sz="28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  <a:latin typeface="+mn-lt"/>
              </a:rPr>
              <a:t>использованием тождественных </a:t>
            </a:r>
            <a:r>
              <a:rPr lang="ru-RU" sz="2800" b="1" dirty="0">
                <a:solidFill>
                  <a:srgbClr val="FF0000"/>
                </a:solidFill>
                <a:latin typeface="+mn-lt"/>
              </a:rPr>
              <a:t>алгебраических преобразований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b="1" dirty="0">
                <a:latin typeface="+mn-lt"/>
              </a:rPr>
              <a:t>Пример</a:t>
            </a:r>
            <a:r>
              <a:rPr lang="ru-RU" sz="2800" dirty="0">
                <a:latin typeface="+mn-lt"/>
              </a:rPr>
              <a:t>. </a:t>
            </a:r>
          </a:p>
          <a:p>
            <a:r>
              <a:rPr lang="ru-RU" sz="2800" dirty="0">
                <a:latin typeface="+mn-lt"/>
              </a:rPr>
              <a:t>Гипотезы:                          </a:t>
            </a:r>
            <a:r>
              <a:rPr lang="en-US" sz="2800" i="1" u="sng" dirty="0">
                <a:latin typeface="+mn-lt"/>
              </a:rPr>
              <a:t>A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B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 smtClean="0">
                <a:latin typeface="+mn-lt"/>
              </a:rPr>
              <a:t>A</a:t>
            </a:r>
            <a:r>
              <a:rPr lang="en-US" sz="2800" u="sng" dirty="0" smtClean="0"/>
              <a:t>→</a:t>
            </a:r>
            <a:r>
              <a:rPr lang="en-US" sz="2800" i="1" u="sng" dirty="0" smtClean="0">
                <a:latin typeface="+mn-lt"/>
              </a:rPr>
              <a:t>C</a:t>
            </a:r>
            <a:r>
              <a:rPr lang="ru-RU" sz="2800" u="sng" dirty="0">
                <a:latin typeface="+mn-lt"/>
              </a:rPr>
              <a:t>, </a:t>
            </a:r>
            <a:r>
              <a:rPr lang="en-US" sz="2800" i="1" u="sng" dirty="0" smtClean="0">
                <a:latin typeface="+mn-lt"/>
              </a:rPr>
              <a:t>B</a:t>
            </a:r>
            <a:r>
              <a:rPr lang="en-US" sz="2800" u="sng" dirty="0" smtClean="0"/>
              <a:t>→</a:t>
            </a:r>
            <a:r>
              <a:rPr lang="en-US" sz="2800" i="1" u="sng" dirty="0" smtClean="0">
                <a:latin typeface="+mn-lt"/>
              </a:rPr>
              <a:t>D</a:t>
            </a:r>
            <a:r>
              <a:rPr lang="ru-RU" sz="2800" u="sng" dirty="0">
                <a:latin typeface="+mn-lt"/>
              </a:rPr>
              <a:t>, 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предполагаемое следствие:       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i="1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Проверить противоречивость или </a:t>
            </a:r>
            <a:r>
              <a:rPr lang="ru-RU" sz="2800" dirty="0" err="1">
                <a:latin typeface="+mn-lt"/>
              </a:rPr>
              <a:t>общезначимость</a:t>
            </a:r>
            <a:r>
              <a:rPr lang="ru-RU" sz="2800" dirty="0">
                <a:latin typeface="+mn-lt"/>
              </a:rPr>
              <a:t> формулы </a:t>
            </a:r>
            <a:r>
              <a:rPr lang="ru-RU" sz="2800" dirty="0" smtClean="0">
                <a:latin typeface="+mn-lt"/>
              </a:rPr>
              <a:t> (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 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)&amp;(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)&amp;(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D</a:t>
            </a:r>
            <a:r>
              <a:rPr lang="ru-RU" sz="2800" dirty="0" smtClean="0">
                <a:latin typeface="+mn-lt"/>
              </a:rPr>
              <a:t>)&amp;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 smtClean="0">
                <a:latin typeface="+mn-lt"/>
              </a:rPr>
              <a:t>).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5010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1)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5)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D</a:t>
            </a:r>
            <a:r>
              <a:rPr lang="ru-RU" sz="2800" dirty="0" smtClean="0">
                <a:latin typeface="+mn-lt"/>
              </a:rPr>
              <a:t>       </a:t>
            </a:r>
            <a:r>
              <a:rPr lang="ru-RU" sz="2800" dirty="0">
                <a:latin typeface="+mn-lt"/>
              </a:rPr>
              <a:t>(правило де Моргана </a:t>
            </a:r>
            <a:r>
              <a:rPr lang="ru-RU" sz="2800" dirty="0" smtClean="0">
                <a:latin typeface="+mn-lt"/>
              </a:rPr>
              <a:t>4</a:t>
            </a:r>
            <a:r>
              <a:rPr lang="en-US" sz="2800" dirty="0" smtClean="0"/>
              <a:t> → </a:t>
            </a:r>
            <a:r>
              <a:rPr lang="ru-RU" sz="2800" dirty="0" smtClean="0">
                <a:latin typeface="+mn-lt"/>
              </a:rPr>
              <a:t>5);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2) 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2108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3)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;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58112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4)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dirty="0" smtClean="0">
                <a:latin typeface="+mn-lt"/>
              </a:rPr>
              <a:t>(</a:t>
            </a:r>
            <a:r>
              <a:rPr lang="en-US" sz="2800" i="1" dirty="0" smtClean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);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56612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7)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    </a:t>
            </a:r>
            <a:r>
              <a:rPr lang="en-US" sz="2800" dirty="0">
                <a:latin typeface="+mn-lt"/>
              </a:rPr>
              <a:t>(УК </a:t>
            </a:r>
            <a:r>
              <a:rPr lang="en-US" sz="2800" dirty="0" smtClean="0">
                <a:latin typeface="+mn-lt"/>
              </a:rPr>
              <a:t>5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7);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012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i="1" dirty="0" smtClean="0">
                <a:latin typeface="+mn-lt"/>
              </a:rPr>
              <a:t>6)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C</a:t>
            </a:r>
            <a:r>
              <a:rPr lang="en-US" sz="2800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    </a:t>
            </a:r>
            <a:r>
              <a:rPr lang="en-US" sz="2800" dirty="0" smtClean="0">
                <a:latin typeface="+mn-lt"/>
              </a:rPr>
              <a:t>(УК 5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6);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093296"/>
            <a:ext cx="9468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8)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C</a:t>
            </a:r>
            <a:r>
              <a:rPr lang="en-US" sz="2800" dirty="0" smtClean="0"/>
              <a:t> →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   </a:t>
            </a:r>
            <a:r>
              <a:rPr lang="en-US" sz="2800" dirty="0">
                <a:latin typeface="+mn-lt"/>
              </a:rPr>
              <a:t>(</a:t>
            </a:r>
            <a:r>
              <a:rPr lang="ru-RU" sz="2800" dirty="0">
                <a:latin typeface="+mn-lt"/>
              </a:rPr>
              <a:t>закон контрапозиции </a:t>
            </a:r>
            <a:r>
              <a:rPr lang="ru-RU" sz="2800" dirty="0" smtClean="0">
                <a:latin typeface="+mn-lt"/>
              </a:rPr>
              <a:t>2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8);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0" y="142875"/>
            <a:ext cx="9144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Далее картина повторяется: пробежав четвертую часть пути, Ахилл увидит черепаху на одной вось-мой части пути впереди себя и т. д. Следовательно, всякий раз, когда Ахилл преодолевает отделяющее его от черепахи расстояние, последняя успевает уползти от него и по-прежнему остается впереди. Таким образом, Ахилл никогда не догонит черепа-ху. Начав движение, Ахилл никогда не сможет его завершить. Принципиальная незавершаемость данной последовательности заключается в том, что в ней </a:t>
            </a:r>
            <a:r>
              <a:rPr lang="ru-RU" sz="3200" i="1">
                <a:solidFill>
                  <a:srgbClr val="0070C0"/>
                </a:solidFill>
                <a:latin typeface="Calibri" pitchFamily="34" charset="0"/>
              </a:rPr>
              <a:t>отсутствует последний элемент</a:t>
            </a:r>
            <a:r>
              <a:rPr lang="ru-RU" sz="3200">
                <a:latin typeface="Calibri" pitchFamily="34" charset="0"/>
              </a:rPr>
              <a:t>. Всякий раз, указав очередной член последова-тельности, мы можем указать и следующий за ним.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285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14)                     </a:t>
            </a:r>
            <a:r>
              <a:rPr lang="en-US" sz="2800" dirty="0" smtClean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).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2276872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9)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D</a:t>
            </a:r>
            <a:r>
              <a:rPr lang="en-US" sz="2800" dirty="0" smtClean="0"/>
              <a:t> →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   </a:t>
            </a:r>
            <a:r>
              <a:rPr lang="ru-RU" sz="2800" dirty="0" smtClean="0">
                <a:latin typeface="+mn-lt"/>
              </a:rPr>
              <a:t>  </a:t>
            </a:r>
            <a:r>
              <a:rPr lang="en-US" sz="2800" dirty="0" smtClean="0">
                <a:latin typeface="+mn-lt"/>
              </a:rPr>
              <a:t> (</a:t>
            </a:r>
            <a:r>
              <a:rPr lang="ru-RU" sz="2800" dirty="0" smtClean="0">
                <a:latin typeface="+mn-lt"/>
              </a:rPr>
              <a:t>закон контрапозиции 3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9);</a:t>
            </a:r>
            <a:endParaRPr lang="ru-RU" sz="2800" dirty="0" smtClean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 smtClean="0">
                <a:latin typeface="+mn-lt"/>
              </a:rPr>
              <a:t>10)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       </a:t>
            </a:r>
            <a:r>
              <a:rPr lang="ru-RU" sz="2800" dirty="0" smtClean="0">
                <a:latin typeface="+mn-lt"/>
              </a:rPr>
              <a:t>       </a:t>
            </a:r>
            <a:r>
              <a:rPr lang="en-US" sz="2800" dirty="0" smtClean="0">
                <a:latin typeface="+mn-lt"/>
              </a:rPr>
              <a:t>(М</a:t>
            </a:r>
            <a:r>
              <a:rPr lang="ru-RU" sz="2800" dirty="0" smtClean="0">
                <a:latin typeface="+mn-lt"/>
              </a:rPr>
              <a:t>Р</a:t>
            </a:r>
            <a:r>
              <a:rPr lang="en-US" sz="2800" dirty="0" smtClean="0">
                <a:latin typeface="+mn-lt"/>
              </a:rPr>
              <a:t> 6, 8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10);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67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+mn-lt"/>
              </a:rPr>
              <a:t>11)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dirty="0" smtClean="0">
                <a:latin typeface="+mn-lt"/>
              </a:rPr>
              <a:t>      </a:t>
            </a:r>
            <a:r>
              <a:rPr lang="ru-RU" sz="2800" dirty="0" smtClean="0">
                <a:latin typeface="+mn-lt"/>
              </a:rPr>
              <a:t>      </a:t>
            </a:r>
            <a:r>
              <a:rPr lang="en-US" sz="2800" dirty="0" smtClean="0">
                <a:latin typeface="+mn-lt"/>
              </a:rPr>
              <a:t>   (М</a:t>
            </a:r>
            <a:r>
              <a:rPr lang="ru-RU" sz="2800" dirty="0" smtClean="0">
                <a:latin typeface="+mn-lt"/>
              </a:rPr>
              <a:t>Р</a:t>
            </a:r>
            <a:r>
              <a:rPr lang="en-US" sz="2800" dirty="0" smtClean="0">
                <a:latin typeface="+mn-lt"/>
              </a:rPr>
              <a:t> 7, 9</a:t>
            </a:r>
            <a:r>
              <a:rPr lang="en-US" sz="2800" dirty="0" smtClean="0"/>
              <a:t> → </a:t>
            </a:r>
            <a:r>
              <a:rPr lang="ru-RU" sz="28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1);</a:t>
            </a:r>
            <a:endParaRPr lang="ru-RU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i="1" dirty="0" smtClean="0">
                <a:latin typeface="+mn-lt"/>
              </a:rPr>
              <a:t>12)</a:t>
            </a:r>
            <a:r>
              <a:rPr lang="en-US" sz="2800" i="1" dirty="0" smtClean="0">
                <a:latin typeface="+mn-lt"/>
              </a:rPr>
              <a:t> B</a:t>
            </a:r>
            <a:r>
              <a:rPr lang="en-US" sz="2800" dirty="0" smtClean="0">
                <a:latin typeface="+mn-lt"/>
              </a:rPr>
              <a:t>        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>
                <a:latin typeface="+mn-lt"/>
              </a:rPr>
              <a:t>(УД 1, 10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12);</a:t>
            </a:r>
            <a:endParaRPr lang="ru-RU" sz="2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70080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i="1" dirty="0" smtClean="0">
                <a:latin typeface="+mn-lt"/>
              </a:rPr>
              <a:t>13) </a:t>
            </a:r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       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>
                <a:latin typeface="+mn-lt"/>
              </a:rPr>
              <a:t>(УД 1, 11</a:t>
            </a:r>
            <a:r>
              <a:rPr lang="en-US" sz="2800" dirty="0" smtClean="0"/>
              <a:t> → </a:t>
            </a:r>
            <a:r>
              <a:rPr lang="en-US" sz="2800" dirty="0" smtClean="0">
                <a:latin typeface="+mn-lt"/>
              </a:rPr>
              <a:t>13);</a:t>
            </a:r>
            <a:endParaRPr lang="ru-RU" sz="2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56490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Формула противоречива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99695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Применение 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DP</a:t>
            </a:r>
            <a:r>
              <a:rPr lang="ru-RU" sz="2800" b="1" dirty="0">
                <a:solidFill>
                  <a:srgbClr val="FF0000"/>
                </a:solidFill>
                <a:latin typeface="+mn-lt"/>
              </a:rPr>
              <a:t>-метода при выводе из гипотез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dirty="0">
                <a:latin typeface="+mn-lt"/>
              </a:rPr>
              <a:t>Формула опровержения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= 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F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F</a:t>
            </a:r>
            <a:r>
              <a:rPr lang="en-US" sz="2800" baseline="-25000" dirty="0">
                <a:latin typeface="+mn-lt"/>
              </a:rPr>
              <a:t>n</a:t>
            </a:r>
            <a:r>
              <a:rPr lang="ru-RU" sz="2800" dirty="0" smtClean="0">
                <a:latin typeface="+mn-lt"/>
              </a:rPr>
              <a:t>&amp;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приводится к  КНФ (множество дизъюнктов). Формула </a:t>
            </a:r>
            <a:r>
              <a:rPr lang="ru-RU" sz="2800" i="1" dirty="0">
                <a:latin typeface="+mn-lt"/>
              </a:rPr>
              <a:t>В</a:t>
            </a:r>
            <a:r>
              <a:rPr lang="ru-RU" sz="2800" dirty="0">
                <a:latin typeface="+mn-lt"/>
              </a:rPr>
              <a:t> - следствие из гипотез, если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противоречие (не выполнима или не существует интерпретации, при которой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Ф </a:t>
            </a:r>
            <a:r>
              <a:rPr lang="ru-RU" sz="2800" dirty="0">
                <a:latin typeface="+mn-lt"/>
              </a:rPr>
              <a:t>выполнима). 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28320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Рассматривая формулу для Ф, можно встретить следующие условия</a:t>
            </a:r>
            <a:r>
              <a:rPr lang="ru-RU" sz="2800" dirty="0" smtClean="0">
                <a:latin typeface="+mn-lt"/>
              </a:rPr>
              <a:t>: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/>
      <p:bldP spid="9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1)  Гипотезы могут быть тавтологией, тогда вывод тоже должен быть тавтологией. Метод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>
                <a:latin typeface="+mn-lt"/>
              </a:rPr>
              <a:t> контролирует эти условия и исключает их из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2) Гипотезы могут быть противоречивыми, тогда при </a:t>
            </a:r>
            <a:r>
              <a:rPr lang="ru-RU" sz="2800" dirty="0" err="1" smtClean="0">
                <a:latin typeface="+mn-lt"/>
              </a:rPr>
              <a:t>лю-бой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интерпретации любая формула является выводом, что может не согласовываться со здравым смыслом, но не </a:t>
            </a:r>
            <a:r>
              <a:rPr lang="ru-RU" sz="2800" dirty="0" smtClean="0">
                <a:latin typeface="+mn-lt"/>
              </a:rPr>
              <a:t>противоречит </a:t>
            </a:r>
            <a:r>
              <a:rPr lang="ru-RU" sz="2800" dirty="0">
                <a:latin typeface="+mn-lt"/>
              </a:rPr>
              <a:t>определению вывода. Следовательно, </a:t>
            </a:r>
            <a:r>
              <a:rPr lang="ru-RU" sz="2800" dirty="0" err="1" smtClean="0">
                <a:latin typeface="+mn-lt"/>
              </a:rPr>
              <a:t>мо-жет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быть независимо рассмотрена задача проверки </a:t>
            </a:r>
            <a:r>
              <a:rPr lang="ru-RU" sz="2800" dirty="0" err="1" smtClean="0">
                <a:latin typeface="+mn-lt"/>
              </a:rPr>
              <a:t>гипо-тез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на непротиворечивость, если по смыслу это не допустимо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20772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3) Гипотезы и следствие должны содержать общие атомы. В противном случае может быть интерпретация, </a:t>
            </a:r>
            <a:r>
              <a:rPr lang="ru-RU" sz="2800" dirty="0" err="1" smtClean="0">
                <a:latin typeface="+mn-lt"/>
              </a:rPr>
              <a:t>примени-мая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к гипотезам и не применимая к выводу. </a:t>
            </a:r>
            <a:r>
              <a:rPr lang="ru-RU" sz="2800" dirty="0" err="1" smtClean="0">
                <a:latin typeface="+mn-lt"/>
              </a:rPr>
              <a:t>Следователь-но</a:t>
            </a:r>
            <a:r>
              <a:rPr lang="ru-RU" sz="2800" dirty="0">
                <a:latin typeface="+mn-lt"/>
              </a:rPr>
              <a:t>, не выполняется условие в определении следствия из гипотез.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Дополним метод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>
                <a:latin typeface="+mn-lt"/>
              </a:rPr>
              <a:t> следующим правилом, </a:t>
            </a:r>
            <a:r>
              <a:rPr lang="ru-RU" sz="2800" dirty="0" err="1" smtClean="0">
                <a:latin typeface="+mn-lt"/>
              </a:rPr>
              <a:t>сокраща-ющим</a:t>
            </a:r>
            <a:r>
              <a:rPr lang="ru-RU" sz="2800" dirty="0" smtClean="0">
                <a:latin typeface="+mn-lt"/>
              </a:rPr>
              <a:t>  </a:t>
            </a:r>
            <a:r>
              <a:rPr lang="ru-RU" sz="2800" dirty="0">
                <a:latin typeface="+mn-lt"/>
              </a:rPr>
              <a:t>перебор по </a:t>
            </a:r>
            <a:r>
              <a:rPr lang="ru-RU" sz="2800" dirty="0" err="1">
                <a:latin typeface="+mn-lt"/>
              </a:rPr>
              <a:t>Квайну</a:t>
            </a:r>
            <a:r>
              <a:rPr lang="ru-RU" sz="2800" dirty="0">
                <a:latin typeface="+mn-lt"/>
              </a:rPr>
              <a:t>, заменяя его алгебраическими преобразованиями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Правило расщепления (правило 4 для </a:t>
            </a:r>
            <a:r>
              <a:rPr lang="en-US" sz="2800" b="1" dirty="0">
                <a:solidFill>
                  <a:srgbClr val="0932E1"/>
                </a:solidFill>
                <a:latin typeface="+mn-lt"/>
              </a:rPr>
              <a:t>DP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) </a:t>
            </a:r>
            <a:r>
              <a:rPr lang="ru-RU" sz="2800" dirty="0">
                <a:latin typeface="+mn-lt"/>
              </a:rPr>
              <a:t>применяется в том случае, если множество дизъюнктов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– не пустое и не применимы правила 1), 2), 3) алгоритма </a:t>
            </a:r>
            <a:r>
              <a:rPr lang="en-US" sz="2800" dirty="0">
                <a:latin typeface="+mn-lt"/>
              </a:rPr>
              <a:t>DP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70892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Разделим дизъюнкты на три подмножества - с одним значением литеры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i="1" dirty="0">
                <a:latin typeface="+mn-lt"/>
              </a:rPr>
              <a:t>,</a:t>
            </a:r>
            <a:r>
              <a:rPr lang="ru-RU" sz="2800" dirty="0">
                <a:latin typeface="+mn-lt"/>
              </a:rPr>
              <a:t> с другим значением литеры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ru-RU" sz="2800" dirty="0" smtClean="0">
                <a:latin typeface="+mn-lt"/>
              </a:rPr>
              <a:t>  </a:t>
            </a:r>
            <a:r>
              <a:rPr lang="ru-RU" sz="2800" dirty="0">
                <a:latin typeface="+mn-lt"/>
              </a:rPr>
              <a:t>и подмножество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, не содержащее этой литеры:</a:t>
            </a:r>
          </a:p>
          <a:p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=(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)&amp;(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)&amp;…&amp;(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)&amp;…&amp;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i="1" dirty="0">
                <a:latin typeface="+mn-lt"/>
              </a:rPr>
              <a:t>,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где</a:t>
            </a:r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>
                <a:latin typeface="+mn-lt"/>
              </a:rPr>
              <a:t> –подмножество не содержит литер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; </a:t>
            </a:r>
          </a:p>
          <a:p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={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A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…} – подмножество  дизъюнктов с литерой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i="1" dirty="0">
                <a:latin typeface="+mn-lt"/>
              </a:rPr>
              <a:t>;</a:t>
            </a:r>
            <a:endParaRPr lang="ru-RU" sz="28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={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…} – подмножество  дизъюнктов с литерой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ru-RU" sz="2800" i="1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9492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Тогда,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=(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)&amp;</a:t>
            </a:r>
            <a:r>
              <a:rPr lang="en-US" sz="2800" i="1" dirty="0">
                <a:latin typeface="+mn-lt"/>
              </a:rPr>
              <a:t>R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9289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=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L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 =  </a:t>
            </a:r>
            <a:r>
              <a:rPr lang="en-US" sz="2800" i="1" dirty="0">
                <a:latin typeface="+mn-lt"/>
              </a:rPr>
              <a:t>T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 тавтология при любых </a:t>
            </a:r>
            <a:r>
              <a:rPr lang="ru-RU" sz="2800" dirty="0" err="1" smtClean="0">
                <a:latin typeface="+mn-lt"/>
              </a:rPr>
              <a:t>интерпрета-циях</a:t>
            </a:r>
            <a:r>
              <a:rPr lang="ru-RU" sz="2800" dirty="0">
                <a:latin typeface="+mn-lt"/>
              </a:rPr>
              <a:t>, т.е. (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), по определению, – следствие из гипотез и выполнима в тех же интерпретациях, что и гипотезы, и не  зависит от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latin typeface="+mn-lt"/>
              </a:rPr>
              <a:t>((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))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(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i="1" dirty="0" smtClean="0">
                <a:latin typeface="+mn-lt"/>
              </a:rPr>
              <a:t> 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 =                       по определению                      импликации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 smtClean="0">
                <a:latin typeface="+mn-lt"/>
              </a:rPr>
              <a:t>=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((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)&amp;(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 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))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(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i="1" dirty="0" smtClean="0">
                <a:latin typeface="+mn-lt"/>
              </a:rPr>
              <a:t> 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) =                             по правилу де Моргана</a:t>
            </a:r>
            <a:endParaRPr lang="ru-RU" sz="2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55679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i="1" dirty="0" smtClean="0">
                <a:latin typeface="+mn-lt"/>
              </a:rPr>
              <a:t>=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L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S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 =                                               по правилу сокращения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14908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Правило расщепления     </a:t>
            </a:r>
            <a:r>
              <a:rPr lang="ru-RU" sz="2800" b="1" u="sng" dirty="0">
                <a:latin typeface="+mn-lt"/>
              </a:rPr>
              <a:t>(</a:t>
            </a:r>
            <a:r>
              <a:rPr lang="en-US" sz="2800" b="1" i="1" u="sng" dirty="0">
                <a:latin typeface="+mn-lt"/>
              </a:rPr>
              <a:t>L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S</a:t>
            </a:r>
            <a:r>
              <a:rPr lang="ru-RU" sz="2800" b="1" u="sng" baseline="-25000" dirty="0">
                <a:latin typeface="+mn-lt"/>
              </a:rPr>
              <a:t>1</a:t>
            </a:r>
            <a:r>
              <a:rPr lang="ru-RU" sz="2800" b="1" u="sng" dirty="0" smtClean="0">
                <a:latin typeface="+mn-lt"/>
              </a:rPr>
              <a:t>)&amp;(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u="sng" dirty="0" smtClean="0">
                <a:latin typeface="+mn-lt"/>
              </a:rPr>
              <a:t>L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S</a:t>
            </a:r>
            <a:r>
              <a:rPr lang="ru-RU" sz="2800" b="1" u="sng" baseline="-25000" dirty="0">
                <a:latin typeface="+mn-lt"/>
              </a:rPr>
              <a:t>2</a:t>
            </a:r>
            <a:r>
              <a:rPr lang="ru-RU" sz="2800" b="1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r>
              <a:rPr lang="ru-RU" sz="2800" b="1" dirty="0">
                <a:latin typeface="+mn-lt"/>
              </a:rPr>
              <a:t>					   </a:t>
            </a:r>
            <a:r>
              <a:rPr lang="en-US" sz="2800" b="1" i="1" dirty="0">
                <a:latin typeface="+mn-lt"/>
              </a:rPr>
              <a:t>S</a:t>
            </a:r>
            <a:r>
              <a:rPr lang="ru-RU" sz="2800" b="1" baseline="-25000" dirty="0">
                <a:latin typeface="+mn-lt"/>
              </a:rPr>
              <a:t>1</a:t>
            </a:r>
            <a:r>
              <a:rPr lang="ru-RU" sz="2800" b="1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S</a:t>
            </a:r>
            <a:r>
              <a:rPr lang="ru-RU" sz="2800" b="1" baseline="-25000" dirty="0">
                <a:latin typeface="+mn-lt"/>
              </a:rPr>
              <a:t>2 .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В частном случае,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 </a:t>
            </a:r>
            <a:r>
              <a:rPr lang="ru-RU" sz="2800" dirty="0">
                <a:latin typeface="+mn-lt"/>
              </a:rPr>
              <a:t>= </a:t>
            </a:r>
            <a:r>
              <a:rPr lang="ru-RU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 и применимо правило 1 – исключение тавтологии.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Для продолжения преобразований по методу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-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формула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должна быть преобразована в конъюнктивную форму:</a:t>
            </a:r>
          </a:p>
          <a:p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) =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&amp;…&amp;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n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&amp;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>
                <a:latin typeface="+mn-lt"/>
              </a:rPr>
              <a:t>&amp;…&amp;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baseline="-25000" dirty="0" err="1">
                <a:latin typeface="+mn-lt"/>
              </a:rPr>
              <a:t>m</a:t>
            </a:r>
            <a:r>
              <a:rPr lang="en-US" sz="2800" baseline="-250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=</a:t>
            </a:r>
            <a:endParaRPr lang="ru-RU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=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baseline="-25000" dirty="0">
                <a:latin typeface="+mn-lt"/>
              </a:rPr>
              <a:t>1</a:t>
            </a:r>
            <a:r>
              <a:rPr lang="en-US" sz="2800" dirty="0">
                <a:latin typeface="+mn-lt"/>
              </a:rPr>
              <a:t>)&amp; 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)&amp;…&amp; 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err="1" smtClean="0">
                <a:latin typeface="+mn-lt"/>
              </a:rPr>
              <a:t>B</a:t>
            </a:r>
            <a:r>
              <a:rPr lang="en-US" sz="2800" baseline="-25000" dirty="0" err="1" smtClean="0">
                <a:latin typeface="+mn-lt"/>
              </a:rPr>
              <a:t>m</a:t>
            </a:r>
            <a:r>
              <a:rPr lang="en-US" sz="2800" dirty="0" smtClean="0">
                <a:latin typeface="+mn-lt"/>
              </a:rPr>
              <a:t>)&amp;(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2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B</a:t>
            </a:r>
            <a:r>
              <a:rPr lang="en-US" sz="2800" baseline="-25000" dirty="0" smtClean="0">
                <a:latin typeface="+mn-lt"/>
              </a:rPr>
              <a:t>1</a:t>
            </a:r>
            <a:r>
              <a:rPr lang="en-US" sz="2800" dirty="0" smtClean="0">
                <a:latin typeface="+mn-lt"/>
              </a:rPr>
              <a:t>)&amp;(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2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en-US" sz="2800" baseline="-25000" dirty="0">
                <a:latin typeface="+mn-lt"/>
              </a:rPr>
              <a:t>2</a:t>
            </a:r>
            <a:r>
              <a:rPr lang="en-US" sz="2800" dirty="0" smtClean="0">
                <a:latin typeface="+mn-lt"/>
              </a:rPr>
              <a:t>)&amp;</a:t>
            </a:r>
            <a:r>
              <a:rPr lang="ru-RU" sz="2800" dirty="0" smtClean="0">
                <a:latin typeface="+mn-lt"/>
              </a:rPr>
              <a:t>… </a:t>
            </a:r>
            <a:r>
              <a:rPr lang="en-US" sz="2800" dirty="0" smtClean="0">
                <a:latin typeface="+mn-lt"/>
              </a:rPr>
              <a:t>…&amp;(</a:t>
            </a:r>
            <a:r>
              <a:rPr lang="en-US" sz="2800" i="1" dirty="0">
                <a:latin typeface="+mn-lt"/>
              </a:rPr>
              <a:t>A</a:t>
            </a:r>
            <a:r>
              <a:rPr lang="en-US" sz="2800" baseline="-25000" dirty="0">
                <a:latin typeface="+mn-lt"/>
              </a:rPr>
              <a:t>n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err="1">
                <a:latin typeface="+mn-lt"/>
              </a:rPr>
              <a:t>B</a:t>
            </a:r>
            <a:r>
              <a:rPr lang="en-US" sz="2800" baseline="-25000" dirty="0" err="1">
                <a:latin typeface="+mn-lt"/>
              </a:rPr>
              <a:t>m</a:t>
            </a:r>
            <a:r>
              <a:rPr lang="en-US" sz="2800" dirty="0">
                <a:latin typeface="+mn-lt"/>
              </a:rPr>
              <a:t>). 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Правила 1-4 последовательно применяются, пока не будет получена пустая формула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426093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Следствие.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Пусть 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…, </a:t>
            </a:r>
            <a:r>
              <a:rPr lang="en-US" sz="2800" i="1" dirty="0" err="1">
                <a:latin typeface="+mn-lt"/>
              </a:rPr>
              <a:t>L</a:t>
            </a:r>
            <a:r>
              <a:rPr lang="en-US" sz="2800" baseline="-25000" dirty="0" err="1">
                <a:latin typeface="+mn-lt"/>
              </a:rPr>
              <a:t>k</a:t>
            </a:r>
            <a:r>
              <a:rPr lang="en-US" sz="2800" baseline="-250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- последовательность </a:t>
            </a:r>
            <a:r>
              <a:rPr lang="ru-RU" sz="2800" dirty="0" err="1" smtClean="0">
                <a:latin typeface="+mn-lt"/>
              </a:rPr>
              <a:t>вычер-кнутых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литер по правилам 2), 3)  и </a:t>
            </a:r>
            <a:r>
              <a:rPr lang="en-US" sz="2800" i="1" dirty="0" err="1">
                <a:latin typeface="+mn-lt"/>
              </a:rPr>
              <a:t>L</a:t>
            </a:r>
            <a:r>
              <a:rPr lang="en-US" sz="2800" baseline="-25000" dirty="0" err="1">
                <a:latin typeface="+mn-lt"/>
              </a:rPr>
              <a:t>k</a:t>
            </a:r>
            <a:r>
              <a:rPr lang="ru-RU" sz="2800" dirty="0">
                <a:latin typeface="+mn-lt"/>
              </a:rPr>
              <a:t> - последняя </a:t>
            </a:r>
            <a:r>
              <a:rPr lang="ru-RU" sz="2800" dirty="0" err="1" smtClean="0">
                <a:latin typeface="+mn-lt"/>
              </a:rPr>
              <a:t>вычер-кнутая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литера, после которой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baseline="-25000" dirty="0">
                <a:latin typeface="+mn-lt"/>
              </a:rPr>
              <a:t>+1</a:t>
            </a:r>
            <a:r>
              <a:rPr lang="ru-RU" sz="2800" dirty="0">
                <a:latin typeface="+mn-lt"/>
              </a:rPr>
              <a:t>= </a:t>
            </a:r>
            <a:r>
              <a:rPr lang="ru-RU" sz="2800" dirty="0" smtClean="0">
                <a:latin typeface="+mn-lt"/>
              </a:rPr>
              <a:t>      и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– выполнима. Тогда условие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&amp;…&amp;</a:t>
            </a:r>
            <a:r>
              <a:rPr lang="en-US" sz="2800" i="1" dirty="0" err="1">
                <a:latin typeface="+mn-lt"/>
              </a:rPr>
              <a:t>L</a:t>
            </a:r>
            <a:r>
              <a:rPr lang="en-US" sz="2800" baseline="-25000" dirty="0" err="1">
                <a:latin typeface="+mn-lt"/>
              </a:rPr>
              <a:t>k</a:t>
            </a:r>
            <a:r>
              <a:rPr lang="en-US" sz="2800" baseline="-250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= </a:t>
            </a:r>
            <a:r>
              <a:rPr lang="ru-RU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 обозначает  интерпретацию, при которой формула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dirty="0">
                <a:latin typeface="+mn-lt"/>
              </a:rPr>
              <a:t> выполнима</a:t>
            </a:r>
            <a:r>
              <a:rPr lang="ru-RU" sz="2800" dirty="0" smtClean="0">
                <a:latin typeface="+mn-lt"/>
              </a:rPr>
              <a:t>.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4437112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 Проверить формулу вывода вместе с гипотезами</a:t>
            </a:r>
          </a:p>
          <a:p>
            <a:pPr algn="ctr"/>
            <a:r>
              <a:rPr lang="ru-RU" sz="2800" b="1" u="sng" dirty="0">
                <a:latin typeface="+mn-lt"/>
              </a:rPr>
              <a:t>(</a:t>
            </a:r>
            <a:r>
              <a:rPr lang="en-US" sz="2800" b="1" i="1" u="sng" dirty="0">
                <a:latin typeface="+mn-lt"/>
              </a:rPr>
              <a:t>A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B</a:t>
            </a:r>
            <a:r>
              <a:rPr lang="ru-RU" sz="2800" b="1" u="sng" dirty="0">
                <a:latin typeface="+mn-lt"/>
              </a:rPr>
              <a:t>), (</a:t>
            </a:r>
            <a:r>
              <a:rPr lang="en-US" sz="2800" b="1" i="1" u="sng" dirty="0" smtClean="0">
                <a:latin typeface="+mn-lt"/>
              </a:rPr>
              <a:t>A</a:t>
            </a:r>
            <a:r>
              <a:rPr lang="en-US" sz="2800" u="sng" dirty="0" smtClean="0"/>
              <a:t> → </a:t>
            </a:r>
            <a:r>
              <a:rPr lang="en-US" sz="2800" b="1" i="1" u="sng" dirty="0" smtClean="0">
                <a:latin typeface="+mn-lt"/>
              </a:rPr>
              <a:t>C</a:t>
            </a:r>
            <a:r>
              <a:rPr lang="ru-RU" sz="2800" b="1" u="sng" dirty="0">
                <a:latin typeface="+mn-lt"/>
              </a:rPr>
              <a:t>), (</a:t>
            </a:r>
            <a:r>
              <a:rPr lang="en-US" sz="2800" b="1" i="1" u="sng" dirty="0" smtClean="0">
                <a:latin typeface="+mn-lt"/>
              </a:rPr>
              <a:t>B</a:t>
            </a:r>
            <a:r>
              <a:rPr lang="en-US" sz="2800" u="sng" dirty="0" smtClean="0"/>
              <a:t> → </a:t>
            </a:r>
            <a:r>
              <a:rPr lang="en-US" sz="2800" b="1" i="1" u="sng" dirty="0" smtClean="0">
                <a:latin typeface="+mn-lt"/>
              </a:rPr>
              <a:t>D</a:t>
            </a:r>
            <a:r>
              <a:rPr lang="ru-RU" sz="2800" b="1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pPr algn="ctr"/>
            <a:r>
              <a:rPr lang="ru-RU" sz="2800" b="1" dirty="0">
                <a:latin typeface="+mn-lt"/>
              </a:rPr>
              <a:t>(</a:t>
            </a:r>
            <a:r>
              <a:rPr lang="en-US" sz="2800" b="1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dirty="0" smtClean="0">
                <a:latin typeface="+mn-lt"/>
              </a:rPr>
              <a:t> </a:t>
            </a:r>
            <a:r>
              <a:rPr lang="en-US" sz="2800" b="1" i="1" dirty="0">
                <a:latin typeface="+mn-lt"/>
              </a:rPr>
              <a:t>D</a:t>
            </a:r>
            <a:r>
              <a:rPr lang="ru-RU" sz="2800" b="1" dirty="0" smtClean="0">
                <a:latin typeface="+mn-lt"/>
              </a:rPr>
              <a:t>)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68628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i="1" dirty="0" smtClean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     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        </a:t>
            </a:r>
            <a:r>
              <a:rPr lang="en-US" sz="2800" i="1" dirty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B</a:t>
            </a:r>
            <a:r>
              <a:rPr lang="ru-RU" sz="2800" dirty="0">
                <a:latin typeface="+mn-lt"/>
              </a:rPr>
              <a:t>   </a:t>
            </a:r>
          </a:p>
          <a:p>
            <a:r>
              <a:rPr lang="en-US" sz="2800" i="1" dirty="0" smtClean="0">
                <a:latin typeface="+mn-lt"/>
              </a:rPr>
              <a:t>A</a:t>
            </a:r>
            <a:r>
              <a:rPr lang="en-US" sz="2800" dirty="0" smtClean="0"/>
              <a:t> →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i="1" dirty="0" smtClean="0">
                <a:latin typeface="+mn-lt"/>
              </a:rPr>
              <a:t>      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strike="sngStrike" dirty="0">
                <a:latin typeface="+mn-lt"/>
              </a:rPr>
              <a:t>C</a:t>
            </a:r>
            <a:r>
              <a:rPr lang="en-US" sz="2800" strike="sngStrike" dirty="0">
                <a:latin typeface="+mn-lt"/>
              </a:rPr>
              <a:t> </a:t>
            </a:r>
            <a:r>
              <a:rPr lang="ru-RU" sz="2800" strike="sngStrike" dirty="0" smtClean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A</a:t>
            </a:r>
            <a:r>
              <a:rPr lang="ru-RU" sz="2800" dirty="0" smtClean="0">
                <a:latin typeface="+mn-lt"/>
              </a:rPr>
              <a:t>           </a:t>
            </a:r>
            <a:r>
              <a:rPr lang="en-US" sz="2800" i="1" dirty="0" smtClean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r>
              <a:rPr lang="en-US" sz="2800" i="1" u="sng" dirty="0" smtClean="0">
                <a:latin typeface="+mn-lt"/>
              </a:rPr>
              <a:t>B</a:t>
            </a:r>
            <a:r>
              <a:rPr lang="en-US" sz="2800" u="sng" dirty="0" smtClean="0"/>
              <a:t> → </a:t>
            </a:r>
            <a:r>
              <a:rPr lang="en-US" sz="2800" i="1" u="sng" dirty="0" smtClean="0">
                <a:latin typeface="+mn-lt"/>
              </a:rPr>
              <a:t>D</a:t>
            </a:r>
            <a:r>
              <a:rPr lang="ru-RU" sz="2800" i="1" u="sng" dirty="0" smtClean="0">
                <a:latin typeface="+mn-lt"/>
              </a:rPr>
              <a:t> </a:t>
            </a:r>
            <a:r>
              <a:rPr lang="ru-RU" sz="2800" i="1" dirty="0" smtClean="0">
                <a:latin typeface="+mn-lt"/>
              </a:rPr>
              <a:t>     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strike="sngStrike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r>
              <a:rPr lang="ru-RU" sz="2800" dirty="0" smtClean="0">
                <a:latin typeface="+mn-lt"/>
              </a:rPr>
              <a:t>  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B</a:t>
            </a:r>
            <a:endParaRPr lang="ru-RU" sz="28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D</a:t>
            </a:r>
            <a:r>
              <a:rPr lang="ru-RU" sz="2800" i="1" dirty="0" smtClean="0">
                <a:latin typeface="+mn-lt"/>
              </a:rPr>
              <a:t>        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u="sng" dirty="0" smtClean="0">
                <a:latin typeface="+mn-lt"/>
              </a:rPr>
              <a:t>(</a:t>
            </a:r>
            <a:r>
              <a:rPr lang="en-US" sz="2800" i="1" u="sng" dirty="0">
                <a:latin typeface="+mn-lt"/>
              </a:rPr>
              <a:t>C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D</a:t>
            </a:r>
            <a:r>
              <a:rPr lang="ru-RU" sz="2800" u="sng" dirty="0" smtClean="0">
                <a:latin typeface="+mn-lt"/>
              </a:rPr>
              <a:t>)  </a:t>
            </a:r>
            <a:r>
              <a:rPr lang="ru-RU" sz="2800" dirty="0" smtClean="0">
                <a:latin typeface="+mn-lt"/>
              </a:rPr>
              <a:t>    </a:t>
            </a:r>
            <a:r>
              <a:rPr lang="ru-RU" sz="2800" strike="sngStrike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strike="sngStrike" dirty="0" smtClean="0">
                <a:latin typeface="+mn-lt"/>
              </a:rPr>
              <a:t>C</a:t>
            </a:r>
            <a:r>
              <a:rPr lang="ru-RU" sz="2800" dirty="0" smtClean="0">
                <a:latin typeface="+mn-lt"/>
              </a:rPr>
              <a:t>                                   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		</a:t>
            </a:r>
            <a:r>
              <a:rPr lang="ru-RU" sz="2800" dirty="0" smtClean="0">
                <a:latin typeface="+mn-lt"/>
              </a:rPr>
              <a:t>                </a:t>
            </a:r>
            <a:r>
              <a:rPr lang="ru-RU" sz="2800" strike="sngStrike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strike="sngStrike" dirty="0" smtClean="0">
                <a:latin typeface="+mn-lt"/>
              </a:rPr>
              <a:t>D</a:t>
            </a:r>
            <a:endParaRPr lang="ru-RU" sz="28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76256" y="2492896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8610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Множество дизъюнктов невыполнимо, поэтому формула (</a:t>
            </a:r>
            <a:r>
              <a:rPr lang="en-US" sz="2800" i="1" dirty="0">
                <a:latin typeface="+mn-lt"/>
              </a:rPr>
              <a:t>C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D</a:t>
            </a:r>
            <a:r>
              <a:rPr lang="ru-RU" sz="2800" dirty="0">
                <a:latin typeface="+mn-lt"/>
              </a:rPr>
              <a:t>)  является следствием из гипотез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6916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Проверить гипотезы на выполнимость и </a:t>
            </a:r>
            <a:r>
              <a:rPr lang="ru-RU" sz="2800" dirty="0" err="1" smtClean="0">
                <a:latin typeface="+mn-lt"/>
              </a:rPr>
              <a:t>непротиворе-чивость</a:t>
            </a:r>
            <a:r>
              <a:rPr lang="ru-RU" sz="2800" b="1" dirty="0">
                <a:latin typeface="+mn-lt"/>
              </a:rPr>
              <a:t> </a:t>
            </a:r>
            <a:r>
              <a:rPr lang="ru-RU" sz="2800" b="1" dirty="0" smtClean="0">
                <a:latin typeface="+mn-lt"/>
              </a:rPr>
              <a:t>               </a:t>
            </a:r>
            <a:r>
              <a:rPr lang="ru-RU" sz="2800" b="1" u="sng" dirty="0" smtClean="0">
                <a:latin typeface="+mn-lt"/>
              </a:rPr>
              <a:t>(</a:t>
            </a:r>
            <a:r>
              <a:rPr lang="en-US" sz="2800" b="1" i="1" u="sng" dirty="0">
                <a:latin typeface="+mn-lt"/>
              </a:rPr>
              <a:t>P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u="sng" dirty="0" smtClean="0">
                <a:latin typeface="+mn-lt"/>
              </a:rPr>
              <a:t>Q</a:t>
            </a:r>
            <a:r>
              <a:rPr lang="ru-RU" sz="2800" b="1" u="sng" dirty="0" smtClean="0">
                <a:latin typeface="+mn-lt"/>
              </a:rPr>
              <a:t>)(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u="sng" dirty="0" smtClean="0">
                <a:latin typeface="+mn-lt"/>
              </a:rPr>
              <a:t>P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b="1" i="1" u="sng" dirty="0" smtClean="0">
                <a:latin typeface="+mn-lt"/>
              </a:rPr>
              <a:t>Q</a:t>
            </a:r>
            <a:r>
              <a:rPr lang="ru-RU" sz="2800" b="1" u="sng" dirty="0" smtClean="0">
                <a:latin typeface="+mn-lt"/>
              </a:rPr>
              <a:t>)(</a:t>
            </a:r>
            <a:r>
              <a:rPr lang="en-US" sz="2800" b="1" i="1" u="sng" dirty="0" smtClean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b="1" u="sng" dirty="0" smtClean="0">
                <a:latin typeface="+mn-lt"/>
              </a:rPr>
              <a:t> </a:t>
            </a:r>
            <a:r>
              <a:rPr lang="en-US" sz="2800" b="1" i="1" u="sng" dirty="0">
                <a:latin typeface="+mn-lt"/>
              </a:rPr>
              <a:t>T</a:t>
            </a:r>
            <a:r>
              <a:rPr lang="ru-RU" sz="2800" b="1" u="sng" dirty="0">
                <a:latin typeface="+mn-lt"/>
              </a:rPr>
              <a:t>)</a:t>
            </a:r>
            <a:endParaRPr lang="ru-RU" sz="2800" dirty="0">
              <a:latin typeface="+mn-lt"/>
            </a:endParaRPr>
          </a:p>
          <a:p>
            <a:r>
              <a:rPr lang="ru-RU" sz="2800" b="1" i="1" dirty="0">
                <a:latin typeface="+mn-lt"/>
              </a:rPr>
              <a:t>                </a:t>
            </a:r>
            <a:r>
              <a:rPr lang="ru-RU" sz="2800" b="1" i="1" dirty="0" smtClean="0">
                <a:latin typeface="+mn-lt"/>
              </a:rPr>
              <a:t>                                   </a:t>
            </a:r>
            <a:r>
              <a:rPr lang="en-US" sz="2800" b="1" i="1" dirty="0" smtClean="0">
                <a:latin typeface="+mn-lt"/>
              </a:rPr>
              <a:t>Q</a:t>
            </a:r>
            <a:r>
              <a:rPr lang="ru-RU" sz="2800" b="1" dirty="0">
                <a:latin typeface="+mn-lt"/>
              </a:rPr>
              <a:t>&amp;</a:t>
            </a:r>
            <a:r>
              <a:rPr lang="en-US" sz="2800" b="1" i="1" dirty="0" smtClean="0">
                <a:latin typeface="+mn-lt"/>
              </a:rPr>
              <a:t>T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95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 smtClean="0">
                <a:latin typeface="+mn-lt"/>
              </a:rPr>
              <a:t> 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      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     </a:t>
            </a:r>
            <a:r>
              <a:rPr lang="ru-RU" sz="2800" dirty="0" smtClean="0">
                <a:latin typeface="+mn-lt"/>
              </a:rPr>
              <a:t>       </a:t>
            </a:r>
            <a:r>
              <a:rPr lang="en-US" sz="2800" i="1" dirty="0" smtClean="0">
                <a:latin typeface="+mn-lt"/>
              </a:rPr>
              <a:t>P</a:t>
            </a:r>
            <a:endParaRPr lang="ru-RU" sz="2800" dirty="0">
              <a:latin typeface="+mn-lt"/>
            </a:endParaRPr>
          </a:p>
          <a:p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    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dirty="0" smtClean="0">
                <a:latin typeface="+mn-lt"/>
              </a:rPr>
              <a:t>=1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 </a:t>
            </a:r>
            <a:r>
              <a:rPr lang="ru-RU" sz="2800" dirty="0" smtClean="0">
                <a:latin typeface="+mn-lt"/>
              </a:rPr>
              <a:t>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i="1" dirty="0">
                <a:latin typeface="+mn-lt"/>
              </a:rPr>
              <a:t>=1</a:t>
            </a:r>
            <a:r>
              <a:rPr lang="ru-RU" sz="2800" dirty="0">
                <a:latin typeface="+mn-lt"/>
              </a:rPr>
              <a:t>              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dirty="0">
                <a:latin typeface="+mn-lt"/>
              </a:rPr>
              <a:t>=1	</a:t>
            </a:r>
          </a:p>
          <a:p>
            <a:r>
              <a:rPr lang="ru-RU" sz="2800" i="1" u="sng" dirty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 smtClean="0">
                <a:latin typeface="+mn-lt"/>
              </a:rPr>
              <a:t>T</a:t>
            </a:r>
            <a:r>
              <a:rPr lang="ru-RU" sz="2800" i="1" u="sng" dirty="0" smtClean="0">
                <a:latin typeface="+mn-lt"/>
              </a:rPr>
              <a:t>  </a:t>
            </a:r>
            <a:r>
              <a:rPr lang="ru-RU" sz="2800" i="1" dirty="0" smtClean="0">
                <a:latin typeface="+mn-lt"/>
              </a:rPr>
              <a:t>     </a:t>
            </a:r>
            <a:r>
              <a:rPr lang="en-US" sz="2800" dirty="0" smtClean="0"/>
              <a:t>→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                   </a:t>
            </a:r>
            <a:r>
              <a:rPr lang="en-US" sz="2800" dirty="0" smtClean="0"/>
              <a:t>→</a:t>
            </a:r>
            <a:endParaRPr lang="ru-RU" sz="2800" dirty="0">
              <a:latin typeface="+mn-lt"/>
            </a:endParaRPr>
          </a:p>
          <a:p>
            <a:r>
              <a:rPr lang="ru-RU" sz="2800" i="1" dirty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 smtClean="0">
                <a:latin typeface="+mn-lt"/>
              </a:rPr>
              <a:t>T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76256" y="76470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18256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Гипотезы выполнимы при </a:t>
            </a:r>
            <a:r>
              <a:rPr lang="en-US" sz="2800" i="1" dirty="0">
                <a:latin typeface="+mn-lt"/>
              </a:rPr>
              <a:t>PQT</a:t>
            </a:r>
            <a:r>
              <a:rPr lang="ru-RU" sz="2800" dirty="0">
                <a:latin typeface="+mn-lt"/>
              </a:rPr>
              <a:t>=111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33087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Проверим гипотезу на </a:t>
            </a:r>
            <a:r>
              <a:rPr lang="ru-RU" sz="2800" dirty="0" err="1">
                <a:latin typeface="+mn-lt"/>
              </a:rPr>
              <a:t>общезначимость</a:t>
            </a:r>
            <a:r>
              <a:rPr lang="ru-RU" sz="2800" dirty="0">
                <a:latin typeface="+mn-lt"/>
              </a:rPr>
              <a:t>. Для этого проверим инверсию гипотезы </a:t>
            </a:r>
            <a:r>
              <a:rPr lang="ru-RU" sz="2800" dirty="0"/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ru-RU" sz="2800" dirty="0" smtClean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) на выполнимость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48648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P </a:t>
            </a:r>
            <a:r>
              <a:rPr lang="en-US" sz="2800" dirty="0" smtClean="0">
                <a:latin typeface="+mn-lt"/>
                <a:sym typeface="Symbol" pitchFamily="18" charset="2"/>
              </a:rPr>
              <a:t>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 </a:t>
            </a:r>
            <a:r>
              <a:rPr lang="en-US" sz="2800" i="1" dirty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Q</a:t>
            </a:r>
            <a:r>
              <a:rPr lang="ru-RU" sz="2800" dirty="0" smtClean="0">
                <a:latin typeface="+mn-lt"/>
              </a:rPr>
              <a:t>                </a:t>
            </a:r>
            <a:r>
              <a:rPr lang="ru-RU" sz="2800" i="1" dirty="0" smtClean="0">
                <a:latin typeface="+mn-lt"/>
              </a:rPr>
              <a:t>  </a:t>
            </a:r>
            <a:r>
              <a:rPr lang="en-US" sz="2800" i="1" dirty="0" smtClean="0">
                <a:latin typeface="+mn-lt"/>
              </a:rPr>
              <a:t>P</a:t>
            </a:r>
            <a:endParaRPr lang="ru-RU" sz="2800" dirty="0">
              <a:latin typeface="+mn-lt"/>
            </a:endParaRPr>
          </a:p>
          <a:p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	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P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      </a:t>
            </a:r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=1	        </a:t>
            </a:r>
            <a:r>
              <a:rPr lang="en-US" sz="2800" i="1" dirty="0">
                <a:latin typeface="+mn-lt"/>
              </a:rPr>
              <a:t>P</a:t>
            </a:r>
            <a:r>
              <a:rPr lang="ru-RU" sz="2800" i="1" dirty="0">
                <a:latin typeface="+mn-lt"/>
              </a:rPr>
              <a:t>=</a:t>
            </a:r>
            <a:r>
              <a:rPr lang="ru-RU" sz="2800" dirty="0">
                <a:latin typeface="+mn-lt"/>
              </a:rPr>
              <a:t>1 </a:t>
            </a:r>
            <a:r>
              <a:rPr lang="ru-RU" sz="2800" dirty="0" smtClean="0">
                <a:latin typeface="+mn-lt"/>
              </a:rPr>
              <a:t> 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=1</a:t>
            </a:r>
          </a:p>
          <a:p>
            <a:r>
              <a:rPr lang="en-US" sz="2800" i="1" u="sng" dirty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u="sng" dirty="0" smtClean="0">
                <a:latin typeface="+mn-lt"/>
              </a:rPr>
              <a:t> </a:t>
            </a:r>
            <a:r>
              <a:rPr lang="en-US" sz="2800" i="1" u="sng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      </a:t>
            </a:r>
            <a:r>
              <a:rPr lang="en-US" sz="2800" i="1" dirty="0" smtClean="0">
                <a:latin typeface="+mn-lt"/>
              </a:rPr>
              <a:t>Q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T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/>
              <a:t>→ 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 </a:t>
            </a:r>
            <a:r>
              <a:rPr lang="en-US" sz="2800" dirty="0" smtClean="0"/>
              <a:t>→ </a:t>
            </a:r>
            <a:r>
              <a:rPr lang="ru-RU" sz="2800" dirty="0">
                <a:latin typeface="+mn-lt"/>
              </a:rPr>
              <a:t>	</a:t>
            </a:r>
            <a:r>
              <a:rPr lang="ru-RU" sz="2800" dirty="0" smtClean="0">
                <a:latin typeface="+mn-lt"/>
              </a:rPr>
              <a:t>   </a:t>
            </a:r>
            <a:r>
              <a:rPr lang="en-US" sz="2800" dirty="0" smtClean="0"/>
              <a:t>→</a:t>
            </a:r>
            <a:r>
              <a:rPr lang="ru-RU" sz="2800" dirty="0" smtClean="0">
                <a:latin typeface="+mn-lt"/>
              </a:rPr>
              <a:t>        </a:t>
            </a:r>
            <a:endParaRPr lang="ru-RU" sz="2800" dirty="0">
              <a:latin typeface="+mn-lt"/>
            </a:endParaRPr>
          </a:p>
          <a:p>
            <a:r>
              <a:rPr lang="en-US" sz="2800" i="1" dirty="0">
                <a:latin typeface="+mn-lt"/>
              </a:rPr>
              <a:t>Q</a:t>
            </a:r>
            <a:r>
              <a:rPr lang="ru-RU" sz="2800" dirty="0">
                <a:latin typeface="+mn-lt"/>
              </a:rPr>
              <a:t>&amp;</a:t>
            </a:r>
            <a:r>
              <a:rPr lang="en-US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	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u="sng" dirty="0" smtClean="0">
                <a:latin typeface="+mn-lt"/>
              </a:rPr>
              <a:t>Q </a:t>
            </a:r>
            <a:r>
              <a:rPr lang="en-US" sz="2800" u="sng" dirty="0" smtClean="0">
                <a:latin typeface="Calibri" pitchFamily="34" charset="0"/>
                <a:sym typeface="Symbol" pitchFamily="18" charset="2"/>
              </a:rPr>
              <a:t> </a:t>
            </a:r>
            <a:r>
              <a:rPr lang="ru-RU" sz="2800" u="sng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u="sng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</a:t>
            </a:r>
            <a:r>
              <a:rPr lang="ru-RU" sz="2800" dirty="0" smtClean="0">
                <a:latin typeface="+mn-lt"/>
              </a:rPr>
              <a:t>     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i="1" dirty="0" smtClean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	        		</a:t>
            </a:r>
          </a:p>
          <a:p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028384" y="4005064"/>
            <a:ext cx="28803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557123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Формула выполнима при </a:t>
            </a:r>
            <a:r>
              <a:rPr lang="en-US" sz="2800" i="1" dirty="0">
                <a:latin typeface="+mn-lt"/>
              </a:rPr>
              <a:t>PQT</a:t>
            </a:r>
            <a:r>
              <a:rPr lang="ru-RU" sz="2800" i="1" dirty="0">
                <a:latin typeface="+mn-lt"/>
              </a:rPr>
              <a:t>=</a:t>
            </a:r>
            <a:r>
              <a:rPr lang="ru-RU" sz="2800" dirty="0">
                <a:latin typeface="+mn-lt"/>
              </a:rPr>
              <a:t>110, следовательно, она не общезначима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  <a:latin typeface="+mn-lt"/>
              </a:rPr>
              <a:t>Правило резолюции Робинсона</a:t>
            </a:r>
            <a:endParaRPr lang="ru-RU" sz="2800" dirty="0">
              <a:solidFill>
                <a:srgbClr val="FF0000"/>
              </a:solidFill>
              <a:latin typeface="+mn-lt"/>
            </a:endParaRPr>
          </a:p>
          <a:p>
            <a:r>
              <a:rPr lang="ru-RU" sz="2800" dirty="0">
                <a:latin typeface="+mn-lt"/>
              </a:rPr>
              <a:t>Правило расщепления с использованием алгебраических преобразований может быть заменено правилом </a:t>
            </a:r>
            <a:r>
              <a:rPr lang="ru-RU" sz="2800" dirty="0" err="1" smtClean="0">
                <a:latin typeface="+mn-lt"/>
              </a:rPr>
              <a:t>резолю-ции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Робинсона, применяемым только к парам </a:t>
            </a:r>
            <a:r>
              <a:rPr lang="ru-RU" sz="2800" dirty="0" err="1" smtClean="0">
                <a:latin typeface="+mn-lt"/>
              </a:rPr>
              <a:t>дизъюнк-тов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с контрарными литерами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060848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932E1"/>
                </a:solidFill>
                <a:latin typeface="+mn-lt"/>
              </a:rPr>
              <a:t>Утверждение </a:t>
            </a:r>
            <a:r>
              <a:rPr lang="ru-RU" sz="2800" b="1" dirty="0" smtClean="0">
                <a:solidFill>
                  <a:srgbClr val="0932E1"/>
                </a:solidFill>
                <a:latin typeface="+mn-lt"/>
              </a:rPr>
              <a:t>9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.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</a:p>
          <a:p>
            <a:r>
              <a:rPr lang="ru-RU" sz="2800" dirty="0">
                <a:latin typeface="+mn-lt"/>
              </a:rPr>
              <a:t>Для дизъюнктов </a:t>
            </a:r>
            <a:r>
              <a:rPr lang="ru-RU" sz="2800" i="1" dirty="0" smtClean="0">
                <a:latin typeface="+mn-lt"/>
              </a:rPr>
              <a:t>С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</a:t>
            </a:r>
            <a:r>
              <a:rPr lang="ru-RU" sz="2800" i="1" dirty="0">
                <a:latin typeface="+mn-lt"/>
              </a:rPr>
              <a:t> </a:t>
            </a:r>
            <a:r>
              <a:rPr lang="ru-RU" sz="2800" i="1" dirty="0" smtClean="0">
                <a:latin typeface="+mn-lt"/>
              </a:rPr>
              <a:t>С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с контрарными литерами </a:t>
            </a:r>
            <a:endParaRPr lang="ru-RU" sz="2800" dirty="0" smtClean="0">
              <a:latin typeface="+mn-lt"/>
            </a:endParaRPr>
          </a:p>
          <a:p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=</a:t>
            </a:r>
            <a:r>
              <a:rPr lang="en-US" sz="2800" i="1" dirty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 и 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=</a:t>
            </a:r>
            <a:r>
              <a:rPr lang="ru-RU" sz="2800" dirty="0" smtClean="0">
                <a:cs typeface="Times New Roman" pitchFamily="18" charset="0"/>
                <a:sym typeface="Symbol"/>
              </a:rPr>
              <a:t> </a:t>
            </a:r>
            <a:r>
              <a:rPr lang="en-US" sz="2800" i="1" dirty="0" smtClean="0">
                <a:latin typeface="+mn-lt"/>
              </a:rPr>
              <a:t>L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 </a:t>
            </a:r>
            <a:r>
              <a:rPr lang="ru-RU" sz="2800" b="1" i="1" dirty="0">
                <a:solidFill>
                  <a:srgbClr val="0932E1"/>
                </a:solidFill>
                <a:latin typeface="+mn-lt"/>
              </a:rPr>
              <a:t>резольвента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C</a:t>
            </a:r>
            <a:r>
              <a:rPr lang="ru-RU" sz="2800" dirty="0">
                <a:latin typeface="+mn-lt"/>
              </a:rPr>
              <a:t>=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является логическим следствием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 smtClean="0">
                <a:latin typeface="+mn-lt"/>
              </a:rPr>
              <a:t>1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 </a:t>
            </a:r>
            <a:r>
              <a:rPr lang="en-US" sz="2800" i="1" dirty="0" smtClean="0">
                <a:latin typeface="+mn-lt"/>
              </a:rPr>
              <a:t>C</a:t>
            </a:r>
            <a:r>
              <a:rPr lang="ru-RU" sz="2800" baseline="-25000" dirty="0" smtClean="0">
                <a:latin typeface="+mn-lt"/>
              </a:rPr>
              <a:t>2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>
              <a:latin typeface="+mn-lt"/>
            </a:endParaRPr>
          </a:p>
          <a:p>
            <a:r>
              <a:rPr lang="ru-RU" sz="2800" dirty="0" smtClean="0">
                <a:latin typeface="+mn-lt"/>
              </a:rPr>
              <a:t>Правило </a:t>
            </a:r>
            <a:r>
              <a:rPr lang="ru-RU" sz="2800" dirty="0">
                <a:latin typeface="+mn-lt"/>
              </a:rPr>
              <a:t>резолюции является частным случаем правила расщепления, применяемого к паре дизъюнктов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5313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При последовательном применении правила резолюции ко всем парам дизъюнктов, устраняются противоречивые литеры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1</a:t>
            </a:r>
            <a:r>
              <a:rPr lang="ru-RU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, и расширяется множество дизъюнктов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baseline="-25000" dirty="0">
                <a:latin typeface="+mn-lt"/>
              </a:rPr>
              <a:t>+1</a:t>
            </a:r>
            <a:r>
              <a:rPr lang="ru-RU" sz="2800" dirty="0">
                <a:latin typeface="+mn-lt"/>
              </a:rPr>
              <a:t> новыми дизъюнктами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. За конечное число шагов в множестве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 исключаются все противоречивые литеры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baseline="-25000" dirty="0">
                <a:latin typeface="+mn-lt"/>
              </a:rPr>
              <a:t>+1</a:t>
            </a:r>
            <a:r>
              <a:rPr lang="ru-RU" sz="2800" dirty="0">
                <a:latin typeface="+mn-lt"/>
              </a:rPr>
              <a:t> – невыполнимо (противоречиво) или выполнимо тогда и только тогда, когда невыполнимо (противоречиво) или выполнимо </a:t>
            </a:r>
            <a:r>
              <a:rPr lang="en-US" sz="2800" i="1" dirty="0">
                <a:latin typeface="+mn-lt"/>
              </a:rPr>
              <a:t>S</a:t>
            </a:r>
            <a:r>
              <a:rPr lang="en-US" sz="2800" baseline="-25000" dirty="0">
                <a:latin typeface="+mn-lt"/>
              </a:rPr>
              <a:t>i</a:t>
            </a:r>
            <a:r>
              <a:rPr lang="ru-RU" sz="2800" dirty="0">
                <a:latin typeface="+mn-lt"/>
              </a:rPr>
              <a:t>.</a:t>
            </a:r>
          </a:p>
          <a:p>
            <a:r>
              <a:rPr lang="ru-RU" sz="2800" dirty="0">
                <a:latin typeface="+mn-lt"/>
              </a:rPr>
              <a:t>В частном случае,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1 </a:t>
            </a:r>
            <a:r>
              <a:rPr lang="en-US" sz="2800" i="1" dirty="0"/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/>
              <a:t> </a:t>
            </a:r>
            <a:r>
              <a:rPr lang="ru-RU" sz="2800" dirty="0" smtClean="0">
                <a:latin typeface="+mn-lt"/>
              </a:rPr>
              <a:t> </a:t>
            </a:r>
            <a:r>
              <a:rPr lang="en-US" sz="2800" i="1" dirty="0">
                <a:latin typeface="+mn-lt"/>
              </a:rPr>
              <a:t>S</a:t>
            </a:r>
            <a:r>
              <a:rPr lang="ru-RU" sz="2800" baseline="-25000" dirty="0">
                <a:latin typeface="+mn-lt"/>
              </a:rPr>
              <a:t>2</a:t>
            </a:r>
            <a:r>
              <a:rPr lang="ru-RU" sz="2800" dirty="0">
                <a:latin typeface="+mn-lt"/>
              </a:rPr>
              <a:t> = </a:t>
            </a:r>
            <a:r>
              <a:rPr lang="ru-RU" sz="2800" i="1" dirty="0">
                <a:latin typeface="+mn-lt"/>
              </a:rPr>
              <a:t>T</a:t>
            </a:r>
            <a:r>
              <a:rPr lang="ru-RU" sz="2800" dirty="0">
                <a:latin typeface="+mn-lt"/>
              </a:rPr>
              <a:t> и применимо правило 1) метода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и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– исключение тавтологии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3285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Таким образом, алгоритм вывода, основанный на </a:t>
            </a:r>
            <a:r>
              <a:rPr lang="ru-RU" sz="2800" dirty="0" err="1" smtClean="0">
                <a:latin typeface="+mn-lt"/>
              </a:rPr>
              <a:t>прави-лах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метода </a:t>
            </a:r>
            <a:r>
              <a:rPr lang="ru-RU" sz="2800" dirty="0" err="1">
                <a:latin typeface="+mn-lt"/>
              </a:rPr>
              <a:t>Девиса</a:t>
            </a:r>
            <a:r>
              <a:rPr lang="ru-RU" sz="2800" dirty="0">
                <a:latin typeface="+mn-lt"/>
              </a:rPr>
              <a:t>  и </a:t>
            </a:r>
            <a:r>
              <a:rPr lang="ru-RU" sz="2800" dirty="0" err="1">
                <a:latin typeface="+mn-lt"/>
              </a:rPr>
              <a:t>Патнема</a:t>
            </a:r>
            <a:r>
              <a:rPr lang="ru-RU" sz="2800" dirty="0">
                <a:latin typeface="+mn-lt"/>
              </a:rPr>
              <a:t> с правилом резолюций </a:t>
            </a:r>
            <a:r>
              <a:rPr lang="ru-RU" sz="2800" dirty="0" err="1" smtClean="0">
                <a:latin typeface="+mn-lt"/>
              </a:rPr>
              <a:t>Ро-бинсона</a:t>
            </a:r>
            <a:r>
              <a:rPr lang="ru-RU" sz="2800" dirty="0">
                <a:latin typeface="+mn-lt"/>
              </a:rPr>
              <a:t>, </a:t>
            </a:r>
            <a:r>
              <a:rPr lang="ru-RU" sz="2800" b="1" dirty="0">
                <a:solidFill>
                  <a:srgbClr val="0932E1"/>
                </a:solidFill>
                <a:latin typeface="+mn-lt"/>
              </a:rPr>
              <a:t>эффективен</a:t>
            </a:r>
            <a:r>
              <a:rPr lang="ru-RU" sz="2800" dirty="0">
                <a:solidFill>
                  <a:srgbClr val="0932E1"/>
                </a:solidFill>
                <a:latin typeface="+mn-lt"/>
              </a:rPr>
              <a:t> </a:t>
            </a:r>
            <a:r>
              <a:rPr lang="ru-RU" sz="2800" dirty="0">
                <a:latin typeface="+mn-lt"/>
              </a:rPr>
              <a:t>– завершается за конечное число шагов и может быть использован в основе машинного </a:t>
            </a:r>
            <a:r>
              <a:rPr lang="ru-RU" sz="2800" dirty="0" err="1" smtClean="0">
                <a:latin typeface="+mn-lt"/>
              </a:rPr>
              <a:t>ме-тода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доказательства </a:t>
            </a:r>
            <a:r>
              <a:rPr lang="ru-RU" sz="2800" dirty="0" err="1">
                <a:latin typeface="+mn-lt"/>
              </a:rPr>
              <a:t>общезначимости</a:t>
            </a:r>
            <a:r>
              <a:rPr lang="ru-RU" sz="2800" dirty="0">
                <a:latin typeface="+mn-lt"/>
              </a:rPr>
              <a:t> и теорем в </a:t>
            </a:r>
            <a:r>
              <a:rPr lang="ru-RU" sz="2800" dirty="0" err="1" smtClean="0">
                <a:latin typeface="+mn-lt"/>
              </a:rPr>
              <a:t>исчисле-нии</a:t>
            </a:r>
            <a:r>
              <a:rPr lang="ru-RU" sz="2800" dirty="0" smtClean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высказываний</a:t>
            </a:r>
            <a:r>
              <a:rPr lang="ru-RU" sz="2800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64325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При этом можно выбрать одну из литер </a:t>
            </a:r>
            <a:r>
              <a:rPr lang="en-US" sz="2800" i="1" dirty="0">
                <a:latin typeface="+mn-lt"/>
              </a:rPr>
              <a:t>L</a:t>
            </a:r>
            <a:r>
              <a:rPr lang="en-US" sz="2800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и применить к соответствующим дизъюнктам, содержащим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, правило резолюций ко всем контрарным парам дизъюнктов. Остаются только новые резольвенты и исключаются дизъюнкты с литерой </a:t>
            </a:r>
            <a:r>
              <a:rPr lang="en-US" sz="2800" i="1" dirty="0">
                <a:latin typeface="+mn-lt"/>
              </a:rPr>
              <a:t>L</a:t>
            </a:r>
            <a:r>
              <a:rPr lang="ru-RU" sz="2800" dirty="0">
                <a:latin typeface="+mn-lt"/>
              </a:rPr>
              <a:t>.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n-lt"/>
              </a:rPr>
              <a:t>Число литер в дизъюнктах сокращается, что и гарантирует завершение вывода за конечное число шагов.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143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+mn-lt"/>
              </a:rPr>
              <a:t>Пример.</a:t>
            </a:r>
            <a:endParaRPr lang="ru-RU" sz="2800" dirty="0">
              <a:latin typeface="+mn-lt"/>
            </a:endParaRPr>
          </a:p>
          <a:p>
            <a:r>
              <a:rPr lang="ru-RU" sz="2800" dirty="0">
                <a:latin typeface="+mn-lt"/>
              </a:rPr>
              <a:t>Проверить </a:t>
            </a:r>
            <a:r>
              <a:rPr lang="ru-RU" sz="2800" dirty="0" err="1">
                <a:latin typeface="+mn-lt"/>
              </a:rPr>
              <a:t>общезначимость</a:t>
            </a:r>
            <a:r>
              <a:rPr lang="ru-RU" sz="2800" dirty="0">
                <a:latin typeface="+mn-lt"/>
              </a:rPr>
              <a:t> следующей формулы</a:t>
            </a:r>
          </a:p>
          <a:p>
            <a:r>
              <a:rPr lang="ru-RU" sz="2800" b="1" dirty="0" smtClean="0">
                <a:latin typeface="+mn-lt"/>
              </a:rPr>
              <a:t>                 Ф = </a:t>
            </a:r>
            <a:r>
              <a:rPr lang="en-US" sz="2800" b="1" i="1" dirty="0" err="1" smtClean="0">
                <a:latin typeface="+mn-lt"/>
              </a:rPr>
              <a:t>xy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i="1" dirty="0" err="1">
                <a:latin typeface="+mn-lt"/>
              </a:rPr>
              <a:t>xz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i="1" dirty="0" err="1">
                <a:latin typeface="+mn-lt"/>
              </a:rPr>
              <a:t>yz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en-US" sz="2800" b="1" dirty="0" smtClean="0">
                <a:latin typeface="+mn-lt"/>
              </a:rPr>
              <a:t> 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y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x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z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dirty="0" smtClean="0">
                <a:latin typeface="Calibri" pitchFamily="34" charset="0"/>
                <a:sym typeface="Symbol" pitchFamily="18" charset="2"/>
              </a:rPr>
              <a:t>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y</a:t>
            </a:r>
            <a:r>
              <a:rPr lang="ru-RU" sz="2800" dirty="0" smtClean="0">
                <a:cs typeface="Times New Roman" pitchFamily="18" charset="0"/>
                <a:sym typeface="Symbol"/>
              </a:rPr>
              <a:t></a:t>
            </a:r>
            <a:r>
              <a:rPr lang="en-US" sz="2800" b="1" i="1" dirty="0" smtClean="0">
                <a:latin typeface="+mn-lt"/>
              </a:rPr>
              <a:t>z</a:t>
            </a:r>
            <a:r>
              <a:rPr lang="ru-RU" sz="2800" b="1" i="1" dirty="0" smtClean="0"/>
              <a:t>.</a:t>
            </a:r>
            <a:endParaRPr lang="ru-RU" sz="2800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26391" y="2000240"/>
            <a:ext cx="9117641" cy="48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10582</Words>
  <Application>Microsoft Office PowerPoint</Application>
  <PresentationFormat>Экран (4:3)</PresentationFormat>
  <Paragraphs>647</Paragraphs>
  <Slides>102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102</vt:i4>
      </vt:variant>
    </vt:vector>
  </HeadingPairs>
  <TitlesOfParts>
    <vt:vector size="104" baseType="lpstr">
      <vt:lpstr>Тема Office</vt:lpstr>
      <vt:lpstr>Формула</vt:lpstr>
      <vt:lpstr>Математическая логика и теория алгоритмов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Слайд 68</vt:lpstr>
      <vt:lpstr>Слайд 69</vt:lpstr>
      <vt:lpstr>Слайд 70</vt:lpstr>
      <vt:lpstr>Слайд 71</vt:lpstr>
      <vt:lpstr>Слайд 72</vt:lpstr>
      <vt:lpstr>Слайд 73</vt:lpstr>
      <vt:lpstr>Слайд 74</vt:lpstr>
      <vt:lpstr>Слайд 75</vt:lpstr>
      <vt:lpstr>Слайд 76</vt:lpstr>
      <vt:lpstr>Слайд 77</vt:lpstr>
      <vt:lpstr>Слайд 78</vt:lpstr>
      <vt:lpstr>Слайд 79</vt:lpstr>
      <vt:lpstr>Слайд 80</vt:lpstr>
      <vt:lpstr>Слайд 81</vt:lpstr>
      <vt:lpstr>Слайд 82</vt:lpstr>
      <vt:lpstr>Слайд 83</vt:lpstr>
      <vt:lpstr>Слайд 84</vt:lpstr>
      <vt:lpstr>Слайд 85</vt:lpstr>
      <vt:lpstr>Слайд 86</vt:lpstr>
      <vt:lpstr>Слайд 87</vt:lpstr>
      <vt:lpstr>Слайд 88</vt:lpstr>
      <vt:lpstr>Слайд 89</vt:lpstr>
      <vt:lpstr>Слайд 90</vt:lpstr>
      <vt:lpstr>Слайд 91</vt:lpstr>
      <vt:lpstr>Слайд 92</vt:lpstr>
      <vt:lpstr>Слайд 93</vt:lpstr>
      <vt:lpstr>Слайд 94</vt:lpstr>
      <vt:lpstr>Слайд 95</vt:lpstr>
      <vt:lpstr>Слайд 96</vt:lpstr>
      <vt:lpstr>Слайд 97</vt:lpstr>
      <vt:lpstr>Слайд 98</vt:lpstr>
      <vt:lpstr>Слайд 99</vt:lpstr>
      <vt:lpstr>Слайд 100</vt:lpstr>
      <vt:lpstr>Слайд 101</vt:lpstr>
      <vt:lpstr>Слайд 102</vt:lpstr>
    </vt:vector>
  </TitlesOfParts>
  <Company>IFMO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логика и теория алгоритмов</dc:title>
  <dc:creator>Vova</dc:creator>
  <cp:lastModifiedBy>User</cp:lastModifiedBy>
  <cp:revision>238</cp:revision>
  <dcterms:created xsi:type="dcterms:W3CDTF">2014-03-24T12:14:44Z</dcterms:created>
  <dcterms:modified xsi:type="dcterms:W3CDTF">2015-04-05T08:35:35Z</dcterms:modified>
</cp:coreProperties>
</file>