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5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4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2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0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8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F9C2-3BCD-4592-97BF-74FA1736FCC7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5FD6-47B3-4B77-BEF5-71F9CA767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4019" y="71022"/>
            <a:ext cx="234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Энтимемы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064" y="541539"/>
            <a:ext cx="8771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время реальных дискуссий и споров мы довольно часто опускаем те или иные части рассуждения. Это приводит к возникновению </a:t>
            </a:r>
            <a:r>
              <a:rPr lang="ru-RU" sz="2400" dirty="0" err="1"/>
              <a:t>энтимем</a:t>
            </a:r>
            <a:r>
              <a:rPr lang="ru-RU" sz="2400" dirty="0"/>
              <a:t>. </a:t>
            </a:r>
            <a:r>
              <a:rPr lang="ru-RU" sz="2400" dirty="0" err="1"/>
              <a:t>Энтимема</a:t>
            </a:r>
            <a:r>
              <a:rPr lang="ru-RU" sz="2400" dirty="0"/>
              <a:t> (от греч.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thymos</a:t>
            </a:r>
            <a:r>
              <a:rPr lang="ru-RU" sz="2400" dirty="0"/>
              <a:t> - в уме)</a:t>
            </a:r>
            <a:r>
              <a:rPr lang="ru-RU" sz="2400" dirty="0" smtClean="0"/>
              <a:t>– </a:t>
            </a:r>
            <a:r>
              <a:rPr lang="ru-RU" sz="2400" dirty="0"/>
              <a:t>это сокращённая форма умозаключения, в которой пропущены посылки или заключение.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064" y="2554802"/>
            <a:ext cx="8771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Важно не путать </a:t>
            </a:r>
            <a:r>
              <a:rPr lang="ru-RU" sz="2400" dirty="0" err="1"/>
              <a:t>энтимемы</a:t>
            </a:r>
            <a:r>
              <a:rPr lang="ru-RU" sz="2400" dirty="0"/>
              <a:t> с </a:t>
            </a:r>
            <a:r>
              <a:rPr lang="ru-RU" sz="2400" dirty="0" err="1"/>
              <a:t>однопосылочными</a:t>
            </a:r>
            <a:r>
              <a:rPr lang="ru-RU" sz="2400" dirty="0"/>
              <a:t> умозаключениями. </a:t>
            </a:r>
            <a:r>
              <a:rPr lang="ru-RU" sz="2400" dirty="0" err="1"/>
              <a:t>Энтимема</a:t>
            </a:r>
            <a:r>
              <a:rPr lang="ru-RU" sz="2400" dirty="0"/>
              <a:t> – это именно </a:t>
            </a:r>
            <a:r>
              <a:rPr lang="ru-RU" sz="2400" dirty="0" err="1"/>
              <a:t>многопосылочное</a:t>
            </a:r>
            <a:r>
              <a:rPr lang="ru-RU" sz="2400" dirty="0"/>
              <a:t> умозаключение, просто его части в силу тех или иных причин опущены.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64" y="4198733"/>
            <a:ext cx="877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Иногда такие пропуски оправданы, так как оба собеседника хорошо разбираются в проблеме, и им нет нужды проговаривать все шаги. Между тем, недобросовестные собеседники могут специально пользоваться </a:t>
            </a:r>
            <a:r>
              <a:rPr lang="ru-RU" sz="2400" dirty="0" err="1"/>
              <a:t>энтимемами</a:t>
            </a:r>
            <a:r>
              <a:rPr lang="ru-RU" sz="2400" dirty="0"/>
              <a:t>, чтобы затемнить и запутать своё рассуждение и скрыть свои истинные аргументы или выводы. </a:t>
            </a:r>
          </a:p>
        </p:txBody>
      </p:sp>
    </p:spTree>
    <p:extLst>
      <p:ext uri="{BB962C8B-B14F-4D97-AF65-F5344CB8AC3E}">
        <p14:creationId xmlns:p14="http://schemas.microsoft.com/office/powerpoint/2010/main" val="1523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77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  <a:r>
              <a:rPr lang="ru-RU" sz="2400" dirty="0" smtClean="0"/>
              <a:t>. Если </a:t>
            </a:r>
            <a:r>
              <a:rPr lang="ru-RU" sz="2400" dirty="0"/>
              <a:t>опущена одна из посылок, а заключение наличествует, то нужно установить, какая из них (большая или меньшая) имеется. Это производится путем проверки, какой из крайних терминов содержится в данной посылке. Если больший термин, значит, имеется большая посылка; если в посылке присутствует меньший термин, значит, меньшая посылка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97101"/>
            <a:ext cx="8939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  <a:r>
              <a:rPr lang="ru-RU" sz="2400" dirty="0" smtClean="0"/>
              <a:t>. Зная</a:t>
            </a:r>
            <a:r>
              <a:rPr lang="ru-RU" sz="2400" dirty="0"/>
              <a:t>, какая из посылок опущена, а также зная средний термин, можно определить оба термина недостающей посылки.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798" y="3228098"/>
            <a:ext cx="878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Примеры восстановления </a:t>
            </a:r>
            <a:r>
              <a:rPr lang="ru-RU" sz="2400" dirty="0" smtClean="0"/>
              <a:t>пропущенной части </a:t>
            </a:r>
            <a:r>
              <a:rPr lang="ru-RU" sz="2400" dirty="0"/>
              <a:t>силлогизма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9798" y="3764132"/>
            <a:ext cx="867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Золото соединяется с галогенами непосредственно. Следовательно, золото – металл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9798" y="4669654"/>
            <a:ext cx="887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ru-RU" sz="2400" dirty="0" smtClean="0"/>
              <a:t>. </a:t>
            </a:r>
            <a:r>
              <a:rPr lang="ru-RU" sz="2400" i="1" dirty="0" smtClean="0"/>
              <a:t> </a:t>
            </a:r>
            <a:r>
              <a:rPr lang="ru-RU" sz="2400" i="1" dirty="0"/>
              <a:t>Находим заключение, оно начинается в данном примере со слова «следовательно»: «Золото </a:t>
            </a:r>
            <a:r>
              <a:rPr lang="ru-RU" sz="2400" dirty="0"/>
              <a:t>(</a:t>
            </a:r>
            <a:r>
              <a:rPr lang="ru-RU" sz="2400" i="1" dirty="0"/>
              <a:t>S</a:t>
            </a:r>
            <a:r>
              <a:rPr lang="ru-RU" sz="2400" dirty="0"/>
              <a:t>)</a:t>
            </a:r>
            <a:r>
              <a:rPr lang="ru-RU" sz="2400" i="1" dirty="0"/>
              <a:t> – металл </a:t>
            </a:r>
            <a:r>
              <a:rPr lang="ru-RU" sz="2400" dirty="0"/>
              <a:t>(</a:t>
            </a:r>
            <a:r>
              <a:rPr lang="ru-RU" sz="2400" i="1" dirty="0"/>
              <a:t>Р</a:t>
            </a:r>
            <a:r>
              <a:rPr lang="ru-RU" sz="2400" dirty="0"/>
              <a:t>)</a:t>
            </a:r>
            <a:r>
              <a:rPr lang="ru-RU" sz="2400" i="1" dirty="0"/>
              <a:t>».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9798" y="5500651"/>
            <a:ext cx="88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r>
              <a:rPr lang="ru-RU" sz="2400" dirty="0" smtClean="0"/>
              <a:t>. </a:t>
            </a:r>
            <a:r>
              <a:rPr lang="ru-RU" sz="2400" i="1" dirty="0" smtClean="0"/>
              <a:t>Посылка </a:t>
            </a:r>
            <a:r>
              <a:rPr lang="ru-RU" sz="2400" i="1" dirty="0"/>
              <a:t>«Золото </a:t>
            </a:r>
            <a:r>
              <a:rPr lang="ru-RU" sz="2400" dirty="0"/>
              <a:t>(</a:t>
            </a:r>
            <a:r>
              <a:rPr lang="ru-RU" sz="2400" i="1" dirty="0"/>
              <a:t>S</a:t>
            </a:r>
            <a:r>
              <a:rPr lang="ru-RU" sz="2400" dirty="0"/>
              <a:t>)</a:t>
            </a:r>
            <a:r>
              <a:rPr lang="ru-RU" sz="2400" i="1" dirty="0"/>
              <a:t> соединяется с галогенами </a:t>
            </a:r>
            <a:r>
              <a:rPr lang="ru-RU" sz="2400" i="1" dirty="0" smtClean="0"/>
              <a:t>непосредственно </a:t>
            </a:r>
            <a:r>
              <a:rPr lang="ru-RU" sz="2400" dirty="0" smtClean="0"/>
              <a:t>(</a:t>
            </a:r>
            <a:r>
              <a:rPr lang="ru-RU" sz="2400" i="1" dirty="0"/>
              <a:t>М</a:t>
            </a:r>
            <a:r>
              <a:rPr lang="ru-RU" sz="2400" dirty="0"/>
              <a:t>)</a:t>
            </a:r>
            <a:r>
              <a:rPr lang="ru-RU" sz="2400" i="1" dirty="0"/>
              <a:t>» является меньшей, так как в нее входит меньший термин – субъект заключения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08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6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3. </a:t>
            </a:r>
            <a:r>
              <a:rPr lang="ru-RU" sz="2400" i="1" dirty="0"/>
              <a:t>Восстановим пропущенную большую посылку: «Все металлы </a:t>
            </a:r>
            <a:r>
              <a:rPr lang="ru-RU" sz="2400" dirty="0"/>
              <a:t>(</a:t>
            </a:r>
            <a:r>
              <a:rPr lang="ru-RU" sz="2400" i="1" dirty="0"/>
              <a:t>Р</a:t>
            </a:r>
            <a:r>
              <a:rPr lang="ru-RU" sz="2400" dirty="0"/>
              <a:t>) </a:t>
            </a:r>
            <a:r>
              <a:rPr lang="ru-RU" sz="2400" i="1" dirty="0"/>
              <a:t>соединяются с галогенами непосредственно </a:t>
            </a:r>
            <a:r>
              <a:rPr lang="ru-RU" sz="2400" dirty="0"/>
              <a:t>(</a:t>
            </a:r>
            <a:r>
              <a:rPr lang="ru-RU" sz="2400" i="1" dirty="0"/>
              <a:t>М</a:t>
            </a:r>
            <a:r>
              <a:rPr lang="ru-RU" sz="2400" dirty="0"/>
              <a:t>)</a:t>
            </a:r>
            <a:r>
              <a:rPr lang="ru-RU" sz="2400" i="1" dirty="0"/>
              <a:t>».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266" y="928651"/>
            <a:ext cx="9037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Силлогизм принимает форму:</a:t>
            </a:r>
            <a:endParaRPr lang="ru-RU" sz="2400" dirty="0"/>
          </a:p>
          <a:p>
            <a:r>
              <a:rPr lang="ru-RU" sz="2400" i="1" dirty="0"/>
              <a:t>Все металлы </a:t>
            </a:r>
            <a:r>
              <a:rPr lang="ru-RU" sz="2400" dirty="0"/>
              <a:t>(</a:t>
            </a:r>
            <a:r>
              <a:rPr lang="ru-RU" sz="2400" i="1" dirty="0"/>
              <a:t>Р</a:t>
            </a:r>
            <a:r>
              <a:rPr lang="ru-RU" sz="2400" dirty="0"/>
              <a:t>)</a:t>
            </a:r>
            <a:r>
              <a:rPr lang="ru-RU" sz="2400" i="1" dirty="0"/>
              <a:t> соединяются с галогенами непосредственно </a:t>
            </a:r>
            <a:r>
              <a:rPr lang="ru-RU" sz="2400" dirty="0"/>
              <a:t>(</a:t>
            </a:r>
            <a:r>
              <a:rPr lang="ru-RU" sz="2400" i="1" dirty="0"/>
              <a:t>М</a:t>
            </a:r>
            <a:r>
              <a:rPr lang="ru-RU" sz="2400" dirty="0"/>
              <a:t>)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i="1" u="sng" dirty="0"/>
              <a:t>Золото </a:t>
            </a:r>
            <a:r>
              <a:rPr lang="ru-RU" sz="2400" u="sng" dirty="0"/>
              <a:t>(</a:t>
            </a:r>
            <a:r>
              <a:rPr lang="ru-RU" sz="2400" i="1" u="sng" dirty="0"/>
              <a:t>S</a:t>
            </a:r>
            <a:r>
              <a:rPr lang="ru-RU" sz="2400" u="sng" dirty="0"/>
              <a:t>)</a:t>
            </a:r>
            <a:r>
              <a:rPr lang="ru-RU" sz="2400" i="1" u="sng" dirty="0"/>
              <a:t> соединяется с галогенами непосредственно </a:t>
            </a:r>
            <a:r>
              <a:rPr lang="ru-RU" sz="2400" u="sng" dirty="0"/>
              <a:t>(</a:t>
            </a:r>
            <a:r>
              <a:rPr lang="ru-RU" sz="2400" i="1" u="sng" dirty="0"/>
              <a:t>М</a:t>
            </a:r>
            <a:r>
              <a:rPr lang="ru-RU" sz="2400" u="sng" dirty="0"/>
              <a:t>)</a:t>
            </a:r>
            <a:r>
              <a:rPr lang="ru-RU" sz="2400" i="1" u="sng" dirty="0"/>
              <a:t>.</a:t>
            </a:r>
            <a:endParaRPr lang="ru-RU" sz="2400" dirty="0"/>
          </a:p>
          <a:p>
            <a:r>
              <a:rPr lang="ru-RU" sz="2400" i="1" dirty="0"/>
              <a:t>Золото </a:t>
            </a:r>
            <a:r>
              <a:rPr lang="ru-RU" sz="2400" dirty="0"/>
              <a:t>(</a:t>
            </a:r>
            <a:r>
              <a:rPr lang="ru-RU" sz="2400" i="1" dirty="0"/>
              <a:t>S</a:t>
            </a:r>
            <a:r>
              <a:rPr lang="ru-RU" sz="2400" dirty="0"/>
              <a:t>)</a:t>
            </a:r>
            <a:r>
              <a:rPr lang="ru-RU" sz="2400" i="1" dirty="0"/>
              <a:t> – металл </a:t>
            </a:r>
            <a:r>
              <a:rPr lang="ru-RU" sz="2400" dirty="0"/>
              <a:t>(</a:t>
            </a:r>
            <a:r>
              <a:rPr lang="ru-RU" sz="2400" i="1" dirty="0"/>
              <a:t>Р</a:t>
            </a:r>
            <a:r>
              <a:rPr lang="ru-RU" sz="2400" dirty="0"/>
              <a:t>)</a:t>
            </a:r>
            <a:r>
              <a:rPr lang="ru-RU" sz="2400" i="1" dirty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633" y="2739163"/>
            <a:ext cx="9090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Иногда </a:t>
            </a:r>
            <a:r>
              <a:rPr lang="ru-RU" sz="2400" dirty="0" err="1" smtClean="0"/>
              <a:t>энтимемы</a:t>
            </a:r>
            <a:r>
              <a:rPr lang="ru-RU" sz="2400" dirty="0" smtClean="0"/>
              <a:t> </a:t>
            </a:r>
            <a:r>
              <a:rPr lang="ru-RU" sz="2400" dirty="0"/>
              <a:t>могут быть неверно составленными. Именно для раскрытия их ошибочности в логике разработаны правила восстановления </a:t>
            </a:r>
            <a:r>
              <a:rPr lang="ru-RU" sz="2400" dirty="0" err="1" smtClean="0"/>
              <a:t>энтимем</a:t>
            </a:r>
            <a:r>
              <a:rPr lang="ru-RU" sz="2400" dirty="0" smtClean="0"/>
              <a:t> </a:t>
            </a:r>
            <a:r>
              <a:rPr lang="ru-RU" sz="2400" dirty="0"/>
              <a:t>в полные силлогизмы. Если обнаружится нарушение хотя бы одного из правил силлогизма, то соответствующая ему </a:t>
            </a:r>
            <a:r>
              <a:rPr lang="ru-RU" sz="2400" dirty="0" err="1" smtClean="0"/>
              <a:t>энтимема</a:t>
            </a:r>
            <a:r>
              <a:rPr lang="ru-RU" sz="2400" dirty="0" smtClean="0"/>
              <a:t> </a:t>
            </a:r>
            <a:r>
              <a:rPr lang="ru-RU" sz="2400" dirty="0"/>
              <a:t>будет ошибочной.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66" y="4919008"/>
            <a:ext cx="9090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Например, </a:t>
            </a:r>
            <a:r>
              <a:rPr lang="ru-RU" sz="2400" dirty="0" err="1" smtClean="0"/>
              <a:t>энтимема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"Петров - снайпер, так как он обладает твердой рукой и острым зрением" ошибочна. При восстановлении </a:t>
            </a:r>
            <a:r>
              <a:rPr lang="ru-RU" sz="2400" dirty="0" smtClean="0"/>
              <a:t>ее </a:t>
            </a:r>
            <a:r>
              <a:rPr lang="ru-RU" sz="2400" dirty="0"/>
              <a:t>в полный силлогизм мы получим: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14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54" y="46232"/>
            <a:ext cx="892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снайперы обладают твердой рукой и острым зрением. </a:t>
            </a:r>
            <a:endParaRPr lang="ru-RU" sz="2400" dirty="0" smtClean="0"/>
          </a:p>
          <a:p>
            <a:r>
              <a:rPr lang="ru-RU" sz="2400" u="sng" dirty="0" smtClean="0"/>
              <a:t>Петров </a:t>
            </a:r>
            <a:r>
              <a:rPr lang="ru-RU" sz="2400" u="sng" dirty="0"/>
              <a:t>обладает твердой рукой и острым зрением.</a:t>
            </a:r>
          </a:p>
          <a:p>
            <a:r>
              <a:rPr lang="ru-RU" sz="2400" dirty="0"/>
              <a:t>Петров - снайпер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653" y="1396560"/>
            <a:ext cx="8922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Нарушено правило терминов: Средний </a:t>
            </a:r>
            <a:r>
              <a:rPr lang="ru-RU" sz="2400" dirty="0"/>
              <a:t>термин должен быть распределен хотя бы в одной из посылок</a:t>
            </a:r>
            <a:r>
              <a:rPr lang="ru-RU" sz="2400" dirty="0" smtClean="0"/>
              <a:t>. Здесь термин: обладают твердой рукой и острым зрением не распределен ни в одной посылке.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654" y="3116219"/>
            <a:ext cx="9046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 Когда силлогизм представлен в полном виде, ошибку легко заметить. Но если какая-то его часть опущена, подразумевается, то именно в ней-то и может скрываться ошибка – либо подразумеваемая часть ложна, либо образует неправильный силлогизм. </a:t>
            </a:r>
            <a:endParaRPr lang="ru-RU" sz="2400" dirty="0" smtClean="0"/>
          </a:p>
          <a:p>
            <a:r>
              <a:rPr lang="ru-RU" sz="2400" dirty="0" smtClean="0"/>
              <a:t>Допустим</a:t>
            </a:r>
            <a:r>
              <a:rPr lang="ru-RU" sz="2400" dirty="0"/>
              <a:t>, я высокомерно заявляю:</a:t>
            </a:r>
          </a:p>
          <a:p>
            <a:r>
              <a:rPr lang="ru-RU" sz="2400" dirty="0" smtClean="0"/>
              <a:t>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00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046" y="774281"/>
            <a:ext cx="8553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 «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Этот человек глуп, так как он не знает логики!» Это </a:t>
            </a:r>
            <a:r>
              <a:rPr lang="ru-RU" sz="2400" b="0" i="0" dirty="0" err="1" smtClean="0">
                <a:solidFill>
                  <a:srgbClr val="000000"/>
                </a:solidFill>
                <a:effectLst/>
              </a:rPr>
              <a:t>энтимема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</a:rPr>
              <a:t>Восстановим подразумеваемую посылку и запишем полный силлогизм: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</a:rPr>
              <a:t>Всякий человек, не знающий логики, глуп.</a:t>
            </a:r>
          </a:p>
          <a:p>
            <a:r>
              <a:rPr lang="ru-RU" sz="2400" b="0" i="0" u="sng" dirty="0" smtClean="0">
                <a:solidFill>
                  <a:srgbClr val="000000"/>
                </a:solidFill>
                <a:effectLst/>
              </a:rPr>
              <a:t>Этот человек не знает логики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</a:rPr>
              <a:t>Этот человек глуп.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6" y="3330799"/>
            <a:ext cx="8904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effectLst/>
              </a:rPr>
              <a:t>Сразу же становится видно, что подразумеваемая и восстановленная посылка ложна: далеко не каждый человек, не знающий логики, глуп. Многие люди, никогда не изучавшие логику, обладают тем не менее острым и проницательным умом. И наоборот, некоторые люди всю жизнь занимаются логикой, оставаясь при этом весьма недалекими личностями. Логика помогает нашему разуму, но все-таки разум нужно иметь – как нужно иметь ноги, чтобы тебе помогали костыли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12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19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1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2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60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5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76" y="115410"/>
            <a:ext cx="870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Примеры </a:t>
            </a:r>
            <a:r>
              <a:rPr lang="ru-RU" sz="2400" dirty="0" err="1" smtClean="0"/>
              <a:t>энтимем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021" y="577075"/>
            <a:ext cx="907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Ртуть есть металл, поэтому ртуть </a:t>
            </a:r>
            <a:r>
              <a:rPr lang="ru-RU" sz="2400" i="1" dirty="0" smtClean="0"/>
              <a:t>электропроводна.</a:t>
            </a:r>
            <a:endParaRPr lang="ru-RU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1021" y="1084907"/>
            <a:ext cx="901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Здесь </a:t>
            </a:r>
            <a:r>
              <a:rPr lang="ru-RU" sz="2400" dirty="0"/>
              <a:t>пропущена </a:t>
            </a:r>
            <a:r>
              <a:rPr lang="ru-RU" sz="2400" dirty="0" smtClean="0"/>
              <a:t>большая посылка </a:t>
            </a:r>
            <a:r>
              <a:rPr lang="ru-RU" sz="2400" dirty="0"/>
              <a:t>"Все металлы являются </a:t>
            </a:r>
            <a:r>
              <a:rPr lang="ru-RU" sz="2400" dirty="0" smtClean="0"/>
              <a:t>электропроводными".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5" y="2054402"/>
            <a:ext cx="901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Жадность заслуживает порицания, так как всякий порок заслуживает </a:t>
            </a:r>
            <a:r>
              <a:rPr lang="ru-RU" sz="2400" i="1" dirty="0" smtClean="0"/>
              <a:t>порицания.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6481" y="2931566"/>
            <a:ext cx="9010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Здесь пропущена </a:t>
            </a:r>
            <a:r>
              <a:rPr lang="ru-RU" sz="2400" dirty="0"/>
              <a:t>меньшая посылка "жадность - </a:t>
            </a:r>
            <a:r>
              <a:rPr lang="ru-RU" sz="2400" dirty="0" smtClean="0"/>
              <a:t>порок".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021" y="3624064"/>
            <a:ext cx="901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Чтобы в такого рода ситуациях проявлять равнодушие, надо быть очень скверным человеком, а наш начальник проявил равнодушие именно в такой ситуации...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6481" y="4814012"/>
            <a:ext cx="8913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Здесь пропущено заключение "наш начальник является очень скверным человеком".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5" y="5701556"/>
            <a:ext cx="898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Исходя из этого, образовались три формы </a:t>
            </a:r>
            <a:r>
              <a:rPr lang="ru-RU" sz="2400" dirty="0" err="1"/>
              <a:t>энтимемы</a:t>
            </a:r>
            <a:r>
              <a:rPr lang="ru-RU" sz="2400" dirty="0"/>
              <a:t>, которые трактуются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27967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7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8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40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60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12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7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09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04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2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46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77" y="62144"/>
            <a:ext cx="8984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Пропущена большая посылка "Алексеев - адвокат, следовательно, он юрист". Тут не сказано, что все адвокаты - юристы.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93141"/>
            <a:ext cx="9072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Упущена меньшая посылка "Все адвокаты - юристы, следовательно, Алексеев - юрист". Не сказано, что Алексеев - адвокат.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612232"/>
            <a:ext cx="9072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третьей форме пропущено заключение "Все адвокаты - юристы, </a:t>
            </a:r>
            <a:r>
              <a:rPr lang="ru-RU" sz="2400" dirty="0" smtClean="0"/>
              <a:t>Алексеев </a:t>
            </a:r>
            <a:r>
              <a:rPr lang="ru-RU" sz="2400" dirty="0"/>
              <a:t>- адвокат". Забыли сказать, что, следовательно, он юрист.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8" y="236291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 еще. С пропущенной большей посылкой. </a:t>
            </a:r>
          </a:p>
          <a:p>
            <a:r>
              <a:rPr lang="ru-RU" sz="2400" dirty="0" smtClean="0"/>
              <a:t>Чита поддается дрессировке, потому что она обезьяна. </a:t>
            </a:r>
          </a:p>
          <a:p>
            <a:r>
              <a:rPr lang="ru-RU" sz="2400" dirty="0" smtClean="0"/>
              <a:t>Полный вариант: </a:t>
            </a:r>
          </a:p>
          <a:p>
            <a:r>
              <a:rPr lang="ru-RU" sz="2400" dirty="0" smtClean="0"/>
              <a:t>Обезьяны хорошо подаются дрессировке. </a:t>
            </a:r>
          </a:p>
          <a:p>
            <a:r>
              <a:rPr lang="ru-RU" sz="2400" u="sng" dirty="0" smtClean="0"/>
              <a:t>Чита — обезьяна. </a:t>
            </a:r>
          </a:p>
          <a:p>
            <a:r>
              <a:rPr lang="ru-RU" sz="2400" dirty="0" smtClean="0"/>
              <a:t>Поэтому Чита хорошо поддается дрессировке.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51676"/>
            <a:ext cx="8922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 пропущенной меньшей посылкой. </a:t>
            </a:r>
          </a:p>
          <a:p>
            <a:r>
              <a:rPr lang="ru-RU" sz="2400" dirty="0" smtClean="0"/>
              <a:t>Тигры не летают, потому что только крылатые существа летают. Полный вариант: </a:t>
            </a:r>
          </a:p>
          <a:p>
            <a:r>
              <a:rPr lang="ru-RU" sz="2400" dirty="0" smtClean="0"/>
              <a:t>Все летающие существа крылаты. </a:t>
            </a:r>
          </a:p>
          <a:p>
            <a:r>
              <a:rPr lang="ru-RU" sz="2400" u="sng" dirty="0" smtClean="0"/>
              <a:t>Тигры не имеют крыльев. </a:t>
            </a:r>
          </a:p>
          <a:p>
            <a:r>
              <a:rPr lang="ru-RU" sz="2400" dirty="0" smtClean="0"/>
              <a:t>Поэтому они не летают.</a:t>
            </a:r>
          </a:p>
        </p:txBody>
      </p:sp>
    </p:spTree>
    <p:extLst>
      <p:ext uri="{BB962C8B-B14F-4D97-AF65-F5344CB8AC3E}">
        <p14:creationId xmlns:p14="http://schemas.microsoft.com/office/powerpoint/2010/main" val="33030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7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91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37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9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2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0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872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5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20" y="115410"/>
            <a:ext cx="8913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Бывают весьма интересные с риторической точки зрения </a:t>
            </a:r>
            <a:r>
              <a:rPr lang="ru-RU" sz="2400" dirty="0" err="1" smtClean="0"/>
              <a:t>энтимемы</a:t>
            </a:r>
            <a:r>
              <a:rPr lang="ru-RU" sz="2400" dirty="0" smtClean="0"/>
              <a:t>, в которых вывод предлагается сделать самой аудитории («Вор должен сидеть в тюрьме, а Кирпич — вор. Следовательно?»).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0919" y="1685070"/>
            <a:ext cx="8913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Это </a:t>
            </a:r>
            <a:r>
              <a:rPr lang="ru-RU" sz="2400" dirty="0" err="1" smtClean="0"/>
              <a:t>энтимемы</a:t>
            </a:r>
            <a:r>
              <a:rPr lang="ru-RU" sz="2400" dirty="0" smtClean="0"/>
              <a:t> с пропущенным заключением.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19" y="2146735"/>
            <a:ext cx="891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Мечтатель Вася Иванов - отъявленный лентяй, а хорошо известно, что все люди, ставшие великими, очень много трудились в своей жизни.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0919" y="3263790"/>
            <a:ext cx="8913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Подразумевается вывод: «Пока Вася не возьмется за работу, стать великим ему не светит».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44" y="4094787"/>
            <a:ext cx="908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Говорят не о правильности или неправильности </a:t>
            </a:r>
            <a:r>
              <a:rPr lang="ru-RU" sz="2400" dirty="0" err="1" smtClean="0"/>
              <a:t>энтимем</a:t>
            </a:r>
            <a:r>
              <a:rPr lang="ru-RU" sz="2400" dirty="0" smtClean="0"/>
              <a:t> (как было в случае обычных умозаключений), а об их корректности и некорректности.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6481" y="5442674"/>
            <a:ext cx="891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Энтимема</a:t>
            </a:r>
            <a:r>
              <a:rPr lang="ru-RU" sz="2400" dirty="0"/>
              <a:t> с пропущенной посылкой считается корректной, если она восстанавливается в правильный силлогизм и при этом пропущенная посылка не является ложной.</a:t>
            </a:r>
          </a:p>
        </p:txBody>
      </p:sp>
    </p:spTree>
    <p:extLst>
      <p:ext uri="{BB962C8B-B14F-4D97-AF65-F5344CB8AC3E}">
        <p14:creationId xmlns:p14="http://schemas.microsoft.com/office/powerpoint/2010/main" val="23475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5" y="14938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Энтимема</a:t>
            </a:r>
            <a:r>
              <a:rPr lang="ru-RU" sz="2400" dirty="0"/>
              <a:t> с опущенным заключением считается корректной, если заключение выводится из посылок.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5" y="1085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Поговорим о том, как восстановить </a:t>
            </a:r>
            <a:r>
              <a:rPr lang="ru-RU" sz="2400" dirty="0" err="1"/>
              <a:t>энтимему</a:t>
            </a:r>
            <a:r>
              <a:rPr lang="ru-RU" sz="2400" dirty="0"/>
              <a:t> до полного силлогизма. В первую очередь нужно понять, что именно пропущено.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21" y="2494625"/>
            <a:ext cx="882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этого нужно обратить внимание на слова-маркеры, обозначающие причинно-следственные связи: «таким образом», «следовательно», «так как», «потому что», «в результате» и т.д.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5" y="3903579"/>
            <a:ext cx="8824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 примеру, возьмём рассуждение: «Золото – это драгоценный металл, потому что оно практически не окисляется на воздухе». Здесь заключением является высказывание «Золото – это драгоценный металл».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186" y="5681864"/>
            <a:ext cx="875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Одна из посылок: «Золото практически не окисляется на воздухе».</a:t>
            </a:r>
          </a:p>
        </p:txBody>
      </p:sp>
    </p:spTree>
    <p:extLst>
      <p:ext uri="{BB962C8B-B14F-4D97-AF65-F5344CB8AC3E}">
        <p14:creationId xmlns:p14="http://schemas.microsoft.com/office/powerpoint/2010/main" val="201000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1" y="0"/>
            <a:ext cx="899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Ещё одна посылка пропущена. Нужно сказать, что чаще всего пропускают именно одну из посылок. Довольно странно, если в рассуждении отсутствует самое важное – вывод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531" y="1291935"/>
            <a:ext cx="899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Итак, мы установили, что именно пропущено. В нашем примере – это посылка. Большая это посылка или меньшая? Как вы помните, меньшая посылка содержит субъект заключения («золото»), а большая – предикат заключения («драгоценный металл»).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531" y="3046260"/>
            <a:ext cx="892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Посылка, содержащая субъект заключения нам уже известна: «Золото практически не окисляется на воздухе». Значит, нам известна меньшая посылка, и не известна большая.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31" y="4339649"/>
            <a:ext cx="892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Кроме того, благодаря известной посылке, мы можем установить и средний термин: «металлы, которые практически не окисляются на воздухе», – тот термин, который не содержится в заключении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021" y="5726097"/>
            <a:ext cx="892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Теперь располагаем известную нам информацию в форме силлогизма:</a:t>
            </a:r>
          </a:p>
        </p:txBody>
      </p:sp>
    </p:spTree>
    <p:extLst>
      <p:ext uri="{BB962C8B-B14F-4D97-AF65-F5344CB8AC3E}">
        <p14:creationId xmlns:p14="http://schemas.microsoft.com/office/powerpoint/2010/main" val="1880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654"/>
            <a:ext cx="896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</a:t>
            </a:r>
          </a:p>
          <a:p>
            <a:r>
              <a:rPr lang="ru-RU" sz="2400" u="sng" dirty="0" smtClean="0"/>
              <a:t>2. </a:t>
            </a:r>
            <a:r>
              <a:rPr lang="ru-RU" sz="2400" i="1" u="sng" dirty="0"/>
              <a:t>Золото практически не окисляется на воздухе</a:t>
            </a:r>
            <a:r>
              <a:rPr lang="ru-RU" sz="2400" i="1" u="sng" dirty="0" smtClean="0"/>
              <a:t>.</a:t>
            </a:r>
          </a:p>
          <a:p>
            <a:r>
              <a:rPr lang="ru-RU" sz="2400" i="1" dirty="0" smtClean="0"/>
              <a:t>3. </a:t>
            </a:r>
            <a:r>
              <a:rPr lang="ru-RU" sz="2400" i="1" dirty="0"/>
              <a:t>Золото – это драгоценный металл.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4288" y="1297983"/>
            <a:ext cx="884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Или в виде схемы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1.</a:t>
            </a:r>
          </a:p>
          <a:p>
            <a:r>
              <a:rPr lang="ru-RU" sz="2400" u="sng" dirty="0" smtClean="0"/>
              <a:t>2. </a:t>
            </a:r>
            <a:r>
              <a:rPr lang="ru-RU" sz="2400" i="1" u="sng" dirty="0" err="1" smtClean="0"/>
              <a:t>SaМ</a:t>
            </a:r>
            <a:endParaRPr lang="ru-RU" sz="2400" i="1" u="sng" dirty="0" smtClean="0"/>
          </a:p>
          <a:p>
            <a:r>
              <a:rPr lang="ru-RU" sz="2400" i="1" dirty="0" smtClean="0"/>
              <a:t>3. </a:t>
            </a:r>
            <a:r>
              <a:rPr lang="ru-RU" sz="2400" i="1" dirty="0" err="1" smtClean="0"/>
              <a:t>SaР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236" y="2867643"/>
            <a:ext cx="8762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большей посылке должны находиться предикат заключения и средний термин: «драгоценные металлы» (</a:t>
            </a:r>
            <a:r>
              <a:rPr lang="ru-RU" sz="2400" i="1" dirty="0"/>
              <a:t>P</a:t>
            </a:r>
            <a:r>
              <a:rPr lang="ru-RU" sz="2400" dirty="0"/>
              <a:t>) и «металлы, которые окисляются на воздухе» (</a:t>
            </a:r>
            <a:r>
              <a:rPr lang="ru-RU" sz="2400" i="1" dirty="0"/>
              <a:t>M</a:t>
            </a:r>
            <a:r>
              <a:rPr lang="ru-RU" sz="2400" dirty="0"/>
              <a:t>). Здесь возможны два варианта: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50488" y="4272807"/>
            <a:ext cx="1047082" cy="247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1. P M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2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kumimoji="0" lang="ru-RU" altLang="ru-RU" sz="24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SaМ</a:t>
            </a:r>
            <a:endParaRPr kumimoji="0" lang="ru-RU" altLang="ru-RU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>
              <a:lnSpc>
                <a:spcPct val="90000"/>
              </a:lnSpc>
            </a:pPr>
            <a:r>
              <a:rPr lang="ru-RU" altLang="ru-RU" sz="2400" i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ru-RU" altLang="ru-RU" sz="2400" i="1" dirty="0" err="1" smtClean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SaP</a:t>
            </a:r>
            <a:endParaRPr lang="ru-RU" altLang="ru-RU" sz="2400" dirty="0">
              <a:latin typeface="+mn-lt"/>
            </a:endParaRPr>
          </a:p>
          <a:p>
            <a:pPr lvl="0">
              <a:lnSpc>
                <a:spcPct val="90000"/>
              </a:lnSpc>
            </a:pPr>
            <a:r>
              <a:rPr lang="ru-RU" altLang="ru-RU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Или:</a:t>
            </a:r>
            <a:endParaRPr lang="ru-RU" altLang="ru-RU" sz="2400" dirty="0">
              <a:latin typeface="+mn-lt"/>
            </a:endParaRPr>
          </a:p>
          <a:p>
            <a:pPr lvl="0">
              <a:lnSpc>
                <a:spcPct val="90000"/>
              </a:lnSpc>
            </a:pPr>
            <a:r>
              <a:rPr lang="ru-RU" altLang="ru-RU" sz="2400" i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1. М P</a:t>
            </a:r>
            <a:endParaRPr lang="ru-RU" altLang="ru-RU" sz="2400" dirty="0">
              <a:latin typeface="+mn-lt"/>
            </a:endParaRPr>
          </a:p>
          <a:p>
            <a:pPr lvl="0">
              <a:lnSpc>
                <a:spcPct val="90000"/>
              </a:lnSpc>
            </a:pPr>
            <a:r>
              <a:rPr lang="ru-RU" altLang="ru-RU" sz="2400" i="1" u="sng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ru-RU" altLang="ru-RU" sz="2400" i="1" u="sng" dirty="0" err="1" smtClean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SaМ</a:t>
            </a:r>
            <a:endParaRPr lang="ru-RU" altLang="ru-RU" sz="2400" u="sng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altLang="ru-RU" sz="2400" i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3. </a:t>
            </a:r>
            <a:r>
              <a:rPr lang="ru-RU" altLang="ru-RU" sz="2400" i="1" dirty="0" err="1" smtClean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SaP</a:t>
            </a:r>
            <a:endParaRPr lang="ru-RU" alt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9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43" y="0"/>
            <a:ext cx="900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Значит, возможен силлогизм либо второй фигуры, либо первой фигуры. Теперь смотрим на нашу табличку с правильными модусами силлогизмов.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9507" y="1102674"/>
            <a:ext cx="573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1-я фигура: ААА, ЕАЕ, </a:t>
            </a:r>
            <a:r>
              <a:rPr lang="en-US" sz="2400" dirty="0" smtClean="0"/>
              <a:t>AII, EIO, AAI, EAO</a:t>
            </a:r>
          </a:p>
          <a:p>
            <a:r>
              <a:rPr lang="en-US" sz="2400" dirty="0" smtClean="0"/>
              <a:t>2-</a:t>
            </a:r>
            <a:r>
              <a:rPr lang="ru-RU" sz="2400" dirty="0" smtClean="0"/>
              <a:t>я фигура: </a:t>
            </a:r>
            <a:r>
              <a:rPr lang="en-US" sz="2400" dirty="0" smtClean="0"/>
              <a:t>EAE, AEE, EIO, AOO, AEO, EAO</a:t>
            </a:r>
          </a:p>
          <a:p>
            <a:r>
              <a:rPr lang="en-US" sz="2400" dirty="0" smtClean="0"/>
              <a:t>3-</a:t>
            </a:r>
            <a:r>
              <a:rPr lang="ru-RU" sz="2400" dirty="0" smtClean="0"/>
              <a:t>я фигура: </a:t>
            </a:r>
            <a:r>
              <a:rPr lang="en-US" sz="2400" dirty="0" smtClean="0"/>
              <a:t>AAI, IAI, AII, EAO, OAO, EIO</a:t>
            </a:r>
          </a:p>
          <a:p>
            <a:r>
              <a:rPr lang="en-US" sz="2400" dirty="0" smtClean="0"/>
              <a:t>4-</a:t>
            </a:r>
            <a:r>
              <a:rPr lang="ru-RU" sz="2400" dirty="0" smtClean="0"/>
              <a:t>я фигура: </a:t>
            </a:r>
            <a:r>
              <a:rPr lang="en-US" sz="2400" dirty="0" smtClean="0"/>
              <a:t>AAI, AEE, IAI, EAO, EIO, AEO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2043" y="2672334"/>
            <a:ext cx="891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второй фигуре вообще нет правильных модусов, где в заключении стояло бы высказывание типа </a:t>
            </a:r>
            <a:r>
              <a:rPr lang="ru-RU" sz="2400" i="1" dirty="0" smtClean="0"/>
              <a:t>А</a:t>
            </a:r>
            <a:r>
              <a:rPr lang="ru-RU" sz="2400" dirty="0" smtClean="0"/>
              <a:t>. </a:t>
            </a:r>
            <a:r>
              <a:rPr lang="ru-RU" sz="2400" dirty="0"/>
              <a:t>В первой фигуре есть только один такой модус – </a:t>
            </a:r>
            <a:r>
              <a:rPr lang="ru-RU" sz="2400" dirty="0" err="1"/>
              <a:t>Barbara</a:t>
            </a:r>
            <a:r>
              <a:rPr lang="ru-RU" sz="2400" dirty="0"/>
              <a:t>. Достраиваем наш силлогизм: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53" y="3872663"/>
            <a:ext cx="308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/>
              <a:t>1. </a:t>
            </a:r>
            <a:r>
              <a:rPr lang="ru-RU" sz="2400" i="1" dirty="0" err="1"/>
              <a:t>МаP</a:t>
            </a:r>
            <a:endParaRPr lang="ru-RU" sz="2400" dirty="0"/>
          </a:p>
          <a:p>
            <a:r>
              <a:rPr lang="ru-RU" sz="2400" i="1" u="sng" dirty="0"/>
              <a:t>2. </a:t>
            </a:r>
            <a:r>
              <a:rPr lang="ru-RU" sz="2400" i="1" u="sng" dirty="0" err="1" smtClean="0"/>
              <a:t>SaМ</a:t>
            </a:r>
            <a:endParaRPr lang="ru-RU" sz="2400" i="1" u="sng" dirty="0" smtClean="0"/>
          </a:p>
          <a:p>
            <a:r>
              <a:rPr lang="ru-RU" sz="2400" i="1" dirty="0"/>
              <a:t>3. </a:t>
            </a:r>
            <a:r>
              <a:rPr lang="ru-RU" sz="2400" i="1" dirty="0" err="1"/>
              <a:t>SaP</a:t>
            </a:r>
            <a:endParaRPr lang="ru-RU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2043" y="4939827"/>
            <a:ext cx="8913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Или:</a:t>
            </a:r>
          </a:p>
          <a:p>
            <a:pPr lvl="0">
              <a:lnSpc>
                <a:spcPct val="90000"/>
              </a:lnSpc>
            </a:pPr>
            <a:r>
              <a:rPr lang="ru-RU" sz="2400" i="1" dirty="0"/>
              <a:t>1. Все металлы, которые практически не окисляются на воздухе, являются драгоценными.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i="1" u="sng" dirty="0"/>
              <a:t>2. Золото практически не окисляется на воздухе</a:t>
            </a:r>
            <a:r>
              <a:rPr lang="ru-RU" sz="2400" i="1" u="sng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u-RU" sz="2400" i="1" dirty="0"/>
              <a:t>3. Золото – драгоценный металл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03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970" y="0"/>
            <a:ext cx="8935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ffectLst/>
                <a:ea typeface="Times New Roman" panose="02020603050405020304" pitchFamily="18" charset="0"/>
              </a:rPr>
              <a:t>Теперь проверяем, истинна ли наша восстановленная посылка. В нашем случае она истинна, поэтому </a:t>
            </a:r>
            <a:r>
              <a:rPr lang="ru-RU" sz="2400" dirty="0" err="1" smtClean="0">
                <a:effectLst/>
                <a:ea typeface="Times New Roman" panose="02020603050405020304" pitchFamily="18" charset="0"/>
              </a:rPr>
              <a:t>энтимема</a:t>
            </a:r>
            <a:r>
              <a:rPr lang="ru-RU" sz="2400" dirty="0" smtClean="0">
                <a:effectLst/>
                <a:ea typeface="Times New Roman" panose="02020603050405020304" pitchFamily="18" charset="0"/>
              </a:rPr>
              <a:t> была правильной.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0970" y="715353"/>
            <a:ext cx="9033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Логику интересует вопрос правомерности использования тех или иных </a:t>
            </a:r>
            <a:r>
              <a:rPr lang="ru-RU" sz="2400" dirty="0" err="1" smtClean="0"/>
              <a:t>энтимем</a:t>
            </a:r>
            <a:r>
              <a:rPr lang="ru-RU" sz="2400" dirty="0" smtClean="0"/>
              <a:t> в </a:t>
            </a:r>
            <a:r>
              <a:rPr lang="ru-RU" sz="2400" dirty="0" err="1" smtClean="0"/>
              <a:t>аргументативном</a:t>
            </a:r>
            <a:r>
              <a:rPr lang="ru-RU" sz="2400" dirty="0" smtClean="0"/>
              <a:t> процессе. Поскольку </a:t>
            </a:r>
            <a:r>
              <a:rPr lang="ru-RU" sz="2400" dirty="0" err="1" smtClean="0"/>
              <a:t>энтимемы</a:t>
            </a:r>
            <a:r>
              <a:rPr lang="ru-RU" sz="2400" dirty="0" smtClean="0"/>
              <a:t> — это уже не чисто логический феномен, а явление на стыке логики и теории аргументации, а форма и содержание — все-таки разные уровни анализа, мы вынуждены выделять два вида корректности — логическую и прагматическую. Поэтому каждая конкретная </a:t>
            </a:r>
            <a:r>
              <a:rPr lang="ru-RU" sz="2400" dirty="0" err="1" smtClean="0"/>
              <a:t>энтимема</a:t>
            </a:r>
            <a:r>
              <a:rPr lang="ru-RU" sz="2400" dirty="0" smtClean="0"/>
              <a:t> проходит два последовательных этапа проверки на корректность.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0967" y="3629176"/>
            <a:ext cx="893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Итак, чтобы</a:t>
            </a:r>
            <a:r>
              <a:rPr lang="ru-RU" sz="2400" dirty="0"/>
              <a:t> </a:t>
            </a:r>
            <a:r>
              <a:rPr lang="ru-RU" sz="2400" b="1" dirty="0"/>
              <a:t>восстановить</a:t>
            </a:r>
            <a:r>
              <a:rPr lang="ru-RU" sz="2400" dirty="0"/>
              <a:t> </a:t>
            </a:r>
            <a:r>
              <a:rPr lang="ru-RU" sz="2400" dirty="0" err="1"/>
              <a:t>энтимему</a:t>
            </a:r>
            <a:r>
              <a:rPr lang="ru-RU" sz="2400" dirty="0"/>
              <a:t> в полный силлогизм, следует руководствоваться </a:t>
            </a:r>
            <a:r>
              <a:rPr lang="ru-RU" sz="2400" b="1" dirty="0"/>
              <a:t>следующими правилами</a:t>
            </a:r>
            <a:r>
              <a:rPr lang="ru-RU" sz="2400" b="1" dirty="0" smtClean="0"/>
              <a:t>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0968" y="4355431"/>
            <a:ext cx="893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ru-RU" sz="2400" dirty="0" smtClean="0"/>
              <a:t>. Найти </a:t>
            </a:r>
            <a:r>
              <a:rPr lang="ru-RU" sz="2400" dirty="0"/>
              <a:t>заключение и так его сформулировать, чтобы больший и меньший термины были четко выражены.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67" y="4999997"/>
            <a:ext cx="8762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r>
              <a:rPr lang="ru-RU" sz="2400" dirty="0" smtClean="0"/>
              <a:t>. При </a:t>
            </a:r>
            <a:r>
              <a:rPr lang="ru-RU" sz="2400" dirty="0"/>
              <a:t>нахождении посылок и заключения следует исходить из того, что заключение обычно помещается после слов «значит», «следовательно» и т.п. или перед словами «потому, что», «ибо», «так как». Другое суждение, естественно, будет являться одной из посылок.</a:t>
            </a:r>
          </a:p>
        </p:txBody>
      </p:sp>
    </p:spTree>
    <p:extLst>
      <p:ext uri="{BB962C8B-B14F-4D97-AF65-F5344CB8AC3E}">
        <p14:creationId xmlns:p14="http://schemas.microsoft.com/office/powerpoint/2010/main" val="25357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1525</Words>
  <Application>Microsoft Office PowerPoint</Application>
  <PresentationFormat>Экран (4:3)</PresentationFormat>
  <Paragraphs>102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23</cp:revision>
  <dcterms:created xsi:type="dcterms:W3CDTF">2020-05-05T04:34:52Z</dcterms:created>
  <dcterms:modified xsi:type="dcterms:W3CDTF">2020-05-05T17:56:39Z</dcterms:modified>
</cp:coreProperties>
</file>