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sldIdLst>
    <p:sldId id="569" r:id="rId2"/>
    <p:sldId id="575" r:id="rId3"/>
  </p:sldIdLst>
  <p:sldSz cx="9144000" cy="6858000" type="screen4x3"/>
  <p:notesSz cx="6858000" cy="9144000"/>
  <p:embeddedFontLst>
    <p:embeddedFont>
      <p:font typeface="나눔고딕 Light" panose="020D0904000000000000" pitchFamily="50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KoPub돋움체 Light" panose="020B0600000101010101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Segoe UI Semilight" panose="020B0402040204020203" pitchFamily="34" charset="0"/>
      <p:regular r:id="rId15"/>
      <p: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3461"/>
    <a:srgbClr val="4A3367"/>
    <a:srgbClr val="D68EF6"/>
    <a:srgbClr val="8282C0"/>
    <a:srgbClr val="EDCAC9"/>
    <a:srgbClr val="D2D9FE"/>
    <a:srgbClr val="DCF0C6"/>
    <a:srgbClr val="B2B2D8"/>
    <a:srgbClr val="E5B7F9"/>
    <a:srgbClr val="3E2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1441" autoAdjust="0"/>
  </p:normalViewPr>
  <p:slideViewPr>
    <p:cSldViewPr snapToGrid="0">
      <p:cViewPr varScale="1">
        <p:scale>
          <a:sx n="70" d="100"/>
          <a:sy n="70" d="100"/>
        </p:scale>
        <p:origin x="1838" y="58"/>
      </p:cViewPr>
      <p:guideLst>
        <p:guide orient="horz" pos="2160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1C6D-38AA-4E80-8F86-C1B76B90F1B5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7AC85-0F98-474F-B920-2E59BBBE3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0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7AC85-0F98-474F-B920-2E59BBBE3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7AC85-0F98-474F-B920-2E59BBBE3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2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5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1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2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9C83-95AD-4517-9AE3-B7C7EBC7656C}" type="datetimeFigureOut">
              <a:rPr lang="en-US" smtClean="0"/>
              <a:t>3/31/2018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D5973-A644-4D71-A141-EFC01DD9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C346CF-8F1C-4AFA-AF48-4F8A55EA24C2}"/>
              </a:ext>
            </a:extLst>
          </p:cNvPr>
          <p:cNvSpPr txBox="1"/>
          <p:nvPr/>
        </p:nvSpPr>
        <p:spPr>
          <a:xfrm>
            <a:off x="205072" y="331749"/>
            <a:ext cx="341987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IDEATHON_</a:t>
            </a:r>
            <a:r>
              <a:rPr lang="ko-KR" altLang="en-US" sz="2800" b="1" dirty="0">
                <a:ln w="3175"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F6C68-94C1-4059-9749-BD6F526116CA}"/>
              </a:ext>
            </a:extLst>
          </p:cNvPr>
          <p:cNvSpPr/>
          <p:nvPr/>
        </p:nvSpPr>
        <p:spPr>
          <a:xfrm>
            <a:off x="311604" y="830625"/>
            <a:ext cx="3240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latin typeface="KoPub돋움체 Light" pitchFamily="18" charset="-127"/>
              <a:ea typeface="KoPub돋움체 Light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08A044-A515-48DC-A513-2D58AD3D1749}"/>
              </a:ext>
            </a:extLst>
          </p:cNvPr>
          <p:cNvCxnSpPr>
            <a:cxnSpLocks/>
          </p:cNvCxnSpPr>
          <p:nvPr/>
        </p:nvCxnSpPr>
        <p:spPr>
          <a:xfrm flipV="1">
            <a:off x="311604" y="320863"/>
            <a:ext cx="32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36ED4B4-BD2B-4F8A-830E-86AAE971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17" y="6281057"/>
            <a:ext cx="2093167" cy="35589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CB431F-5B13-458C-BD38-C38692CC6D8B}"/>
              </a:ext>
            </a:extLst>
          </p:cNvPr>
          <p:cNvGrpSpPr/>
          <p:nvPr/>
        </p:nvGrpSpPr>
        <p:grpSpPr>
          <a:xfrm>
            <a:off x="205072" y="1908334"/>
            <a:ext cx="4601343" cy="3547567"/>
            <a:chOff x="544157" y="1440248"/>
            <a:chExt cx="5110699" cy="394027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27D4D08-4355-4167-99B7-69A3FD10638F}"/>
                </a:ext>
              </a:extLst>
            </p:cNvPr>
            <p:cNvSpPr/>
            <p:nvPr/>
          </p:nvSpPr>
          <p:spPr>
            <a:xfrm>
              <a:off x="1305692" y="2223938"/>
              <a:ext cx="2773586" cy="291801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795714F-5A17-40B9-A2EF-3172589764D5}"/>
                </a:ext>
              </a:extLst>
            </p:cNvPr>
            <p:cNvSpPr/>
            <p:nvPr/>
          </p:nvSpPr>
          <p:spPr>
            <a:xfrm>
              <a:off x="544157" y="1440248"/>
              <a:ext cx="3940273" cy="3940273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8F03E2A-1821-44F4-8F70-57F975421714}"/>
                </a:ext>
              </a:extLst>
            </p:cNvPr>
            <p:cNvSpPr/>
            <p:nvPr/>
          </p:nvSpPr>
          <p:spPr>
            <a:xfrm>
              <a:off x="1915007" y="3101618"/>
              <a:ext cx="1891246" cy="18912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09B1DBA-666F-47AC-A455-4329E3252373}"/>
                </a:ext>
              </a:extLst>
            </p:cNvPr>
            <p:cNvCxnSpPr/>
            <p:nvPr/>
          </p:nvCxnSpPr>
          <p:spPr>
            <a:xfrm>
              <a:off x="2736731" y="1451134"/>
              <a:ext cx="288185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BD94203-781B-4FBA-9522-7A1C22B0995A}"/>
                </a:ext>
              </a:extLst>
            </p:cNvPr>
            <p:cNvCxnSpPr/>
            <p:nvPr/>
          </p:nvCxnSpPr>
          <p:spPr>
            <a:xfrm>
              <a:off x="2736730" y="2443017"/>
              <a:ext cx="288185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249BCA7-566C-41DD-BE72-3F38DB46AEF1}"/>
                </a:ext>
              </a:extLst>
            </p:cNvPr>
            <p:cNvCxnSpPr>
              <a:cxnSpLocks/>
            </p:cNvCxnSpPr>
            <p:nvPr/>
          </p:nvCxnSpPr>
          <p:spPr>
            <a:xfrm>
              <a:off x="3688958" y="3604276"/>
              <a:ext cx="1965898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95D05C-AEAB-4C28-B0D5-57F6F9F62AED}"/>
                </a:ext>
              </a:extLst>
            </p:cNvPr>
            <p:cNvSpPr txBox="1"/>
            <p:nvPr/>
          </p:nvSpPr>
          <p:spPr>
            <a:xfrm>
              <a:off x="1701059" y="1715940"/>
              <a:ext cx="1153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TAM</a:t>
              </a:r>
              <a:endParaRPr lang="ko-KR" alt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A2D181-23A1-44D3-ACB5-FE13F14E2E1F}"/>
                </a:ext>
              </a:extLst>
            </p:cNvPr>
            <p:cNvSpPr txBox="1"/>
            <p:nvPr/>
          </p:nvSpPr>
          <p:spPr>
            <a:xfrm>
              <a:off x="2159787" y="2498156"/>
              <a:ext cx="1153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SAM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27CA9E-8875-4A84-9401-A64C2CA7AE78}"/>
                </a:ext>
              </a:extLst>
            </p:cNvPr>
            <p:cNvSpPr txBox="1"/>
            <p:nvPr/>
          </p:nvSpPr>
          <p:spPr>
            <a:xfrm>
              <a:off x="2313718" y="3512678"/>
              <a:ext cx="1153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SOM</a:t>
              </a:r>
              <a:endParaRPr lang="ko-KR" altLang="en-US" sz="2400" b="1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4A1DCF-70B3-455A-80C6-5377723FC34E}"/>
              </a:ext>
            </a:extLst>
          </p:cNvPr>
          <p:cNvSpPr txBox="1"/>
          <p:nvPr/>
        </p:nvSpPr>
        <p:spPr>
          <a:xfrm>
            <a:off x="4907736" y="1600157"/>
            <a:ext cx="49329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Total Addressable Market (Future)</a:t>
            </a:r>
          </a:p>
          <a:p>
            <a:r>
              <a:rPr lang="en-US" altLang="ko-KR" sz="1400" dirty="0"/>
              <a:t> : Total market / size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 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자기계발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취미 활동에 관련 있는 모든 연령층</a:t>
            </a:r>
            <a:endParaRPr lang="en-US" altLang="ko-KR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3FE2E2-4A2F-4E21-BA0A-62E09B1EE920}"/>
              </a:ext>
            </a:extLst>
          </p:cNvPr>
          <p:cNvSpPr txBox="1"/>
          <p:nvPr/>
        </p:nvSpPr>
        <p:spPr>
          <a:xfrm>
            <a:off x="4907736" y="2556891"/>
            <a:ext cx="5137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Servicable</a:t>
            </a:r>
            <a:r>
              <a:rPr lang="en-US" altLang="ko-KR" b="1" dirty="0"/>
              <a:t> Available Market (Current)</a:t>
            </a:r>
          </a:p>
          <a:p>
            <a:r>
              <a:rPr lang="en-US" altLang="ko-KR" sz="1400" dirty="0"/>
              <a:t> : Own</a:t>
            </a:r>
            <a:r>
              <a:rPr lang="ko-KR" altLang="en-US" sz="1400" dirty="0"/>
              <a:t> </a:t>
            </a:r>
            <a:r>
              <a:rPr lang="en-US" altLang="ko-KR" sz="1400" dirty="0"/>
              <a:t>technology</a:t>
            </a:r>
            <a:r>
              <a:rPr lang="ko-KR" altLang="en-US" sz="1400" dirty="0"/>
              <a:t> </a:t>
            </a:r>
            <a:r>
              <a:rPr lang="en-US" altLang="ko-KR" sz="1400" dirty="0"/>
              <a:t>/</a:t>
            </a:r>
            <a:r>
              <a:rPr lang="ko-KR" altLang="en-US" sz="1400" dirty="0"/>
              <a:t> </a:t>
            </a:r>
            <a:r>
              <a:rPr lang="en-US" altLang="ko-KR" sz="1400" dirty="0"/>
              <a:t>services </a:t>
            </a:r>
          </a:p>
          <a:p>
            <a:r>
              <a:rPr lang="en-US" altLang="ko-KR" sz="1400" dirty="0"/>
              <a:t> 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자기계발과 취미 활동을 타인과 함께 하고자 하는</a:t>
            </a:r>
            <a:endParaRPr lang="en-US" altLang="ko-KR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15 ~ 35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세의 사람들</a:t>
            </a:r>
            <a:endParaRPr lang="en-US" altLang="ko-KR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65C15E-785E-4486-991E-D08F8C4D7B63}"/>
              </a:ext>
            </a:extLst>
          </p:cNvPr>
          <p:cNvSpPr txBox="1"/>
          <p:nvPr/>
        </p:nvSpPr>
        <p:spPr>
          <a:xfrm>
            <a:off x="4907736" y="3666524"/>
            <a:ext cx="48739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Servicable</a:t>
            </a:r>
            <a:r>
              <a:rPr lang="en-US" altLang="ko-KR" b="1" dirty="0"/>
              <a:t> Obtainable Market (Minimum)</a:t>
            </a:r>
          </a:p>
          <a:p>
            <a:r>
              <a:rPr lang="en-US" altLang="ko-KR" sz="1400" dirty="0"/>
              <a:t> : Realistic market share / goal</a:t>
            </a:r>
            <a:endParaRPr lang="en-US" altLang="ko-KR" sz="1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자기계발과 취미 활동에 관심이 있는 </a:t>
            </a:r>
            <a:r>
              <a:rPr lang="en-US" altLang="ko-KR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</a:t>
            </a:r>
            <a:r>
              <a:rPr lang="ko-KR" altLang="en-US" sz="1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 대학생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6321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C346CF-8F1C-4AFA-AF48-4F8A55EA24C2}"/>
              </a:ext>
            </a:extLst>
          </p:cNvPr>
          <p:cNvSpPr txBox="1"/>
          <p:nvPr/>
        </p:nvSpPr>
        <p:spPr>
          <a:xfrm>
            <a:off x="205072" y="331749"/>
            <a:ext cx="341987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 w="3175"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IDEATHON_</a:t>
            </a:r>
            <a:r>
              <a:rPr lang="ko-KR" altLang="en-US" sz="2800" b="1" dirty="0">
                <a:ln w="3175">
                  <a:solidFill>
                    <a:schemeClr val="tx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시장분석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3F6C68-94C1-4059-9749-BD6F526116CA}"/>
              </a:ext>
            </a:extLst>
          </p:cNvPr>
          <p:cNvSpPr/>
          <p:nvPr/>
        </p:nvSpPr>
        <p:spPr>
          <a:xfrm>
            <a:off x="311604" y="830625"/>
            <a:ext cx="3240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latin typeface="KoPub돋움체 Light" pitchFamily="18" charset="-127"/>
              <a:ea typeface="KoPub돋움체 Light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08A044-A515-48DC-A513-2D58AD3D1749}"/>
              </a:ext>
            </a:extLst>
          </p:cNvPr>
          <p:cNvCxnSpPr>
            <a:cxnSpLocks/>
          </p:cNvCxnSpPr>
          <p:nvPr/>
        </p:nvCxnSpPr>
        <p:spPr>
          <a:xfrm flipV="1">
            <a:off x="311604" y="320863"/>
            <a:ext cx="32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36ED4B4-BD2B-4F8A-830E-86AAE971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17" y="6281057"/>
            <a:ext cx="2093167" cy="35589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28E477A-B55A-4F20-BCF1-FCDF68D077D1}"/>
              </a:ext>
            </a:extLst>
          </p:cNvPr>
          <p:cNvGrpSpPr/>
          <p:nvPr/>
        </p:nvGrpSpPr>
        <p:grpSpPr>
          <a:xfrm>
            <a:off x="374851" y="1507705"/>
            <a:ext cx="8585979" cy="6042731"/>
            <a:chOff x="786621" y="1618636"/>
            <a:chExt cx="7978606" cy="501831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B334AFB-8A49-4858-88A6-F412F8CE11DB}"/>
                </a:ext>
              </a:extLst>
            </p:cNvPr>
            <p:cNvGrpSpPr/>
            <p:nvPr/>
          </p:nvGrpSpPr>
          <p:grpSpPr>
            <a:xfrm>
              <a:off x="786621" y="1618636"/>
              <a:ext cx="7181722" cy="5018315"/>
              <a:chOff x="990275" y="1456804"/>
              <a:chExt cx="9206754" cy="6552854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8A4F9C2A-06A7-483E-98F4-FC8C56ED05F7}"/>
                  </a:ext>
                </a:extLst>
              </p:cNvPr>
              <p:cNvGrpSpPr/>
              <p:nvPr/>
            </p:nvGrpSpPr>
            <p:grpSpPr>
              <a:xfrm>
                <a:off x="990275" y="1472984"/>
                <a:ext cx="6858000" cy="6296891"/>
                <a:chOff x="1211164" y="1432560"/>
                <a:chExt cx="6858000" cy="6296891"/>
              </a:xfrm>
            </p:grpSpPr>
            <p:sp>
              <p:nvSpPr>
                <p:cNvPr id="41" name="부분 원형 40">
                  <a:extLst>
                    <a:ext uri="{FF2B5EF4-FFF2-40B4-BE49-F238E27FC236}">
                      <a16:creationId xmlns:a16="http://schemas.microsoft.com/office/drawing/2014/main" id="{216248C3-621B-4E1E-8BC1-34B98458AC0F}"/>
                    </a:ext>
                  </a:extLst>
                </p:cNvPr>
                <p:cNvSpPr/>
                <p:nvPr/>
              </p:nvSpPr>
              <p:spPr>
                <a:xfrm>
                  <a:off x="1211164" y="1432560"/>
                  <a:ext cx="6858000" cy="6296891"/>
                </a:xfrm>
                <a:prstGeom prst="pie">
                  <a:avLst>
                    <a:gd name="adj1" fmla="val 10807603"/>
                    <a:gd name="adj2" fmla="val 1620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부분 원형 41">
                  <a:extLst>
                    <a:ext uri="{FF2B5EF4-FFF2-40B4-BE49-F238E27FC236}">
                      <a16:creationId xmlns:a16="http://schemas.microsoft.com/office/drawing/2014/main" id="{34BB5418-7B72-4943-B2E6-F41DDCB2C5A4}"/>
                    </a:ext>
                  </a:extLst>
                </p:cNvPr>
                <p:cNvSpPr/>
                <p:nvPr/>
              </p:nvSpPr>
              <p:spPr>
                <a:xfrm>
                  <a:off x="1836835" y="2254830"/>
                  <a:ext cx="5616284" cy="4603170"/>
                </a:xfrm>
                <a:prstGeom prst="pie">
                  <a:avLst>
                    <a:gd name="adj1" fmla="val 10782980"/>
                    <a:gd name="adj2" fmla="val 1617205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부분 원형 42">
                  <a:extLst>
                    <a:ext uri="{FF2B5EF4-FFF2-40B4-BE49-F238E27FC236}">
                      <a16:creationId xmlns:a16="http://schemas.microsoft.com/office/drawing/2014/main" id="{2FEA1FA6-750E-4E38-8145-4B94211F3A15}"/>
                    </a:ext>
                  </a:extLst>
                </p:cNvPr>
                <p:cNvSpPr/>
                <p:nvPr/>
              </p:nvSpPr>
              <p:spPr>
                <a:xfrm>
                  <a:off x="2832145" y="3427614"/>
                  <a:ext cx="3616037" cy="2306781"/>
                </a:xfrm>
                <a:prstGeom prst="pie">
                  <a:avLst>
                    <a:gd name="adj1" fmla="val 10813173"/>
                    <a:gd name="adj2" fmla="val 162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950433F-8D1E-4514-9716-A26A4DE30EFE}"/>
                  </a:ext>
                </a:extLst>
              </p:cNvPr>
              <p:cNvGrpSpPr/>
              <p:nvPr/>
            </p:nvGrpSpPr>
            <p:grpSpPr>
              <a:xfrm>
                <a:off x="3926620" y="1456804"/>
                <a:ext cx="6270409" cy="6552854"/>
                <a:chOff x="4080598" y="1432563"/>
                <a:chExt cx="6270409" cy="6552854"/>
              </a:xfrm>
            </p:grpSpPr>
            <p:sp>
              <p:nvSpPr>
                <p:cNvPr id="38" name="부분 원형 37">
                  <a:extLst>
                    <a:ext uri="{FF2B5EF4-FFF2-40B4-BE49-F238E27FC236}">
                      <a16:creationId xmlns:a16="http://schemas.microsoft.com/office/drawing/2014/main" id="{C48F012C-754F-4528-B9D9-4ADDFE99D205}"/>
                    </a:ext>
                  </a:extLst>
                </p:cNvPr>
                <p:cNvSpPr/>
                <p:nvPr/>
              </p:nvSpPr>
              <p:spPr>
                <a:xfrm rot="5400000">
                  <a:off x="3939376" y="1573785"/>
                  <a:ext cx="6552854" cy="6270409"/>
                </a:xfrm>
                <a:prstGeom prst="pie">
                  <a:avLst>
                    <a:gd name="adj1" fmla="val 10807603"/>
                    <a:gd name="adj2" fmla="val 1620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부분 원형 38">
                  <a:extLst>
                    <a:ext uri="{FF2B5EF4-FFF2-40B4-BE49-F238E27FC236}">
                      <a16:creationId xmlns:a16="http://schemas.microsoft.com/office/drawing/2014/main" id="{F7AD500E-96F4-4122-8803-FA34CD9D19A1}"/>
                    </a:ext>
                  </a:extLst>
                </p:cNvPr>
                <p:cNvSpPr/>
                <p:nvPr/>
              </p:nvSpPr>
              <p:spPr>
                <a:xfrm rot="5400000">
                  <a:off x="4560760" y="2421682"/>
                  <a:ext cx="5366388" cy="4583811"/>
                </a:xfrm>
                <a:prstGeom prst="pie">
                  <a:avLst>
                    <a:gd name="adj1" fmla="val 10782980"/>
                    <a:gd name="adj2" fmla="val 16172051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부분 원형 39">
                  <a:extLst>
                    <a:ext uri="{FF2B5EF4-FFF2-40B4-BE49-F238E27FC236}">
                      <a16:creationId xmlns:a16="http://schemas.microsoft.com/office/drawing/2014/main" id="{55850F85-EA9B-4AD6-8F06-E0E8C212ABCF}"/>
                    </a:ext>
                  </a:extLst>
                </p:cNvPr>
                <p:cNvSpPr/>
                <p:nvPr/>
              </p:nvSpPr>
              <p:spPr>
                <a:xfrm rot="5400000">
                  <a:off x="5496623" y="3560450"/>
                  <a:ext cx="3455142" cy="2297079"/>
                </a:xfrm>
                <a:prstGeom prst="pie">
                  <a:avLst>
                    <a:gd name="adj1" fmla="val 10813173"/>
                    <a:gd name="adj2" fmla="val 1620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8E5A31-17C1-418B-9F1E-649970B459A1}"/>
                </a:ext>
              </a:extLst>
            </p:cNvPr>
            <p:cNvSpPr txBox="1"/>
            <p:nvPr/>
          </p:nvSpPr>
          <p:spPr>
            <a:xfrm>
              <a:off x="3756890" y="3418114"/>
              <a:ext cx="132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서비스 형태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CDA074-E1B6-4E3B-807B-BDB69C70081A}"/>
                </a:ext>
              </a:extLst>
            </p:cNvPr>
            <p:cNvSpPr txBox="1"/>
            <p:nvPr/>
          </p:nvSpPr>
          <p:spPr>
            <a:xfrm>
              <a:off x="3756890" y="2536374"/>
              <a:ext cx="132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서비스 범주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63C784-BB77-450D-8E32-EDAFAE21E4D8}"/>
                </a:ext>
              </a:extLst>
            </p:cNvPr>
            <p:cNvSpPr txBox="1"/>
            <p:nvPr/>
          </p:nvSpPr>
          <p:spPr>
            <a:xfrm>
              <a:off x="3756890" y="1730832"/>
              <a:ext cx="132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본원적 편익</a:t>
              </a:r>
            </a:p>
          </p:txBody>
        </p:sp>
        <p:pic>
          <p:nvPicPr>
            <p:cNvPr id="1026" name="Picture 2" descr="Image result for ë°ì´íì±">
              <a:extLst>
                <a:ext uri="{FF2B5EF4-FFF2-40B4-BE49-F238E27FC236}">
                  <a16:creationId xmlns:a16="http://schemas.microsoft.com/office/drawing/2014/main" id="{89307B67-249A-41A6-A165-DE37F9705D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7"/>
            <a:stretch/>
          </p:blipFill>
          <p:spPr bwMode="auto">
            <a:xfrm>
              <a:off x="8012502" y="3012863"/>
              <a:ext cx="752725" cy="83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lated image">
              <a:extLst>
                <a:ext uri="{FF2B5EF4-FFF2-40B4-BE49-F238E27FC236}">
                  <a16:creationId xmlns:a16="http://schemas.microsoft.com/office/drawing/2014/main" id="{52401A4E-25FF-41FC-B95A-169D0F517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163" y="2037195"/>
              <a:ext cx="780496" cy="293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AEB7D3F-F4B7-4A43-B7AA-F6A9472ED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133"/>
            <a:stretch/>
          </p:blipFill>
          <p:spPr>
            <a:xfrm>
              <a:off x="2629605" y="2938890"/>
              <a:ext cx="706764" cy="325951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4A0EE6E-D866-4AAF-A0C7-86CF40B65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60"/>
            <a:stretch/>
          </p:blipFill>
          <p:spPr>
            <a:xfrm>
              <a:off x="1915007" y="3452017"/>
              <a:ext cx="797572" cy="282285"/>
            </a:xfrm>
            <a:prstGeom prst="rect">
              <a:avLst/>
            </a:prstGeom>
          </p:spPr>
        </p:pic>
        <p:pic>
          <p:nvPicPr>
            <p:cNvPr id="1030" name="Picture 6" descr="Image result for ê³ íì¤">
              <a:extLst>
                <a:ext uri="{FF2B5EF4-FFF2-40B4-BE49-F238E27FC236}">
                  <a16:creationId xmlns:a16="http://schemas.microsoft.com/office/drawing/2014/main" id="{A869EFF2-9120-4776-AC36-F830F9D16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302" y="2985526"/>
              <a:ext cx="1029706" cy="29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ì°ì¸ë ì¸ì°ë·">
              <a:extLst>
                <a:ext uri="{FF2B5EF4-FFF2-40B4-BE49-F238E27FC236}">
                  <a16:creationId xmlns:a16="http://schemas.microsoft.com/office/drawing/2014/main" id="{14CAAFC1-40BA-4640-96B5-50E3FF7F44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669" r="30555" b="27381"/>
            <a:stretch/>
          </p:blipFill>
          <p:spPr bwMode="auto">
            <a:xfrm>
              <a:off x="6276588" y="3607627"/>
              <a:ext cx="781161" cy="327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codecademy">
              <a:extLst>
                <a:ext uri="{FF2B5EF4-FFF2-40B4-BE49-F238E27FC236}">
                  <a16:creationId xmlns:a16="http://schemas.microsoft.com/office/drawing/2014/main" id="{A90D2444-AACA-4EEF-AA1B-B286FCB15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649" y="2829262"/>
              <a:ext cx="1274675" cy="267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ì¸í°íí¬ ë¡ê³ ">
              <a:extLst>
                <a:ext uri="{FF2B5EF4-FFF2-40B4-BE49-F238E27FC236}">
                  <a16:creationId xmlns:a16="http://schemas.microsoft.com/office/drawing/2014/main" id="{6F31F957-6974-4E24-9F20-FAA6D3BD5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690" b="89922" l="9164" r="89871">
                          <a14:foregroundMark x1="31511" y1="54264" x2="31511" y2="54264"/>
                          <a14:foregroundMark x1="41961" y1="57364" x2="41961" y2="57364"/>
                          <a14:foregroundMark x1="37942" y1="70155" x2="37942" y2="70155"/>
                          <a14:foregroundMark x1="46302" y1="53488" x2="46302" y2="53488"/>
                          <a14:foregroundMark x1="56752" y1="49612" x2="56752" y2="49612"/>
                          <a14:foregroundMark x1="63344" y1="55426" x2="63344" y2="55426"/>
                          <a14:foregroundMark x1="73312" y1="53101" x2="73312" y2="53101"/>
                          <a14:foregroundMark x1="25563" y1="31008" x2="25563" y2="31008"/>
                          <a14:foregroundMark x1="20579" y1="41860" x2="20579" y2="41860"/>
                          <a14:foregroundMark x1="20579" y1="41860" x2="20579" y2="41860"/>
                          <a14:foregroundMark x1="18167" y1="35659" x2="18167" y2="35659"/>
                          <a14:foregroundMark x1="20418" y1="21705" x2="20418" y2="21705"/>
                          <a14:foregroundMark x1="16881" y1="20543" x2="16881" y2="20543"/>
                          <a14:foregroundMark x1="20096" y1="25969" x2="20096" y2="25969"/>
                          <a14:foregroundMark x1="15273" y1="29845" x2="15273" y2="29845"/>
                          <a14:foregroundMark x1="9164" y1="41085" x2="9164" y2="41085"/>
                          <a14:foregroundMark x1="13505" y1="44961" x2="13505" y2="44961"/>
                          <a14:foregroundMark x1="17042" y1="55814" x2="17042" y2="55814"/>
                          <a14:foregroundMark x1="17363" y1="51550" x2="17363" y2="51550"/>
                          <a14:foregroundMark x1="18328" y1="47674" x2="18328" y2="476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1008" y="2556421"/>
              <a:ext cx="1303871" cy="540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Related image">
              <a:extLst>
                <a:ext uri="{FF2B5EF4-FFF2-40B4-BE49-F238E27FC236}">
                  <a16:creationId xmlns:a16="http://schemas.microsoft.com/office/drawing/2014/main" id="{8B8482F5-C937-4ED0-9F3A-CBC61B599A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56044" b="94872" l="8400" r="92200">
                          <a14:foregroundMark x1="8400" y1="68864" x2="8400" y2="68864"/>
                          <a14:foregroundMark x1="38200" y1="64103" x2="38200" y2="64103"/>
                          <a14:foregroundMark x1="38600" y1="68864" x2="38600" y2="68864"/>
                          <a14:foregroundMark x1="31400" y1="72527" x2="31400" y2="72527"/>
                          <a14:foregroundMark x1="38200" y1="79487" x2="38200" y2="79487"/>
                          <a14:foregroundMark x1="46400" y1="74359" x2="46400" y2="74359"/>
                          <a14:foregroundMark x1="48000" y1="72894" x2="48000" y2="72894"/>
                          <a14:foregroundMark x1="54200" y1="69963" x2="54200" y2="69963"/>
                          <a14:foregroundMark x1="55000" y1="68132" x2="55000" y2="68132"/>
                          <a14:foregroundMark x1="56200" y1="65934" x2="56200" y2="65934"/>
                          <a14:foregroundMark x1="53000" y1="67033" x2="53000" y2="67033"/>
                          <a14:foregroundMark x1="56200" y1="65934" x2="56200" y2="65934"/>
                          <a14:foregroundMark x1="55800" y1="65934" x2="55800" y2="65934"/>
                          <a14:foregroundMark x1="59800" y1="69963" x2="59800" y2="69963"/>
                          <a14:foregroundMark x1="63400" y1="72161" x2="63400" y2="72161"/>
                          <a14:foregroundMark x1="68200" y1="72161" x2="68200" y2="72161"/>
                          <a14:foregroundMark x1="71400" y1="72527" x2="71400" y2="72527"/>
                          <a14:foregroundMark x1="78200" y1="68864" x2="78200" y2="68864"/>
                          <a14:foregroundMark x1="76800" y1="71795" x2="76800" y2="71795"/>
                          <a14:foregroundMark x1="79200" y1="71795" x2="79200" y2="71795"/>
                          <a14:foregroundMark x1="83600" y1="73626" x2="83600" y2="73626"/>
                          <a14:foregroundMark x1="86600" y1="71795" x2="86600" y2="71795"/>
                          <a14:foregroundMark x1="92200" y1="73626" x2="92200" y2="73626"/>
                          <a14:foregroundMark x1="91400" y1="76923" x2="91400" y2="769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" t="51352"/>
            <a:stretch/>
          </p:blipFill>
          <p:spPr bwMode="auto">
            <a:xfrm>
              <a:off x="7503302" y="1940581"/>
              <a:ext cx="1235682" cy="33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elated image">
              <a:extLst>
                <a:ext uri="{FF2B5EF4-FFF2-40B4-BE49-F238E27FC236}">
                  <a16:creationId xmlns:a16="http://schemas.microsoft.com/office/drawing/2014/main" id="{7EE71EAF-1917-4A73-8701-7DFB22ACD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231" b="89231" l="1385" r="99692">
                          <a14:foregroundMark x1="8769" y1="54154" x2="8769" y2="54154"/>
                          <a14:foregroundMark x1="6308" y1="56308" x2="6308" y2="56308"/>
                          <a14:foregroundMark x1="4769" y1="51077" x2="4769" y2="51077"/>
                          <a14:foregroundMark x1="1538" y1="52308" x2="1538" y2="52308"/>
                          <a14:foregroundMark x1="95077" y1="53231" x2="95077" y2="53231"/>
                          <a14:foregroundMark x1="92923" y1="56000" x2="92923" y2="56000"/>
                          <a14:foregroundMark x1="99692" y1="49538" x2="99692" y2="495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4948" y="1953186"/>
              <a:ext cx="1205430" cy="60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E9AFE1B-793E-417B-A109-BDE39BCC7DDB}"/>
              </a:ext>
            </a:extLst>
          </p:cNvPr>
          <p:cNvSpPr txBox="1"/>
          <p:nvPr/>
        </p:nvSpPr>
        <p:spPr>
          <a:xfrm>
            <a:off x="881239" y="5159534"/>
            <a:ext cx="24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자기 계발 시장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BCA4AD-4AD4-434F-8990-7623F4CFBE4A}"/>
              </a:ext>
            </a:extLst>
          </p:cNvPr>
          <p:cNvSpPr txBox="1"/>
          <p:nvPr/>
        </p:nvSpPr>
        <p:spPr>
          <a:xfrm>
            <a:off x="5814081" y="5087583"/>
            <a:ext cx="24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&lt;</a:t>
            </a:r>
            <a:r>
              <a:rPr lang="ko-KR" altLang="en-US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취미 시장</a:t>
            </a:r>
            <a:r>
              <a:rPr lang="en-US" altLang="ko-KR" b="1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&gt;</a:t>
            </a:r>
            <a:endParaRPr lang="ko-KR" altLang="en-US" b="1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5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414141"/>
      </a:dk1>
      <a:lt1>
        <a:sysClr val="window" lastClr="FFFFFF"/>
      </a:lt1>
      <a:dk2>
        <a:srgbClr val="4E008B"/>
      </a:dk2>
      <a:lt2>
        <a:srgbClr val="E7E6E6"/>
      </a:lt2>
      <a:accent1>
        <a:srgbClr val="B33E3C"/>
      </a:accent1>
      <a:accent2>
        <a:srgbClr val="FF5151"/>
      </a:accent2>
      <a:accent3>
        <a:srgbClr val="3848AA"/>
      </a:accent3>
      <a:accent4>
        <a:srgbClr val="3C59FD"/>
      </a:accent4>
      <a:accent5>
        <a:srgbClr val="4472C4"/>
      </a:accent5>
      <a:accent6>
        <a:srgbClr val="8200FF"/>
      </a:accent6>
      <a:hlink>
        <a:srgbClr val="3C59FD"/>
      </a:hlink>
      <a:folHlink>
        <a:srgbClr val="FF5151"/>
      </a:folHlink>
    </a:clrScheme>
    <a:fontScheme name="Insiders">
      <a:majorFont>
        <a:latin typeface="Futura T OT"/>
        <a:ea typeface="나눔스퀘어OTF"/>
        <a:cs typeface=""/>
      </a:majorFont>
      <a:minorFont>
        <a:latin typeface="Segoe UI Semilight"/>
        <a:ea typeface="KoPub돋움체 Light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3633</TotalTime>
  <Words>95</Words>
  <Application>Microsoft Office PowerPoint</Application>
  <PresentationFormat>화면 슬라이드 쇼(4:3)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나눔고딕 Light</vt:lpstr>
      <vt:lpstr>나눔스퀘어OTF</vt:lpstr>
      <vt:lpstr>Futura T OT</vt:lpstr>
      <vt:lpstr>Calibri</vt:lpstr>
      <vt:lpstr>맑은 고딕</vt:lpstr>
      <vt:lpstr>KoPub돋움체 Light</vt:lpstr>
      <vt:lpstr>나눔바른고딕</vt:lpstr>
      <vt:lpstr>Arial</vt:lpstr>
      <vt:lpstr>Segoe UI Semilight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 Kwon</dc:creator>
  <cp:lastModifiedBy>HanSeunghee</cp:lastModifiedBy>
  <cp:revision>386</cp:revision>
  <dcterms:created xsi:type="dcterms:W3CDTF">2016-09-11T23:22:57Z</dcterms:created>
  <dcterms:modified xsi:type="dcterms:W3CDTF">2018-03-31T08:53:50Z</dcterms:modified>
</cp:coreProperties>
</file>