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51FE-5F66-406B-AE78-FAB1E79219A1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C04E-0E17-4FAE-8C49-BF37374BB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Systems</a:t>
            </a:r>
            <a:br>
              <a:rPr lang="en-US" dirty="0" smtClean="0"/>
            </a:br>
            <a:r>
              <a:rPr lang="en-US" dirty="0" smtClean="0"/>
              <a:t>Lecture-1</a:t>
            </a:r>
            <a:br>
              <a:rPr lang="en-US" dirty="0" smtClean="0"/>
            </a:br>
            <a:r>
              <a:rPr lang="en-US" dirty="0" smtClean="0"/>
              <a:t>OS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Definitions(2)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System Program:</a:t>
            </a:r>
          </a:p>
          <a:p>
            <a:r>
              <a:rPr lang="en-US" dirty="0" smtClean="0"/>
              <a:t>A program that controls some aspect of the operation of a computer.</a:t>
            </a:r>
          </a:p>
          <a:p>
            <a:r>
              <a:rPr lang="en-US" dirty="0"/>
              <a:t>used to program the operating system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Example: </a:t>
            </a:r>
            <a:r>
              <a:rPr lang="en-US" dirty="0"/>
              <a:t>operating system, networking system, web site server, data backup server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Definitions(3)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System Call:</a:t>
            </a:r>
          </a:p>
          <a:p>
            <a:r>
              <a:rPr lang="en-US" dirty="0"/>
              <a:t> 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system call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programmatic way in which a computer program requests a service from the kernel of the operating system on which it is executed. </a:t>
            </a:r>
            <a:endParaRPr lang="en-US" dirty="0" smtClean="0"/>
          </a:p>
          <a:p>
            <a:r>
              <a:rPr lang="en-US" dirty="0" smtClean="0"/>
              <a:t>Example: Fork, exec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Definitions(4)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Shell: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shell</a:t>
            </a:r>
            <a:r>
              <a:rPr lang="en-US" dirty="0"/>
              <a:t> is a user interface for access to an operating system's services.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operating system shells use either a command-line interface (CLI) or graphical user interface (GUI)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Definitions(4)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Program:</a:t>
            </a:r>
          </a:p>
          <a:p>
            <a:r>
              <a:rPr lang="en-US" dirty="0"/>
              <a:t>A computer program is a collection of instructions that can be executed by a computer to perform a specific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Run a Program(1)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compiler translates high level programs into an</a:t>
            </a:r>
          </a:p>
          <a:p>
            <a:pPr>
              <a:buNone/>
            </a:pPr>
            <a:r>
              <a:rPr lang="en-US" dirty="0"/>
              <a:t>executable </a:t>
            </a:r>
            <a:r>
              <a:rPr lang="en-US" dirty="0" smtClean="0"/>
              <a:t> file</a:t>
            </a:r>
            <a:endParaRPr lang="en-US" dirty="0"/>
          </a:p>
          <a:p>
            <a:pPr>
              <a:buNone/>
            </a:pPr>
            <a:r>
              <a:rPr lang="en-US" dirty="0"/>
              <a:t>• The exe contains instructions that the CPU can</a:t>
            </a:r>
          </a:p>
          <a:p>
            <a:pPr>
              <a:buNone/>
            </a:pPr>
            <a:r>
              <a:rPr lang="en-US" dirty="0"/>
              <a:t>understand, and data of the program (all</a:t>
            </a:r>
          </a:p>
          <a:p>
            <a:pPr>
              <a:buNone/>
            </a:pPr>
            <a:r>
              <a:rPr lang="en-US" dirty="0"/>
              <a:t>numbered with addresses)</a:t>
            </a:r>
          </a:p>
          <a:p>
            <a:pPr>
              <a:buNone/>
            </a:pPr>
            <a:r>
              <a:rPr lang="en-US" dirty="0"/>
              <a:t>• Instructions run on CPU: hardware implements</a:t>
            </a:r>
          </a:p>
          <a:p>
            <a:pPr>
              <a:buNone/>
            </a:pPr>
            <a:r>
              <a:rPr lang="en-US" dirty="0"/>
              <a:t>an instruction set architecture (ISA)</a:t>
            </a:r>
          </a:p>
          <a:p>
            <a:pPr>
              <a:buNone/>
            </a:pPr>
            <a:r>
              <a:rPr lang="en-US" dirty="0"/>
              <a:t>• CPU also consists of a few registers, e.g.,</a:t>
            </a:r>
          </a:p>
          <a:p>
            <a:pPr>
              <a:buNone/>
            </a:pPr>
            <a:r>
              <a:rPr lang="en-US" dirty="0"/>
              <a:t>– Pointer to current instruction (program counter or PC)</a:t>
            </a:r>
          </a:p>
          <a:p>
            <a:pPr>
              <a:buNone/>
            </a:pPr>
            <a:r>
              <a:rPr lang="en-US" dirty="0"/>
              <a:t>– Operands of instructions, memory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When We Run a Program(2)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run an exe, CPU</a:t>
            </a:r>
          </a:p>
          <a:p>
            <a:pPr>
              <a:buNone/>
            </a:pPr>
            <a:r>
              <a:rPr lang="en-US" dirty="0"/>
              <a:t>– fetches instruction pointed at</a:t>
            </a:r>
          </a:p>
          <a:p>
            <a:pPr>
              <a:buNone/>
            </a:pPr>
            <a:r>
              <a:rPr lang="en-US" dirty="0"/>
              <a:t>by PC from memory</a:t>
            </a:r>
          </a:p>
          <a:p>
            <a:pPr>
              <a:buNone/>
            </a:pPr>
            <a:r>
              <a:rPr lang="en-US" dirty="0"/>
              <a:t>– loads data required by the</a:t>
            </a:r>
          </a:p>
          <a:p>
            <a:pPr>
              <a:buNone/>
            </a:pPr>
            <a:r>
              <a:rPr lang="en-US" dirty="0"/>
              <a:t>instructions into registers</a:t>
            </a:r>
          </a:p>
          <a:p>
            <a:pPr>
              <a:buNone/>
            </a:pPr>
            <a:r>
              <a:rPr lang="en-US" dirty="0"/>
              <a:t>– decodes and executes the</a:t>
            </a:r>
          </a:p>
          <a:p>
            <a:pPr>
              <a:buNone/>
            </a:pPr>
            <a:r>
              <a:rPr lang="en-US" dirty="0"/>
              <a:t>instruction</a:t>
            </a:r>
          </a:p>
          <a:p>
            <a:pPr>
              <a:buNone/>
            </a:pPr>
            <a:r>
              <a:rPr lang="en-US" dirty="0"/>
              <a:t>– stores results to memory</a:t>
            </a:r>
          </a:p>
          <a:p>
            <a:pPr>
              <a:buNone/>
            </a:pPr>
            <a:r>
              <a:rPr lang="en-US" dirty="0"/>
              <a:t>• Most recently used</a:t>
            </a:r>
          </a:p>
          <a:p>
            <a:pPr>
              <a:buNone/>
            </a:pPr>
            <a:r>
              <a:rPr lang="en-US" dirty="0"/>
              <a:t>instructions and data are in</a:t>
            </a:r>
          </a:p>
          <a:p>
            <a:pPr>
              <a:buNone/>
            </a:pPr>
            <a:r>
              <a:rPr lang="en-US" dirty="0"/>
              <a:t>CPU caches for faster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2362200"/>
            <a:ext cx="1371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5943600"/>
            <a:ext cx="95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20000" y="2590800"/>
            <a:ext cx="838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3886200"/>
            <a:ext cx="838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5000" y="2286000"/>
            <a:ext cx="1143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7526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867400" y="2514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05600" y="2895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91200" y="35052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41910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48768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6400800" y="3810000"/>
            <a:ext cx="1371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rot="10800000" flipV="1">
            <a:off x="6477000" y="4457700"/>
            <a:ext cx="114300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9400" y="4724400"/>
            <a:ext cx="12192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943600" y="56388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67600" y="1066800"/>
            <a:ext cx="125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 in </a:t>
            </a:r>
          </a:p>
          <a:p>
            <a:r>
              <a:rPr lang="en-US" sz="2400" dirty="0" smtClean="0"/>
              <a:t>Memory</a:t>
            </a:r>
          </a:p>
          <a:p>
            <a:r>
              <a:rPr lang="en-US" sz="2400" dirty="0" smtClean="0"/>
              <a:t>(RAM)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does the OS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b="1" dirty="0"/>
              <a:t>OS manages program</a:t>
            </a:r>
          </a:p>
          <a:p>
            <a:pPr>
              <a:buNone/>
            </a:pPr>
            <a:r>
              <a:rPr lang="en-US" sz="3800" b="1" dirty="0"/>
              <a:t>memory</a:t>
            </a:r>
          </a:p>
          <a:p>
            <a:pPr>
              <a:buNone/>
            </a:pPr>
            <a:r>
              <a:rPr lang="en-US" sz="3800" dirty="0"/>
              <a:t>– Loads program executable</a:t>
            </a:r>
          </a:p>
          <a:p>
            <a:pPr>
              <a:buNone/>
            </a:pPr>
            <a:r>
              <a:rPr lang="en-US" sz="3800" dirty="0"/>
              <a:t>(code, data) from disk to</a:t>
            </a:r>
          </a:p>
          <a:p>
            <a:pPr>
              <a:buNone/>
            </a:pPr>
            <a:r>
              <a:rPr lang="en-US" sz="3800" dirty="0"/>
              <a:t>memory</a:t>
            </a:r>
          </a:p>
          <a:p>
            <a:pPr>
              <a:buNone/>
            </a:pPr>
            <a:r>
              <a:rPr lang="en-US" sz="3800" dirty="0"/>
              <a:t>• </a:t>
            </a:r>
            <a:r>
              <a:rPr lang="en-US" sz="3800" b="1" dirty="0"/>
              <a:t>OS manages CPU</a:t>
            </a:r>
          </a:p>
          <a:p>
            <a:pPr>
              <a:buNone/>
            </a:pPr>
            <a:r>
              <a:rPr lang="en-US" sz="3800" dirty="0"/>
              <a:t>– Initializes program</a:t>
            </a:r>
          </a:p>
          <a:p>
            <a:pPr>
              <a:buNone/>
            </a:pPr>
            <a:r>
              <a:rPr lang="en-US" sz="3800" dirty="0"/>
              <a:t>counter (PC) and other</a:t>
            </a:r>
          </a:p>
          <a:p>
            <a:pPr>
              <a:buNone/>
            </a:pPr>
            <a:r>
              <a:rPr lang="en-US" sz="3800" dirty="0"/>
              <a:t>registers to begin</a:t>
            </a:r>
          </a:p>
          <a:p>
            <a:pPr>
              <a:buNone/>
            </a:pPr>
            <a:r>
              <a:rPr lang="en-US" sz="3800" dirty="0"/>
              <a:t>execution</a:t>
            </a:r>
          </a:p>
          <a:p>
            <a:pPr>
              <a:buNone/>
            </a:pPr>
            <a:r>
              <a:rPr lang="en-US" sz="3800" dirty="0"/>
              <a:t>• </a:t>
            </a:r>
            <a:r>
              <a:rPr lang="en-US" sz="3800" b="1" dirty="0"/>
              <a:t>OS manages </a:t>
            </a:r>
            <a:r>
              <a:rPr lang="en-US" sz="3800" b="1" dirty="0" smtClean="0"/>
              <a:t>external devices</a:t>
            </a:r>
            <a:endParaRPr lang="en-US" sz="3800" b="1" dirty="0"/>
          </a:p>
          <a:p>
            <a:pPr>
              <a:buNone/>
            </a:pPr>
            <a:r>
              <a:rPr lang="en-US" sz="3800" dirty="0"/>
              <a:t>– Read/write files from disk.</a:t>
            </a:r>
          </a:p>
          <a:p>
            <a:pPr>
              <a:buNone/>
            </a:pPr>
            <a:endParaRPr lang="en-US" sz="38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791200" y="3505200"/>
            <a:ext cx="1676400" cy="228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Disk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858000" y="22860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Memory</a:t>
            </a:r>
            <a:endParaRPr lang="en-US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77000" y="2971800"/>
            <a:ext cx="12192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manages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 provides the process abstraction</a:t>
            </a:r>
          </a:p>
          <a:p>
            <a:pPr>
              <a:buNone/>
            </a:pPr>
            <a:r>
              <a:rPr lang="en-US" dirty="0"/>
              <a:t>– Process: a running program</a:t>
            </a:r>
          </a:p>
          <a:p>
            <a:pPr>
              <a:buNone/>
            </a:pPr>
            <a:r>
              <a:rPr lang="en-US" dirty="0"/>
              <a:t>– OS creates and manages processes</a:t>
            </a:r>
          </a:p>
          <a:p>
            <a:pPr>
              <a:buNone/>
            </a:pPr>
            <a:r>
              <a:rPr lang="en-US" dirty="0"/>
              <a:t>• Each process has the illusion of</a:t>
            </a:r>
          </a:p>
          <a:p>
            <a:pPr>
              <a:buNone/>
            </a:pPr>
            <a:r>
              <a:rPr lang="en-US" dirty="0"/>
              <a:t>having the complete CPU, i.e., OS</a:t>
            </a:r>
          </a:p>
          <a:p>
            <a:pPr>
              <a:buNone/>
            </a:pPr>
            <a:r>
              <a:rPr lang="en-US" dirty="0"/>
              <a:t>virtualizes CPU</a:t>
            </a:r>
          </a:p>
          <a:p>
            <a:pPr>
              <a:buNone/>
            </a:pPr>
            <a:r>
              <a:rPr lang="en-US" dirty="0"/>
              <a:t>• Timeshares CPU between processes</a:t>
            </a:r>
          </a:p>
          <a:p>
            <a:pPr>
              <a:buNone/>
            </a:pPr>
            <a:r>
              <a:rPr lang="en-US" dirty="0"/>
              <a:t>• Enables coordination between</a:t>
            </a:r>
          </a:p>
          <a:p>
            <a:pPr>
              <a:buNone/>
            </a:pPr>
            <a:r>
              <a:rPr lang="en-US" dirty="0" smtClean="0"/>
              <a:t>    processes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9812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P1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315200" y="19812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P2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924800" y="1981200"/>
            <a:ext cx="38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P3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934200" y="39624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CPU</a:t>
            </a:r>
            <a:endParaRPr lang="en-US" sz="2800" b="1" dirty="0"/>
          </a:p>
        </p:txBody>
      </p:sp>
      <p:sp>
        <p:nvSpPr>
          <p:cNvPr id="17" name="Arc 16"/>
          <p:cNvSpPr/>
          <p:nvPr/>
        </p:nvSpPr>
        <p:spPr>
          <a:xfrm>
            <a:off x="6858000" y="1524000"/>
            <a:ext cx="533400" cy="685800"/>
          </a:xfrm>
          <a:prstGeom prst="arc">
            <a:avLst>
              <a:gd name="adj1" fmla="val 1056391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rot="16200000" flipH="1">
            <a:off x="6572250" y="3295650"/>
            <a:ext cx="990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rot="5400000">
            <a:off x="7010400" y="3467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 rot="5400000">
            <a:off x="7448550" y="3295650"/>
            <a:ext cx="9906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manages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OS manages the memory</a:t>
            </a:r>
          </a:p>
          <a:p>
            <a:pPr>
              <a:buNone/>
            </a:pPr>
            <a:r>
              <a:rPr lang="en-US" dirty="0"/>
              <a:t>of the process: code, data,</a:t>
            </a:r>
          </a:p>
          <a:p>
            <a:pPr>
              <a:buNone/>
            </a:pPr>
            <a:r>
              <a:rPr lang="en-US" dirty="0"/>
              <a:t>stack, heap etc</a:t>
            </a:r>
          </a:p>
          <a:p>
            <a:pPr>
              <a:buNone/>
            </a:pPr>
            <a:r>
              <a:rPr lang="en-US" dirty="0"/>
              <a:t>• Each process thinks it has a</a:t>
            </a:r>
          </a:p>
          <a:p>
            <a:pPr>
              <a:buNone/>
            </a:pPr>
            <a:r>
              <a:rPr lang="en-US" dirty="0"/>
              <a:t>dedicated memory space</a:t>
            </a:r>
          </a:p>
          <a:p>
            <a:pPr>
              <a:buNone/>
            </a:pPr>
            <a:r>
              <a:rPr lang="en-US" dirty="0"/>
              <a:t>for itself, numbers code</a:t>
            </a:r>
          </a:p>
          <a:p>
            <a:pPr>
              <a:buNone/>
            </a:pPr>
            <a:r>
              <a:rPr lang="en-US" dirty="0"/>
              <a:t>and data starting from 0</a:t>
            </a:r>
          </a:p>
          <a:p>
            <a:pPr>
              <a:buNone/>
            </a:pPr>
            <a:r>
              <a:rPr lang="en-US" dirty="0"/>
              <a:t>(virtual addresses)</a:t>
            </a:r>
          </a:p>
          <a:p>
            <a:pPr>
              <a:buNone/>
            </a:pPr>
            <a:r>
              <a:rPr lang="en-US" dirty="0"/>
              <a:t>• OS abstracts out the details</a:t>
            </a:r>
          </a:p>
          <a:p>
            <a:pPr>
              <a:buNone/>
            </a:pPr>
            <a:r>
              <a:rPr lang="en-US" dirty="0"/>
              <a:t>of the actual placement in</a:t>
            </a:r>
          </a:p>
          <a:p>
            <a:pPr>
              <a:buNone/>
            </a:pPr>
            <a:r>
              <a:rPr lang="en-US" dirty="0"/>
              <a:t>memory, translates from</a:t>
            </a:r>
          </a:p>
          <a:p>
            <a:pPr>
              <a:buNone/>
            </a:pPr>
            <a:r>
              <a:rPr lang="en-US" dirty="0"/>
              <a:t>virtual addresses to actual</a:t>
            </a:r>
          </a:p>
          <a:p>
            <a:pPr>
              <a:buNone/>
            </a:pPr>
            <a:r>
              <a:rPr lang="en-US" dirty="0"/>
              <a:t>physical addresses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1400" y="2362200"/>
            <a:ext cx="13716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2590800"/>
            <a:ext cx="838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31242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1371600"/>
            <a:ext cx="171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</a:p>
          <a:p>
            <a:r>
              <a:rPr lang="en-US" sz="2400" dirty="0" smtClean="0"/>
              <a:t>Of a Process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620000" y="38100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Stack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4419600"/>
            <a:ext cx="838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Heap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2286000"/>
            <a:ext cx="3064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n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81600" y="41148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10200" y="350520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RAM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334000" y="4267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43600" y="42672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48006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6096000" y="2819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6553200" y="5257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manages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OS has code to manage disk, network card,</a:t>
            </a:r>
          </a:p>
          <a:p>
            <a:pPr>
              <a:buNone/>
            </a:pPr>
            <a:r>
              <a:rPr lang="en-US" dirty="0"/>
              <a:t>and other external devices: device drivers</a:t>
            </a:r>
          </a:p>
          <a:p>
            <a:pPr>
              <a:buNone/>
            </a:pPr>
            <a:r>
              <a:rPr lang="en-US" dirty="0"/>
              <a:t>• Device driver talks the language of the</a:t>
            </a:r>
          </a:p>
          <a:p>
            <a:pPr>
              <a:buNone/>
            </a:pPr>
            <a:r>
              <a:rPr lang="en-US" dirty="0"/>
              <a:t>hardware devices</a:t>
            </a:r>
          </a:p>
          <a:p>
            <a:pPr>
              <a:buNone/>
            </a:pPr>
            <a:r>
              <a:rPr lang="en-US" dirty="0"/>
              <a:t>– Issues instructions to devices (fetch data from a</a:t>
            </a:r>
          </a:p>
          <a:p>
            <a:pPr>
              <a:buNone/>
            </a:pPr>
            <a:r>
              <a:rPr lang="en-US" dirty="0"/>
              <a:t>file)</a:t>
            </a:r>
          </a:p>
          <a:p>
            <a:pPr>
              <a:buNone/>
            </a:pPr>
            <a:r>
              <a:rPr lang="en-US" dirty="0"/>
              <a:t>– Responds to interrupt events from devices (user</a:t>
            </a:r>
          </a:p>
          <a:p>
            <a:pPr>
              <a:buNone/>
            </a:pPr>
            <a:r>
              <a:rPr lang="en-US" dirty="0"/>
              <a:t>has pressed a key on keyboard)</a:t>
            </a:r>
          </a:p>
          <a:p>
            <a:pPr>
              <a:buNone/>
            </a:pPr>
            <a:r>
              <a:rPr lang="en-US" dirty="0"/>
              <a:t>• Persistent data organized as a </a:t>
            </a:r>
            <a:r>
              <a:rPr lang="en-US" dirty="0" err="1"/>
              <a:t>filesystem</a:t>
            </a:r>
            <a:r>
              <a:rPr lang="en-US" dirty="0"/>
              <a:t> on</a:t>
            </a:r>
          </a:p>
          <a:p>
            <a:pPr>
              <a:buNone/>
            </a:pPr>
            <a:r>
              <a:rPr lang="en-US" dirty="0"/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 that acts as an intermediary between a user </a:t>
            </a:r>
            <a:r>
              <a:rPr lang="en-US" dirty="0" smtClean="0"/>
              <a:t>application</a:t>
            </a:r>
            <a:r>
              <a:rPr lang="en-US" dirty="0" smtClean="0"/>
              <a:t> </a:t>
            </a:r>
            <a:r>
              <a:rPr lang="en-US" dirty="0" smtClean="0"/>
              <a:t>and the computer </a:t>
            </a:r>
            <a:r>
              <a:rPr lang="en-US" dirty="0" smtClean="0"/>
              <a:t>hardware.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Operating system goals:</a:t>
            </a:r>
          </a:p>
          <a:p>
            <a:pPr lvl="1"/>
            <a:r>
              <a:rPr lang="en-US" dirty="0" smtClean="0"/>
              <a:t>Execute user programs and make solving user problems easier</a:t>
            </a:r>
          </a:p>
          <a:p>
            <a:pPr lvl="1"/>
            <a:r>
              <a:rPr lang="en-US" dirty="0" smtClean="0"/>
              <a:t>Make the computer system convenient to use</a:t>
            </a:r>
          </a:p>
          <a:p>
            <a:pPr lvl="1"/>
            <a:r>
              <a:rPr lang="en-US" dirty="0" smtClean="0"/>
              <a:t>Use the computer hardware in an efficient manner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interrupt is a signal sent to the processor that interrupts the current</a:t>
            </a:r>
            <a:r>
              <a:rPr lang="en-US" dirty="0"/>
              <a:t> process</a:t>
            </a:r>
            <a:r>
              <a:rPr lang="en-US" b="1" dirty="0" smtClean="0"/>
              <a:t>.</a:t>
            </a:r>
          </a:p>
          <a:p>
            <a:r>
              <a:rPr lang="en-US" dirty="0"/>
              <a:t> It may be generated by a hardware device or a software program.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hardware interrupt </a:t>
            </a:r>
            <a:r>
              <a:rPr lang="en-US" dirty="0"/>
              <a:t>is often created by an input device such as a mouse or keyboard.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Functions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Interrupt transfers control to the interrupt service routine generally, through the </a:t>
            </a:r>
            <a:r>
              <a:rPr lang="en-US" b="1" dirty="0" smtClean="0">
                <a:solidFill>
                  <a:srgbClr val="3366FF"/>
                </a:solidFill>
              </a:rPr>
              <a:t>interrupt</a:t>
            </a:r>
            <a:r>
              <a:rPr lang="en-US" i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vector</a:t>
            </a:r>
            <a:r>
              <a:rPr lang="en-US" dirty="0" smtClean="0"/>
              <a:t>, which contains the addresses of all the service routines.</a:t>
            </a:r>
          </a:p>
          <a:p>
            <a:endParaRPr lang="en-US" sz="1100" dirty="0" smtClean="0"/>
          </a:p>
          <a:p>
            <a:r>
              <a:rPr lang="en-US" dirty="0" smtClean="0"/>
              <a:t>Interrupt architecture must save the address of the interrupted instruction.</a:t>
            </a:r>
          </a:p>
          <a:p>
            <a:endParaRPr lang="en-US" sz="1100" dirty="0" smtClean="0"/>
          </a:p>
          <a:p>
            <a:r>
              <a:rPr lang="en-US" dirty="0" smtClean="0"/>
              <a:t>Incoming interrupts are </a:t>
            </a:r>
            <a:r>
              <a:rPr lang="en-US" i="1" dirty="0" smtClean="0"/>
              <a:t>disabled</a:t>
            </a:r>
            <a:r>
              <a:rPr lang="en-US" dirty="0" smtClean="0"/>
              <a:t> while another interrupt is being processed to prevent a </a:t>
            </a:r>
            <a:r>
              <a:rPr lang="en-US" i="1" dirty="0" smtClean="0"/>
              <a:t>lost interrupt.</a:t>
            </a:r>
          </a:p>
          <a:p>
            <a:endParaRPr lang="en-US" sz="1100" i="1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trap</a:t>
            </a:r>
            <a:r>
              <a:rPr lang="en-US" dirty="0" smtClean="0"/>
              <a:t> is a software-generated interrupt caused either by an error or a user request.</a:t>
            </a:r>
          </a:p>
          <a:p>
            <a:endParaRPr lang="en-US" sz="1100" dirty="0" smtClean="0"/>
          </a:p>
          <a:p>
            <a:r>
              <a:rPr lang="en-US" dirty="0" smtClean="0"/>
              <a:t>An operating system is </a:t>
            </a:r>
            <a:r>
              <a:rPr lang="en-US" b="1" dirty="0" smtClean="0">
                <a:solidFill>
                  <a:srgbClr val="3366FF"/>
                </a:solidFill>
              </a:rPr>
              <a:t>interrupt driven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operating system preserves the state of the CPU by storing registers and the program counter.</a:t>
            </a:r>
          </a:p>
          <a:p>
            <a:endParaRPr lang="en-US" sz="800" dirty="0" smtClean="0"/>
          </a:p>
          <a:p>
            <a:r>
              <a:rPr lang="en-US" dirty="0" smtClean="0"/>
              <a:t>Determines which type of interrupt has occurred: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vectored</a:t>
            </a:r>
            <a:r>
              <a:rPr lang="en-US" dirty="0" smtClean="0"/>
              <a:t> interrupt system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Separate segments of code determine what action should be taken for each type of interrupt.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goals of an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Convenience, abstraction of hardware</a:t>
            </a:r>
          </a:p>
          <a:p>
            <a:pPr>
              <a:buNone/>
            </a:pPr>
            <a:r>
              <a:rPr lang="en-US" dirty="0"/>
              <a:t>resources for user programs</a:t>
            </a:r>
          </a:p>
          <a:p>
            <a:pPr>
              <a:buNone/>
            </a:pPr>
            <a:r>
              <a:rPr lang="en-US" dirty="0"/>
              <a:t>• Efficiency of usage of CPU, memory, etc.</a:t>
            </a:r>
          </a:p>
          <a:p>
            <a:pPr>
              <a:buNone/>
            </a:pPr>
            <a:r>
              <a:rPr lang="en-US" dirty="0"/>
              <a:t>• Isolation between multiple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          Thank You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Structure(1)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components?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Structure(2)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17526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User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3505200" y="3048000"/>
            <a:ext cx="3352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Hardware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OS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5562600" y="1752600"/>
            <a:ext cx="2971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 Software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Structure(3)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b="1" dirty="0" smtClean="0"/>
              <a:t>Operating System</a:t>
            </a:r>
          </a:p>
          <a:p>
            <a:r>
              <a:rPr lang="en-US" dirty="0" smtClean="0"/>
              <a:t>Application Programs</a:t>
            </a:r>
          </a:p>
          <a:p>
            <a:r>
              <a:rPr lang="en-US" dirty="0" smtClean="0"/>
              <a:t>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Structure(4)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/>
              <a:t>Hardware – provides basic computing resources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CPU, memory, I/O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Operating system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Controls and coordinates use of hardware among various applications and users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Structure(5)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 smtClean="0"/>
              <a:t>Application programs – define the ways in which the system resources are used to solve the computing problems of the users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Word processors, compilers, web browsers, database systems, video games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People, machines, other computers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Structure(6)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1486" y="1600200"/>
            <a:ext cx="56810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Definitions(1)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Kernal</a:t>
            </a:r>
            <a:endParaRPr lang="en-US" dirty="0" smtClean="0"/>
          </a:p>
          <a:p>
            <a:r>
              <a:rPr lang="en-US" dirty="0"/>
              <a:t>kernel is the </a:t>
            </a:r>
            <a:r>
              <a:rPr lang="en-US" dirty="0" smtClean="0"/>
              <a:t>most important</a:t>
            </a:r>
            <a:r>
              <a:rPr lang="en-US" dirty="0"/>
              <a:t> program in the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“The one program running at all times on the computer”</a:t>
            </a:r>
          </a:p>
          <a:p>
            <a:r>
              <a:rPr lang="en-US" dirty="0" smtClean="0"/>
              <a:t>Everything else is either a system program or an application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834</Words>
  <Application>Microsoft Office PowerPoint</Application>
  <PresentationFormat>On-screen Show (4:3)</PresentationFormat>
  <Paragraphs>192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Operating Systems Lecture-1 OS Concepts</vt:lpstr>
      <vt:lpstr>What is Operating System</vt:lpstr>
      <vt:lpstr>Computer System Structure(1)</vt:lpstr>
      <vt:lpstr>Computer System Structure(2)</vt:lpstr>
      <vt:lpstr>Computer System Structure(3)</vt:lpstr>
      <vt:lpstr>Computer System Structure(4)</vt:lpstr>
      <vt:lpstr>Computer System Structure(5)</vt:lpstr>
      <vt:lpstr>Computer System Structure(6)</vt:lpstr>
      <vt:lpstr>Some Useful Definitions(1)</vt:lpstr>
      <vt:lpstr>Some Useful Definitions(2)</vt:lpstr>
      <vt:lpstr>Some Useful Definitions(3)</vt:lpstr>
      <vt:lpstr>Some Useful Definitions(4)</vt:lpstr>
      <vt:lpstr>Some Useful Definitions(4)</vt:lpstr>
      <vt:lpstr>What Happens When We Run a Program(1)</vt:lpstr>
      <vt:lpstr>What Happens When We Run a Program(2)</vt:lpstr>
      <vt:lpstr>So, what does the OS do?</vt:lpstr>
      <vt:lpstr>OS manages CPU</vt:lpstr>
      <vt:lpstr>OS manages memory</vt:lpstr>
      <vt:lpstr>OS manages devices</vt:lpstr>
      <vt:lpstr>Interrupt</vt:lpstr>
      <vt:lpstr>Common Functions of Interrupts</vt:lpstr>
      <vt:lpstr>Interrupt Handling</vt:lpstr>
      <vt:lpstr>Design goals of an operating system</vt:lpstr>
      <vt:lpstr>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Lecture-1 OS Concepts</dc:title>
  <dc:creator>Hp</dc:creator>
  <cp:lastModifiedBy>Hp</cp:lastModifiedBy>
  <cp:revision>14</cp:revision>
  <dcterms:created xsi:type="dcterms:W3CDTF">2020-06-27T21:09:47Z</dcterms:created>
  <dcterms:modified xsi:type="dcterms:W3CDTF">2020-06-28T18:56:56Z</dcterms:modified>
</cp:coreProperties>
</file>