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6442-8E72-49B3-9D8C-E5BFEF556F0E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D8FE-D4BA-4C52-84AD-D8ED810E0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</a:t>
            </a:r>
            <a:br>
              <a:rPr lang="en-US" dirty="0" smtClean="0"/>
            </a:br>
            <a:r>
              <a:rPr lang="en-US" dirty="0" smtClean="0"/>
              <a:t>Lec-02</a:t>
            </a:r>
            <a:br>
              <a:rPr lang="en-US" dirty="0" smtClean="0"/>
            </a:br>
            <a:r>
              <a:rPr lang="en-US" dirty="0" smtClean="0"/>
              <a:t>Process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States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238999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OS maintains a data structure (e.g., list) of all</a:t>
            </a:r>
          </a:p>
          <a:p>
            <a:pPr>
              <a:buNone/>
            </a:pPr>
            <a:r>
              <a:rPr lang="en-US" dirty="0"/>
              <a:t>active processes</a:t>
            </a:r>
          </a:p>
          <a:p>
            <a:r>
              <a:rPr lang="en-US" dirty="0" smtClean="0"/>
              <a:t> </a:t>
            </a:r>
            <a:r>
              <a:rPr lang="en-US" dirty="0"/>
              <a:t>Information about each process is stored in a</a:t>
            </a:r>
          </a:p>
          <a:p>
            <a:pPr>
              <a:buNone/>
            </a:pPr>
            <a:r>
              <a:rPr lang="en-US" dirty="0"/>
              <a:t>process control block (PCB)</a:t>
            </a:r>
          </a:p>
          <a:p>
            <a:pPr>
              <a:buNone/>
            </a:pPr>
            <a:r>
              <a:rPr lang="en-US" dirty="0"/>
              <a:t>– Process identifier</a:t>
            </a:r>
          </a:p>
          <a:p>
            <a:pPr>
              <a:buNone/>
            </a:pPr>
            <a:r>
              <a:rPr lang="en-US" dirty="0"/>
              <a:t>– Process state</a:t>
            </a:r>
          </a:p>
          <a:p>
            <a:pPr>
              <a:buNone/>
            </a:pPr>
            <a:r>
              <a:rPr lang="en-US" dirty="0"/>
              <a:t>– Pointers to other related processes (parent)</a:t>
            </a:r>
          </a:p>
          <a:p>
            <a:pPr>
              <a:buNone/>
            </a:pPr>
            <a:r>
              <a:rPr lang="en-US" dirty="0"/>
              <a:t>– CPU context of the process (saved when the process is</a:t>
            </a:r>
          </a:p>
          <a:p>
            <a:pPr>
              <a:buNone/>
            </a:pPr>
            <a:r>
              <a:rPr lang="en-US" dirty="0"/>
              <a:t>suspended)</a:t>
            </a:r>
          </a:p>
          <a:p>
            <a:pPr>
              <a:buNone/>
            </a:pPr>
            <a:r>
              <a:rPr lang="en-US" dirty="0"/>
              <a:t>– Pointers to memory locations</a:t>
            </a:r>
          </a:p>
          <a:p>
            <a:pPr>
              <a:buNone/>
            </a:pPr>
            <a:r>
              <a:rPr lang="en-US" dirty="0"/>
              <a:t>– Pointers to open files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Multiprocessing</a:t>
            </a:r>
            <a:r>
              <a:rPr lang="en-US" dirty="0"/>
              <a:t> is the use of two or more central processing units within a single computer system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Symmetric Multiprocessing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Asymmetric Multiprocessing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Asymmetric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of the multiple interconnected central processing units (CPUs) are treated equally</a:t>
            </a:r>
            <a:r>
              <a:rPr lang="en-US" dirty="0" smtClean="0"/>
              <a:t>.</a:t>
            </a:r>
          </a:p>
          <a:p>
            <a:r>
              <a:rPr lang="en-US" dirty="0"/>
              <a:t>only a master processor runs the tasks of the operating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Symmetric Multiprocessing(1)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two or more identical processors are connected to a single, shared main memory, have full access to all input and output devices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Multiprocessing(2)</a:t>
            </a:r>
            <a:endParaRPr lang="en-US" dirty="0"/>
          </a:p>
        </p:txBody>
      </p:sp>
      <p:pic>
        <p:nvPicPr>
          <p:cNvPr id="4" name="Picture 7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934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Multiprocessing(3)</a:t>
            </a:r>
            <a:endParaRPr lang="en-US" dirty="0"/>
          </a:p>
        </p:txBody>
      </p:sp>
      <p:pic>
        <p:nvPicPr>
          <p:cNvPr id="4" name="Picture 10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096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multiprocessor systems, but multiple systems working together</a:t>
            </a:r>
          </a:p>
          <a:p>
            <a:pPr lvl="1"/>
            <a:r>
              <a:rPr lang="en-US" dirty="0" smtClean="0"/>
              <a:t>Usually sharing storage via a </a:t>
            </a:r>
            <a:r>
              <a:rPr lang="en-US" b="1" dirty="0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 smtClean="0"/>
              <a:t>Provides a </a:t>
            </a:r>
            <a:r>
              <a:rPr lang="en-US" b="1" dirty="0" smtClean="0">
                <a:solidFill>
                  <a:srgbClr val="3366FF"/>
                </a:solidFill>
              </a:rPr>
              <a:t>high-availability</a:t>
            </a:r>
            <a:r>
              <a:rPr lang="en-US" dirty="0" smtClean="0"/>
              <a:t> service which survives failures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Asymmetric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one machine in hot-standby mode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multiple nodes running applications, monitoring each other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Environments(1)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Traditional computer</a:t>
            </a:r>
          </a:p>
          <a:p>
            <a:pPr lvl="1"/>
            <a:r>
              <a:rPr lang="en-US" sz="1900" dirty="0" smtClean="0"/>
              <a:t>Blurring over time</a:t>
            </a:r>
          </a:p>
          <a:p>
            <a:pPr lvl="1"/>
            <a:r>
              <a:rPr lang="en-US" sz="1900" dirty="0" smtClean="0"/>
              <a:t>Office environment</a:t>
            </a:r>
          </a:p>
          <a:p>
            <a:pPr lvl="2"/>
            <a:r>
              <a:rPr lang="en-US" sz="1900" dirty="0" smtClean="0"/>
              <a:t>PCs connected to a network, terminals attached to mainframe or minicomputers providing batch and timesharing</a:t>
            </a:r>
          </a:p>
          <a:p>
            <a:pPr lvl="2"/>
            <a:r>
              <a:rPr lang="en-US" sz="1900" dirty="0" smtClean="0"/>
              <a:t>Now portals allowing networked and remote systems access to same resources</a:t>
            </a:r>
          </a:p>
          <a:p>
            <a:pPr lvl="1"/>
            <a:r>
              <a:rPr lang="en-US" sz="1900" dirty="0" smtClean="0"/>
              <a:t>Home networks</a:t>
            </a:r>
          </a:p>
          <a:p>
            <a:pPr lvl="2"/>
            <a:r>
              <a:rPr lang="en-US" sz="1900" dirty="0" smtClean="0"/>
              <a:t>Used to be single system, then modems</a:t>
            </a:r>
          </a:p>
          <a:p>
            <a:pPr lvl="2"/>
            <a:r>
              <a:rPr lang="en-US" sz="1900" dirty="0" smtClean="0"/>
              <a:t>Now firewalled, networked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Environments(2)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>
                <a:latin typeface="Helvetica" pitchFamily="34" charset="0"/>
              </a:rPr>
              <a:t>Client-Server Computing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dirty="0" smtClean="0">
                <a:latin typeface="Helvetica" pitchFamily="34" charset="0"/>
              </a:rPr>
              <a:t>Dumb terminals supplanted by smart PCs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dirty="0" smtClean="0">
                <a:latin typeface="Helvetica" pitchFamily="34" charset="0"/>
              </a:rPr>
              <a:t>Many systems now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34" charset="0"/>
              </a:rPr>
              <a:t>servers</a:t>
            </a:r>
            <a:r>
              <a:rPr kumimoji="1" lang="en-US" dirty="0" smtClean="0">
                <a:latin typeface="Helvetica" pitchFamily="34" charset="0"/>
              </a:rPr>
              <a:t>, responding to requests generated by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34" charset="0"/>
              </a:rPr>
              <a:t>clients</a:t>
            </a:r>
          </a:p>
          <a:p>
            <a:pPr marL="1085850" lvl="2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b="1" dirty="0" smtClean="0">
                <a:solidFill>
                  <a:srgbClr val="3366FF"/>
                </a:solidFill>
                <a:latin typeface="Helvetica" pitchFamily="34" charset="0"/>
              </a:rPr>
              <a:t>Compute-server </a:t>
            </a:r>
            <a:r>
              <a:rPr kumimoji="1" lang="en-US" dirty="0" smtClean="0">
                <a:latin typeface="Helvetica" pitchFamily="34" charset="0"/>
              </a:rPr>
              <a:t>provides an interface to client to request services (i.e., database)</a:t>
            </a:r>
          </a:p>
          <a:p>
            <a:pPr marL="1085850" lvl="2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b="1" dirty="0" smtClean="0">
                <a:solidFill>
                  <a:srgbClr val="3366FF"/>
                </a:solidFill>
                <a:latin typeface="Helvetica" pitchFamily="34" charset="0"/>
              </a:rPr>
              <a:t>File-server </a:t>
            </a:r>
            <a:r>
              <a:rPr kumimoji="1" lang="en-US" dirty="0" smtClean="0">
                <a:latin typeface="Helvetica" pitchFamily="34" charset="0"/>
              </a:rPr>
              <a:t>provides interface for clients to store and retrieve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manages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provides the process abstraction</a:t>
            </a:r>
          </a:p>
          <a:p>
            <a:pPr>
              <a:buNone/>
            </a:pPr>
            <a:r>
              <a:rPr lang="en-US" dirty="0"/>
              <a:t>– Process: a running program</a:t>
            </a:r>
          </a:p>
          <a:p>
            <a:pPr>
              <a:buNone/>
            </a:pPr>
            <a:r>
              <a:rPr lang="en-US" dirty="0"/>
              <a:t>– OS creates and manages processes</a:t>
            </a:r>
          </a:p>
          <a:p>
            <a:pPr>
              <a:buNone/>
            </a:pPr>
            <a:r>
              <a:rPr lang="en-US" dirty="0"/>
              <a:t>• Each process has the illusion of</a:t>
            </a:r>
          </a:p>
          <a:p>
            <a:pPr>
              <a:buNone/>
            </a:pPr>
            <a:r>
              <a:rPr lang="en-US" dirty="0"/>
              <a:t>having the complete CPU, i.e., OS</a:t>
            </a:r>
          </a:p>
          <a:p>
            <a:pPr>
              <a:buNone/>
            </a:pPr>
            <a:r>
              <a:rPr lang="en-US" dirty="0"/>
              <a:t>virtualizes CPU</a:t>
            </a:r>
          </a:p>
          <a:p>
            <a:pPr>
              <a:buNone/>
            </a:pPr>
            <a:r>
              <a:rPr lang="en-US" dirty="0"/>
              <a:t>• Timeshares CPU between processes</a:t>
            </a:r>
          </a:p>
          <a:p>
            <a:pPr>
              <a:buNone/>
            </a:pPr>
            <a:r>
              <a:rPr lang="en-US" dirty="0"/>
              <a:t>• Enables coordination between</a:t>
            </a:r>
          </a:p>
          <a:p>
            <a:pPr>
              <a:buNone/>
            </a:pPr>
            <a:r>
              <a:rPr lang="en-US" dirty="0" smtClean="0"/>
              <a:t>    processes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9812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P1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315200" y="19812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P2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924800" y="19812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P3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39624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  <p:sp>
        <p:nvSpPr>
          <p:cNvPr id="17" name="Arc 16"/>
          <p:cNvSpPr/>
          <p:nvPr/>
        </p:nvSpPr>
        <p:spPr>
          <a:xfrm>
            <a:off x="6858000" y="1524000"/>
            <a:ext cx="533400" cy="685800"/>
          </a:xfrm>
          <a:prstGeom prst="arc">
            <a:avLst>
              <a:gd name="adj1" fmla="val 1056391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rot="16200000" flipH="1">
            <a:off x="6572250" y="3295650"/>
            <a:ext cx="990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rot="5400000">
            <a:off x="7010400" y="3467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 rot="5400000">
            <a:off x="7448550" y="3295650"/>
            <a:ext cx="990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Environments(3)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>
                <a:latin typeface="Helvetica" pitchFamily="34" charset="0"/>
              </a:rPr>
              <a:t>Client-Server Computing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6129337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Environments(4)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</a:p>
          <a:p>
            <a:r>
              <a:rPr lang="en-US" dirty="0" smtClean="0"/>
              <a:t>P2P does not distinguish clients and servers</a:t>
            </a:r>
          </a:p>
          <a:p>
            <a:pPr lvl="1"/>
            <a:r>
              <a:rPr lang="en-US" dirty="0" smtClean="0"/>
              <a:t>Instead all nodes are considered peers</a:t>
            </a:r>
          </a:p>
          <a:p>
            <a:pPr lvl="1"/>
            <a:r>
              <a:rPr lang="en-US" dirty="0" smtClean="0"/>
              <a:t>May each act as client, server or both</a:t>
            </a:r>
          </a:p>
          <a:p>
            <a:pPr lvl="1"/>
            <a:r>
              <a:rPr lang="en-US" dirty="0" smtClean="0"/>
              <a:t>Node must join P2P 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Environments(4)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Computing</a:t>
            </a:r>
          </a:p>
          <a:p>
            <a:r>
              <a:rPr lang="en-US" sz="2400" dirty="0" smtClean="0"/>
              <a:t>Web has become ubiquitous</a:t>
            </a:r>
          </a:p>
          <a:p>
            <a:endParaRPr lang="en-US" sz="2400" dirty="0" smtClean="0"/>
          </a:p>
          <a:p>
            <a:r>
              <a:rPr lang="en-US" sz="2400" dirty="0" smtClean="0"/>
              <a:t>PCs most prevalent devices</a:t>
            </a:r>
          </a:p>
          <a:p>
            <a:endParaRPr lang="en-US" sz="2400" dirty="0" smtClean="0"/>
          </a:p>
          <a:p>
            <a:r>
              <a:rPr lang="en-US" sz="2400" dirty="0" smtClean="0"/>
              <a:t>More devices becoming networked to allow web access</a:t>
            </a:r>
          </a:p>
          <a:p>
            <a:endParaRPr lang="en-US" sz="2400" dirty="0" smtClean="0"/>
          </a:p>
          <a:p>
            <a:r>
              <a:rPr lang="en-US" sz="2400" dirty="0" smtClean="0"/>
              <a:t>New category of devices to manage web traffic among similar servers: </a:t>
            </a:r>
            <a:r>
              <a:rPr lang="en-US" sz="2400" b="1" dirty="0" smtClean="0">
                <a:solidFill>
                  <a:srgbClr val="3366FF"/>
                </a:solidFill>
              </a:rPr>
              <a:t>load balancers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Protection </a:t>
            </a:r>
            <a:r>
              <a:rPr lang="en-US" dirty="0" smtClean="0"/>
              <a:t>– any mechanism for controlling access of processes or users to resources defined by the OS.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Security </a:t>
            </a:r>
            <a:r>
              <a:rPr lang="en-US" dirty="0" smtClean="0"/>
              <a:t>– defense of the system against internal and external attacks.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smtClean="0"/>
          </a:p>
          <a:p>
            <a:pPr algn="ctr">
              <a:buNone/>
            </a:pPr>
            <a:r>
              <a:rPr lang="en-US" sz="5400" smtClean="0"/>
              <a:t>Thank </a:t>
            </a:r>
            <a:r>
              <a:rPr lang="en-US" sz="5400" dirty="0" smtClean="0"/>
              <a:t>You!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manages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OS manages the memory</a:t>
            </a:r>
          </a:p>
          <a:p>
            <a:pPr>
              <a:buNone/>
            </a:pPr>
            <a:r>
              <a:rPr lang="en-US" dirty="0"/>
              <a:t>of the process: code, data,</a:t>
            </a:r>
          </a:p>
          <a:p>
            <a:pPr>
              <a:buNone/>
            </a:pPr>
            <a:r>
              <a:rPr lang="en-US" dirty="0"/>
              <a:t>stack, heap etc</a:t>
            </a:r>
          </a:p>
          <a:p>
            <a:pPr>
              <a:buNone/>
            </a:pPr>
            <a:r>
              <a:rPr lang="en-US" dirty="0"/>
              <a:t>• Each process thinks it has a</a:t>
            </a:r>
          </a:p>
          <a:p>
            <a:pPr>
              <a:buNone/>
            </a:pPr>
            <a:r>
              <a:rPr lang="en-US" dirty="0"/>
              <a:t>dedicated memory space</a:t>
            </a:r>
          </a:p>
          <a:p>
            <a:pPr>
              <a:buNone/>
            </a:pPr>
            <a:r>
              <a:rPr lang="en-US" dirty="0"/>
              <a:t>for itself, numbers code</a:t>
            </a:r>
          </a:p>
          <a:p>
            <a:pPr>
              <a:buNone/>
            </a:pPr>
            <a:r>
              <a:rPr lang="en-US" dirty="0"/>
              <a:t>and data starting from 0</a:t>
            </a:r>
          </a:p>
          <a:p>
            <a:pPr>
              <a:buNone/>
            </a:pPr>
            <a:r>
              <a:rPr lang="en-US" dirty="0"/>
              <a:t>(virtual addresses)</a:t>
            </a:r>
          </a:p>
          <a:p>
            <a:pPr>
              <a:buNone/>
            </a:pPr>
            <a:r>
              <a:rPr lang="en-US" dirty="0"/>
              <a:t>• OS abstracts out the details</a:t>
            </a:r>
          </a:p>
          <a:p>
            <a:pPr>
              <a:buNone/>
            </a:pPr>
            <a:r>
              <a:rPr lang="en-US" dirty="0"/>
              <a:t>of the actual placement in</a:t>
            </a:r>
          </a:p>
          <a:p>
            <a:pPr>
              <a:buNone/>
            </a:pPr>
            <a:r>
              <a:rPr lang="en-US" dirty="0"/>
              <a:t>memory, translates from</a:t>
            </a:r>
          </a:p>
          <a:p>
            <a:pPr>
              <a:buNone/>
            </a:pPr>
            <a:r>
              <a:rPr lang="en-US" dirty="0"/>
              <a:t>virtual addresses to actual</a:t>
            </a:r>
          </a:p>
          <a:p>
            <a:pPr>
              <a:buNone/>
            </a:pPr>
            <a:r>
              <a:rPr lang="en-US" dirty="0"/>
              <a:t>physical addresses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2362200"/>
            <a:ext cx="1371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2590800"/>
            <a:ext cx="838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31242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1371600"/>
            <a:ext cx="171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</a:p>
          <a:p>
            <a:r>
              <a:rPr lang="en-US" sz="2400" dirty="0" smtClean="0"/>
              <a:t>Of a Process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0" y="38100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44196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2286000"/>
            <a:ext cx="3064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81600" y="41148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350520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334000" y="4267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3600" y="4267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48006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6096000" y="2819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6553200" y="5257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provides process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run an exe file, the OS creates a</a:t>
            </a:r>
          </a:p>
          <a:p>
            <a:pPr>
              <a:buNone/>
            </a:pPr>
            <a:r>
              <a:rPr lang="en-US" dirty="0" smtClean="0"/>
              <a:t>    process </a:t>
            </a:r>
            <a:r>
              <a:rPr lang="en-US" dirty="0"/>
              <a:t>= a running program</a:t>
            </a:r>
          </a:p>
          <a:p>
            <a:pPr>
              <a:buNone/>
            </a:pPr>
            <a:r>
              <a:rPr lang="en-US" dirty="0"/>
              <a:t>• OS timeshares CPU across multiple processes:</a:t>
            </a:r>
          </a:p>
          <a:p>
            <a:pPr>
              <a:buNone/>
            </a:pPr>
            <a:r>
              <a:rPr lang="en-US" dirty="0" smtClean="0"/>
              <a:t>    virtualizes </a:t>
            </a:r>
            <a:r>
              <a:rPr lang="en-US" dirty="0"/>
              <a:t>CPU</a:t>
            </a:r>
          </a:p>
          <a:p>
            <a:pPr>
              <a:buNone/>
            </a:pPr>
            <a:r>
              <a:rPr lang="en-US" dirty="0"/>
              <a:t>• OS has a CPU scheduler that picks one of the</a:t>
            </a:r>
          </a:p>
          <a:p>
            <a:pPr>
              <a:buNone/>
            </a:pPr>
            <a:r>
              <a:rPr lang="en-US" dirty="0" smtClean="0"/>
              <a:t>    many </a:t>
            </a:r>
            <a:r>
              <a:rPr lang="en-US" dirty="0"/>
              <a:t>active processes to execute on a CPU</a:t>
            </a:r>
          </a:p>
          <a:p>
            <a:pPr>
              <a:buNone/>
            </a:pPr>
            <a:r>
              <a:rPr lang="en-US" dirty="0"/>
              <a:t>– </a:t>
            </a:r>
            <a:r>
              <a:rPr lang="en-US" b="1" dirty="0"/>
              <a:t>Policy:</a:t>
            </a:r>
            <a:r>
              <a:rPr lang="en-US" dirty="0"/>
              <a:t> which process to run</a:t>
            </a:r>
          </a:p>
          <a:p>
            <a:pPr>
              <a:buNone/>
            </a:pPr>
            <a:r>
              <a:rPr lang="en-US" dirty="0"/>
              <a:t>– </a:t>
            </a:r>
            <a:r>
              <a:rPr lang="en-US" b="1" dirty="0"/>
              <a:t>Mechanism:</a:t>
            </a:r>
            <a:r>
              <a:rPr lang="en-US" dirty="0"/>
              <a:t> how to “context switch” between</a:t>
            </a:r>
          </a:p>
          <a:p>
            <a:pPr>
              <a:buNone/>
            </a:pPr>
            <a:r>
              <a:rPr lang="en-US" dirty="0" smtClean="0"/>
              <a:t>   processes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constitutes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unique identifier (PID)</a:t>
            </a:r>
          </a:p>
          <a:p>
            <a:pPr>
              <a:buNone/>
            </a:pPr>
            <a:r>
              <a:rPr lang="en-US" dirty="0"/>
              <a:t>• Memory image</a:t>
            </a:r>
          </a:p>
          <a:p>
            <a:pPr>
              <a:buNone/>
            </a:pPr>
            <a:r>
              <a:rPr lang="en-US" dirty="0"/>
              <a:t>– Code &amp; data (static)</a:t>
            </a:r>
          </a:p>
          <a:p>
            <a:pPr>
              <a:buNone/>
            </a:pPr>
            <a:r>
              <a:rPr lang="en-US" dirty="0"/>
              <a:t>– Stack and heap (dynamic)</a:t>
            </a:r>
          </a:p>
          <a:p>
            <a:pPr>
              <a:buNone/>
            </a:pPr>
            <a:r>
              <a:rPr lang="en-US" dirty="0"/>
              <a:t>• CPU context: registers</a:t>
            </a:r>
          </a:p>
          <a:p>
            <a:pPr>
              <a:buNone/>
            </a:pPr>
            <a:r>
              <a:rPr lang="en-US" dirty="0"/>
              <a:t>– Program counter</a:t>
            </a:r>
          </a:p>
          <a:p>
            <a:pPr>
              <a:buNone/>
            </a:pPr>
            <a:r>
              <a:rPr lang="en-US" dirty="0"/>
              <a:t>– Current operands</a:t>
            </a:r>
          </a:p>
          <a:p>
            <a:pPr>
              <a:buNone/>
            </a:pPr>
            <a:r>
              <a:rPr lang="en-US" dirty="0"/>
              <a:t>– Stack pointer</a:t>
            </a:r>
          </a:p>
          <a:p>
            <a:pPr>
              <a:buNone/>
            </a:pPr>
            <a:r>
              <a:rPr lang="en-US" dirty="0"/>
              <a:t>• File descriptors</a:t>
            </a:r>
          </a:p>
          <a:p>
            <a:pPr>
              <a:buNone/>
            </a:pPr>
            <a:r>
              <a:rPr lang="en-US" dirty="0"/>
              <a:t>– Pointers to open files and</a:t>
            </a:r>
          </a:p>
          <a:p>
            <a:pPr>
              <a:buNone/>
            </a:pPr>
            <a:r>
              <a:rPr lang="en-US" dirty="0"/>
              <a:t>devices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2362200"/>
            <a:ext cx="1371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2590800"/>
            <a:ext cx="838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31242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1371600"/>
            <a:ext cx="2091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Image</a:t>
            </a:r>
          </a:p>
          <a:p>
            <a:r>
              <a:rPr lang="en-US" sz="2400" dirty="0" smtClean="0"/>
              <a:t>Of a Process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0" y="38100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44196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2286000"/>
            <a:ext cx="1143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67400" y="2514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35052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91200" y="41910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48768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 rot="5400000" flipH="1" flipV="1">
            <a:off x="6553200" y="4114800"/>
            <a:ext cx="11430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1600" y="1676400"/>
            <a:ext cx="174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CPU Context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1" idx="3"/>
            <a:endCxn id="5" idx="1"/>
          </p:cNvCxnSpPr>
          <p:nvPr/>
        </p:nvCxnSpPr>
        <p:spPr>
          <a:xfrm>
            <a:off x="6705600" y="2781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OS create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848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Allocates memory</a:t>
            </a:r>
          </a:p>
          <a:p>
            <a:pPr>
              <a:buNone/>
            </a:pPr>
            <a:r>
              <a:rPr lang="en-US" dirty="0"/>
              <a:t>and creates memory</a:t>
            </a:r>
          </a:p>
          <a:p>
            <a:pPr>
              <a:buNone/>
            </a:pPr>
            <a:r>
              <a:rPr lang="en-US" dirty="0"/>
              <a:t>image</a:t>
            </a:r>
          </a:p>
          <a:p>
            <a:pPr>
              <a:buNone/>
            </a:pPr>
            <a:r>
              <a:rPr lang="en-US" dirty="0"/>
              <a:t>– Loads code, data</a:t>
            </a:r>
          </a:p>
          <a:p>
            <a:pPr>
              <a:buNone/>
            </a:pPr>
            <a:r>
              <a:rPr lang="en-US" dirty="0"/>
              <a:t>from disk exe</a:t>
            </a:r>
          </a:p>
          <a:p>
            <a:pPr>
              <a:buNone/>
            </a:pPr>
            <a:r>
              <a:rPr lang="en-US" dirty="0"/>
              <a:t>– Creates runtime</a:t>
            </a:r>
          </a:p>
          <a:p>
            <a:pPr>
              <a:buNone/>
            </a:pPr>
            <a:r>
              <a:rPr lang="en-US" dirty="0"/>
              <a:t>stack, heap</a:t>
            </a:r>
          </a:p>
          <a:p>
            <a:pPr>
              <a:buNone/>
            </a:pPr>
            <a:r>
              <a:rPr lang="en-US" dirty="0"/>
              <a:t>• Opens basic files</a:t>
            </a:r>
          </a:p>
          <a:p>
            <a:pPr>
              <a:buNone/>
            </a:pPr>
            <a:r>
              <a:rPr lang="en-US" dirty="0"/>
              <a:t>– STD IN, OUT, ERR</a:t>
            </a:r>
          </a:p>
          <a:p>
            <a:pPr>
              <a:buNone/>
            </a:pPr>
            <a:r>
              <a:rPr lang="en-US" dirty="0"/>
              <a:t>• Initializes CPU</a:t>
            </a:r>
          </a:p>
          <a:p>
            <a:pPr>
              <a:buNone/>
            </a:pPr>
            <a:r>
              <a:rPr lang="en-US" dirty="0"/>
              <a:t>registers</a:t>
            </a:r>
          </a:p>
          <a:p>
            <a:pPr>
              <a:buNone/>
            </a:pPr>
            <a:r>
              <a:rPr lang="en-US" dirty="0"/>
              <a:t>– PC points to first</a:t>
            </a:r>
          </a:p>
          <a:p>
            <a:pPr>
              <a:buNone/>
            </a:pPr>
            <a:r>
              <a:rPr lang="en-US" dirty="0"/>
              <a:t>instruction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6781800" y="44196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</a:t>
            </a:r>
          </a:p>
          <a:p>
            <a:pPr algn="ctr"/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34200" y="1905000"/>
            <a:ext cx="1371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1371600"/>
            <a:ext cx="132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2133600"/>
            <a:ext cx="838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1"/>
            <a:endCxn id="7" idx="2"/>
          </p:cNvCxnSpPr>
          <p:nvPr/>
        </p:nvCxnSpPr>
        <p:spPr>
          <a:xfrm rot="5400000" flipH="1" flipV="1">
            <a:off x="6896100" y="3733800"/>
            <a:ext cx="10668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764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CPU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22860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67400" y="2514600"/>
            <a:ext cx="1295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of a </a:t>
            </a:r>
            <a:r>
              <a:rPr lang="en-US" dirty="0" smtClean="0"/>
              <a:t>process(1)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Running:</a:t>
            </a:r>
            <a:r>
              <a:rPr lang="en-US" dirty="0"/>
              <a:t> currently executing on CPU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Ready:</a:t>
            </a:r>
            <a:r>
              <a:rPr lang="en-US" dirty="0"/>
              <a:t> waiting to be scheduled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Blocked: </a:t>
            </a:r>
            <a:r>
              <a:rPr lang="en-US" dirty="0"/>
              <a:t>suspended, not ready to run</a:t>
            </a:r>
          </a:p>
          <a:p>
            <a:pPr>
              <a:buNone/>
            </a:pPr>
            <a:r>
              <a:rPr lang="en-US" dirty="0"/>
              <a:t>– Why? Waiting for some event, e.g., process </a:t>
            </a:r>
            <a:r>
              <a:rPr lang="en-US" dirty="0" smtClean="0"/>
              <a:t>issues a </a:t>
            </a:r>
            <a:r>
              <a:rPr lang="en-US" dirty="0"/>
              <a:t>read from disk</a:t>
            </a:r>
          </a:p>
          <a:p>
            <a:pPr>
              <a:buNone/>
            </a:pPr>
            <a:r>
              <a:rPr lang="en-US" dirty="0"/>
              <a:t>– When is it unblocked? Disk issues an interrupt</a:t>
            </a:r>
          </a:p>
          <a:p>
            <a:pPr>
              <a:buNone/>
            </a:pPr>
            <a:r>
              <a:rPr lang="en-US" dirty="0"/>
              <a:t>when data is ready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a process(2)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New:</a:t>
            </a:r>
            <a:r>
              <a:rPr lang="en-US" dirty="0"/>
              <a:t> being created, yet to run</a:t>
            </a:r>
          </a:p>
          <a:p>
            <a:r>
              <a:rPr lang="en-US" dirty="0" smtClean="0"/>
              <a:t> </a:t>
            </a:r>
            <a:r>
              <a:rPr lang="en-US" b="1" dirty="0"/>
              <a:t>Dead:</a:t>
            </a:r>
            <a:r>
              <a:rPr lang="en-US" dirty="0"/>
              <a:t> terminated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828800"/>
            <a:ext cx="1524000" cy="16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Running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1905000"/>
            <a:ext cx="1524000" cy="16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Ready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90800" y="4038600"/>
            <a:ext cx="1524000" cy="1600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Blocked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6" idx="1"/>
          </p:cNvCxnSpPr>
          <p:nvPr/>
        </p:nvCxnSpPr>
        <p:spPr>
          <a:xfrm rot="16200000" flipH="1">
            <a:off x="2013720" y="3472679"/>
            <a:ext cx="843944" cy="7565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7"/>
            <a:endCxn id="5" idx="4"/>
          </p:cNvCxnSpPr>
          <p:nvPr/>
        </p:nvCxnSpPr>
        <p:spPr>
          <a:xfrm rot="5400000" flipH="1" flipV="1">
            <a:off x="3924135" y="3472680"/>
            <a:ext cx="767744" cy="832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7"/>
            <a:endCxn id="5" idx="1"/>
          </p:cNvCxnSpPr>
          <p:nvPr/>
        </p:nvCxnSpPr>
        <p:spPr>
          <a:xfrm rot="16200000" flipH="1">
            <a:off x="3352800" y="1306559"/>
            <a:ext cx="76200" cy="15893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6"/>
          </p:cNvCxnSpPr>
          <p:nvPr/>
        </p:nvCxnSpPr>
        <p:spPr>
          <a:xfrm rot="10800000">
            <a:off x="2819400" y="2628900"/>
            <a:ext cx="11430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3962400"/>
            <a:ext cx="153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I/O Initiate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0800" y="1447800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De-Scheduled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297180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Scheduled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600" y="403860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I/O 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794</Words>
  <Application>Microsoft Office PowerPoint</Application>
  <PresentationFormat>On-screen Show (4:3)</PresentationFormat>
  <Paragraphs>190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Operating System Lec-02 Process Abstraction</vt:lpstr>
      <vt:lpstr>OS manages CPU</vt:lpstr>
      <vt:lpstr>OS manages memory</vt:lpstr>
      <vt:lpstr>OS provides process abstraction</vt:lpstr>
      <vt:lpstr>What constitutes a process?</vt:lpstr>
      <vt:lpstr>How does OS create a process?</vt:lpstr>
      <vt:lpstr>States of a process(1)</vt:lpstr>
      <vt:lpstr>States of a process(2)</vt:lpstr>
      <vt:lpstr>Process State Transitions</vt:lpstr>
      <vt:lpstr>Example: Process States</vt:lpstr>
      <vt:lpstr>OS data structures</vt:lpstr>
      <vt:lpstr>Multiprocessors</vt:lpstr>
      <vt:lpstr>Asymmetric Multiprocessing</vt:lpstr>
      <vt:lpstr>Symmetric Multiprocessing(1)</vt:lpstr>
      <vt:lpstr>Symmetric Multiprocessing(2)</vt:lpstr>
      <vt:lpstr>Symmetric Multiprocessing(3)</vt:lpstr>
      <vt:lpstr>Cluster Systems</vt:lpstr>
      <vt:lpstr>Computing Environments(1)</vt:lpstr>
      <vt:lpstr>Computing Environments(2)</vt:lpstr>
      <vt:lpstr>Computing Environments(3)</vt:lpstr>
      <vt:lpstr>Computing Environments(4)</vt:lpstr>
      <vt:lpstr>Computing Environments(4)</vt:lpstr>
      <vt:lpstr>Protection and Security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</cp:revision>
  <dcterms:created xsi:type="dcterms:W3CDTF">2020-06-28T01:12:07Z</dcterms:created>
  <dcterms:modified xsi:type="dcterms:W3CDTF">2020-07-04T05:07:11Z</dcterms:modified>
</cp:coreProperties>
</file>