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1" d="100"/>
          <a:sy n="91" d="100"/>
        </p:scale>
        <p:origin x="-786" y="-3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HgEqYZeyg" TargetMode="External"/><Relationship Id="rId2" Type="http://schemas.openxmlformats.org/officeDocument/2006/relationships/hyperlink" Target="https://www.youtube.com/watch?v=iiBij98FtH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y5dn9mK36I" TargetMode="External"/><Relationship Id="rId4" Type="http://schemas.openxmlformats.org/officeDocument/2006/relationships/hyperlink" Target="https://www.youtube.com/watch?v=2NB53crEWn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Operating System</a:t>
            </a:r>
            <a:br>
              <a:rPr lang="en-US" dirty="0" smtClean="0"/>
            </a:br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Tahira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r>
              <a:rPr lang="en-US" dirty="0" smtClean="0"/>
              <a:t>University of Asia Pacific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Goals:</a:t>
            </a:r>
          </a:p>
          <a:p>
            <a:r>
              <a:rPr lang="en-US" dirty="0" smtClean="0"/>
              <a:t>Maximize utilization = fraction of time CPU is used </a:t>
            </a:r>
          </a:p>
          <a:p>
            <a:r>
              <a:rPr lang="en-US" dirty="0" smtClean="0"/>
              <a:t>Minimize average turnaround time = time from process arrival to completion</a:t>
            </a:r>
          </a:p>
          <a:p>
            <a:r>
              <a:rPr lang="en-US" dirty="0" smtClean="0"/>
              <a:t> Minimize average response time = time from process arrival to first scheduling</a:t>
            </a:r>
          </a:p>
          <a:p>
            <a:r>
              <a:rPr lang="en-US" dirty="0" smtClean="0"/>
              <a:t> Fairness: all processes must be treated equally</a:t>
            </a:r>
          </a:p>
          <a:p>
            <a:r>
              <a:rPr lang="en-US" dirty="0" smtClean="0"/>
              <a:t> Minimize overhead: run process long enough to amortize cost of context switch (~1 microsecond)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i="1" dirty="0" smtClean="0"/>
              <a:t> Arrival Time: </a:t>
            </a:r>
            <a:r>
              <a:rPr lang="en-US" i="1" dirty="0" smtClean="0"/>
              <a:t>Time at which the process arrives in the ready queue.</a:t>
            </a:r>
            <a:br>
              <a:rPr lang="en-US" i="1" dirty="0" smtClean="0"/>
            </a:br>
            <a:endParaRPr lang="en-US" i="1" dirty="0" smtClean="0"/>
          </a:p>
          <a:p>
            <a:pPr fontAlgn="base"/>
            <a:r>
              <a:rPr lang="en-US" b="1" i="1" dirty="0" smtClean="0"/>
              <a:t>Burst Time: </a:t>
            </a:r>
            <a:r>
              <a:rPr lang="en-US" i="1" dirty="0" smtClean="0"/>
              <a:t>Time required by a process for CPU execution.</a:t>
            </a:r>
          </a:p>
          <a:p>
            <a:pPr fontAlgn="base">
              <a:buNone/>
            </a:pPr>
            <a:endParaRPr lang="en-US" i="1" dirty="0" smtClean="0"/>
          </a:p>
          <a:p>
            <a:pPr fontAlgn="base"/>
            <a:r>
              <a:rPr lang="en-US" b="1" i="1" dirty="0" smtClean="0"/>
              <a:t> Waiting Time(W.T):</a:t>
            </a:r>
            <a:r>
              <a:rPr lang="en-US" i="1" dirty="0" smtClean="0"/>
              <a:t> </a:t>
            </a:r>
            <a:r>
              <a:rPr lang="en-US" dirty="0" smtClean="0"/>
              <a:t> </a:t>
            </a:r>
            <a:r>
              <a:rPr lang="en-US" i="1" dirty="0" smtClean="0"/>
              <a:t>Total time spent by the process in the ready state waiting for CPU. </a:t>
            </a:r>
            <a:br>
              <a:rPr lang="en-US" i="1" dirty="0" smtClean="0"/>
            </a:br>
            <a:r>
              <a:rPr lang="en-US" sz="2800" i="1" dirty="0" smtClean="0"/>
              <a:t>Waiting Time = Turn Around Time – Burst Time</a:t>
            </a:r>
          </a:p>
          <a:p>
            <a:pPr fontAlgn="base"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Turn Around Time: </a:t>
            </a:r>
            <a:r>
              <a:rPr lang="en-US" dirty="0" smtClean="0"/>
              <a:t> </a:t>
            </a:r>
            <a:r>
              <a:rPr lang="en-US" i="1" dirty="0" smtClean="0"/>
              <a:t>Total amount of time spent by the process from coming in the ready state for the first time to its completion. </a:t>
            </a:r>
          </a:p>
          <a:p>
            <a:pPr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000" i="1" dirty="0" smtClean="0"/>
              <a:t>Turn Around Time = Completion Time – Arrival Time</a:t>
            </a:r>
          </a:p>
          <a:p>
            <a:pPr>
              <a:buNone/>
            </a:pPr>
            <a:r>
              <a:rPr lang="en-US" sz="3000" i="1" dirty="0" smtClean="0"/>
              <a:t>    Turnaround time = </a:t>
            </a:r>
            <a:r>
              <a:rPr lang="en-US" sz="3000" i="1" dirty="0" smtClean="0"/>
              <a:t>Waiting </a:t>
            </a:r>
            <a:r>
              <a:rPr lang="en-US" sz="3000" i="1" dirty="0" smtClean="0"/>
              <a:t>time + Burst time</a:t>
            </a:r>
          </a:p>
          <a:p>
            <a:endParaRPr lang="en-US" b="1" i="1" dirty="0" smtClean="0"/>
          </a:p>
          <a:p>
            <a:r>
              <a:rPr lang="en-US" b="1" i="1" dirty="0" smtClean="0"/>
              <a:t>Completion Time:</a:t>
            </a:r>
            <a:r>
              <a:rPr lang="en-US" i="1" dirty="0" smtClean="0"/>
              <a:t> Time at which process completes its execution.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Algorithms:</a:t>
            </a:r>
          </a:p>
          <a:p>
            <a:pPr lvl="1"/>
            <a:r>
              <a:rPr lang="en-US" b="1" dirty="0" smtClean="0"/>
              <a:t>Pre-emptive :</a:t>
            </a:r>
            <a:r>
              <a:rPr lang="en-US" dirty="0" smtClean="0"/>
              <a:t> allows a running process to be interrupted by a high priority process</a:t>
            </a:r>
          </a:p>
          <a:p>
            <a:pPr lvl="1"/>
            <a:r>
              <a:rPr lang="en-US" b="1" dirty="0" smtClean="0"/>
              <a:t>Non Pre-emptive: </a:t>
            </a:r>
            <a:r>
              <a:rPr lang="en-US" dirty="0" smtClean="0"/>
              <a:t>any new process has to wait until the running process finishes its CPU cycle.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Come First Serve(1)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Pre-emptive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0" y="1877219"/>
            <a:ext cx="7048500" cy="19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9" y="3683000"/>
            <a:ext cx="850582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16500"/>
            <a:ext cx="72390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Come First Serve(1)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16000"/>
            <a:ext cx="6019800" cy="232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683000"/>
            <a:ext cx="60960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3302000"/>
            <a:ext cx="1836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Grantt</a:t>
            </a:r>
            <a:r>
              <a:rPr lang="en-US" sz="2400" b="1" dirty="0" smtClean="0"/>
              <a:t> Chart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431428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Average waiting time: </a:t>
            </a:r>
            <a:r>
              <a:rPr lang="en-US" sz="2400" dirty="0" smtClean="0"/>
              <a:t>(</a:t>
            </a:r>
            <a:r>
              <a:rPr lang="en-US" sz="2400" dirty="0" smtClean="0"/>
              <a:t>0+2+9+13+16</a:t>
            </a:r>
            <a:r>
              <a:rPr lang="en-US" sz="2400" dirty="0" smtClean="0"/>
              <a:t>)/5 = 8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Job First(1)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95500"/>
            <a:ext cx="8077201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295400" y="1587500"/>
            <a:ext cx="266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 Pre-emptive</a:t>
            </a:r>
            <a:endParaRPr lang="en-US" sz="28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1" y="3937000"/>
            <a:ext cx="7142549" cy="61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" y="4572000"/>
            <a:ext cx="735556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Job First(1)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38300"/>
            <a:ext cx="868680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1" y="4452937"/>
            <a:ext cx="56102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5127625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0" y="1257300"/>
            <a:ext cx="25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 queue: p1p2p5 p3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selected based on priority</a:t>
            </a:r>
          </a:p>
          <a:p>
            <a:r>
              <a:rPr lang="en-US" dirty="0" smtClean="0"/>
              <a:t>The lowest priority gets the CPU first</a:t>
            </a:r>
          </a:p>
          <a:p>
            <a:r>
              <a:rPr lang="en-US" b="1" dirty="0" smtClean="0"/>
              <a:t>Can be both pre-emptive and non pre-emptive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 Scheduling(Non pre-emptive)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77741"/>
            <a:ext cx="8229600" cy="164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1" y="4147344"/>
            <a:ext cx="7533553" cy="61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928" y="4927600"/>
            <a:ext cx="880347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09800" y="1485900"/>
            <a:ext cx="16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r.q</a:t>
            </a:r>
            <a:r>
              <a:rPr lang="en-US" dirty="0" smtClean="0"/>
              <a:t>: p2 p1 p4 p3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smtClean="0"/>
              <a:t>CPU Switches from Process to Process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Priority Scheduling(Pre-emptive)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164431"/>
            <a:ext cx="8077199" cy="260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1" y="3695700"/>
            <a:ext cx="713422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470400"/>
            <a:ext cx="71628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38201" y="800100"/>
            <a:ext cx="5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r.q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5313" y="468630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p5=14-12=2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Pre-emptive</a:t>
            </a:r>
          </a:p>
          <a:p>
            <a:r>
              <a:rPr lang="en-US" dirty="0" smtClean="0"/>
              <a:t>Each process gets a small unit of CPU time (</a:t>
            </a:r>
            <a:r>
              <a:rPr lang="en-US" i="1" dirty="0" smtClean="0"/>
              <a:t>time quantum</a:t>
            </a:r>
            <a:r>
              <a:rPr lang="en-US" dirty="0" smtClean="0"/>
              <a:t>), usually 10-100 milliseconds.  After this time has elapsed, the process is preempted and added to the end of the ready queue.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Robin(2)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6" y="1714500"/>
            <a:ext cx="8848725" cy="179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619500"/>
            <a:ext cx="8534400" cy="84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4635500"/>
            <a:ext cx="8229600" cy="31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57400" y="12065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Here, </a:t>
            </a:r>
            <a:r>
              <a:rPr lang="en-US" sz="3200" dirty="0" err="1" smtClean="0"/>
              <a:t>Quantam</a:t>
            </a:r>
            <a:r>
              <a:rPr lang="en-US" sz="3200" dirty="0" smtClean="0"/>
              <a:t> = 5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342900"/>
            <a:ext cx="2125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P1=0+(15-5)+(21-20)</a:t>
            </a:r>
          </a:p>
          <a:p>
            <a:r>
              <a:rPr lang="en-US" dirty="0" smtClean="0"/>
              <a:t>P2=5, p3=8+(20-13)</a:t>
            </a:r>
          </a:p>
          <a:p>
            <a:r>
              <a:rPr lang="en-US" dirty="0" smtClean="0"/>
              <a:t>P4=13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dirty="0" smtClean="0"/>
              <a:t>Round Robin(3)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97000"/>
            <a:ext cx="81534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0005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762500"/>
            <a:ext cx="6477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24000" y="723900"/>
            <a:ext cx="1539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Quantam</a:t>
            </a:r>
            <a:r>
              <a:rPr lang="en-US" dirty="0" smtClean="0"/>
              <a:t>=2</a:t>
            </a:r>
          </a:p>
          <a:p>
            <a:r>
              <a:rPr lang="en-US" dirty="0" err="1" smtClean="0"/>
              <a:t>Readu</a:t>
            </a:r>
            <a:r>
              <a:rPr lang="en-US" dirty="0" smtClean="0"/>
              <a:t> queue: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571500"/>
            <a:ext cx="3042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P1=0+3+5, p2=1+7, p3=2,p4=4</a:t>
            </a:r>
          </a:p>
          <a:p>
            <a:r>
              <a:rPr lang="en-US" dirty="0" smtClean="0"/>
              <a:t>P5=5+2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animation links…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come first serve:</a:t>
            </a:r>
          </a:p>
          <a:p>
            <a:pPr>
              <a:buNone/>
            </a:pPr>
            <a:r>
              <a:rPr lang="en-US" sz="1900" u="sng" dirty="0" smtClean="0">
                <a:hlinkClick r:id="rId2"/>
              </a:rPr>
              <a:t>https://www.youtube.com/watch?v=iiBij98FtHg</a:t>
            </a:r>
            <a:endParaRPr lang="en-US" sz="1900" dirty="0" smtClean="0"/>
          </a:p>
          <a:p>
            <a:r>
              <a:rPr lang="en-US" dirty="0" smtClean="0"/>
              <a:t>Shortest job first:</a:t>
            </a:r>
          </a:p>
          <a:p>
            <a:pPr>
              <a:buNone/>
            </a:pPr>
            <a:r>
              <a:rPr lang="en-US" sz="1900" u="sng" dirty="0" smtClean="0">
                <a:hlinkClick r:id="rId3"/>
              </a:rPr>
              <a:t>https://www.youtube.com/watch?v=ngHgEqYZeyg</a:t>
            </a:r>
            <a:endParaRPr lang="en-US" sz="1900" dirty="0" smtClean="0"/>
          </a:p>
          <a:p>
            <a:r>
              <a:rPr lang="en-US" dirty="0" smtClean="0"/>
              <a:t>Priority Scheduling (Pre-emptive)</a:t>
            </a:r>
          </a:p>
          <a:p>
            <a:pPr>
              <a:buNone/>
            </a:pPr>
            <a:r>
              <a:rPr lang="en-US" sz="1900" u="sng" dirty="0" smtClean="0">
                <a:hlinkClick r:id="rId4"/>
              </a:rPr>
              <a:t>https://www.youtube.com/watch?v=2NB53crEWn4</a:t>
            </a:r>
            <a:endParaRPr lang="en-US" sz="1900" dirty="0" smtClean="0"/>
          </a:p>
          <a:p>
            <a:r>
              <a:rPr lang="en-US" dirty="0" smtClean="0"/>
              <a:t>Round Robin Scheduling:</a:t>
            </a:r>
          </a:p>
          <a:p>
            <a:pPr>
              <a:buNone/>
            </a:pPr>
            <a:r>
              <a:rPr lang="en-US" sz="1900" u="sng" dirty="0" smtClean="0">
                <a:hlinkClick r:id="rId5"/>
              </a:rPr>
              <a:t>https://www.youtube.com/watch?v=hy5dn9mK36I</a:t>
            </a:r>
            <a:endParaRPr lang="en-US" sz="19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dirty="0" smtClean="0"/>
          </a:p>
          <a:p>
            <a:pPr algn="ctr">
              <a:buNone/>
            </a:pPr>
            <a:r>
              <a:rPr lang="en-US" sz="6600" dirty="0" smtClean="0"/>
              <a:t>Thank you!!!!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Job queue</a:t>
            </a:r>
            <a:r>
              <a:rPr lang="en-US" dirty="0" smtClean="0"/>
              <a:t> – set of all processes in the system</a:t>
            </a:r>
          </a:p>
          <a:p>
            <a:endParaRPr lang="en-US" sz="1100" dirty="0" smtClean="0"/>
          </a:p>
          <a:p>
            <a:r>
              <a:rPr lang="en-US" b="1" dirty="0" smtClean="0"/>
              <a:t>Ready queue </a:t>
            </a:r>
            <a:r>
              <a:rPr lang="en-US" dirty="0" smtClean="0"/>
              <a:t>– set of all processes residing in main memory, ready and waiting to execute</a:t>
            </a:r>
          </a:p>
          <a:p>
            <a:endParaRPr lang="en-US" sz="1100" dirty="0" smtClean="0"/>
          </a:p>
          <a:p>
            <a:r>
              <a:rPr lang="en-US" b="1" dirty="0" smtClean="0"/>
              <a:t>Device queues </a:t>
            </a:r>
            <a:r>
              <a:rPr lang="en-US" dirty="0" smtClean="0"/>
              <a:t>– set of processes waiting for an I/O device</a:t>
            </a:r>
          </a:p>
          <a:p>
            <a:endParaRPr lang="en-US" sz="1100" dirty="0" smtClean="0"/>
          </a:p>
          <a:p>
            <a:r>
              <a:rPr lang="en-US" dirty="0" smtClean="0"/>
              <a:t>Processes migrate among the various queues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Process Scheduling</a:t>
            </a:r>
            <a:endParaRPr lang="en-US" dirty="0"/>
          </a:p>
        </p:txBody>
      </p:sp>
      <p:pic>
        <p:nvPicPr>
          <p:cNvPr id="4" name="Picture 4" descr="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79500"/>
            <a:ext cx="7620000" cy="387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Long-term scheduler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(or job scheduler) – selects which processes should be brought into the ready queue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000000"/>
                </a:solidFill>
              </a:rPr>
              <a:t>Short-term scheduler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(or CPU scheduler) – selects which process should be executed next and allocates CPU</a:t>
            </a:r>
          </a:p>
          <a:p>
            <a:endParaRPr lang="en-US" dirty="0" smtClean="0"/>
          </a:p>
          <a:p>
            <a:r>
              <a:rPr lang="en-US" dirty="0" smtClean="0">
                <a:sym typeface="Symbol" pitchFamily="18" charset="2"/>
              </a:rPr>
              <a:t>The </a:t>
            </a:r>
            <a:r>
              <a:rPr lang="en-US" b="1" dirty="0" smtClean="0">
                <a:sym typeface="Symbol" pitchFamily="18" charset="2"/>
              </a:rPr>
              <a:t>long-term scheduler </a:t>
            </a:r>
            <a:r>
              <a:rPr lang="en-US" dirty="0" smtClean="0">
                <a:sym typeface="Symbol" pitchFamily="18" charset="2"/>
              </a:rPr>
              <a:t>controls the </a:t>
            </a:r>
            <a:r>
              <a:rPr lang="en-US" i="1" dirty="0" smtClean="0">
                <a:sym typeface="Symbol" pitchFamily="18" charset="2"/>
              </a:rPr>
              <a:t>degree of </a:t>
            </a:r>
            <a:r>
              <a:rPr lang="en-US" b="1" i="1" dirty="0" smtClean="0">
                <a:sym typeface="Symbol" pitchFamily="18" charset="2"/>
              </a:rPr>
              <a:t>multiprogramming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 of Medium Term Scheduling</a:t>
            </a:r>
            <a:endParaRPr lang="en-US" dirty="0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97001"/>
            <a:ext cx="8229600" cy="306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Processes can be described as either: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sym typeface="Symbol" pitchFamily="18" charset="2"/>
              </a:rPr>
              <a:t>I/O-bound process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sym typeface="Symbol" pitchFamily="18" charset="2"/>
              </a:rPr>
              <a:t>CPU-bound process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– spends more time doing computations; few very long CPU bursts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Policy:</a:t>
            </a:r>
            <a:r>
              <a:rPr lang="en-US" dirty="0" smtClean="0"/>
              <a:t> which process to run</a:t>
            </a:r>
          </a:p>
          <a:p>
            <a:pPr>
              <a:buNone/>
            </a:pPr>
            <a:r>
              <a:rPr lang="en-US" b="1" dirty="0" smtClean="0"/>
              <a:t>Mechanism:</a:t>
            </a:r>
            <a:r>
              <a:rPr lang="en-US" dirty="0" smtClean="0"/>
              <a:t> how to “</a:t>
            </a:r>
            <a:r>
              <a:rPr lang="en-US" b="1" dirty="0" smtClean="0"/>
              <a:t>context switch</a:t>
            </a:r>
            <a:r>
              <a:rPr lang="en-US" dirty="0" smtClean="0"/>
              <a:t>” between</a:t>
            </a:r>
          </a:p>
          <a:p>
            <a:pPr>
              <a:buNone/>
            </a:pPr>
            <a:r>
              <a:rPr lang="en-US" dirty="0" smtClean="0"/>
              <a:t>   processes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policy </a:t>
            </a:r>
            <a:r>
              <a:rPr lang="en-US" dirty="0" smtClean="0"/>
              <a:t>which process to run next, from set of ready processes? </a:t>
            </a:r>
          </a:p>
          <a:p>
            <a:r>
              <a:rPr lang="en-US" dirty="0" smtClean="0"/>
              <a:t> OS scheduler schedules the CPU requests (bursts) of processes </a:t>
            </a:r>
          </a:p>
          <a:p>
            <a:pPr>
              <a:buNone/>
            </a:pPr>
            <a:r>
              <a:rPr lang="en-US" dirty="0" smtClean="0"/>
              <a:t>		– CPU burst = the CPU time used by a 	process in a continuous stretch </a:t>
            </a:r>
          </a:p>
          <a:p>
            <a:pPr>
              <a:buNone/>
            </a:pPr>
            <a:r>
              <a:rPr lang="en-US" dirty="0" smtClean="0"/>
              <a:t>		– If a process comes back after I/O wait, it 	counts as a fresh CPU burst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487</Words>
  <Application>Microsoft Office PowerPoint</Application>
  <PresentationFormat>On-screen Show (16:10)</PresentationFormat>
  <Paragraphs>101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Operating System Process Scheduling</vt:lpstr>
      <vt:lpstr>  </vt:lpstr>
      <vt:lpstr>Process Scheduling Queues</vt:lpstr>
      <vt:lpstr>Representation of Process Scheduling</vt:lpstr>
      <vt:lpstr>Types of Schedulers</vt:lpstr>
      <vt:lpstr>Addition of Medium Term Scheduling</vt:lpstr>
      <vt:lpstr>Schedulers(cont.)</vt:lpstr>
      <vt:lpstr>Scheduling Algorithms(1)</vt:lpstr>
      <vt:lpstr>Scheduling Algorithms(2)</vt:lpstr>
      <vt:lpstr>Scheduling Algorithms(3)</vt:lpstr>
      <vt:lpstr>Scheduling Algorithms(4)</vt:lpstr>
      <vt:lpstr>Scheduling Algorithms(5)</vt:lpstr>
      <vt:lpstr>Scheduling Algorithms(6)</vt:lpstr>
      <vt:lpstr>First Come First Serve(1)</vt:lpstr>
      <vt:lpstr>First Come First Serve(1)</vt:lpstr>
      <vt:lpstr>Shortest Job First(1)</vt:lpstr>
      <vt:lpstr>Shortest Job First(1)</vt:lpstr>
      <vt:lpstr>Priority Scheduling(1)</vt:lpstr>
      <vt:lpstr>Priority Scheduling(Non pre-emptive)</vt:lpstr>
      <vt:lpstr>Priority Scheduling(Pre-emptive)</vt:lpstr>
      <vt:lpstr>Round Robin(1)</vt:lpstr>
      <vt:lpstr>Round Robin(2)</vt:lpstr>
      <vt:lpstr>Round Robin(3)</vt:lpstr>
      <vt:lpstr>Some animation links…</vt:lpstr>
      <vt:lpstr>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Process Scheduling</dc:title>
  <dc:creator>Hp</dc:creator>
  <cp:lastModifiedBy>HP</cp:lastModifiedBy>
  <cp:revision>16</cp:revision>
  <dcterms:created xsi:type="dcterms:W3CDTF">2006-08-16T00:00:00Z</dcterms:created>
  <dcterms:modified xsi:type="dcterms:W3CDTF">2021-01-19T09:25:35Z</dcterms:modified>
</cp:coreProperties>
</file>