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5" r:id="rId16"/>
    <p:sldId id="270" r:id="rId17"/>
    <p:sldId id="276" r:id="rId18"/>
    <p:sldId id="274" r:id="rId19"/>
    <p:sldId id="271" r:id="rId20"/>
    <p:sldId id="277" r:id="rId21"/>
    <p:sldId id="272" r:id="rId22"/>
    <p:sldId id="273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2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18E38-DAC3-43EE-ACE5-51F2CB72B2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C65C1-B0F8-4BE2-8A11-FFB096C609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b9dcdecd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b9dcdecd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b9dcdecd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b9dcdecd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b9dcdecd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b9dcdecd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Operating System</a:t>
            </a:r>
            <a:br>
              <a:rPr lang="en-US" dirty="0" smtClean="0"/>
            </a:br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Tahira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Services(3)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90000"/>
              </a:lnSpc>
            </a:pPr>
            <a:r>
              <a:rPr lang="en-US" sz="2400" b="1" dirty="0" smtClean="0"/>
              <a:t>Protection and security - </a:t>
            </a:r>
            <a:r>
              <a:rPr lang="en-US" sz="2400" dirty="0" smtClean="0"/>
              <a:t>The owners of information stored in a multiuser or networked computer system may want to control use of that information, concurrent processes should not interfere with each other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Protection</a:t>
            </a:r>
            <a:r>
              <a:rPr lang="en-US" dirty="0" smtClean="0"/>
              <a:t> involves ensuring that all access to system resources is controlled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Security</a:t>
            </a:r>
            <a:r>
              <a:rPr lang="en-US" dirty="0" smtClean="0"/>
              <a:t> of the system from outsiders requires user authentication, extends to defending external I/O devices from invalid access attempts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a system is to be protected and secure, precautions must be instituted throughout it. A chain is only as strong as its weakest link.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API does the OS provide to user</a:t>
            </a:r>
            <a:br>
              <a:rPr lang="en-US" dirty="0" smtClean="0"/>
            </a:br>
            <a:r>
              <a:rPr lang="en-US" dirty="0" smtClean="0"/>
              <a:t>programs?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API = Application Programming Interface</a:t>
            </a:r>
          </a:p>
          <a:p>
            <a:pPr>
              <a:buNone/>
            </a:pPr>
            <a:r>
              <a:rPr lang="en-US" dirty="0" smtClean="0"/>
              <a:t>    = functions available to write user programs</a:t>
            </a:r>
          </a:p>
          <a:p>
            <a:pPr>
              <a:buNone/>
            </a:pPr>
            <a:r>
              <a:rPr lang="en-US" dirty="0" smtClean="0"/>
              <a:t>• API provided by OS is a set of “system calls”</a:t>
            </a:r>
          </a:p>
          <a:p>
            <a:pPr>
              <a:buNone/>
            </a:pPr>
            <a:r>
              <a:rPr lang="en-US" dirty="0" smtClean="0"/>
              <a:t>    – System call is a function call into OS code that runs at</a:t>
            </a:r>
          </a:p>
          <a:p>
            <a:pPr>
              <a:buNone/>
            </a:pPr>
            <a:r>
              <a:rPr lang="en-US" dirty="0" smtClean="0"/>
              <a:t>     a higher privilege level of the CPU</a:t>
            </a:r>
          </a:p>
          <a:p>
            <a:pPr>
              <a:buNone/>
            </a:pPr>
            <a:r>
              <a:rPr lang="en-US" dirty="0" smtClean="0"/>
              <a:t>    – Sensitive operations (e.g., access to hardware) are</a:t>
            </a:r>
          </a:p>
          <a:p>
            <a:pPr>
              <a:buNone/>
            </a:pPr>
            <a:r>
              <a:rPr lang="en-US" dirty="0" smtClean="0"/>
              <a:t>     allowed only at a higher privilege level</a:t>
            </a:r>
          </a:p>
          <a:p>
            <a:pPr>
              <a:buNone/>
            </a:pPr>
            <a:r>
              <a:rPr lang="en-US" dirty="0" smtClean="0"/>
              <a:t>    – Some “blocking” system calls cause the process to be</a:t>
            </a:r>
          </a:p>
          <a:p>
            <a:pPr>
              <a:buNone/>
            </a:pPr>
            <a:r>
              <a:rPr lang="en-US" dirty="0" smtClean="0"/>
              <a:t>     blocked and </a:t>
            </a:r>
            <a:r>
              <a:rPr lang="en-US" dirty="0" err="1" smtClean="0"/>
              <a:t>descheduled</a:t>
            </a:r>
            <a:r>
              <a:rPr lang="en-US" dirty="0" smtClean="0"/>
              <a:t> (e.g., read from disk)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So, should we rewrite programs for</a:t>
            </a:r>
            <a:br>
              <a:rPr lang="en-US" dirty="0" smtClean="0"/>
            </a:br>
            <a:r>
              <a:rPr lang="en-US" dirty="0" smtClean="0"/>
              <a:t>each 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POSIX API: a standard set of system calls that an OS</a:t>
            </a:r>
          </a:p>
          <a:p>
            <a:pPr>
              <a:buNone/>
            </a:pPr>
            <a:r>
              <a:rPr lang="en-US" dirty="0" smtClean="0"/>
              <a:t>must implement</a:t>
            </a:r>
          </a:p>
          <a:p>
            <a:pPr>
              <a:buNone/>
            </a:pPr>
            <a:r>
              <a:rPr lang="en-US" dirty="0" smtClean="0"/>
              <a:t>– Programs written to the POSIX API can run on any POSIX</a:t>
            </a:r>
          </a:p>
          <a:p>
            <a:pPr>
              <a:buNone/>
            </a:pPr>
            <a:r>
              <a:rPr lang="en-US" dirty="0" smtClean="0"/>
              <a:t>compliant OS</a:t>
            </a:r>
          </a:p>
          <a:p>
            <a:pPr>
              <a:buNone/>
            </a:pPr>
            <a:r>
              <a:rPr lang="en-US" dirty="0" smtClean="0"/>
              <a:t>– Most modern </a:t>
            </a:r>
            <a:r>
              <a:rPr lang="en-US" dirty="0" err="1" smtClean="0"/>
              <a:t>OSes</a:t>
            </a:r>
            <a:r>
              <a:rPr lang="en-US" dirty="0" smtClean="0"/>
              <a:t> are POSIX compliant</a:t>
            </a:r>
          </a:p>
          <a:p>
            <a:pPr>
              <a:buNone/>
            </a:pPr>
            <a:r>
              <a:rPr lang="en-US" dirty="0" smtClean="0"/>
              <a:t>– Ensures program portability</a:t>
            </a:r>
          </a:p>
          <a:p>
            <a:pPr>
              <a:buNone/>
            </a:pPr>
            <a:r>
              <a:rPr lang="en-US" dirty="0" smtClean="0"/>
              <a:t>• Program language libraries hide the details of invoking</a:t>
            </a:r>
          </a:p>
          <a:p>
            <a:pPr>
              <a:buNone/>
            </a:pPr>
            <a:r>
              <a:rPr lang="en-US" dirty="0" smtClean="0"/>
              <a:t>system calls</a:t>
            </a:r>
          </a:p>
          <a:p>
            <a:pPr>
              <a:buNone/>
            </a:pPr>
            <a:r>
              <a:rPr lang="en-US" dirty="0" smtClean="0"/>
              <a:t>– The </a:t>
            </a:r>
            <a:r>
              <a:rPr lang="en-US" dirty="0" err="1" smtClean="0"/>
              <a:t>printf</a:t>
            </a:r>
            <a:r>
              <a:rPr lang="en-US" dirty="0" smtClean="0"/>
              <a:t> function in the C library calls the write system</a:t>
            </a:r>
          </a:p>
          <a:p>
            <a:pPr>
              <a:buNone/>
            </a:pPr>
            <a:r>
              <a:rPr lang="en-US" dirty="0" smtClean="0"/>
              <a:t>call to write to screen</a:t>
            </a:r>
          </a:p>
          <a:p>
            <a:pPr>
              <a:buNone/>
            </a:pPr>
            <a:r>
              <a:rPr lang="en-US" dirty="0" smtClean="0"/>
              <a:t>– User programs usually do not need to worry about</a:t>
            </a:r>
          </a:p>
          <a:p>
            <a:pPr>
              <a:buNone/>
            </a:pPr>
            <a:r>
              <a:rPr lang="en-US" dirty="0" smtClean="0"/>
              <a:t>invoking system calls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related system calls (in Unix)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fork() creates a new child process</a:t>
            </a:r>
          </a:p>
          <a:p>
            <a:pPr>
              <a:buNone/>
            </a:pPr>
            <a:r>
              <a:rPr lang="en-US" dirty="0" smtClean="0"/>
              <a:t>– All processes are created by forking from a parent</a:t>
            </a:r>
          </a:p>
          <a:p>
            <a:pPr>
              <a:buNone/>
            </a:pPr>
            <a:r>
              <a:rPr lang="en-US" dirty="0" smtClean="0"/>
              <a:t>– The init process is ancestor of all processes</a:t>
            </a:r>
          </a:p>
          <a:p>
            <a:pPr>
              <a:buNone/>
            </a:pPr>
            <a:r>
              <a:rPr lang="en-US" dirty="0" smtClean="0"/>
              <a:t>• exec() makes a process execute a given</a:t>
            </a:r>
          </a:p>
          <a:p>
            <a:pPr>
              <a:buNone/>
            </a:pPr>
            <a:r>
              <a:rPr lang="en-US" dirty="0" smtClean="0"/>
              <a:t>executable</a:t>
            </a:r>
          </a:p>
          <a:p>
            <a:pPr>
              <a:buNone/>
            </a:pPr>
            <a:r>
              <a:rPr lang="en-US" dirty="0" smtClean="0"/>
              <a:t>• exit() terminates a process</a:t>
            </a:r>
          </a:p>
          <a:p>
            <a:pPr>
              <a:buNone/>
            </a:pPr>
            <a:r>
              <a:rPr lang="en-US" dirty="0" smtClean="0"/>
              <a:t>• wait() causes a parent to block until child</a:t>
            </a:r>
          </a:p>
          <a:p>
            <a:pPr>
              <a:buNone/>
            </a:pPr>
            <a:r>
              <a:rPr lang="en-US" dirty="0" smtClean="0"/>
              <a:t>terminates</a:t>
            </a:r>
          </a:p>
          <a:p>
            <a:pPr>
              <a:buNone/>
            </a:pPr>
            <a:r>
              <a:rPr lang="en-US" dirty="0" smtClean="0"/>
              <a:t>• Many variants exist of the above system calls with</a:t>
            </a:r>
          </a:p>
          <a:p>
            <a:pPr>
              <a:buNone/>
            </a:pPr>
            <a:r>
              <a:rPr lang="en-US" dirty="0" smtClean="0"/>
              <a:t>different arguments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during a fork?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A new process is created</a:t>
            </a:r>
          </a:p>
          <a:p>
            <a:pPr>
              <a:buNone/>
            </a:pPr>
            <a:r>
              <a:rPr lang="en-US" sz="1600" dirty="0" smtClean="0"/>
              <a:t>by making a copy </a:t>
            </a:r>
            <a:r>
              <a:rPr lang="en-US" sz="1600" dirty="0" smtClean="0"/>
              <a:t>of</a:t>
            </a:r>
          </a:p>
          <a:p>
            <a:pPr>
              <a:buNone/>
            </a:pPr>
            <a:r>
              <a:rPr lang="en-US" sz="1600" dirty="0" smtClean="0"/>
              <a:t>parent’s memory image</a:t>
            </a:r>
          </a:p>
          <a:p>
            <a:pPr>
              <a:buNone/>
            </a:pPr>
            <a:r>
              <a:rPr lang="en-US" sz="1600" dirty="0" smtClean="0"/>
              <a:t>• </a:t>
            </a:r>
            <a:r>
              <a:rPr lang="en-US" sz="1600" dirty="0" smtClean="0"/>
              <a:t>The new process is added</a:t>
            </a:r>
          </a:p>
          <a:p>
            <a:pPr>
              <a:buNone/>
            </a:pPr>
            <a:r>
              <a:rPr lang="en-US" sz="1600" dirty="0" smtClean="0"/>
              <a:t>to the OS process list and</a:t>
            </a:r>
          </a:p>
          <a:p>
            <a:pPr>
              <a:buNone/>
            </a:pPr>
            <a:r>
              <a:rPr lang="en-US" sz="1600" dirty="0" smtClean="0"/>
              <a:t>scheduled</a:t>
            </a:r>
          </a:p>
          <a:p>
            <a:pPr>
              <a:buNone/>
            </a:pPr>
            <a:r>
              <a:rPr lang="en-US" sz="1600" dirty="0" smtClean="0"/>
              <a:t>• Parent and child start</a:t>
            </a:r>
          </a:p>
          <a:p>
            <a:pPr>
              <a:buNone/>
            </a:pPr>
            <a:r>
              <a:rPr lang="en-US" sz="1600" dirty="0" smtClean="0"/>
              <a:t>execution just after fork</a:t>
            </a:r>
          </a:p>
          <a:p>
            <a:pPr>
              <a:buNone/>
            </a:pPr>
            <a:r>
              <a:rPr lang="en-US" sz="1600" dirty="0" smtClean="0"/>
              <a:t>(with different return</a:t>
            </a:r>
          </a:p>
          <a:p>
            <a:pPr>
              <a:buNone/>
            </a:pPr>
            <a:r>
              <a:rPr lang="en-US" sz="1600" dirty="0" smtClean="0"/>
              <a:t>values)</a:t>
            </a:r>
          </a:p>
          <a:p>
            <a:pPr>
              <a:buNone/>
            </a:pPr>
            <a:r>
              <a:rPr lang="en-US" sz="1600" dirty="0" smtClean="0"/>
              <a:t>• Parent and child execute</a:t>
            </a:r>
          </a:p>
          <a:p>
            <a:pPr>
              <a:buNone/>
            </a:pPr>
            <a:r>
              <a:rPr lang="en-US" sz="1600" dirty="0" smtClean="0"/>
              <a:t>and modify the memory</a:t>
            </a:r>
          </a:p>
          <a:p>
            <a:pPr>
              <a:buNone/>
            </a:pPr>
            <a:r>
              <a:rPr lang="en-US" sz="1600" dirty="0" smtClean="0"/>
              <a:t>data independently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543050"/>
            <a:ext cx="13716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.</a:t>
            </a:r>
          </a:p>
          <a:p>
            <a:pPr algn="ctr"/>
            <a:r>
              <a:rPr lang="en-US" sz="1400" b="1" dirty="0" smtClean="0"/>
              <a:t>.</a:t>
            </a:r>
          </a:p>
          <a:p>
            <a:pPr algn="ctr"/>
            <a:r>
              <a:rPr lang="en-US" sz="1400" b="1" dirty="0" smtClean="0"/>
              <a:t>f</a:t>
            </a:r>
            <a:r>
              <a:rPr lang="en-US" sz="1400" b="1" dirty="0" smtClean="0"/>
              <a:t>ork()</a:t>
            </a:r>
          </a:p>
          <a:p>
            <a:pPr algn="ctr"/>
            <a:r>
              <a:rPr lang="en-US" sz="1400" b="1" dirty="0" smtClean="0"/>
              <a:t>Code</a:t>
            </a:r>
          </a:p>
          <a:p>
            <a:pPr algn="ctr"/>
            <a:r>
              <a:rPr lang="en-US" sz="1400" b="1" dirty="0" smtClean="0"/>
              <a:t>data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.</a:t>
            </a:r>
          </a:p>
          <a:p>
            <a:pPr algn="ctr"/>
            <a:r>
              <a:rPr lang="en-US" sz="1400" b="1" dirty="0" smtClean="0"/>
              <a:t>.</a:t>
            </a:r>
            <a:endParaRPr lang="en-US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7162800" y="1543050"/>
            <a:ext cx="13716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.</a:t>
            </a:r>
          </a:p>
          <a:p>
            <a:pPr algn="ctr"/>
            <a:r>
              <a:rPr lang="en-US" sz="1400" b="1" dirty="0" smtClean="0"/>
              <a:t>.</a:t>
            </a:r>
          </a:p>
          <a:p>
            <a:pPr algn="ctr"/>
            <a:r>
              <a:rPr lang="en-US" sz="1400" b="1" dirty="0" smtClean="0"/>
              <a:t>fork</a:t>
            </a:r>
            <a:r>
              <a:rPr lang="en-US" sz="1400" b="1" dirty="0" smtClean="0"/>
              <a:t>()</a:t>
            </a:r>
          </a:p>
          <a:p>
            <a:pPr algn="ctr"/>
            <a:r>
              <a:rPr lang="en-US" sz="1400" b="1" dirty="0" smtClean="0"/>
              <a:t>Code</a:t>
            </a:r>
          </a:p>
          <a:p>
            <a:pPr algn="ctr"/>
            <a:r>
              <a:rPr lang="en-US" sz="1400" b="1" dirty="0" smtClean="0"/>
              <a:t>data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.</a:t>
            </a:r>
          </a:p>
          <a:p>
            <a:pPr algn="ctr"/>
            <a:r>
              <a:rPr lang="en-US" sz="1400" b="1" dirty="0" smtClean="0"/>
              <a:t>.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114300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00" y="108585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</a:t>
            </a:r>
            <a:endParaRPr lang="en-US" sz="28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0" y="2286000"/>
            <a:ext cx="838200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76850" y="114300"/>
            <a:ext cx="8310900" cy="47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 dirty="0" smtClean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" sz="12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smtClean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 dirty="0" smtClean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stdlib.h</a:t>
            </a:r>
            <a:r>
              <a:rPr lang="en" sz="12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smtClean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 dirty="0" smtClean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unistd.h</a:t>
            </a:r>
            <a:r>
              <a:rPr lang="en" sz="12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smtClean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en" sz="12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argc, </a:t>
            </a:r>
            <a:r>
              <a:rPr lang="en" sz="12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*argv[]) {</a:t>
            </a:r>
            <a:endParaRPr sz="120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printf(</a:t>
            </a:r>
            <a:r>
              <a:rPr lang="en" sz="1200" dirty="0" smtClean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 (pid:%d)</a:t>
            </a:r>
            <a:r>
              <a:rPr lang="en" sz="1200" dirty="0" smtClean="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200" dirty="0" smtClean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2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getpid());</a:t>
            </a:r>
            <a:endParaRPr sz="120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rc = fork();</a:t>
            </a:r>
            <a:endParaRPr sz="120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(rc &lt; </a:t>
            </a:r>
            <a:r>
              <a:rPr lang="en" sz="1200" dirty="0" smtClean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{ //fork fails</a:t>
            </a:r>
            <a:endParaRPr sz="120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fprintf(stderr, </a:t>
            </a:r>
            <a:r>
              <a:rPr lang="en" sz="1200" dirty="0" smtClean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"fork failed</a:t>
            </a:r>
            <a:r>
              <a:rPr lang="en" sz="1200" dirty="0" smtClean="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200" dirty="0" smtClean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2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(rc == </a:t>
            </a:r>
            <a:r>
              <a:rPr lang="en" sz="1200" dirty="0" smtClean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{ //new process (children)</a:t>
            </a:r>
            <a:endParaRPr sz="120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en" sz="1200" dirty="0" smtClean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"hello, I am child (pid:%d)</a:t>
            </a:r>
            <a:r>
              <a:rPr lang="en" sz="1200" dirty="0" smtClean="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200" dirty="0" smtClean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2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getpid());</a:t>
            </a:r>
            <a:endParaRPr sz="120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2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  // parent(the main process)</a:t>
            </a:r>
            <a:endParaRPr sz="120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en" sz="1200" dirty="0" smtClean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"hello, I am parent of %d (pid:%d)</a:t>
            </a:r>
            <a:r>
              <a:rPr lang="en" sz="1200" dirty="0" smtClean="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200" dirty="0" smtClean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rc, (</a:t>
            </a:r>
            <a:r>
              <a:rPr lang="en" sz="12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getpid());</a:t>
            </a:r>
            <a:endParaRPr sz="120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smtClean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9463" y="4537075"/>
            <a:ext cx="4554537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children to die…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Process termination scenarios</a:t>
            </a:r>
          </a:p>
          <a:p>
            <a:pPr>
              <a:buNone/>
            </a:pPr>
            <a:r>
              <a:rPr lang="en-US" dirty="0" smtClean="0"/>
              <a:t>– By calling exit() (exit is called automatically when</a:t>
            </a:r>
          </a:p>
          <a:p>
            <a:pPr>
              <a:buNone/>
            </a:pPr>
            <a:r>
              <a:rPr lang="en-US" dirty="0" smtClean="0"/>
              <a:t>end of main is reached)</a:t>
            </a:r>
          </a:p>
          <a:p>
            <a:pPr>
              <a:buNone/>
            </a:pPr>
            <a:r>
              <a:rPr lang="en-US" dirty="0" smtClean="0"/>
              <a:t>– OS terminates a misbehaving process</a:t>
            </a:r>
          </a:p>
          <a:p>
            <a:pPr>
              <a:buNone/>
            </a:pPr>
            <a:r>
              <a:rPr lang="en-US" dirty="0" smtClean="0"/>
              <a:t>• Terminated process exists as a zombie</a:t>
            </a:r>
          </a:p>
          <a:p>
            <a:pPr>
              <a:buNone/>
            </a:pPr>
            <a:r>
              <a:rPr lang="en-US" dirty="0" smtClean="0"/>
              <a:t>• When a parent calls wait(), zombie child is</a:t>
            </a:r>
          </a:p>
          <a:p>
            <a:pPr>
              <a:buNone/>
            </a:pPr>
            <a:r>
              <a:rPr lang="en-US" dirty="0" smtClean="0"/>
              <a:t>cleaned up or “reaped”</a:t>
            </a:r>
          </a:p>
          <a:p>
            <a:pPr>
              <a:buNone/>
            </a:pPr>
            <a:r>
              <a:rPr lang="en-US" dirty="0" smtClean="0"/>
              <a:t>• wait() blocks in parent until child terminates</a:t>
            </a:r>
          </a:p>
          <a:p>
            <a:pPr>
              <a:buNone/>
            </a:pPr>
            <a:r>
              <a:rPr lang="en-US" dirty="0" smtClean="0"/>
              <a:t>(non-blocking ways to invoke wait exist)</a:t>
            </a:r>
          </a:p>
          <a:p>
            <a:pPr>
              <a:buNone/>
            </a:pPr>
            <a:r>
              <a:rPr lang="en-US" dirty="0" smtClean="0"/>
              <a:t>• What if parent terminates before child? init</a:t>
            </a:r>
          </a:p>
          <a:p>
            <a:pPr>
              <a:buNone/>
            </a:pPr>
            <a:r>
              <a:rPr lang="en-US" dirty="0" smtClean="0"/>
              <a:t>process adopts orphans and reaps them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188595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91400" y="189358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</a:t>
            </a:r>
            <a:endParaRPr lang="en-US" sz="2800" b="1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7004824" y="2147560"/>
            <a:ext cx="386576" cy="7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2"/>
            <a:endCxn id="4" idx="2"/>
          </p:cNvCxnSpPr>
          <p:nvPr/>
        </p:nvCxnSpPr>
        <p:spPr>
          <a:xfrm rot="5400000" flipH="1">
            <a:off x="7194294" y="2031988"/>
            <a:ext cx="7635" cy="762000"/>
          </a:xfrm>
          <a:prstGeom prst="curvedConnector3">
            <a:avLst>
              <a:gd name="adj1" fmla="val -2994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7381875" y="1819275"/>
            <a:ext cx="40005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391400" y="1828800"/>
            <a:ext cx="457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96200" y="354330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458200" y="355093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</a:t>
            </a:r>
            <a:endParaRPr lang="en-US" sz="2800" b="1" dirty="0"/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8071624" y="3804910"/>
            <a:ext cx="386576" cy="7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7686675" y="3476625"/>
            <a:ext cx="40005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620000" y="3543300"/>
            <a:ext cx="457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1801" y="354330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init</a:t>
            </a:r>
            <a:endParaRPr lang="en-US" sz="2800" b="1" dirty="0"/>
          </a:p>
        </p:txBody>
      </p:sp>
      <p:cxnSp>
        <p:nvCxnSpPr>
          <p:cNvPr id="21" name="Curved Connector 20"/>
          <p:cNvCxnSpPr>
            <a:stCxn id="15" idx="2"/>
            <a:endCxn id="19" idx="2"/>
          </p:cNvCxnSpPr>
          <p:nvPr/>
        </p:nvCxnSpPr>
        <p:spPr>
          <a:xfrm rot="5400000" flipH="1">
            <a:off x="7879637" y="3307881"/>
            <a:ext cx="7635" cy="1524915"/>
          </a:xfrm>
          <a:prstGeom prst="curvedConnector3">
            <a:avLst>
              <a:gd name="adj1" fmla="val -2994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576850" y="57150"/>
            <a:ext cx="8310900" cy="4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stdlib.h</a:t>
            </a: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unistd.h</a:t>
            </a: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sys/wait.h</a:t>
            </a:r>
            <a:r>
              <a:rPr lang="en" sz="12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argc, </a:t>
            </a: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*argv[]) {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printf(</a:t>
            </a:r>
            <a:r>
              <a:rPr lang="en" sz="12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 (pid:%d)</a:t>
            </a:r>
            <a:r>
              <a:rPr lang="en" sz="1200" dirty="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2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getpid());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rc = fork();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(rc &lt; </a:t>
            </a:r>
            <a:r>
              <a:rPr lang="en" sz="120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fprintf(stderr, </a:t>
            </a:r>
            <a:r>
              <a:rPr lang="en" sz="12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"fork failed</a:t>
            </a:r>
            <a:r>
              <a:rPr lang="en" sz="1200" dirty="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2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exit(</a:t>
            </a:r>
            <a:r>
              <a:rPr lang="en" sz="120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(rc == </a:t>
            </a:r>
            <a:r>
              <a:rPr lang="en" sz="120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en" sz="12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"hello, I am child (pid:%d)</a:t>
            </a:r>
            <a:r>
              <a:rPr lang="en" sz="1200" dirty="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2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getpid());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wc = wait(NULL);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en" sz="12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"hello, I am parent of %d (wc:%d) (pid:%d)</a:t>
            </a:r>
            <a:r>
              <a:rPr lang="en" sz="1200" dirty="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2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rc, wc, (</a:t>
            </a: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getpid());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facts…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Resource sharing</a:t>
            </a:r>
          </a:p>
          <a:p>
            <a:pPr lvl="1"/>
            <a:r>
              <a:rPr lang="en-US" dirty="0" smtClean="0"/>
              <a:t>Parent and children share all resources</a:t>
            </a:r>
          </a:p>
          <a:p>
            <a:pPr lvl="1"/>
            <a:r>
              <a:rPr lang="en-US" dirty="0" smtClean="0"/>
              <a:t>Children share subset of parent’s resources</a:t>
            </a:r>
          </a:p>
          <a:p>
            <a:pPr lvl="1"/>
            <a:r>
              <a:rPr lang="en-US" dirty="0" smtClean="0"/>
              <a:t>Parent and child share no resources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Parent and children execute concurrently</a:t>
            </a:r>
          </a:p>
          <a:p>
            <a:pPr lvl="1"/>
            <a:r>
              <a:rPr lang="en-US" dirty="0" smtClean="0"/>
              <a:t>Parent waits until children terminate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during exec?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After fork, parent and child</a:t>
            </a:r>
          </a:p>
          <a:p>
            <a:pPr>
              <a:buNone/>
            </a:pPr>
            <a:r>
              <a:rPr lang="en-US" dirty="0" smtClean="0"/>
              <a:t>are running same code</a:t>
            </a:r>
          </a:p>
          <a:p>
            <a:pPr>
              <a:buNone/>
            </a:pPr>
            <a:r>
              <a:rPr lang="en-US" dirty="0" smtClean="0"/>
              <a:t>– Not too useful!</a:t>
            </a:r>
          </a:p>
          <a:p>
            <a:pPr>
              <a:buNone/>
            </a:pPr>
            <a:r>
              <a:rPr lang="en-US" dirty="0" smtClean="0"/>
              <a:t>• A process can run exec() to</a:t>
            </a:r>
          </a:p>
          <a:p>
            <a:pPr>
              <a:buNone/>
            </a:pPr>
            <a:r>
              <a:rPr lang="en-US" dirty="0" smtClean="0"/>
              <a:t>load another executable to its</a:t>
            </a:r>
          </a:p>
          <a:p>
            <a:pPr>
              <a:buNone/>
            </a:pPr>
            <a:r>
              <a:rPr lang="en-US" dirty="0" smtClean="0"/>
              <a:t>memory image</a:t>
            </a:r>
          </a:p>
          <a:p>
            <a:pPr>
              <a:buNone/>
            </a:pPr>
            <a:r>
              <a:rPr lang="en-US" dirty="0" smtClean="0"/>
              <a:t>– So, a child can run a different</a:t>
            </a:r>
          </a:p>
          <a:p>
            <a:pPr>
              <a:buNone/>
            </a:pPr>
            <a:r>
              <a:rPr lang="en-US" dirty="0" smtClean="0"/>
              <a:t>program from parent</a:t>
            </a:r>
          </a:p>
          <a:p>
            <a:pPr>
              <a:buNone/>
            </a:pPr>
            <a:r>
              <a:rPr lang="en-US" dirty="0" smtClean="0"/>
              <a:t>• Variants of exec(), e.g., to</a:t>
            </a:r>
          </a:p>
          <a:p>
            <a:pPr>
              <a:buNone/>
            </a:pPr>
            <a:r>
              <a:rPr lang="en-US" dirty="0" smtClean="0"/>
              <a:t>pass command line arguments</a:t>
            </a:r>
          </a:p>
          <a:p>
            <a:pPr>
              <a:buNone/>
            </a:pPr>
            <a:r>
              <a:rPr lang="en-US" dirty="0" smtClean="0"/>
              <a:t>to new executable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1543050"/>
            <a:ext cx="13716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.</a:t>
            </a:r>
          </a:p>
          <a:p>
            <a:pPr algn="ctr"/>
            <a:r>
              <a:rPr lang="en-US" sz="2000" b="1" dirty="0" smtClean="0"/>
              <a:t>.</a:t>
            </a:r>
          </a:p>
          <a:p>
            <a:pPr algn="ctr"/>
            <a:r>
              <a:rPr lang="en-US" sz="2000" b="1" dirty="0" smtClean="0"/>
              <a:t>fork()</a:t>
            </a:r>
          </a:p>
          <a:p>
            <a:pPr algn="ctr"/>
            <a:r>
              <a:rPr lang="en-US" sz="2000" b="1" dirty="0" smtClean="0"/>
              <a:t>.</a:t>
            </a:r>
          </a:p>
          <a:p>
            <a:pPr algn="ctr"/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7162800" y="1543050"/>
            <a:ext cx="13716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New code</a:t>
            </a:r>
          </a:p>
          <a:p>
            <a:pPr algn="ctr"/>
            <a:r>
              <a:rPr lang="en-US" sz="2000" b="1" dirty="0" smtClean="0"/>
              <a:t>New data</a:t>
            </a:r>
          </a:p>
          <a:p>
            <a:pPr algn="ctr"/>
            <a:r>
              <a:rPr lang="en-US" sz="2000" b="1" dirty="0" smtClean="0"/>
              <a:t>.</a:t>
            </a:r>
          </a:p>
          <a:p>
            <a:pPr algn="ctr"/>
            <a:r>
              <a:rPr lang="en-US" sz="2000" b="1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114300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00" y="108585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</a:t>
            </a:r>
            <a:endParaRPr lang="en-US" sz="28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96000" y="2286000"/>
            <a:ext cx="838200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 </a:t>
            </a:r>
            <a:r>
              <a:rPr lang="en-US" b="1" dirty="0" smtClean="0"/>
              <a:t>system call</a:t>
            </a:r>
            <a:r>
              <a:rPr lang="en-US" dirty="0" smtClean="0"/>
              <a:t> is the programmatic way in which a computer program requests a service from the kernel of the operating system on which it is executed. </a:t>
            </a:r>
          </a:p>
          <a:p>
            <a:r>
              <a:rPr lang="en-US" dirty="0" smtClean="0"/>
              <a:t>Example: </a:t>
            </a:r>
            <a:r>
              <a:rPr lang="en-US" dirty="0" smtClean="0"/>
              <a:t>fork</a:t>
            </a:r>
            <a:r>
              <a:rPr lang="en-US" dirty="0" smtClean="0"/>
              <a:t>, exec etc.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576850" y="149550"/>
            <a:ext cx="8310900" cy="4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stdlib.h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unistd.h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string.h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sys/wait.h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argc,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*argv[])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 (pid:%d)</a:t>
            </a:r>
            <a:r>
              <a:rPr lang="en" sz="105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getpid());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rc = fork();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(rc &lt;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fprintf(stderr,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"fork failed</a:t>
            </a:r>
            <a:r>
              <a:rPr lang="en" sz="105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exit(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(rc ==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"hello, I am child (pid:%d)</a:t>
            </a:r>
            <a:r>
              <a:rPr lang="en" sz="105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getpid());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*myargs[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myargs[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strdup(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"wc"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myargs[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strdup(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"p3.c"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myargs[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NULL;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execvp(myargs[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myargs);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"this shouldn't print out"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wc = wait(NULL);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"hello, I am parent of %d (wc:%d) (pid:%d)</a:t>
            </a:r>
            <a:r>
              <a:rPr lang="en" sz="105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rc, wc, (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getpid());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study: How does a shell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a basic OS, the init process is created after initialization of hardware</a:t>
            </a:r>
          </a:p>
          <a:p>
            <a:pPr>
              <a:buNone/>
            </a:pPr>
            <a:r>
              <a:rPr lang="en-US" dirty="0" smtClean="0"/>
              <a:t>• The init process spawns a shell like bash</a:t>
            </a:r>
          </a:p>
          <a:p>
            <a:pPr>
              <a:buNone/>
            </a:pPr>
            <a:r>
              <a:rPr lang="en-US" dirty="0" smtClean="0"/>
              <a:t>• Shell reads user command, forks a child, execs the command</a:t>
            </a:r>
          </a:p>
          <a:p>
            <a:pPr>
              <a:buNone/>
            </a:pPr>
            <a:r>
              <a:rPr lang="en-US" dirty="0" smtClean="0"/>
              <a:t>executable, waits for it to finish, and reads next command</a:t>
            </a:r>
          </a:p>
          <a:p>
            <a:pPr>
              <a:buNone/>
            </a:pPr>
            <a:r>
              <a:rPr lang="en-US" dirty="0" smtClean="0"/>
              <a:t>• Common commands like </a:t>
            </a:r>
            <a:r>
              <a:rPr lang="en-US" dirty="0" err="1" smtClean="0"/>
              <a:t>ls</a:t>
            </a:r>
            <a:r>
              <a:rPr lang="en-US" dirty="0" smtClean="0"/>
              <a:t> are all executables that are</a:t>
            </a:r>
          </a:p>
          <a:p>
            <a:pPr>
              <a:buNone/>
            </a:pPr>
            <a:r>
              <a:rPr lang="en-US" dirty="0" smtClean="0"/>
              <a:t>simply </a:t>
            </a:r>
            <a:r>
              <a:rPr lang="en-US" dirty="0" err="1" smtClean="0"/>
              <a:t>exec’ed</a:t>
            </a:r>
            <a:r>
              <a:rPr lang="en-US" dirty="0" smtClean="0"/>
              <a:t> by the shell</a:t>
            </a:r>
          </a:p>
          <a:p>
            <a:pPr>
              <a:buNone/>
            </a:pPr>
            <a:r>
              <a:rPr lang="en-US" dirty="0" smtClean="0"/>
              <a:t>prompt&gt;</a:t>
            </a:r>
            <a:r>
              <a:rPr lang="en-US" dirty="0" err="1" smtClean="0"/>
              <a:t>ls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a.txt b.txt c.txt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5000" y="4000500"/>
            <a:ext cx="4572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70010" y="354330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init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6705600" y="4000500"/>
            <a:ext cx="4572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48400" y="4286250"/>
            <a:ext cx="457200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rot="10800000">
            <a:off x="6248400" y="4400550"/>
            <a:ext cx="457200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75009" y="3779535"/>
            <a:ext cx="1011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fork()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67601" y="4179585"/>
            <a:ext cx="1303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exec(</a:t>
            </a:r>
            <a:r>
              <a:rPr lang="en-US" sz="2800" b="1" dirty="0" err="1" smtClean="0"/>
              <a:t>ls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funky things about the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Shell can manipulate the</a:t>
            </a:r>
          </a:p>
          <a:p>
            <a:pPr>
              <a:buNone/>
            </a:pPr>
            <a:r>
              <a:rPr lang="en-US" dirty="0" smtClean="0"/>
              <a:t>child in strange ways</a:t>
            </a:r>
          </a:p>
          <a:p>
            <a:pPr>
              <a:buNone/>
            </a:pPr>
            <a:r>
              <a:rPr lang="en-US" dirty="0" smtClean="0"/>
              <a:t>• Suppose you want to redirect</a:t>
            </a:r>
          </a:p>
          <a:p>
            <a:pPr>
              <a:buNone/>
            </a:pPr>
            <a:r>
              <a:rPr lang="en-US" dirty="0" smtClean="0"/>
              <a:t>output from a command to a</a:t>
            </a:r>
          </a:p>
          <a:p>
            <a:pPr>
              <a:buNone/>
            </a:pPr>
            <a:r>
              <a:rPr lang="en-US" dirty="0" smtClean="0"/>
              <a:t>file</a:t>
            </a:r>
          </a:p>
          <a:p>
            <a:pPr>
              <a:buNone/>
            </a:pPr>
            <a:r>
              <a:rPr lang="en-US" dirty="0" smtClean="0"/>
              <a:t>• prompt&gt;</a:t>
            </a:r>
            <a:r>
              <a:rPr lang="en-US" dirty="0" err="1" smtClean="0"/>
              <a:t>ls</a:t>
            </a:r>
            <a:r>
              <a:rPr lang="en-US" dirty="0" smtClean="0"/>
              <a:t> &gt; foo.txt</a:t>
            </a:r>
          </a:p>
          <a:p>
            <a:pPr>
              <a:buNone/>
            </a:pPr>
            <a:r>
              <a:rPr lang="en-US" dirty="0" smtClean="0"/>
              <a:t>• Shell spawns a child, rewires</a:t>
            </a:r>
          </a:p>
          <a:p>
            <a:pPr>
              <a:buNone/>
            </a:pPr>
            <a:r>
              <a:rPr lang="en-US" dirty="0" smtClean="0"/>
              <a:t>its standard output to a file,</a:t>
            </a:r>
          </a:p>
          <a:p>
            <a:pPr>
              <a:buNone/>
            </a:pPr>
            <a:r>
              <a:rPr lang="en-US" dirty="0" smtClean="0"/>
              <a:t>then calls exec on the child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1543050"/>
            <a:ext cx="4572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51010" y="1085850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shell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7086600" y="1543050"/>
            <a:ext cx="4572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629400" y="1828800"/>
            <a:ext cx="457200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04837" y="1607835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ls</a:t>
            </a:r>
            <a:endParaRPr lang="en-US" sz="2800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6867525" y="2390775"/>
            <a:ext cx="28575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7191375" y="2600127"/>
            <a:ext cx="4000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7581900" y="23622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48401" y="2579385"/>
            <a:ext cx="1156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screen</a:t>
            </a:r>
            <a:endParaRPr lang="en-US" sz="2800" b="1" dirty="0"/>
          </a:p>
        </p:txBody>
      </p:sp>
      <p:cxnSp>
        <p:nvCxnSpPr>
          <p:cNvPr id="16" name="Straight Connector 15"/>
          <p:cNvCxnSpPr/>
          <p:nvPr/>
        </p:nvCxnSpPr>
        <p:spPr>
          <a:xfrm rot="16200000" flipH="1">
            <a:off x="6543675" y="2619375"/>
            <a:ext cx="40005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553200" y="2628900"/>
            <a:ext cx="457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38038" y="3036585"/>
            <a:ext cx="118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foo.txt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576850" y="149550"/>
            <a:ext cx="8310900" cy="4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stdlib.h</a:t>
            </a: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unistd.h</a:t>
            </a: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string.h</a:t>
            </a: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fcntl.h</a:t>
            </a: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sys/wait.h</a:t>
            </a: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argc, </a:t>
            </a: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*argv[])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printf(</a:t>
            </a:r>
            <a:r>
              <a:rPr lang="en" sz="105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 (pid:%d)</a:t>
            </a:r>
            <a:r>
              <a:rPr lang="en" sz="1050" dirty="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getpid());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rc = fork();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(rc &lt; </a:t>
            </a:r>
            <a:r>
              <a:rPr lang="en" sz="105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fprintf(stderr, </a:t>
            </a:r>
            <a:r>
              <a:rPr lang="en" sz="105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"fork failed</a:t>
            </a:r>
            <a:r>
              <a:rPr lang="en" sz="1050" dirty="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exit(</a:t>
            </a:r>
            <a:r>
              <a:rPr lang="en" sz="105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(rc == </a:t>
            </a:r>
            <a:r>
              <a:rPr lang="en" sz="105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close(STDOUT_FILENO</a:t>
            </a:r>
            <a:r>
              <a:rPr lang="en" sz="105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 //close standard output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open(</a:t>
            </a:r>
            <a:r>
              <a:rPr lang="en" sz="105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"./p4.output"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O_CREAT | O_WRONLY | O_TRUNC, S_IRWXU</a:t>
            </a:r>
            <a:r>
              <a:rPr lang="en" sz="105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 // open a file for showing output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*myargs[</a:t>
            </a:r>
            <a:r>
              <a:rPr lang="en" sz="105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myargs[</a:t>
            </a:r>
            <a:r>
              <a:rPr lang="en" sz="105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strdup(</a:t>
            </a:r>
            <a:r>
              <a:rPr lang="en" sz="105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"wc"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myargs[</a:t>
            </a:r>
            <a:r>
              <a:rPr lang="en" sz="105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strdup(</a:t>
            </a:r>
            <a:r>
              <a:rPr lang="en" sz="105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"p4.c"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myargs[</a:t>
            </a:r>
            <a:r>
              <a:rPr lang="en" sz="105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NULL;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execvp(myargs[</a:t>
            </a:r>
            <a:r>
              <a:rPr lang="en" sz="105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myargs);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wc = wait(NULL);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r>
              <a:rPr lang="en-US" sz="4400" dirty="0" smtClean="0"/>
              <a:t>Thank You!!!!!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Services Provided by System Calls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Process creation and management</a:t>
            </a:r>
          </a:p>
          <a:p>
            <a:pPr fontAlgn="base"/>
            <a:r>
              <a:rPr lang="en-US" dirty="0" smtClean="0"/>
              <a:t>Main memory management</a:t>
            </a:r>
          </a:p>
          <a:p>
            <a:pPr fontAlgn="base"/>
            <a:r>
              <a:rPr lang="en-US" dirty="0" smtClean="0"/>
              <a:t>File Access, Directory and File system management</a:t>
            </a:r>
          </a:p>
          <a:p>
            <a:pPr fontAlgn="base"/>
            <a:r>
              <a:rPr lang="en-US" dirty="0" smtClean="0"/>
              <a:t>Device handling(I/O)</a:t>
            </a:r>
          </a:p>
          <a:p>
            <a:pPr fontAlgn="base"/>
            <a:r>
              <a:rPr lang="en-US" dirty="0" smtClean="0"/>
              <a:t>Protection</a:t>
            </a:r>
          </a:p>
          <a:p>
            <a:pPr fontAlgn="base"/>
            <a:r>
              <a:rPr lang="en-US" dirty="0" smtClean="0"/>
              <a:t>Networking </a:t>
            </a:r>
            <a:r>
              <a:rPr lang="en-US" dirty="0" smtClean="0"/>
              <a:t>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b="1" dirty="0" smtClean="0"/>
              <a:t>Process control:</a:t>
            </a:r>
            <a:r>
              <a:rPr lang="en-US" dirty="0" smtClean="0"/>
              <a:t> end, abort, create, terminate, allocate and free memory.</a:t>
            </a:r>
          </a:p>
          <a:p>
            <a:pPr fontAlgn="base"/>
            <a:r>
              <a:rPr lang="en-US" b="1" dirty="0" smtClean="0"/>
              <a:t>File management:</a:t>
            </a:r>
            <a:r>
              <a:rPr lang="en-US" dirty="0" smtClean="0"/>
              <a:t> create, open, close, delete, read file etc.</a:t>
            </a:r>
          </a:p>
          <a:p>
            <a:pPr fontAlgn="base"/>
            <a:r>
              <a:rPr lang="en-US" dirty="0" smtClean="0"/>
              <a:t>Device management</a:t>
            </a:r>
          </a:p>
          <a:p>
            <a:pPr fontAlgn="base"/>
            <a:r>
              <a:rPr lang="en-US" dirty="0" smtClean="0"/>
              <a:t>Information maintenance</a:t>
            </a:r>
          </a:p>
          <a:p>
            <a:pPr fontAlgn="base"/>
            <a:r>
              <a:rPr lang="en-US" dirty="0" smtClean="0"/>
              <a:t>Communication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pic>
        <p:nvPicPr>
          <p:cNvPr id="4" name="Picture 6" descr="OS8-p6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3000"/>
            <a:ext cx="6477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work(1)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857250"/>
            <a:ext cx="4648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work(2)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01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One set of operating-system services provides functions that are helpful to the </a:t>
            </a:r>
            <a:r>
              <a:rPr lang="en-US" dirty="0" smtClean="0"/>
              <a:t>user:</a:t>
            </a:r>
            <a:endParaRPr lang="en-US" dirty="0" smtClean="0"/>
          </a:p>
          <a:p>
            <a:pPr lvl="1"/>
            <a:r>
              <a:rPr lang="en-US" dirty="0" smtClean="0"/>
              <a:t>Communications – Processes may exchange information, on the same computer or between computers over a network</a:t>
            </a:r>
          </a:p>
          <a:p>
            <a:pPr lvl="2"/>
            <a:r>
              <a:rPr lang="en-US" dirty="0" smtClean="0"/>
              <a:t>Communications may be via shared memory or through message passing (packets moved by the OS)</a:t>
            </a:r>
          </a:p>
          <a:p>
            <a:pPr lvl="1"/>
            <a:r>
              <a:rPr lang="en-US" dirty="0" smtClean="0"/>
              <a:t>Error detection – OS needs to be constantly aware of possible errors</a:t>
            </a:r>
          </a:p>
          <a:p>
            <a:pPr lvl="2"/>
            <a:r>
              <a:rPr lang="en-US" dirty="0" smtClean="0"/>
              <a:t>May occur in the CPU and memory hardware, in I/O devices, in user program</a:t>
            </a:r>
          </a:p>
          <a:p>
            <a:pPr lvl="2"/>
            <a:r>
              <a:rPr lang="en-US" dirty="0" smtClean="0"/>
              <a:t>For each type of error, OS should take the appropriate action to ensure correct and consistent computing</a:t>
            </a:r>
          </a:p>
          <a:p>
            <a:pPr lvl="2"/>
            <a:r>
              <a:rPr lang="en-US" dirty="0" smtClean="0"/>
              <a:t>Debugging facilities can greatly enhance the user’s and programmer’s abilities to efficiently use the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Services(2)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Another set of OS functions exists for ensuring the efficient operation of the system itself via resource sharing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/>
              <a:t>Resource allocation - </a:t>
            </a:r>
            <a:r>
              <a:rPr lang="en-US" sz="2400" dirty="0" smtClean="0"/>
              <a:t>When  multiple users or multiple jobs running concurrently, resources must be allocated to each of them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Many types of resources -  Some (such as CPU cycles, main memory, and file storage) may have special allocation code, others (such as I/O devices) may have general request and release code 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/>
              <a:t>Accounting -</a:t>
            </a:r>
            <a:r>
              <a:rPr lang="en-US" sz="2400" dirty="0" smtClean="0"/>
              <a:t> To keep track of which users use how much and what kinds of computer resources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1688</Words>
  <Application>Microsoft Office PowerPoint</Application>
  <PresentationFormat>On-screen Show (16:9)</PresentationFormat>
  <Paragraphs>267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Operating System System Calls</vt:lpstr>
      <vt:lpstr>System Call</vt:lpstr>
      <vt:lpstr>Services Provided by System Calls </vt:lpstr>
      <vt:lpstr>Types of System Calls</vt:lpstr>
      <vt:lpstr>Examples:</vt:lpstr>
      <vt:lpstr>How does it work(1)</vt:lpstr>
      <vt:lpstr>How does it work(2)</vt:lpstr>
      <vt:lpstr>Operating System Services</vt:lpstr>
      <vt:lpstr>Operating System Services(2)</vt:lpstr>
      <vt:lpstr>Operating System Services(3)</vt:lpstr>
      <vt:lpstr>What API does the OS provide to user programs?</vt:lpstr>
      <vt:lpstr>So, should we rewrite programs for each OS?</vt:lpstr>
      <vt:lpstr>Process related system calls (in Unix)</vt:lpstr>
      <vt:lpstr>What happens during a fork?</vt:lpstr>
      <vt:lpstr>Slide 15</vt:lpstr>
      <vt:lpstr>Waiting for children to die…</vt:lpstr>
      <vt:lpstr>Slide 17</vt:lpstr>
      <vt:lpstr>Some facts…</vt:lpstr>
      <vt:lpstr>What happens during exec?</vt:lpstr>
      <vt:lpstr>Slide 20</vt:lpstr>
      <vt:lpstr>Case study: How does a shell work?</vt:lpstr>
      <vt:lpstr>More funky things about the shell</vt:lpstr>
      <vt:lpstr>Slide 23</vt:lpstr>
      <vt:lpstr>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System Calls</dc:title>
  <dc:creator>Hp</dc:creator>
  <cp:lastModifiedBy>Hp</cp:lastModifiedBy>
  <cp:revision>9</cp:revision>
  <dcterms:created xsi:type="dcterms:W3CDTF">2006-08-16T00:00:00Z</dcterms:created>
  <dcterms:modified xsi:type="dcterms:W3CDTF">2020-07-05T04:22:30Z</dcterms:modified>
</cp:coreProperties>
</file>