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4" r:id="rId3"/>
    <p:sldId id="257" r:id="rId4"/>
    <p:sldId id="265" r:id="rId5"/>
    <p:sldId id="266" r:id="rId6"/>
    <p:sldId id="267" r:id="rId7"/>
    <p:sldId id="258" r:id="rId8"/>
    <p:sldId id="259" r:id="rId9"/>
    <p:sldId id="260" r:id="rId10"/>
    <p:sldId id="261" r:id="rId11"/>
    <p:sldId id="262" r:id="rId12"/>
    <p:sldId id="268" r:id="rId13"/>
    <p:sldId id="263" r:id="rId14"/>
    <p:sldId id="269" r:id="rId15"/>
    <p:sldId id="286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ACBEA-C3A7-4B14-AC4A-4550A0AAF7E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12AB8-DD7B-415C-8748-212A9EB9BA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C381DE-AF20-480F-B9A2-94E5DCAF3BF4}" type="slidenum">
              <a:rPr lang="en-US"/>
              <a:pPr/>
              <a:t>16</a:t>
            </a:fld>
            <a:endParaRPr lang="en-US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9F852A-103B-4510-A496-F9986C8D5826}" type="slidenum">
              <a:rPr lang="en-US"/>
              <a:pPr/>
              <a:t>25</a:t>
            </a:fld>
            <a:endParaRPr lang="en-US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7F668-2B3B-4A26-B9A4-00D131029898}" type="slidenum">
              <a:rPr lang="en-US"/>
              <a:pPr/>
              <a:t>26</a:t>
            </a:fld>
            <a:endParaRPr lang="en-US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39BDD-9F7C-4252-B50C-8EA1D4D339C4}" type="slidenum">
              <a:rPr lang="en-US"/>
              <a:pPr/>
              <a:t>27</a:t>
            </a:fld>
            <a:endParaRPr lang="en-US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9F0A4C-FC66-424A-8807-8989A140DB19}" type="slidenum">
              <a:rPr lang="en-US"/>
              <a:pPr/>
              <a:t>28</a:t>
            </a:fld>
            <a:endParaRPr lang="en-US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C1F3-EF1A-491B-84B4-00A7A0B7C14D}" type="slidenum">
              <a:rPr lang="en-US"/>
              <a:pPr/>
              <a:t>29</a:t>
            </a:fld>
            <a:endParaRPr lang="en-US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A45F76-CBAC-49E6-A051-7D88A68706F8}" type="slidenum">
              <a:rPr lang="en-US"/>
              <a:pPr/>
              <a:t>17</a:t>
            </a:fld>
            <a:endParaRPr lang="en-US"/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76BAE0-54D6-42AD-815E-E486E0023EFC}" type="slidenum">
              <a:rPr lang="en-US"/>
              <a:pPr/>
              <a:t>22</a:t>
            </a:fld>
            <a:endParaRPr lang="en-US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98A0B0-44F9-4E26-B458-4EB7F0D3DDB8}" type="slidenum">
              <a:rPr lang="en-US"/>
              <a:pPr/>
              <a:t>23</a:t>
            </a:fld>
            <a:endParaRPr lang="en-US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6F32ED-FB4D-40C9-AC94-56720CC1DA4A}" type="slidenum">
              <a:rPr lang="en-US"/>
              <a:pPr/>
              <a:t>24</a:t>
            </a:fld>
            <a:endParaRPr lang="en-US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Inter Process Communication and Threads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Tahira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endParaRPr lang="en-US" dirty="0" smtClean="0"/>
          </a:p>
          <a:p>
            <a:r>
              <a:rPr lang="en-US" dirty="0" smtClean="0"/>
              <a:t>University of Asia Pacific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00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Pipe system call returns two file </a:t>
            </a:r>
            <a:r>
              <a:rPr lang="en-US" dirty="0" smtClean="0"/>
              <a:t>descriptors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– Read handle and write </a:t>
            </a:r>
            <a:r>
              <a:rPr lang="en-US" dirty="0" smtClean="0"/>
              <a:t>handle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– A pipe is a half-duplex </a:t>
            </a:r>
            <a:r>
              <a:rPr lang="en-US" dirty="0" smtClean="0"/>
              <a:t>communication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– Data written in one file descriptor can be read through another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/>
              <a:t>Regular pipes: both </a:t>
            </a:r>
            <a:r>
              <a:rPr lang="en-US" dirty="0" err="1" smtClean="0"/>
              <a:t>fd</a:t>
            </a:r>
            <a:r>
              <a:rPr lang="en-US" dirty="0" smtClean="0"/>
              <a:t> are in same process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(</a:t>
            </a:r>
            <a:r>
              <a:rPr lang="en-US" dirty="0" smtClean="0"/>
              <a:t>how it is useful</a:t>
            </a:r>
            <a:r>
              <a:rPr lang="en-US" dirty="0" smtClean="0"/>
              <a:t>?)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– Parent and child share </a:t>
            </a:r>
            <a:r>
              <a:rPr lang="en-US" dirty="0" err="1" smtClean="0"/>
              <a:t>fd</a:t>
            </a:r>
            <a:r>
              <a:rPr lang="en-US" dirty="0" smtClean="0"/>
              <a:t> after fork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– </a:t>
            </a:r>
            <a:r>
              <a:rPr lang="en-US" dirty="0" smtClean="0"/>
              <a:t>Parent uses one end and child uses other </a:t>
            </a:r>
            <a:r>
              <a:rPr lang="en-US" dirty="0" smtClean="0"/>
              <a:t>end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• Named pipes: two endpoints of a pipe can be in different </a:t>
            </a:r>
            <a:r>
              <a:rPr lang="en-US" dirty="0" smtClean="0"/>
              <a:t>processes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• Pipe data buffered in OS buffers between write and read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553200" y="1143000"/>
            <a:ext cx="152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467600" y="1143000"/>
            <a:ext cx="152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 flipV="1">
            <a:off x="5943600" y="1333500"/>
            <a:ext cx="609600" cy="38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858000" y="1295400"/>
            <a:ext cx="609600" cy="38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 rot="5400000">
            <a:off x="7315200" y="2438400"/>
            <a:ext cx="381000" cy="1295400"/>
          </a:xfrm>
          <a:prstGeom prst="can">
            <a:avLst>
              <a:gd name="adj" fmla="val 69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248400" y="2743200"/>
            <a:ext cx="53340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400800" y="3200400"/>
            <a:ext cx="45720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858000" y="2895600"/>
            <a:ext cx="2286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229600" y="2590800"/>
            <a:ext cx="45720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229600" y="3200400"/>
            <a:ext cx="45720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53200" y="2514600"/>
            <a:ext cx="104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P(write)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77000" y="3352800"/>
            <a:ext cx="104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</a:t>
            </a:r>
            <a:r>
              <a:rPr lang="en-US" sz="2000" b="1" dirty="0" smtClean="0"/>
              <a:t>(write)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72400" y="2057400"/>
            <a:ext cx="96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P(read)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027554" y="3429000"/>
            <a:ext cx="96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</a:t>
            </a:r>
            <a:r>
              <a:rPr lang="en-US" sz="2000" b="1" dirty="0" smtClean="0"/>
              <a:t>(read)</a:t>
            </a:r>
            <a:endParaRPr lang="en-US" sz="2000" b="1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6400800" y="3200400"/>
            <a:ext cx="838200" cy="60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620000" y="2057400"/>
            <a:ext cx="1143000" cy="838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7924800" y="2057400"/>
            <a:ext cx="762000" cy="60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6400800" y="3429000"/>
            <a:ext cx="762000" cy="60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62600" y="971490"/>
            <a:ext cx="744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write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799622" y="838200"/>
            <a:ext cx="667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read</a:t>
            </a:r>
            <a:endParaRPr lang="en-US" sz="2000" b="1" dirty="0"/>
          </a:p>
        </p:txBody>
      </p:sp>
      <p:sp>
        <p:nvSpPr>
          <p:cNvPr id="40" name="Can 39"/>
          <p:cNvSpPr/>
          <p:nvPr/>
        </p:nvSpPr>
        <p:spPr>
          <a:xfrm rot="5400000">
            <a:off x="7467600" y="3886200"/>
            <a:ext cx="381000" cy="1295400"/>
          </a:xfrm>
          <a:prstGeom prst="can">
            <a:avLst>
              <a:gd name="adj" fmla="val 69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010400" y="4343400"/>
            <a:ext cx="2286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400800" y="4572000"/>
            <a:ext cx="533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382000" y="4572000"/>
            <a:ext cx="533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02830" y="4095690"/>
            <a:ext cx="1059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</a:t>
            </a:r>
            <a:r>
              <a:rPr lang="en-US" sz="2000" b="1" dirty="0" smtClean="0"/>
              <a:t>(write)</a:t>
            </a:r>
            <a:endParaRPr lang="en-US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160230" y="4038600"/>
            <a:ext cx="97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B(read)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6" grpId="0" animBg="1"/>
      <p:bldP spid="26" grpId="0"/>
      <p:bldP spid="27" grpId="0"/>
      <p:bldP spid="27" grpId="1"/>
      <p:bldP spid="28" grpId="0"/>
      <p:bldP spid="28" grpId="1"/>
      <p:bldP spid="29" grpId="0"/>
      <p:bldP spid="38" grpId="0"/>
      <p:bldP spid="39" grpId="0"/>
      <p:bldP spid="40" grpId="0" animBg="1"/>
      <p:bldP spid="41" grpId="0" animBg="1"/>
      <p:bldP spid="45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Mailbox abstraction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Process can open a mailbox at a specified location </a:t>
            </a:r>
            <a:endParaRPr lang="en-US" dirty="0" smtClean="0"/>
          </a:p>
          <a:p>
            <a:r>
              <a:rPr lang="en-US" dirty="0" smtClean="0"/>
              <a:t>Processes </a:t>
            </a:r>
            <a:r>
              <a:rPr lang="en-US" dirty="0" smtClean="0"/>
              <a:t>can send/receive messages from mailbox </a:t>
            </a:r>
            <a:endParaRPr lang="en-US" dirty="0" smtClean="0"/>
          </a:p>
          <a:p>
            <a:r>
              <a:rPr lang="en-US" dirty="0" smtClean="0"/>
              <a:t>OS </a:t>
            </a:r>
            <a:r>
              <a:rPr lang="en-US" dirty="0" smtClean="0"/>
              <a:t>buffers messages between send and receive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Procedure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Remote procedure call (RPC) abstracts procedure calls between processes on networked systems</a:t>
            </a:r>
          </a:p>
          <a:p>
            <a:endParaRPr lang="en-US" sz="1100" dirty="0" smtClean="0"/>
          </a:p>
          <a:p>
            <a:r>
              <a:rPr lang="en-US" b="1" dirty="0" smtClean="0"/>
              <a:t>Stubs</a:t>
            </a:r>
            <a:r>
              <a:rPr lang="en-US" dirty="0" smtClean="0"/>
              <a:t> – client-side proxy for the actual procedure on the server</a:t>
            </a:r>
          </a:p>
          <a:p>
            <a:endParaRPr lang="en-US" sz="1100" dirty="0" smtClean="0"/>
          </a:p>
          <a:p>
            <a:r>
              <a:rPr lang="en-US" dirty="0" smtClean="0"/>
              <a:t>The client-side stub locates the server and </a:t>
            </a:r>
            <a:r>
              <a:rPr lang="en-US" i="1" dirty="0" err="1" smtClean="0"/>
              <a:t>marshalls</a:t>
            </a:r>
            <a:r>
              <a:rPr lang="en-US" dirty="0" smtClean="0"/>
              <a:t> the parameters</a:t>
            </a:r>
          </a:p>
          <a:p>
            <a:endParaRPr lang="en-US" sz="1100" dirty="0" smtClean="0"/>
          </a:p>
          <a:p>
            <a:r>
              <a:rPr lang="en-US" dirty="0" smtClean="0"/>
              <a:t>The server-side stub receives this message, unpacks the </a:t>
            </a:r>
            <a:r>
              <a:rPr lang="en-US" dirty="0" err="1" smtClean="0"/>
              <a:t>marshalled</a:t>
            </a:r>
            <a:r>
              <a:rPr lang="en-US" dirty="0" smtClean="0"/>
              <a:t> parameters, and </a:t>
            </a:r>
            <a:r>
              <a:rPr lang="en-US" dirty="0" err="1" smtClean="0"/>
              <a:t>peforms</a:t>
            </a:r>
            <a:r>
              <a:rPr lang="en-US" dirty="0" smtClean="0"/>
              <a:t> the procedure on the server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Blocking vs. non-blocking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IPC actions can block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– </a:t>
            </a:r>
            <a:r>
              <a:rPr lang="en-US" dirty="0" smtClean="0"/>
              <a:t>Reading from socket/pipe that has no data, or reading from empty message </a:t>
            </a:r>
            <a:r>
              <a:rPr lang="en-US" dirty="0" smtClean="0"/>
              <a:t>queue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– Writing to a full socket/pipe/message </a:t>
            </a:r>
            <a:r>
              <a:rPr lang="en-US" dirty="0" smtClean="0"/>
              <a:t>queue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• The system calls to read/write have versions that block or can return with an error code in case of </a:t>
            </a:r>
            <a:r>
              <a:rPr lang="en-US" dirty="0" smtClean="0"/>
              <a:t>failure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– A socket read can return error indicating no data to be read, instead of blocking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/>
              <a:t>Now,</a:t>
            </a:r>
          </a:p>
          <a:p>
            <a:pPr algn="ctr">
              <a:buNone/>
            </a:pPr>
            <a:r>
              <a:rPr lang="en-US" sz="5400" dirty="0" smtClean="0"/>
              <a:t>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 </a:t>
            </a:r>
            <a:r>
              <a:rPr lang="en-US" b="1" dirty="0" smtClean="0"/>
              <a:t>thread</a:t>
            </a:r>
            <a:r>
              <a:rPr lang="en-US" dirty="0" smtClean="0"/>
              <a:t> </a:t>
            </a:r>
            <a:r>
              <a:rPr lang="en-US" dirty="0" smtClean="0"/>
              <a:t>is the smallest sequence of programmed instructions that can be managed independently by a </a:t>
            </a:r>
            <a:r>
              <a:rPr lang="en-US" dirty="0" smtClean="0"/>
              <a:t>OS scheduler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8675" y="2206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Single and Multithreaded Processes</a:t>
            </a:r>
          </a:p>
        </p:txBody>
      </p:sp>
      <p:pic>
        <p:nvPicPr>
          <p:cNvPr id="21507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5725" y="1349375"/>
            <a:ext cx="6600825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93788" y="468313"/>
            <a:ext cx="6910387" cy="3127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Benefits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Responsiveness</a:t>
            </a:r>
            <a:br>
              <a:rPr lang="en-US" smtClean="0"/>
            </a:br>
            <a:endParaRPr lang="en-US" sz="800" smtClean="0"/>
          </a:p>
          <a:p>
            <a:pPr eaLnBrk="1" hangingPunct="1"/>
            <a:r>
              <a:rPr lang="en-US" smtClean="0"/>
              <a:t>Resource Sharing</a:t>
            </a:r>
            <a:br>
              <a:rPr lang="en-US" smtClean="0"/>
            </a:br>
            <a:endParaRPr lang="en-US" sz="800" smtClean="0"/>
          </a:p>
          <a:p>
            <a:pPr eaLnBrk="1" hangingPunct="1"/>
            <a:r>
              <a:rPr lang="en-US" smtClean="0"/>
              <a:t>Economy</a:t>
            </a:r>
            <a:br>
              <a:rPr lang="en-US" smtClean="0"/>
            </a:br>
            <a:endParaRPr lang="en-US" sz="800" smtClean="0"/>
          </a:p>
          <a:p>
            <a:pPr eaLnBrk="1" hangingPunct="1"/>
            <a:r>
              <a:rPr lang="en-US" smtClean="0"/>
              <a:t>Scalability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1" lang="en-US" sz="3200" b="1">
              <a:solidFill>
                <a:schemeClr val="tx2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793750" y="201613"/>
            <a:ext cx="78930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Multicore Programming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Multicore systems putting pressure on programmers, challenges include:</a:t>
            </a:r>
          </a:p>
          <a:p>
            <a:pPr lvl="1" eaLnBrk="1" hangingPunct="1"/>
            <a:r>
              <a:rPr lang="en-US" b="1" smtClean="0"/>
              <a:t>Dividing activities</a:t>
            </a:r>
          </a:p>
          <a:p>
            <a:pPr lvl="1" eaLnBrk="1" hangingPunct="1"/>
            <a:r>
              <a:rPr lang="en-US" b="1" smtClean="0"/>
              <a:t>Balance</a:t>
            </a:r>
          </a:p>
          <a:p>
            <a:pPr lvl="1" eaLnBrk="1" hangingPunct="1"/>
            <a:r>
              <a:rPr lang="en-US" b="1" smtClean="0"/>
              <a:t>Data splitting</a:t>
            </a:r>
          </a:p>
          <a:p>
            <a:pPr lvl="1" eaLnBrk="1" hangingPunct="1"/>
            <a:r>
              <a:rPr lang="en-US" b="1" smtClean="0"/>
              <a:t>Data dependency</a:t>
            </a:r>
          </a:p>
          <a:p>
            <a:pPr lvl="1" eaLnBrk="1" hangingPunct="1"/>
            <a:r>
              <a:rPr lang="en-US" b="1" smtClean="0"/>
              <a:t>Testing and debugging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885825" y="2492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Multithreaded Server Architecture</a:t>
            </a:r>
          </a:p>
        </p:txBody>
      </p:sp>
      <p:pic>
        <p:nvPicPr>
          <p:cNvPr id="27651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3163" y="2209800"/>
            <a:ext cx="71088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 Process Communication (IPC)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within a system may be </a:t>
            </a:r>
            <a:r>
              <a:rPr lang="en-US" b="1" dirty="0" smtClean="0"/>
              <a:t>independent </a:t>
            </a:r>
            <a:r>
              <a:rPr lang="en-US" dirty="0" smtClean="0"/>
              <a:t>or </a:t>
            </a:r>
            <a:r>
              <a:rPr lang="en-US" b="1" dirty="0" smtClean="0"/>
              <a:t>cooperating</a:t>
            </a:r>
          </a:p>
          <a:p>
            <a:r>
              <a:rPr lang="en-US" dirty="0" smtClean="0"/>
              <a:t>Cooperating process can affect or be affected by other processes, including sharing data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665163" y="220663"/>
            <a:ext cx="8497887" cy="576262"/>
          </a:xfrm>
        </p:spPr>
        <p:txBody>
          <a:bodyPr/>
          <a:lstStyle/>
          <a:p>
            <a:pPr eaLnBrk="1" hangingPunct="1"/>
            <a:r>
              <a:rPr lang="en-US" sz="2800" smtClean="0"/>
              <a:t>Concurrent Execution on a Single-core System</a:t>
            </a:r>
          </a:p>
        </p:txBody>
      </p:sp>
      <p:pic>
        <p:nvPicPr>
          <p:cNvPr id="29699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7888" y="2665413"/>
            <a:ext cx="761523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>
          <a:xfrm>
            <a:off x="809625" y="2301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Parallel </a:t>
            </a:r>
            <a:r>
              <a:rPr lang="en-US" dirty="0" smtClean="0"/>
              <a:t>Execution on a </a:t>
            </a:r>
            <a:r>
              <a:rPr lang="en-US" dirty="0" err="1" smtClean="0"/>
              <a:t>Multicore</a:t>
            </a:r>
            <a:r>
              <a:rPr lang="en-US" dirty="0" smtClean="0"/>
              <a:t> System</a:t>
            </a:r>
          </a:p>
        </p:txBody>
      </p:sp>
      <p:pic>
        <p:nvPicPr>
          <p:cNvPr id="31747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7500" y="2405063"/>
            <a:ext cx="6097588" cy="213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User </a:t>
            </a:r>
            <a:r>
              <a:rPr lang="en-US" dirty="0" smtClean="0"/>
              <a:t>Threads and </a:t>
            </a:r>
            <a:r>
              <a:rPr lang="en-US" dirty="0" err="1" smtClean="0"/>
              <a:t>Kernal</a:t>
            </a:r>
            <a:r>
              <a:rPr lang="en-US" dirty="0" smtClean="0"/>
              <a:t> Thread</a:t>
            </a:r>
            <a:endParaRPr lang="en-US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User Threads: Thread </a:t>
            </a:r>
            <a:r>
              <a:rPr lang="en-US" dirty="0" smtClean="0"/>
              <a:t>management done by user-level threads library</a:t>
            </a:r>
            <a:br>
              <a:rPr lang="en-US" dirty="0" smtClean="0"/>
            </a:br>
            <a:endParaRPr lang="en-US" sz="800" dirty="0" smtClean="0"/>
          </a:p>
          <a:p>
            <a:r>
              <a:rPr lang="en-US" dirty="0" smtClean="0"/>
              <a:t>Kernel Threads: </a:t>
            </a:r>
            <a:r>
              <a:rPr lang="en-US" dirty="0" smtClean="0"/>
              <a:t>Supported by the Kernel</a:t>
            </a:r>
            <a:br>
              <a:rPr lang="en-US" dirty="0" smtClean="0"/>
            </a:br>
            <a:endParaRPr lang="en-US" sz="1100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4225" y="201613"/>
            <a:ext cx="79025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Multithreading Models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Many-to-One</a:t>
            </a:r>
            <a:br>
              <a:rPr lang="en-US" smtClean="0"/>
            </a:br>
            <a:endParaRPr lang="en-US" sz="800" smtClean="0"/>
          </a:p>
          <a:p>
            <a:pPr eaLnBrk="1" hangingPunct="1"/>
            <a:r>
              <a:rPr lang="en-US" smtClean="0"/>
              <a:t>One-to-One</a:t>
            </a:r>
            <a:br>
              <a:rPr lang="en-US" smtClean="0"/>
            </a:br>
            <a:endParaRPr lang="en-US" sz="800" smtClean="0"/>
          </a:p>
          <a:p>
            <a:pPr eaLnBrk="1" hangingPunct="1"/>
            <a:r>
              <a:rPr lang="en-US" smtClean="0"/>
              <a:t>Many-to-Many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Many-to-One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Many user-level threads mapped to single kernel thread</a:t>
            </a:r>
          </a:p>
          <a:p>
            <a:pPr eaLnBrk="1" hangingPunct="1"/>
            <a:endParaRPr lang="en-US" sz="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Many-to-One Model</a:t>
            </a:r>
          </a:p>
        </p:txBody>
      </p:sp>
      <p:pic>
        <p:nvPicPr>
          <p:cNvPr id="41988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5988" y="1003300"/>
            <a:ext cx="5397500" cy="5327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One-to-One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Each user-level thread maps to kernel thread</a:t>
            </a:r>
          </a:p>
          <a:p>
            <a:pPr eaLnBrk="1" hangingPunct="1"/>
            <a:endParaRPr lang="en-US" sz="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One-to-one Model</a:t>
            </a:r>
          </a:p>
        </p:txBody>
      </p:sp>
      <p:pic>
        <p:nvPicPr>
          <p:cNvPr id="46084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7938" y="1971675"/>
            <a:ext cx="6997700" cy="2654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Many-to-Many Model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397000"/>
            <a:ext cx="7464425" cy="4622800"/>
          </a:xfrm>
        </p:spPr>
        <p:txBody>
          <a:bodyPr/>
          <a:lstStyle/>
          <a:p>
            <a:pPr eaLnBrk="1" hangingPunct="1"/>
            <a:r>
              <a:rPr lang="en-US" dirty="0" smtClean="0"/>
              <a:t>Allows many user level threads to be mapped to many kernel threads</a:t>
            </a:r>
          </a:p>
          <a:p>
            <a:pPr eaLnBrk="1" hangingPunct="1"/>
            <a:endParaRPr lang="en-US" sz="800" dirty="0" smtClean="0"/>
          </a:p>
          <a:p>
            <a:pPr eaLnBrk="1" hangingPunct="1"/>
            <a:r>
              <a:rPr lang="en-US" dirty="0" smtClean="0"/>
              <a:t>Allows the  operating system to create a sufficient number of kernel threads</a:t>
            </a:r>
          </a:p>
          <a:p>
            <a:pPr eaLnBrk="1" hangingPunct="1"/>
            <a:endParaRPr lang="en-US" sz="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Many-to-Many Model</a:t>
            </a:r>
          </a:p>
        </p:txBody>
      </p:sp>
      <p:pic>
        <p:nvPicPr>
          <p:cNvPr id="50179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7888" y="1344613"/>
            <a:ext cx="51530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 Process Communication (IPC</a:t>
            </a:r>
            <a:r>
              <a:rPr lang="en-US" dirty="0" smtClean="0"/>
              <a:t>)(2)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do not share any memory with each other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Some processes might want to work together for a task, so need to communicate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 </a:t>
            </a:r>
            <a:r>
              <a:rPr lang="en-US" dirty="0" smtClean="0"/>
              <a:t>IPC mechanisms to share information between processes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IPC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Information sharing</a:t>
            </a:r>
          </a:p>
          <a:p>
            <a:pPr lvl="1"/>
            <a:r>
              <a:rPr lang="en-US" dirty="0" smtClean="0"/>
              <a:t>Computation speedup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Convenience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models of </a:t>
            </a:r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Shared memory</a:t>
            </a:r>
          </a:p>
          <a:p>
            <a:pPr lvl="1"/>
            <a:r>
              <a:rPr lang="en-US" dirty="0" smtClean="0"/>
              <a:t>Message passing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Communications 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5250" y="1458913"/>
            <a:ext cx="6453188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can both access same region of memory via </a:t>
            </a:r>
            <a:r>
              <a:rPr lang="en-US" dirty="0" err="1" smtClean="0"/>
              <a:t>shmget</a:t>
            </a:r>
            <a:r>
              <a:rPr lang="en-US" dirty="0" smtClean="0"/>
              <a:t>() system </a:t>
            </a:r>
            <a:r>
              <a:rPr lang="en-US" dirty="0" smtClean="0"/>
              <a:t>call 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shmget</a:t>
            </a:r>
            <a:r>
              <a:rPr lang="en-US" dirty="0" smtClean="0"/>
              <a:t> ( </a:t>
            </a:r>
            <a:r>
              <a:rPr lang="en-US" dirty="0" err="1" smtClean="0"/>
              <a:t>key_t</a:t>
            </a:r>
            <a:r>
              <a:rPr lang="en-US" dirty="0" smtClean="0"/>
              <a:t> key, </a:t>
            </a:r>
            <a:r>
              <a:rPr lang="en-US" dirty="0" err="1" smtClean="0"/>
              <a:t>int</a:t>
            </a:r>
            <a:r>
              <a:rPr lang="en-US" dirty="0" smtClean="0"/>
              <a:t> size,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shmflg</a:t>
            </a:r>
            <a:r>
              <a:rPr lang="en-US" dirty="0" smtClean="0"/>
              <a:t> )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smtClean="0"/>
              <a:t>providing same key, two processes can get same segment of </a:t>
            </a:r>
            <a:r>
              <a:rPr lang="en-US" dirty="0" smtClean="0"/>
              <a:t>memory </a:t>
            </a:r>
          </a:p>
          <a:p>
            <a:r>
              <a:rPr lang="en-US" dirty="0" smtClean="0"/>
              <a:t>Can </a:t>
            </a:r>
            <a:r>
              <a:rPr lang="en-US" dirty="0" smtClean="0"/>
              <a:t>read/write to memory to </a:t>
            </a:r>
            <a:r>
              <a:rPr lang="en-US" dirty="0" smtClean="0"/>
              <a:t>communicate</a:t>
            </a:r>
          </a:p>
          <a:p>
            <a:r>
              <a:rPr lang="en-US" dirty="0" smtClean="0"/>
              <a:t>Need </a:t>
            </a:r>
            <a:r>
              <a:rPr lang="en-US" dirty="0" smtClean="0"/>
              <a:t>to take care that one is not overwriting other’s data: how?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certain set of signals supported by OS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– </a:t>
            </a:r>
            <a:r>
              <a:rPr lang="en-US" dirty="0" smtClean="0"/>
              <a:t>Some signals have fixed meaning (e.g., signal to terminate process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– Some signals can be user-defined </a:t>
            </a:r>
            <a:endParaRPr lang="en-US" dirty="0" smtClean="0"/>
          </a:p>
          <a:p>
            <a:r>
              <a:rPr lang="en-US" dirty="0" smtClean="0"/>
              <a:t>Signals </a:t>
            </a:r>
            <a:r>
              <a:rPr lang="en-US" dirty="0" smtClean="0"/>
              <a:t>can be sent to a process by OS or another process (e.g., if you type </a:t>
            </a:r>
            <a:r>
              <a:rPr lang="en-US" dirty="0" err="1" smtClean="0"/>
              <a:t>Ctrl+C</a:t>
            </a:r>
            <a:r>
              <a:rPr lang="en-US" dirty="0" smtClean="0"/>
              <a:t>, OS sends SIGINT signal to running process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Signal </a:t>
            </a:r>
            <a:r>
              <a:rPr lang="en-US" dirty="0" smtClean="0"/>
              <a:t>handler: every process has a default code to execute for each </a:t>
            </a:r>
            <a:r>
              <a:rPr lang="en-US" dirty="0" smtClean="0"/>
              <a:t>signal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– Exit on terminate signal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 smtClean="0"/>
              <a:t>signal handlers can be overridden to do other things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Sockets can be used for two processes on same machine or different machines to </a:t>
            </a:r>
            <a:r>
              <a:rPr lang="en-US" dirty="0" smtClean="0"/>
              <a:t>communicate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– TCP/UDP sockets across machines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– </a:t>
            </a:r>
            <a:r>
              <a:rPr lang="en-US" dirty="0" smtClean="0"/>
              <a:t>Unix sockets in local machine </a:t>
            </a:r>
            <a:endParaRPr lang="en-US" dirty="0" smtClean="0"/>
          </a:p>
          <a:p>
            <a:r>
              <a:rPr lang="en-US" dirty="0" smtClean="0"/>
              <a:t>Communicating </a:t>
            </a:r>
            <a:r>
              <a:rPr lang="en-US" dirty="0" smtClean="0"/>
              <a:t>with sockets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– </a:t>
            </a:r>
            <a:r>
              <a:rPr lang="en-US" dirty="0" smtClean="0"/>
              <a:t>Processes open sockets and connect them to each </a:t>
            </a:r>
            <a:r>
              <a:rPr lang="en-US" dirty="0" smtClean="0"/>
              <a:t>other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– Messages written into one socket can be read from another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– </a:t>
            </a:r>
            <a:r>
              <a:rPr lang="en-US" dirty="0" smtClean="0"/>
              <a:t>OS transfers data across socket buffers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699</Words>
  <Application>Microsoft Office PowerPoint</Application>
  <PresentationFormat>On-screen Show (4:3)</PresentationFormat>
  <Paragraphs>131</Paragraphs>
  <Slides>30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 Inter Process Communication and Threads</vt:lpstr>
      <vt:lpstr>Inter Process Communication (IPC)</vt:lpstr>
      <vt:lpstr>Inter Process Communication (IPC)(2)</vt:lpstr>
      <vt:lpstr>Reasons for IPC</vt:lpstr>
      <vt:lpstr>Two models of IPC</vt:lpstr>
      <vt:lpstr>Communications Models </vt:lpstr>
      <vt:lpstr>Shared Memory</vt:lpstr>
      <vt:lpstr>Signals</vt:lpstr>
      <vt:lpstr>Sockets</vt:lpstr>
      <vt:lpstr>Pipes</vt:lpstr>
      <vt:lpstr>Message Queues</vt:lpstr>
      <vt:lpstr>Remote Procedure Calls</vt:lpstr>
      <vt:lpstr>Blocking vs. non-blocking communication</vt:lpstr>
      <vt:lpstr>  </vt:lpstr>
      <vt:lpstr>Threads</vt:lpstr>
      <vt:lpstr>Single and Multithreaded Processes</vt:lpstr>
      <vt:lpstr>Benefits</vt:lpstr>
      <vt:lpstr>Multicore Programming</vt:lpstr>
      <vt:lpstr>Multithreaded Server Architecture</vt:lpstr>
      <vt:lpstr>Concurrent Execution on a Single-core System</vt:lpstr>
      <vt:lpstr> Parallel Execution on a Multicore System</vt:lpstr>
      <vt:lpstr>User Threads and Kernal Thread</vt:lpstr>
      <vt:lpstr>Multithreading Models</vt:lpstr>
      <vt:lpstr>Many-to-One</vt:lpstr>
      <vt:lpstr>Many-to-One Model</vt:lpstr>
      <vt:lpstr>One-to-One</vt:lpstr>
      <vt:lpstr>One-to-one Model</vt:lpstr>
      <vt:lpstr>Many-to-Many Model</vt:lpstr>
      <vt:lpstr>Many-to-Many Model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Inter Process Communication and Threads</dc:title>
  <dc:creator>Hp</dc:creator>
  <cp:lastModifiedBy>Hp</cp:lastModifiedBy>
  <cp:revision>3</cp:revision>
  <dcterms:created xsi:type="dcterms:W3CDTF">2006-08-16T00:00:00Z</dcterms:created>
  <dcterms:modified xsi:type="dcterms:W3CDTF">2020-07-19T21:16:09Z</dcterms:modified>
</cp:coreProperties>
</file>